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9" r:id="rId3"/>
    <p:sldId id="257" r:id="rId4"/>
    <p:sldId id="275" r:id="rId5"/>
    <p:sldId id="265" r:id="rId6"/>
    <p:sldId id="262" r:id="rId7"/>
    <p:sldId id="276" r:id="rId8"/>
    <p:sldId id="270" r:id="rId9"/>
    <p:sldId id="271" r:id="rId10"/>
    <p:sldId id="261" r:id="rId11"/>
    <p:sldId id="266" r:id="rId12"/>
    <p:sldId id="267" r:id="rId13"/>
    <p:sldId id="268" r:id="rId14"/>
    <p:sldId id="273" r:id="rId15"/>
    <p:sldId id="272" r:id="rId16"/>
    <p:sldId id="274" r:id="rId17"/>
    <p:sldId id="258" r:id="rId18"/>
    <p:sldId id="259" r:id="rId19"/>
    <p:sldId id="260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D4EE0-AABE-43C1-BA7A-B6F582663D24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E8D29-FB1F-4A59-8CC7-0A2E9ADC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14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effectLst/>
              </a:rPr>
              <a:t>Definitions</a:t>
            </a:r>
            <a:endParaRPr lang="en-US" dirty="0" smtClean="0">
              <a:effectLst/>
            </a:endParaRPr>
          </a:p>
          <a:p>
            <a:r>
              <a:rPr lang="en-US" b="1" dirty="0" smtClean="0">
                <a:effectLst/>
              </a:rPr>
              <a:t>Exponential Decay:</a:t>
            </a:r>
            <a:r>
              <a:rPr lang="en-US" dirty="0" smtClean="0">
                <a:effectLst/>
              </a:rPr>
              <a:t> An original amount is reduced by a consistent rate over a period of time.</a:t>
            </a:r>
          </a:p>
          <a:p>
            <a:r>
              <a:rPr lang="en-US" b="1" dirty="0" smtClean="0">
                <a:effectLst/>
              </a:rPr>
              <a:t>Original Amount:</a:t>
            </a:r>
            <a:r>
              <a:rPr lang="en-US" dirty="0" smtClean="0">
                <a:effectLst/>
              </a:rPr>
              <a:t> The amount before the decay occurs.</a:t>
            </a:r>
          </a:p>
          <a:p>
            <a:endParaRPr lang="en-US" dirty="0" smtClean="0">
              <a:effectLst/>
            </a:endParaRPr>
          </a:p>
          <a:p>
            <a:r>
              <a:rPr lang="en-US" b="1" dirty="0" smtClean="0">
                <a:effectLst/>
              </a:rPr>
              <a:t>Formula:</a:t>
            </a:r>
            <a:r>
              <a:rPr lang="en-US" i="1" dirty="0" smtClean="0">
                <a:effectLst/>
              </a:rPr>
              <a:t> y</a:t>
            </a:r>
            <a:r>
              <a:rPr lang="en-US" dirty="0" smtClean="0">
                <a:effectLst/>
              </a:rPr>
              <a:t> = </a:t>
            </a:r>
            <a:r>
              <a:rPr lang="en-US" i="1" dirty="0" smtClean="0">
                <a:effectLst/>
              </a:rPr>
              <a:t>a(1 -b)</a:t>
            </a:r>
            <a:r>
              <a:rPr lang="en-US" i="1" baseline="30000" dirty="0" smtClean="0">
                <a:effectLst/>
              </a:rPr>
              <a:t>x </a:t>
            </a:r>
            <a:r>
              <a:rPr lang="en-US" i="1" dirty="0" smtClean="0">
                <a:effectLst/>
              </a:rPr>
              <a:t/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y</a:t>
            </a:r>
            <a:r>
              <a:rPr lang="en-US" dirty="0" smtClean="0">
                <a:effectLst/>
              </a:rPr>
              <a:t>: Final amount remaining after the decay over a period of time</a:t>
            </a:r>
            <a:br>
              <a:rPr lang="en-US" dirty="0" smtClean="0">
                <a:effectLst/>
              </a:rPr>
            </a:br>
            <a:r>
              <a:rPr lang="en-US" i="1" dirty="0" smtClean="0">
                <a:effectLst/>
              </a:rPr>
              <a:t>a</a:t>
            </a:r>
            <a:r>
              <a:rPr lang="en-US" dirty="0" smtClean="0">
                <a:effectLst/>
              </a:rPr>
              <a:t>: The original amount</a:t>
            </a:r>
            <a:br>
              <a:rPr lang="en-US" dirty="0" smtClean="0">
                <a:effectLst/>
              </a:rPr>
            </a:br>
            <a:r>
              <a:rPr lang="en-US" i="1" dirty="0" smtClean="0">
                <a:effectLst/>
              </a:rPr>
              <a:t>b</a:t>
            </a:r>
            <a:r>
              <a:rPr lang="en-US" dirty="0" smtClean="0">
                <a:effectLst/>
              </a:rPr>
              <a:t>: The decay factor</a:t>
            </a:r>
            <a:br>
              <a:rPr lang="en-US" dirty="0" smtClean="0">
                <a:effectLst/>
              </a:rPr>
            </a:br>
            <a:r>
              <a:rPr lang="en-US" i="1" dirty="0" smtClean="0">
                <a:effectLst/>
              </a:rPr>
              <a:t>x</a:t>
            </a:r>
            <a:r>
              <a:rPr lang="en-US" dirty="0" smtClean="0">
                <a:effectLst/>
              </a:rPr>
              <a:t>: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E8D29-FB1F-4A59-8CC7-0A2E9ADC1F8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5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41095D-DF85-41CA-A796-D818F01B74E5}" type="datetimeFigureOut">
              <a:rPr lang="en-US" smtClean="0"/>
              <a:t>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33D9F2D-5FD3-4151-A856-F564465FC65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t3d0Y-JpRRg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://www.youtube.com/v/t3d0Y-JpRRg?version=3&amp;hl=en_US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Ni-ZK6wLlc4" TargetMode="External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v/VPMdocm1BR4?version=3&amp;hl=en_US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://youtu.be/VPMdocm1BR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8.8 </a:t>
            </a:r>
          </a:p>
          <a:p>
            <a:r>
              <a:rPr lang="en-US" dirty="0"/>
              <a:t>Lesson Objectives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b="0" dirty="0"/>
              <a:t>Model exponential </a:t>
            </a:r>
            <a:r>
              <a:rPr lang="en-US" b="0" dirty="0" smtClean="0"/>
              <a:t>growth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b="0" dirty="0"/>
              <a:t>Model exponential decay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Exponential Growth and Decay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4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Practice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b="1" dirty="0"/>
              <a:t>8-8 • Guided Problem Solving</a:t>
            </a:r>
          </a:p>
          <a:p>
            <a:r>
              <a:rPr lang="fr-FR" b="1" dirty="0"/>
              <a:t>GPS </a:t>
            </a:r>
            <a:r>
              <a:rPr lang="fr-FR" b="1" dirty="0" err="1"/>
              <a:t>Student</a:t>
            </a:r>
            <a:r>
              <a:rPr lang="fr-FR" b="1" dirty="0"/>
              <a:t> Page 481, </a:t>
            </a:r>
            <a:r>
              <a:rPr lang="fr-FR" b="1" dirty="0" err="1"/>
              <a:t>Exercise</a:t>
            </a:r>
            <a:r>
              <a:rPr lang="fr-FR" b="1" dirty="0"/>
              <a:t> 47</a:t>
            </a: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Population Growth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dirty="0" smtClean="0"/>
              <a:t>Since 1990, the population of Virginia has grown at</a:t>
            </a:r>
          </a:p>
          <a:p>
            <a:pPr marL="0" indent="0">
              <a:buNone/>
            </a:pPr>
            <a:r>
              <a:rPr lang="en-US" dirty="0" smtClean="0"/>
              <a:t>an average annual rate of about 1%. In 1990, the population was about</a:t>
            </a:r>
          </a:p>
          <a:p>
            <a:pPr marL="0" indent="0">
              <a:buNone/>
            </a:pPr>
            <a:r>
              <a:rPr lang="en-US" dirty="0" smtClean="0"/>
              <a:t>6,284,000.</a:t>
            </a:r>
          </a:p>
          <a:p>
            <a:r>
              <a:rPr lang="en-US" b="1" dirty="0" smtClean="0"/>
              <a:t>a. </a:t>
            </a:r>
            <a:r>
              <a:rPr lang="en-US" dirty="0" smtClean="0"/>
              <a:t>Write an equation to model the population growth in Virginia since 1990.</a:t>
            </a:r>
          </a:p>
          <a:p>
            <a:r>
              <a:rPr lang="en-US" b="1" dirty="0" smtClean="0"/>
              <a:t>b. </a:t>
            </a:r>
            <a:r>
              <a:rPr lang="en-US" dirty="0" smtClean="0"/>
              <a:t>Suppose this rate of growth continues. Predict Virginia’s population in 2010.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5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Read and Understand</a:t>
            </a:r>
            <a:br>
              <a:rPr lang="en-US" i="1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en-US" b="1" dirty="0"/>
              <a:t>. </a:t>
            </a:r>
            <a:r>
              <a:rPr lang="en-US" dirty="0"/>
              <a:t>What is the annual growth rate of Virginia’s population?</a:t>
            </a:r>
          </a:p>
          <a:p>
            <a:r>
              <a:rPr lang="en-US" b="1" dirty="0"/>
              <a:t>2. </a:t>
            </a:r>
            <a:r>
              <a:rPr lang="en-US" dirty="0"/>
              <a:t>What was the population in 1990?</a:t>
            </a:r>
          </a:p>
          <a:p>
            <a:r>
              <a:rPr lang="en-US" b="1" dirty="0"/>
              <a:t>3. </a:t>
            </a:r>
            <a:r>
              <a:rPr lang="en-US" dirty="0"/>
              <a:t>What are you asked to find?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57016" y="7620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Since 1990, the population of Virginia has grown at</a:t>
            </a:r>
          </a:p>
          <a:p>
            <a:r>
              <a:rPr lang="en-US" sz="2800" dirty="0" smtClean="0"/>
              <a:t>an average annual rate of about 1%. In 1990, the population was about</a:t>
            </a:r>
          </a:p>
          <a:p>
            <a:r>
              <a:rPr lang="en-US" sz="2800" dirty="0" smtClean="0"/>
              <a:t>6,284,000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974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Plan and Solve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4</a:t>
            </a:r>
            <a:r>
              <a:rPr lang="en-US" b="1" dirty="0"/>
              <a:t>. </a:t>
            </a:r>
            <a:r>
              <a:rPr lang="en-US" dirty="0"/>
              <a:t>In the equation </a:t>
            </a:r>
            <a:r>
              <a:rPr lang="en-US" i="1" dirty="0"/>
              <a:t>y </a:t>
            </a:r>
            <a:r>
              <a:rPr lang="en-US" dirty="0"/>
              <a:t> </a:t>
            </a:r>
            <a:r>
              <a:rPr lang="en-US" i="1" dirty="0"/>
              <a:t>a </a:t>
            </a:r>
            <a:r>
              <a:rPr lang="en-US" dirty="0"/>
              <a:t> </a:t>
            </a:r>
            <a:r>
              <a:rPr lang="en-US" i="1" dirty="0" err="1"/>
              <a:t>bx</a:t>
            </a:r>
            <a:r>
              <a:rPr lang="en-US" i="1" dirty="0"/>
              <a:t> </a:t>
            </a:r>
            <a:r>
              <a:rPr lang="en-US" dirty="0"/>
              <a:t>modeling the situation, what is </a:t>
            </a:r>
            <a:r>
              <a:rPr lang="en-US" i="1" dirty="0"/>
              <a:t>a</a:t>
            </a:r>
            <a:r>
              <a:rPr lang="en-US" dirty="0"/>
              <a:t>, the starting amount?</a:t>
            </a:r>
          </a:p>
          <a:p>
            <a:r>
              <a:rPr lang="en-US" b="1" dirty="0"/>
              <a:t>5. </a:t>
            </a:r>
            <a:r>
              <a:rPr lang="en-US" dirty="0"/>
              <a:t>What is </a:t>
            </a:r>
            <a:r>
              <a:rPr lang="en-US" i="1" dirty="0"/>
              <a:t>b</a:t>
            </a:r>
            <a:r>
              <a:rPr lang="en-US" dirty="0"/>
              <a:t>, the growth factor? (</a:t>
            </a:r>
            <a:r>
              <a:rPr lang="en-US" i="1" dirty="0"/>
              <a:t>Hint: </a:t>
            </a:r>
            <a:r>
              <a:rPr lang="en-US" dirty="0"/>
              <a:t>It is not 0.01.)</a:t>
            </a:r>
          </a:p>
          <a:p>
            <a:r>
              <a:rPr lang="en-US" b="1" dirty="0"/>
              <a:t>6. </a:t>
            </a:r>
            <a:r>
              <a:rPr lang="en-US" dirty="0"/>
              <a:t>Write the equation that models the </a:t>
            </a:r>
            <a:r>
              <a:rPr lang="en-US" dirty="0" err="1"/>
              <a:t>situation.What</a:t>
            </a:r>
            <a:r>
              <a:rPr lang="en-US" dirty="0"/>
              <a:t> does </a:t>
            </a:r>
            <a:r>
              <a:rPr lang="en-US" i="1" dirty="0"/>
              <a:t>x </a:t>
            </a:r>
            <a:r>
              <a:rPr lang="en-US" dirty="0"/>
              <a:t>represent?</a:t>
            </a:r>
          </a:p>
          <a:p>
            <a:r>
              <a:rPr lang="en-US" b="1" dirty="0"/>
              <a:t>7. </a:t>
            </a:r>
            <a:r>
              <a:rPr lang="en-US" dirty="0"/>
              <a:t>What is </a:t>
            </a:r>
            <a:r>
              <a:rPr lang="en-US" i="1" dirty="0"/>
              <a:t>x </a:t>
            </a:r>
            <a:r>
              <a:rPr lang="en-US" dirty="0"/>
              <a:t>in 2010?</a:t>
            </a:r>
          </a:p>
          <a:p>
            <a:r>
              <a:rPr lang="en-US" b="1" dirty="0"/>
              <a:t>8. </a:t>
            </a:r>
            <a:r>
              <a:rPr lang="en-US" dirty="0"/>
              <a:t>Use the equation to predict the population of Virginia in 2010.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57016" y="7620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Since 1990, the population of Virginia has grown at</a:t>
            </a:r>
          </a:p>
          <a:p>
            <a:r>
              <a:rPr lang="en-US" sz="2800" dirty="0" smtClean="0"/>
              <a:t>an average annual rate of about 1%. In 1990, the population was about</a:t>
            </a:r>
          </a:p>
          <a:p>
            <a:r>
              <a:rPr lang="en-US" sz="2800" dirty="0" smtClean="0"/>
              <a:t>6,284,000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43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Look Back and Check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 </a:t>
            </a:r>
            <a:endParaRPr lang="en-US" b="1" i="1" dirty="0"/>
          </a:p>
          <a:p>
            <a:r>
              <a:rPr lang="en-US" b="1" dirty="0"/>
              <a:t>9. </a:t>
            </a:r>
            <a:r>
              <a:rPr lang="en-US" dirty="0"/>
              <a:t>Does the population increase over 20 years seem reasonable?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57016" y="7620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Since 1990, the population of Virginia has grown at</a:t>
            </a:r>
          </a:p>
          <a:p>
            <a:r>
              <a:rPr lang="en-US" sz="2800" dirty="0" smtClean="0"/>
              <a:t>an average annual rate of about 1%. In 1990, the population was about</a:t>
            </a:r>
          </a:p>
          <a:p>
            <a:r>
              <a:rPr lang="en-US" sz="2800" dirty="0" smtClean="0"/>
              <a:t>6,284,000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69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Decay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Car depreciates in value</a:t>
            </a:r>
          </a:p>
          <a:p>
            <a:r>
              <a:rPr lang="en-US" dirty="0" smtClean="0"/>
              <a:t>An endangered species is disappearing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52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DECAY 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16" y="1295400"/>
            <a:ext cx="8915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75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Decay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8686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340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HW: Practice Page 8.8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1371600"/>
            <a:ext cx="8686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Practice 8-8 Exponential Growth and Decay</a:t>
            </a:r>
          </a:p>
          <a:p>
            <a:r>
              <a:rPr lang="en-US" b="1" dirty="0"/>
              <a:t>Write an exponential function to model each situation. Find each </a:t>
            </a:r>
            <a:r>
              <a:rPr lang="en-US" b="1" dirty="0" smtClean="0"/>
              <a:t>amount  after </a:t>
            </a:r>
            <a:r>
              <a:rPr lang="en-US" b="1" dirty="0"/>
              <a:t>the specified time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1. </a:t>
            </a:r>
            <a:r>
              <a:rPr lang="en-US" dirty="0"/>
              <a:t>Suppose one of your ancestors invested $500 in 1800 in an account</a:t>
            </a:r>
          </a:p>
          <a:p>
            <a:r>
              <a:rPr lang="en-US" dirty="0"/>
              <a:t>paying 4% interest compounded annually. Find the account balance in</a:t>
            </a:r>
          </a:p>
          <a:p>
            <a:r>
              <a:rPr lang="en-US" dirty="0"/>
              <a:t>each of the following years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342900" indent="-342900">
              <a:buAutoNum type="alphaLcPeriod"/>
            </a:pPr>
            <a:r>
              <a:rPr lang="en-US" dirty="0" smtClean="0"/>
              <a:t>1850 		</a:t>
            </a:r>
            <a:r>
              <a:rPr lang="en-US" b="1" dirty="0" smtClean="0"/>
              <a:t>b</a:t>
            </a:r>
            <a:r>
              <a:rPr lang="en-US" b="1" dirty="0"/>
              <a:t>. </a:t>
            </a:r>
            <a:r>
              <a:rPr lang="en-US" dirty="0" smtClean="0"/>
              <a:t>1900		 </a:t>
            </a:r>
            <a:r>
              <a:rPr lang="en-US" b="1" dirty="0"/>
              <a:t>c. </a:t>
            </a:r>
            <a:r>
              <a:rPr lang="en-US" dirty="0"/>
              <a:t>2000 </a:t>
            </a:r>
            <a:r>
              <a:rPr lang="en-US" dirty="0" smtClean="0"/>
              <a:t>		</a:t>
            </a:r>
            <a:r>
              <a:rPr lang="en-US" b="1" dirty="0" smtClean="0"/>
              <a:t>d</a:t>
            </a:r>
            <a:r>
              <a:rPr lang="en-US" b="1" dirty="0"/>
              <a:t>. </a:t>
            </a:r>
            <a:r>
              <a:rPr lang="en-US" dirty="0" smtClean="0"/>
              <a:t>2100</a:t>
            </a:r>
          </a:p>
          <a:p>
            <a:pPr marL="342900" indent="-342900">
              <a:buAutoNum type="alphaLcPeriod"/>
            </a:pPr>
            <a:endParaRPr lang="en-US" dirty="0"/>
          </a:p>
          <a:p>
            <a:r>
              <a:rPr lang="en-US" b="1" dirty="0"/>
              <a:t>2. </a:t>
            </a:r>
            <a:r>
              <a:rPr lang="en-US" dirty="0"/>
              <a:t>Suppose you invest $1500 in an account paying 4.75% annual interest.</a:t>
            </a:r>
          </a:p>
          <a:p>
            <a:r>
              <a:rPr lang="en-US" dirty="0"/>
              <a:t>Find the account balance after 25 </a:t>
            </a:r>
            <a:r>
              <a:rPr lang="en-US" dirty="0" err="1"/>
              <a:t>yr</a:t>
            </a:r>
            <a:r>
              <a:rPr lang="en-US" dirty="0"/>
              <a:t> with the interest compounded the</a:t>
            </a:r>
          </a:p>
          <a:p>
            <a:r>
              <a:rPr lang="en-US" dirty="0"/>
              <a:t>following ways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342900" indent="-342900">
              <a:buAutoNum type="alphaLcPeriod"/>
            </a:pPr>
            <a:r>
              <a:rPr lang="en-US" dirty="0" smtClean="0"/>
              <a:t>annually 	</a:t>
            </a:r>
            <a:r>
              <a:rPr lang="en-US" b="1" dirty="0" smtClean="0"/>
              <a:t>b</a:t>
            </a:r>
            <a:r>
              <a:rPr lang="en-US" b="1" dirty="0"/>
              <a:t>. </a:t>
            </a:r>
            <a:r>
              <a:rPr lang="en-US" dirty="0"/>
              <a:t>semiannually </a:t>
            </a:r>
            <a:r>
              <a:rPr lang="en-US" dirty="0" smtClean="0"/>
              <a:t>	</a:t>
            </a:r>
            <a:r>
              <a:rPr lang="en-US" b="1" dirty="0" smtClean="0"/>
              <a:t>c</a:t>
            </a:r>
            <a:r>
              <a:rPr lang="en-US" b="1" dirty="0"/>
              <a:t>. </a:t>
            </a:r>
            <a:r>
              <a:rPr lang="en-US" dirty="0"/>
              <a:t>quarterly </a:t>
            </a:r>
            <a:r>
              <a:rPr lang="en-US" dirty="0" smtClean="0"/>
              <a:t>	</a:t>
            </a:r>
            <a:r>
              <a:rPr lang="en-US" b="1" dirty="0" smtClean="0"/>
              <a:t>d</a:t>
            </a:r>
            <a:r>
              <a:rPr lang="en-US" b="1" dirty="0"/>
              <a:t>. </a:t>
            </a:r>
            <a:r>
              <a:rPr lang="en-US" dirty="0" smtClean="0"/>
              <a:t>monthly</a:t>
            </a:r>
          </a:p>
          <a:p>
            <a:pPr marL="342900" indent="-3429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6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HW: Practice Page 8.8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8686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 </a:t>
            </a:r>
            <a:r>
              <a:rPr lang="en-US" dirty="0" smtClean="0"/>
              <a:t>The starting salary for a new employee is $25,000.The salary for this</a:t>
            </a:r>
          </a:p>
          <a:p>
            <a:r>
              <a:rPr lang="en-US" dirty="0" smtClean="0"/>
              <a:t>employee increases by 8% per </a:t>
            </a:r>
            <a:r>
              <a:rPr lang="en-US" dirty="0" err="1" smtClean="0"/>
              <a:t>year.What</a:t>
            </a:r>
            <a:r>
              <a:rPr lang="en-US" dirty="0" smtClean="0"/>
              <a:t> is the salary after each of the</a:t>
            </a:r>
          </a:p>
          <a:p>
            <a:r>
              <a:rPr lang="en-US" dirty="0" smtClean="0"/>
              <a:t>following?</a:t>
            </a:r>
          </a:p>
          <a:p>
            <a:r>
              <a:rPr lang="en-US" b="1" dirty="0" smtClean="0"/>
              <a:t>a. </a:t>
            </a:r>
            <a:r>
              <a:rPr lang="en-US" dirty="0" smtClean="0"/>
              <a:t>1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b. </a:t>
            </a:r>
            <a:r>
              <a:rPr lang="en-US" dirty="0" smtClean="0"/>
              <a:t>3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c. </a:t>
            </a:r>
            <a:r>
              <a:rPr lang="en-US" dirty="0" smtClean="0"/>
              <a:t>5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d. </a:t>
            </a:r>
            <a:r>
              <a:rPr lang="en-US" dirty="0" smtClean="0"/>
              <a:t>15 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4. </a:t>
            </a:r>
            <a:r>
              <a:rPr lang="en-US" dirty="0" smtClean="0"/>
              <a:t>Carbon-14 has a half-life of 5,700 years. Scientists use this fact to</a:t>
            </a:r>
          </a:p>
          <a:p>
            <a:r>
              <a:rPr lang="en-US" dirty="0" smtClean="0"/>
              <a:t>determine the age of things made of organic material. Suppose the</a:t>
            </a:r>
          </a:p>
          <a:p>
            <a:r>
              <a:rPr lang="en-US" dirty="0" smtClean="0"/>
              <a:t>average page of a book containing approximately 0.5 mg of carbon-14 is</a:t>
            </a:r>
          </a:p>
          <a:p>
            <a:r>
              <a:rPr lang="en-US" dirty="0" smtClean="0"/>
              <a:t>put into a time capsule. How much carbon-14 will each page contain</a:t>
            </a:r>
          </a:p>
          <a:p>
            <a:r>
              <a:rPr lang="en-US" dirty="0" smtClean="0"/>
              <a:t>after each of the following numbers of years?</a:t>
            </a:r>
          </a:p>
          <a:p>
            <a:endParaRPr lang="en-US" b="1" dirty="0" smtClean="0"/>
          </a:p>
          <a:p>
            <a:r>
              <a:rPr lang="en-US" b="1" dirty="0" smtClean="0"/>
              <a:t>a. </a:t>
            </a:r>
            <a:r>
              <a:rPr lang="en-US" dirty="0" smtClean="0"/>
              <a:t>5700 		</a:t>
            </a:r>
            <a:r>
              <a:rPr lang="en-US" b="1" dirty="0" smtClean="0"/>
              <a:t>b. </a:t>
            </a:r>
            <a:r>
              <a:rPr lang="en-US" dirty="0" smtClean="0"/>
              <a:t>11,400 	</a:t>
            </a:r>
            <a:r>
              <a:rPr lang="en-US" b="1" dirty="0" smtClean="0"/>
              <a:t>c. </a:t>
            </a:r>
            <a:r>
              <a:rPr lang="en-US" dirty="0" smtClean="0"/>
              <a:t>22,800 	</a:t>
            </a:r>
            <a:r>
              <a:rPr lang="en-US" b="1" dirty="0" smtClean="0"/>
              <a:t>d. </a:t>
            </a:r>
            <a:r>
              <a:rPr lang="en-US" dirty="0" smtClean="0"/>
              <a:t>34,200</a:t>
            </a:r>
          </a:p>
          <a:p>
            <a:endParaRPr lang="en-US" b="1" dirty="0" smtClean="0"/>
          </a:p>
          <a:p>
            <a:r>
              <a:rPr lang="en-US" b="1" dirty="0" smtClean="0"/>
              <a:t>5. </a:t>
            </a:r>
            <a:r>
              <a:rPr lang="en-US" dirty="0" smtClean="0"/>
              <a:t>The tax revenue that a small city receives increases by 3.5% per year. In</a:t>
            </a:r>
          </a:p>
          <a:p>
            <a:r>
              <a:rPr lang="en-US" dirty="0" smtClean="0"/>
              <a:t>1990, the city received $250,000 in tax revenue. Determine the tax</a:t>
            </a:r>
          </a:p>
          <a:p>
            <a:r>
              <a:rPr lang="en-US" dirty="0" smtClean="0"/>
              <a:t>revenue in each of the following years.</a:t>
            </a:r>
          </a:p>
          <a:p>
            <a:endParaRPr lang="en-US" b="1" dirty="0" smtClean="0"/>
          </a:p>
          <a:p>
            <a:r>
              <a:rPr lang="en-US" b="1" dirty="0" smtClean="0"/>
              <a:t>a. </a:t>
            </a:r>
            <a:r>
              <a:rPr lang="en-US" dirty="0" smtClean="0"/>
              <a:t>1995 		</a:t>
            </a:r>
            <a:r>
              <a:rPr lang="en-US" b="1" dirty="0" smtClean="0"/>
              <a:t>b. </a:t>
            </a:r>
            <a:r>
              <a:rPr lang="en-US" dirty="0" smtClean="0"/>
              <a:t>1998 		</a:t>
            </a:r>
            <a:r>
              <a:rPr lang="en-US" b="1" dirty="0" smtClean="0"/>
              <a:t>c. </a:t>
            </a:r>
            <a:r>
              <a:rPr lang="en-US" dirty="0" smtClean="0"/>
              <a:t>2000 		</a:t>
            </a:r>
            <a:r>
              <a:rPr lang="en-US" b="1" dirty="0" smtClean="0"/>
              <a:t>d. </a:t>
            </a:r>
            <a:r>
              <a:rPr lang="en-US" dirty="0" smtClean="0"/>
              <a:t>2006</a:t>
            </a:r>
          </a:p>
        </p:txBody>
      </p:sp>
    </p:spTree>
    <p:extLst>
      <p:ext uri="{BB962C8B-B14F-4D97-AF65-F5344CB8AC3E}">
        <p14:creationId xmlns:p14="http://schemas.microsoft.com/office/powerpoint/2010/main" val="408373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19200"/>
            <a:ext cx="8763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6. </a:t>
            </a:r>
            <a:r>
              <a:rPr lang="en-US" dirty="0" smtClean="0"/>
              <a:t>Suppose the acreage of forest is decreasing by 2% per year because of</a:t>
            </a:r>
          </a:p>
          <a:p>
            <a:r>
              <a:rPr lang="en-US" dirty="0" smtClean="0"/>
              <a:t>development. If there are currently 4,500,000 acres of forest, determine</a:t>
            </a:r>
          </a:p>
          <a:p>
            <a:r>
              <a:rPr lang="en-US" dirty="0" smtClean="0"/>
              <a:t>the amount of forest land after each of the following.</a:t>
            </a:r>
          </a:p>
          <a:p>
            <a:endParaRPr lang="en-US" dirty="0" smtClean="0"/>
          </a:p>
          <a:p>
            <a:r>
              <a:rPr lang="en-US" b="1" dirty="0" smtClean="0"/>
              <a:t>a. </a:t>
            </a:r>
            <a:r>
              <a:rPr lang="en-US" dirty="0" smtClean="0"/>
              <a:t>3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b. </a:t>
            </a:r>
            <a:r>
              <a:rPr lang="en-US" dirty="0" smtClean="0"/>
              <a:t>5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c. </a:t>
            </a:r>
            <a:r>
              <a:rPr lang="en-US" dirty="0" smtClean="0"/>
              <a:t>10 </a:t>
            </a:r>
            <a:r>
              <a:rPr lang="en-US" dirty="0" err="1" smtClean="0"/>
              <a:t>yr</a:t>
            </a:r>
            <a:r>
              <a:rPr lang="en-US" dirty="0" smtClean="0"/>
              <a:t> 		</a:t>
            </a:r>
            <a:r>
              <a:rPr lang="en-US" b="1" dirty="0" smtClean="0"/>
              <a:t>d. </a:t>
            </a:r>
            <a:r>
              <a:rPr lang="en-US" dirty="0" smtClean="0"/>
              <a:t>20 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7. </a:t>
            </a:r>
            <a:r>
              <a:rPr lang="en-US" dirty="0" smtClean="0"/>
              <a:t>A $10,500 investment has a 15% loss each year. Determine the value of</a:t>
            </a:r>
          </a:p>
          <a:p>
            <a:r>
              <a:rPr lang="en-US" dirty="0" smtClean="0"/>
              <a:t>the investment after each of the following.</a:t>
            </a:r>
          </a:p>
          <a:p>
            <a:pPr marL="342900" indent="-342900">
              <a:buAutoNum type="alphaLcPeriod"/>
            </a:pPr>
            <a:r>
              <a:rPr lang="en-US" dirty="0" smtClean="0"/>
              <a:t>1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b. </a:t>
            </a:r>
            <a:r>
              <a:rPr lang="en-US" dirty="0" smtClean="0"/>
              <a:t>2 </a:t>
            </a:r>
            <a:r>
              <a:rPr lang="en-US" dirty="0" err="1" smtClean="0"/>
              <a:t>yr</a:t>
            </a:r>
            <a:r>
              <a:rPr lang="en-US" dirty="0" smtClean="0"/>
              <a:t>	 </a:t>
            </a:r>
            <a:r>
              <a:rPr lang="en-US" b="1" dirty="0" smtClean="0"/>
              <a:t>c. </a:t>
            </a:r>
            <a:r>
              <a:rPr lang="en-US" dirty="0" smtClean="0"/>
              <a:t>4 </a:t>
            </a:r>
            <a:r>
              <a:rPr lang="en-US" dirty="0" err="1" smtClean="0"/>
              <a:t>yr</a:t>
            </a:r>
            <a:r>
              <a:rPr lang="en-US" dirty="0" smtClean="0"/>
              <a:t>		 </a:t>
            </a:r>
            <a:r>
              <a:rPr lang="en-US" b="1" dirty="0" smtClean="0"/>
              <a:t>d. </a:t>
            </a:r>
            <a:r>
              <a:rPr lang="en-US" dirty="0" smtClean="0"/>
              <a:t>10 </a:t>
            </a:r>
            <a:r>
              <a:rPr lang="en-US" dirty="0" err="1" smtClean="0"/>
              <a:t>yr</a:t>
            </a:r>
            <a:endParaRPr lang="en-US" dirty="0" smtClean="0"/>
          </a:p>
          <a:p>
            <a:pPr marL="342900" indent="-342900">
              <a:buAutoNum type="alphaLcPeriod"/>
            </a:pPr>
            <a:endParaRPr lang="en-US" dirty="0" smtClean="0"/>
          </a:p>
          <a:p>
            <a:r>
              <a:rPr lang="en-US" b="1" dirty="0" smtClean="0"/>
              <a:t>8. </a:t>
            </a:r>
            <a:r>
              <a:rPr lang="en-US" dirty="0" smtClean="0"/>
              <a:t>A city of 2,950,000 people has a 2.5% annual decrease in population.</a:t>
            </a:r>
          </a:p>
          <a:p>
            <a:r>
              <a:rPr lang="en-US" dirty="0" smtClean="0"/>
              <a:t>Determine the city’s population after each of the following.</a:t>
            </a:r>
          </a:p>
          <a:p>
            <a:endParaRPr lang="en-US" b="1" dirty="0" smtClean="0"/>
          </a:p>
          <a:p>
            <a:r>
              <a:rPr lang="en-US" b="1" dirty="0" smtClean="0"/>
              <a:t>a. </a:t>
            </a:r>
            <a:r>
              <a:rPr lang="en-US" dirty="0" smtClean="0"/>
              <a:t>1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b. </a:t>
            </a:r>
            <a:r>
              <a:rPr lang="en-US" dirty="0" smtClean="0"/>
              <a:t>5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c. </a:t>
            </a:r>
            <a:r>
              <a:rPr lang="en-US" dirty="0" smtClean="0"/>
              <a:t>15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d. </a:t>
            </a:r>
            <a:r>
              <a:rPr lang="en-US" dirty="0" smtClean="0"/>
              <a:t>25 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9. </a:t>
            </a:r>
            <a:r>
              <a:rPr lang="en-US" dirty="0" smtClean="0"/>
              <a:t>A $25,000 purchase decreases 12% in value per year. Determine the</a:t>
            </a:r>
          </a:p>
          <a:p>
            <a:r>
              <a:rPr lang="en-US" dirty="0" smtClean="0"/>
              <a:t>value of the purchase after each of the following.</a:t>
            </a:r>
          </a:p>
          <a:p>
            <a:r>
              <a:rPr lang="en-US" b="1" dirty="0" smtClean="0"/>
              <a:t>a. </a:t>
            </a:r>
            <a:r>
              <a:rPr lang="en-US" dirty="0" smtClean="0"/>
              <a:t>1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b. </a:t>
            </a:r>
            <a:r>
              <a:rPr lang="en-US" dirty="0" smtClean="0"/>
              <a:t>3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c. </a:t>
            </a:r>
            <a:r>
              <a:rPr lang="en-US" dirty="0" smtClean="0"/>
              <a:t>5 </a:t>
            </a:r>
            <a:r>
              <a:rPr lang="en-US" dirty="0" err="1" smtClean="0"/>
              <a:t>yr</a:t>
            </a:r>
            <a:r>
              <a:rPr lang="en-US" dirty="0" smtClean="0"/>
              <a:t> 	</a:t>
            </a:r>
            <a:r>
              <a:rPr lang="en-US" b="1" dirty="0" smtClean="0"/>
              <a:t>d. </a:t>
            </a:r>
            <a:r>
              <a:rPr lang="en-US" dirty="0" smtClean="0"/>
              <a:t>7 </a:t>
            </a:r>
            <a:r>
              <a:rPr lang="en-US" dirty="0" err="1" smtClean="0"/>
              <a:t>yr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1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Another Exponential Function Story</a:t>
            </a:r>
            <a:endParaRPr lang="en-US" dirty="0"/>
          </a:p>
        </p:txBody>
      </p:sp>
      <p:pic>
        <p:nvPicPr>
          <p:cNvPr id="4" name="t3d0Y-JpRRg?version=3&amp;hl=en_US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752600" y="1676400"/>
            <a:ext cx="6091767" cy="456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40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8.8 Quiz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" y="0"/>
            <a:ext cx="9110472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24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Exponential Growth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Exponential Decay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Exponential Growth and Decay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4114800" cy="3977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599" y="2362200"/>
            <a:ext cx="4097449" cy="3977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61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991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7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Growth: Compound Interest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73" y="1719072"/>
            <a:ext cx="865872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62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Compounding Interest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What is Compound Interest?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Compound Interest </a:t>
            </a:r>
            <a:endParaRPr lang="en-US" dirty="0"/>
          </a:p>
        </p:txBody>
      </p:sp>
      <p:pic>
        <p:nvPicPr>
          <p:cNvPr id="8" name="VPMdocm1BR4?version=3&amp;hl=en_US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048000" y="457200"/>
            <a:ext cx="57150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86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865652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30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Exponential Growth: Compound Interest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143000"/>
            <a:ext cx="89916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156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Interest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1"/>
            <a:ext cx="8763000" cy="552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47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150</TotalTime>
  <Words>520</Words>
  <Application>Microsoft Office PowerPoint</Application>
  <PresentationFormat>On-screen Show (4:3)</PresentationFormat>
  <Paragraphs>111</Paragraphs>
  <Slides>20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Exponential Growth and Decay</vt:lpstr>
      <vt:lpstr>Another Exponential Function Story</vt:lpstr>
      <vt:lpstr>Exponential Growth and Decay</vt:lpstr>
      <vt:lpstr>PowerPoint Presentation</vt:lpstr>
      <vt:lpstr>Exponential Growth: Compound Interest </vt:lpstr>
      <vt:lpstr>Compounding Interest  What is Compound Interest?</vt:lpstr>
      <vt:lpstr>PowerPoint Presentation</vt:lpstr>
      <vt:lpstr>Exponential Growth: Compound Interest</vt:lpstr>
      <vt:lpstr>Compound Interest</vt:lpstr>
      <vt:lpstr>Guided Practice </vt:lpstr>
      <vt:lpstr>Read and Understand </vt:lpstr>
      <vt:lpstr>Plan and Solve</vt:lpstr>
      <vt:lpstr>Look Back and Check</vt:lpstr>
      <vt:lpstr>Exponential Decay </vt:lpstr>
      <vt:lpstr>EXPONENTIAL DECAY </vt:lpstr>
      <vt:lpstr>Exponential Decay</vt:lpstr>
      <vt:lpstr>HW: Practice Page 8.8</vt:lpstr>
      <vt:lpstr>HW: Practice Page 8.8</vt:lpstr>
      <vt:lpstr>PowerPoint Presentation</vt:lpstr>
      <vt:lpstr>8.8 Quiz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 Growth and Decay</dc:title>
  <dc:creator>MsWilson</dc:creator>
  <cp:lastModifiedBy>MsWilson</cp:lastModifiedBy>
  <cp:revision>14</cp:revision>
  <dcterms:created xsi:type="dcterms:W3CDTF">2012-02-19T14:28:22Z</dcterms:created>
  <dcterms:modified xsi:type="dcterms:W3CDTF">2012-02-20T03:42:09Z</dcterms:modified>
</cp:coreProperties>
</file>