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56" r:id="rId2"/>
    <p:sldId id="272" r:id="rId3"/>
    <p:sldId id="279" r:id="rId4"/>
    <p:sldId id="280" r:id="rId5"/>
    <p:sldId id="28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9" autoAdjust="0"/>
    <p:restoredTop sz="82416" autoAdjust="0"/>
  </p:normalViewPr>
  <p:slideViewPr>
    <p:cSldViewPr>
      <p:cViewPr varScale="1">
        <p:scale>
          <a:sx n="60" d="100"/>
          <a:sy n="60" d="100"/>
        </p:scale>
        <p:origin x="-3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43F540-8039-4BD6-88DA-012E65BDC5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2229AC-E56C-4C7B-BA16-42205CDAA292}">
      <dgm:prSet/>
      <dgm:spPr/>
      <dgm:t>
        <a:bodyPr/>
        <a:lstStyle/>
        <a:p>
          <a:pPr rtl="0"/>
          <a:r>
            <a:rPr lang="en-US" b="0" i="0" smtClean="0"/>
            <a:t>A staff's shadow is 8 feet and a tree's shadow is 16 feet. If the staff is 9 feet tall, how tall is the tree?</a:t>
          </a:r>
          <a:endParaRPr lang="en-US"/>
        </a:p>
      </dgm:t>
    </dgm:pt>
    <dgm:pt modelId="{74050DCE-7DF6-4138-94A5-E4DF18F14252}" type="parTrans" cxnId="{0132FD89-8741-4825-A19E-E035E7102F12}">
      <dgm:prSet/>
      <dgm:spPr/>
      <dgm:t>
        <a:bodyPr/>
        <a:lstStyle/>
        <a:p>
          <a:endParaRPr lang="en-US"/>
        </a:p>
      </dgm:t>
    </dgm:pt>
    <dgm:pt modelId="{49C5F934-D2AE-48DF-B3D6-2F0073C962F3}" type="sibTrans" cxnId="{0132FD89-8741-4825-A19E-E035E7102F12}">
      <dgm:prSet/>
      <dgm:spPr/>
      <dgm:t>
        <a:bodyPr/>
        <a:lstStyle/>
        <a:p>
          <a:endParaRPr lang="en-US"/>
        </a:p>
      </dgm:t>
    </dgm:pt>
    <dgm:pt modelId="{F90EAB44-AFE9-4DB1-BF95-2C539C53FCE7}" type="pres">
      <dgm:prSet presAssocID="{B643F540-8039-4BD6-88DA-012E65BDC59A}" presName="linear" presStyleCnt="0">
        <dgm:presLayoutVars>
          <dgm:animLvl val="lvl"/>
          <dgm:resizeHandles val="exact"/>
        </dgm:presLayoutVars>
      </dgm:prSet>
      <dgm:spPr/>
    </dgm:pt>
    <dgm:pt modelId="{87FF149E-B1B9-4BED-BE41-7F9A2E8D45F5}" type="pres">
      <dgm:prSet presAssocID="{E52229AC-E56C-4C7B-BA16-42205CDAA292}" presName="parentText" presStyleLbl="node1" presStyleIdx="0" presStyleCnt="1" custScaleX="49032" custScaleY="40077" custLinFactNeighborX="17921" custLinFactNeighborY="-25052">
        <dgm:presLayoutVars>
          <dgm:chMax val="0"/>
          <dgm:bulletEnabled val="1"/>
        </dgm:presLayoutVars>
      </dgm:prSet>
      <dgm:spPr/>
    </dgm:pt>
  </dgm:ptLst>
  <dgm:cxnLst>
    <dgm:cxn modelId="{A3147547-B014-4240-B71E-D9B990F82E47}" type="presOf" srcId="{E52229AC-E56C-4C7B-BA16-42205CDAA292}" destId="{87FF149E-B1B9-4BED-BE41-7F9A2E8D45F5}" srcOrd="0" destOrd="0" presId="urn:microsoft.com/office/officeart/2005/8/layout/vList2"/>
    <dgm:cxn modelId="{D9E3C5E7-8929-45CE-944B-80A9086F0132}" type="presOf" srcId="{B643F540-8039-4BD6-88DA-012E65BDC59A}" destId="{F90EAB44-AFE9-4DB1-BF95-2C539C53FCE7}" srcOrd="0" destOrd="0" presId="urn:microsoft.com/office/officeart/2005/8/layout/vList2"/>
    <dgm:cxn modelId="{0132FD89-8741-4825-A19E-E035E7102F12}" srcId="{B643F540-8039-4BD6-88DA-012E65BDC59A}" destId="{E52229AC-E56C-4C7B-BA16-42205CDAA292}" srcOrd="0" destOrd="0" parTransId="{74050DCE-7DF6-4138-94A5-E4DF18F14252}" sibTransId="{49C5F934-D2AE-48DF-B3D6-2F0073C962F3}"/>
    <dgm:cxn modelId="{6102EDFF-C826-4E73-838A-302660F0B807}" type="presParOf" srcId="{F90EAB44-AFE9-4DB1-BF95-2C539C53FCE7}" destId="{87FF149E-B1B9-4BED-BE41-7F9A2E8D45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F149E-B1B9-4BED-BE41-7F9A2E8D45F5}">
      <dsp:nvSpPr>
        <dsp:cNvPr id="0" name=""/>
        <dsp:cNvSpPr/>
      </dsp:nvSpPr>
      <dsp:spPr>
        <a:xfrm>
          <a:off x="3691126" y="0"/>
          <a:ext cx="4169642" cy="24607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i="0" kern="1200" smtClean="0"/>
            <a:t>A staff's shadow is 8 feet and a tree's shadow is 16 feet. If the staff is 9 feet tall, how tall is the tree?</a:t>
          </a:r>
          <a:endParaRPr lang="en-US" sz="3000" kern="1200"/>
        </a:p>
      </dsp:txBody>
      <dsp:txXfrm>
        <a:off x="3811252" y="120126"/>
        <a:ext cx="3929390" cy="2220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F1069-BA09-4DF7-A3C3-A4D4EC4D1915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22E59-5E78-4082-8313-BD3FFEE59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14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143D0-3863-499A-9F86-927A3D908D59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04702-188B-4B77-9361-C86A21186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0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04702-188B-4B77-9361-C86A211867A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44BC-FDEA-4068-82BF-1E0125DF738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2066F4-96CD-4178-B0A6-F841D3AAE1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44BC-FDEA-4068-82BF-1E0125DF738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66F4-96CD-4178-B0A6-F841D3AAE1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72066F4-96CD-4178-B0A6-F841D3AAE19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44BC-FDEA-4068-82BF-1E0125DF738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" y="228600"/>
            <a:ext cx="8534400" cy="75895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342900" indent="-342900"/>
            <a:r>
              <a:rPr lang="en-US" dirty="0" smtClean="0"/>
              <a:t/>
            </a:r>
            <a:br>
              <a:rPr lang="en-US" dirty="0" smtClean="0"/>
            </a:b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44BC-FDEA-4068-82BF-1E0125DF738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72066F4-96CD-4178-B0A6-F841D3AAE1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44BC-FDEA-4068-82BF-1E0125DF738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2066F4-96CD-4178-B0A6-F841D3AAE19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09544BC-FDEA-4068-82BF-1E0125DF738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066F4-96CD-4178-B0A6-F841D3AAE1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44BC-FDEA-4068-82BF-1E0125DF738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72066F4-96CD-4178-B0A6-F841D3AAE19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44BC-FDEA-4068-82BF-1E0125DF738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72066F4-96CD-4178-B0A6-F841D3AAE1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44BC-FDEA-4068-82BF-1E0125DF738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2066F4-96CD-4178-B0A6-F841D3AAE1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2066F4-96CD-4178-B0A6-F841D3AAE19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44BC-FDEA-4068-82BF-1E0125DF738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72066F4-96CD-4178-B0A6-F841D3AAE19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09544BC-FDEA-4068-82BF-1E0125DF738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09544BC-FDEA-4068-82BF-1E0125DF7382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2066F4-96CD-4178-B0A6-F841D3AAE19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video" Target="https://www.youtube-nocookie.com/v/SBCw4_XgouA?version=3&amp;hl=en_US" TargetMode="External"/><Relationship Id="rId7" Type="http://schemas.openxmlformats.org/officeDocument/2006/relationships/image" Target="../media/image3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v/LhEe0kB4QIs?version=3&amp;hl=en_US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youtu.be/LhEe0kB4QI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+mj-lt"/>
              <a:buAutoNum type="arabicPeriod"/>
            </a:pPr>
            <a:endParaRPr lang="en-US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Use a mixed Practice Answer sheet.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Write a proportion and solve for the missing side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Indirect  measurement Problems</a:t>
            </a:r>
          </a:p>
        </p:txBody>
      </p:sp>
    </p:spTree>
    <p:extLst>
      <p:ext uri="{BB962C8B-B14F-4D97-AF65-F5344CB8AC3E}">
        <p14:creationId xmlns:p14="http://schemas.microsoft.com/office/powerpoint/2010/main" val="212962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</a:t>
            </a:r>
            <a:r>
              <a:rPr lang="en-US" baseline="0" dirty="0" smtClean="0"/>
              <a:t> </a:t>
            </a:r>
            <a:r>
              <a:rPr kumimoji="0" lang="en-US" sz="2000" kern="1200" dirty="0" smtClean="0">
                <a:solidFill>
                  <a:schemeClr val="accent3">
                    <a:shade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Write a proportion and solve for the missing side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62394" y="1527175"/>
            <a:ext cx="41827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2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kumimoji="0" lang="en-US" sz="2000" kern="1200" dirty="0" smtClean="0">
                <a:solidFill>
                  <a:schemeClr val="accent3">
                    <a:shade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Write a proportion and solve for the missing side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05806" y="2132012"/>
            <a:ext cx="50958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0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</a:t>
            </a:r>
            <a:r>
              <a:rPr kumimoji="0" lang="en-US" sz="2000" kern="1200" dirty="0" smtClean="0">
                <a:solidFill>
                  <a:schemeClr val="accent3">
                    <a:shade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Write a proportion and solve for the missing side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47990" y="1527175"/>
            <a:ext cx="38115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6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</a:t>
            </a:r>
            <a:r>
              <a:rPr kumimoji="0" lang="en-US" sz="2000" kern="1200" dirty="0" smtClean="0">
                <a:solidFill>
                  <a:schemeClr val="accent3">
                    <a:shade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Write a proportion and solve for the missing side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96306" y="2012950"/>
            <a:ext cx="47148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0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</a:t>
            </a:r>
            <a:r>
              <a:rPr kumimoji="0" lang="en-US" sz="2000" kern="1200" dirty="0" smtClean="0">
                <a:solidFill>
                  <a:schemeClr val="accent3">
                    <a:shade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Write a proportion and solve for the missing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62150" y="1319212"/>
            <a:ext cx="52197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</a:t>
            </a:r>
            <a:r>
              <a:rPr kumimoji="0" lang="en-US" sz="2000" kern="1200" dirty="0" smtClean="0">
                <a:solidFill>
                  <a:schemeClr val="accent3">
                    <a:shade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Write a proportion and solve for the missing side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24906" y="1603375"/>
            <a:ext cx="425767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</a:t>
            </a:r>
            <a:r>
              <a:rPr kumimoji="0" lang="en-US" sz="2000" kern="1200" dirty="0" smtClean="0">
                <a:solidFill>
                  <a:schemeClr val="accent3">
                    <a:shade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Write a proportion and solve for the missing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13672" y="1600200"/>
            <a:ext cx="36861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4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 </a:t>
            </a:r>
            <a:r>
              <a:rPr kumimoji="0" lang="en-US" sz="2000" kern="1200" dirty="0" smtClean="0">
                <a:solidFill>
                  <a:schemeClr val="accent3">
                    <a:shade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Write a proportion and solve for the missing side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45386" y="1527175"/>
            <a:ext cx="501671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3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 </a:t>
            </a:r>
            <a:r>
              <a:rPr kumimoji="0" lang="en-US" sz="2000" kern="1200" dirty="0" smtClean="0">
                <a:solidFill>
                  <a:schemeClr val="accent3">
                    <a:shade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Write a proportion and solve for the missing side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72060" y="1527175"/>
            <a:ext cx="636336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6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 </a:t>
            </a:r>
            <a:r>
              <a:rPr kumimoji="0" lang="en-US" sz="2000" kern="1200" dirty="0" smtClean="0">
                <a:solidFill>
                  <a:schemeClr val="accent3">
                    <a:shade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Write a proportion and solve for the missing side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07902" y="1527175"/>
            <a:ext cx="649168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5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SOLVING SKILLS: INDIRECT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indent="-274320"/>
            <a:r>
              <a:rPr lang="en-US" dirty="0" smtClean="0"/>
              <a:t>An </a:t>
            </a:r>
            <a:r>
              <a:rPr lang="en-US" dirty="0"/>
              <a:t>indirect measurement is one in which a measure is calculated </a:t>
            </a:r>
            <a:r>
              <a:rPr lang="en-US" dirty="0" smtClean="0"/>
              <a:t>using</a:t>
            </a:r>
            <a:r>
              <a:rPr lang="en-US" baseline="0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measures. </a:t>
            </a:r>
            <a:endParaRPr lang="en-US" dirty="0" smtClean="0"/>
          </a:p>
          <a:p>
            <a:pPr marL="274320" indent="-274320"/>
            <a:r>
              <a:rPr lang="en-US" dirty="0" smtClean="0"/>
              <a:t>This </a:t>
            </a:r>
            <a:r>
              <a:rPr lang="en-US" dirty="0"/>
              <a:t>is useful when it is difficult to make the </a:t>
            </a:r>
            <a:r>
              <a:rPr lang="en-US" dirty="0" smtClean="0"/>
              <a:t>necessary</a:t>
            </a:r>
            <a:r>
              <a:rPr lang="en-US" baseline="0" dirty="0" smtClean="0"/>
              <a:t> </a:t>
            </a:r>
            <a:r>
              <a:rPr lang="en-US" dirty="0" smtClean="0"/>
              <a:t>measurement</a:t>
            </a:r>
            <a:r>
              <a:rPr lang="en-US" dirty="0"/>
              <a:t>. </a:t>
            </a:r>
            <a:endParaRPr lang="en-US" dirty="0" smtClean="0"/>
          </a:p>
          <a:p>
            <a:pPr marL="274320" indent="-274320"/>
            <a:r>
              <a:rPr lang="en-US" dirty="0" smtClean="0"/>
              <a:t>Properties </a:t>
            </a:r>
            <a:r>
              <a:rPr lang="en-US" dirty="0"/>
              <a:t>of similar triangles can be used to calculate</a:t>
            </a:r>
          </a:p>
          <a:p>
            <a:pPr marL="0" indent="0">
              <a:buNone/>
            </a:pPr>
            <a:r>
              <a:rPr lang="en-US" dirty="0"/>
              <a:t>some indirect measurements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526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 Write </a:t>
            </a:r>
            <a:r>
              <a:rPr lang="en-US" dirty="0"/>
              <a:t>a proportion and solve for the missing side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81531" y="1527175"/>
            <a:ext cx="594442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0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kern="1200" dirty="0" smtClean="0">
                <a:solidFill>
                  <a:schemeClr val="accent3">
                    <a:shade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16. Write a proportion and solve for the missing measurement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HEIGHT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dirty="0" err="1"/>
              <a:t>Paco</a:t>
            </a:r>
            <a:r>
              <a:rPr lang="en-US" dirty="0"/>
              <a:t> is 6 feet tall and casts a</a:t>
            </a:r>
          </a:p>
          <a:p>
            <a:pPr marL="0" indent="0">
              <a:buNone/>
            </a:pPr>
            <a:r>
              <a:rPr lang="en-US" dirty="0"/>
              <a:t>12-foot shadow. At the same time,</a:t>
            </a:r>
          </a:p>
          <a:p>
            <a:pPr marL="0" indent="0">
              <a:buNone/>
            </a:pPr>
            <a:r>
              <a:rPr lang="en-US" dirty="0"/>
              <a:t>Diane casts an 11-foot shadow. How tall</a:t>
            </a:r>
          </a:p>
          <a:p>
            <a:pPr marL="0" indent="0">
              <a:buNone/>
            </a:pPr>
            <a:r>
              <a:rPr lang="en-US" dirty="0"/>
              <a:t>is Diane</a:t>
            </a:r>
            <a:r>
              <a:rPr lang="en-US" dirty="0" smtClean="0"/>
              <a:t>?</a:t>
            </a:r>
          </a:p>
        </p:txBody>
      </p:sp>
      <p:pic>
        <p:nvPicPr>
          <p:cNvPr id="15363" name="Picture 3" descr="C:\Users\MsWilson\AppData\Local\Microsoft\Windows\Temporary Internet Files\Content.IE5\EZAFN100\MP90028935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657600" cy="2383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104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kern="1200" dirty="0" smtClean="0">
                <a:solidFill>
                  <a:schemeClr val="accent3">
                    <a:shade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17. Write a proportion and solve for the missing measurement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en-US" sz="27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</a:p>
          <a:p>
            <a:pPr marL="0" indent="0">
              <a:buNone/>
            </a:pPr>
            <a:r>
              <a:rPr kumimoji="0" lang="en-US" sz="27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 25-foot-tall house casts a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75-foot shadow at the same time that a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streetlight casts a 60-foot shadow, how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tall is the streetlight?</a:t>
            </a:r>
          </a:p>
        </p:txBody>
      </p:sp>
      <p:pic>
        <p:nvPicPr>
          <p:cNvPr id="16386" name="Picture 2" descr="C:\Users\MsWilson\AppData\Local\Microsoft\Windows\Temporary Internet Files\Content.IE5\0CDH5F0C\MP9003859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17" y="3505200"/>
            <a:ext cx="1828800" cy="256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37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kern="1200" dirty="0" smtClean="0">
                <a:solidFill>
                  <a:schemeClr val="accent3">
                    <a:shade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18. Write a proportion and solve for the missing measurement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en-US" sz="27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FLAGPOLE</a:t>
            </a:r>
          </a:p>
          <a:p>
            <a:pPr marL="0" indent="0">
              <a:buNone/>
            </a:pPr>
            <a:r>
              <a:rPr kumimoji="0" lang="en-US" sz="27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Lena is 5 ½  feet tall and casts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8-foot shadow. At the same time, a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flagpole casts a 48-foot shadow. How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tall is the flagpole?</a:t>
            </a:r>
          </a:p>
        </p:txBody>
      </p:sp>
      <p:pic>
        <p:nvPicPr>
          <p:cNvPr id="17410" name="Picture 2" descr="C:\Users\MsWilson\AppData\Local\Microsoft\Windows\Temporary Internet Files\Content.IE5\EZAFN100\MP9004439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60530"/>
            <a:ext cx="1478715" cy="2215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32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kern="1200" dirty="0" smtClean="0">
                <a:solidFill>
                  <a:schemeClr val="accent3">
                    <a:shade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19. Write a proportion and solve for the missing measurement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en-US" sz="27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LANDMARKS</a:t>
            </a:r>
          </a:p>
          <a:p>
            <a:pPr marL="0" indent="0">
              <a:buNone/>
            </a:pPr>
            <a:r>
              <a:rPr kumimoji="0" lang="en-US" sz="27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woman who is 5 feet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inches tall is standing near the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 Needle in Seattle, Washington.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 casts a 13-inch shadow at the same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that the Space Needle casts a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121-foot shadow. How tall is the Space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Needle?</a:t>
            </a:r>
          </a:p>
        </p:txBody>
      </p:sp>
      <p:pic>
        <p:nvPicPr>
          <p:cNvPr id="19459" name="Picture 3" descr="C:\Users\MsWilson\AppData\Local\Microsoft\Windows\Temporary Internet Files\Content.IE5\EZAFN100\MP900401097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5" r="50000"/>
          <a:stretch/>
        </p:blipFill>
        <p:spPr bwMode="auto">
          <a:xfrm>
            <a:off x="6359758" y="1345324"/>
            <a:ext cx="2755339" cy="5343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52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en-US" sz="27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MONUMENTS 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42-foot flagpole near the Washington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Monument casts a shadow that is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feet long. At the same time, the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Washington Monument casts a shadow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185 feet long. How tall is the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Washington Monument?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kumimoji="0" lang="en-US" sz="27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C:\Users\MsWilson\AppData\Local\Microsoft\Windows\Temporary Internet Files\Content.IE5\EZAFN100\MP90040109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92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21.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en-US" sz="27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ACCESSIBILITY</a:t>
            </a:r>
          </a:p>
          <a:p>
            <a:pPr marL="0" indent="0">
              <a:buNone/>
            </a:pPr>
            <a:r>
              <a:rPr kumimoji="0" lang="en-US" sz="27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ramp slopes upward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sidewalk to the entrance of a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building at a constant incline. If the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ramp is 2 feet high when it is 5 feet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sidewalk, how high is the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ramp when it is 7 feet from the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sidewalk?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2887980" cy="220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52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lighthouse casts a shadow 25 </a:t>
            </a:r>
            <a:r>
              <a:rPr kumimoji="0" lang="en-US" sz="27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</a:t>
            </a: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long. A 5-ft person standing next to the building</a:t>
            </a:r>
          </a:p>
          <a:p>
            <a:pPr marL="0" indent="0">
              <a:buNone/>
            </a:pPr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casts a 2-ft shadow. How tall is the lighthouse?</a:t>
            </a:r>
          </a:p>
        </p:txBody>
      </p:sp>
      <p:pic>
        <p:nvPicPr>
          <p:cNvPr id="7170" name="Picture 2" descr="C:\Users\MsWilson\AppData\Local\Microsoft\Windows\Temporary Internet Files\Content.IE5\1K665BH7\MP9004222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1787202" cy="264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0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200-cm clothesline pole casts a 300-cm shadow. A garbage can next to the</a:t>
            </a:r>
          </a:p>
          <a:p>
            <a:pPr marL="0" indent="0">
              <a:buNone/>
            </a:pPr>
            <a:r>
              <a:rPr lang="en-US" dirty="0"/>
              <a:t>clothesline casts a 105-cm shadow. How tall is the garbage can</a:t>
            </a:r>
            <a:r>
              <a:rPr lang="en-US" dirty="0" smtClean="0"/>
              <a:t>?</a:t>
            </a:r>
          </a:p>
        </p:txBody>
      </p:sp>
      <p:pic>
        <p:nvPicPr>
          <p:cNvPr id="6146" name="Picture 2" descr="C:\Users\MsWilson\AppData\Local\Microsoft\Windows\Temporary Internet Files\Content.IE5\JI3RJ81B\MP9004053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2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Find the width of the river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5192957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77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Using proportions to find a measurement is called </a:t>
            </a:r>
            <a:r>
              <a:rPr lang="en-US" b="1" dirty="0"/>
              <a:t>indirect measurement</a:t>
            </a:r>
            <a:r>
              <a:rPr lang="en-US" dirty="0"/>
              <a:t>.</a:t>
            </a:r>
          </a:p>
          <a:p>
            <a:r>
              <a:rPr lang="en-US" b="1" dirty="0"/>
              <a:t>Using </a:t>
            </a:r>
            <a:r>
              <a:rPr lang="en-US" b="1" dirty="0" smtClean="0"/>
              <a:t>Indirect Measurement</a:t>
            </a:r>
          </a:p>
          <a:p>
            <a:pPr lvl="1"/>
            <a:r>
              <a:rPr lang="en-US" b="1" dirty="0" smtClean="0"/>
              <a:t> </a:t>
            </a:r>
            <a:r>
              <a:rPr lang="en-US" dirty="0"/>
              <a:t>Use the corresponding parts of similar triangles to write a proportion. </a:t>
            </a:r>
            <a:endParaRPr lang="en-US" dirty="0" smtClean="0"/>
          </a:p>
          <a:p>
            <a:pPr lvl="1"/>
            <a:r>
              <a:rPr lang="en-US" dirty="0" smtClean="0"/>
              <a:t>Solve</a:t>
            </a:r>
            <a:r>
              <a:rPr lang="en-US" b="1" dirty="0" smtClean="0"/>
              <a:t> </a:t>
            </a:r>
            <a:r>
              <a:rPr lang="en-US" dirty="0"/>
              <a:t>the proportion to find the missing measurement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88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0" lang="en-US" sz="27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 the width of the lake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7460192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 rot="21080195">
            <a:off x="1203865" y="3195789"/>
            <a:ext cx="2370667" cy="2047545"/>
          </a:xfrm>
          <a:prstGeom prst="ellipse">
            <a:avLst/>
          </a:prstGeom>
          <a:solidFill>
            <a:srgbClr val="00B0F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6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26.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1676400"/>
            <a:ext cx="817669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97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715147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07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28.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0" lang="en-US" sz="2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 6 foot tall man stands next to the Eiffel Tower and casts a 2 foot shadow,</a:t>
            </a:r>
            <a:r>
              <a:rPr lang="en-US" dirty="0" smtClean="0"/>
              <a:t> </a:t>
            </a:r>
            <a:r>
              <a:rPr kumimoji="0" lang="en-US" sz="27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would the height of the Tower be if its shadow is 328 feet?</a:t>
            </a:r>
            <a:r>
              <a:rPr lang="en-US" dirty="0" smtClean="0"/>
              <a:t> </a:t>
            </a:r>
          </a:p>
        </p:txBody>
      </p:sp>
      <p:pic>
        <p:nvPicPr>
          <p:cNvPr id="13314" name="Picture 2" descr="C:\Users\MsWilson\AppData\Local\Microsoft\Windows\Temporary Internet Files\Content.IE5\EZAFN100\MP9004032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2081784" cy="31211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9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MsWilson\AppData\Local\Microsoft\Windows\Temporary Internet Files\Content.IE5\EZAFN100\MP9004373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4960"/>
            <a:ext cx="315468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29.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98048471"/>
              </p:ext>
            </p:extLst>
          </p:nvPr>
        </p:nvGraphicFramePr>
        <p:xfrm>
          <a:off x="304800" y="1143000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38" name="Picture 2" descr="C:\Users\MsWilson\AppData\Local\Microsoft\Windows\Temporary Internet Files\Content.IE5\1K665BH7\MP900384756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470" y="4267200"/>
            <a:ext cx="124206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17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07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sz="quarter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49738" y="3508375"/>
            <a:ext cx="609600" cy="609600"/>
          </a:xfrm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SBCw4_XgouA?version=3&amp;hl=en_US"/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1371600" y="1600200"/>
            <a:ext cx="6400800" cy="48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715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George is </a:t>
            </a:r>
            <a:r>
              <a:rPr lang="en-US" dirty="0" smtClean="0"/>
              <a:t>5 1/2 </a:t>
            </a:r>
            <a:r>
              <a:rPr lang="en-US" dirty="0"/>
              <a:t>feet tall. His shadow is 22 inches long at the same time that a</a:t>
            </a:r>
          </a:p>
          <a:p>
            <a:pPr marL="0" indent="0">
              <a:buNone/>
            </a:pPr>
            <a:r>
              <a:rPr lang="en-US" dirty="0"/>
              <a:t>tree has a shadow that is 120 inches long. How many feet tall is the tree</a:t>
            </a:r>
            <a:r>
              <a:rPr lang="en-US" dirty="0" smtClean="0"/>
              <a:t>?</a:t>
            </a:r>
          </a:p>
          <a:p>
            <a:r>
              <a:rPr lang="en-US" dirty="0"/>
              <a:t> </a:t>
            </a:r>
            <a:r>
              <a:rPr lang="en-US" dirty="0" smtClean="0"/>
              <a:t>Write a proportion.  Small</a:t>
            </a:r>
          </a:p>
          <a:p>
            <a:endParaRPr lang="en-US" dirty="0" smtClean="0"/>
          </a:p>
          <a:p>
            <a:r>
              <a:rPr lang="en-US" dirty="0" smtClean="0"/>
              <a:t>5.5 feet	22 inches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0" y="3733800"/>
            <a:ext cx="914400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86200" y="3733800"/>
            <a:ext cx="76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B</a:t>
            </a:r>
            <a:r>
              <a:rPr lang="en-US" sz="2700" dirty="0" smtClean="0"/>
              <a:t>ig</a:t>
            </a:r>
            <a:endParaRPr lang="en-US" sz="27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33400" y="48006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7400" y="48006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48006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Tree Height</a:t>
            </a:r>
            <a:endParaRPr lang="en-US" sz="2700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48006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120 inches</a:t>
            </a:r>
            <a:endParaRPr lang="en-US" sz="2700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463117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9" name="Oval 18"/>
          <p:cNvSpPr/>
          <p:nvPr/>
        </p:nvSpPr>
        <p:spPr>
          <a:xfrm rot="1562678">
            <a:off x="318776" y="4606775"/>
            <a:ext cx="3352800" cy="765284"/>
          </a:xfrm>
          <a:prstGeom prst="ellipse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00400" y="607509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5.5 * 120=22*T</a:t>
            </a:r>
            <a:endParaRPr lang="en-US" dirty="0"/>
          </a:p>
        </p:txBody>
      </p:sp>
      <p:sp>
        <p:nvSpPr>
          <p:cNvPr id="21" name="Left Arrow Callout 20"/>
          <p:cNvSpPr/>
          <p:nvPr/>
        </p:nvSpPr>
        <p:spPr>
          <a:xfrm>
            <a:off x="3669349" y="5410200"/>
            <a:ext cx="3112451" cy="533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Cross Multiply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209800" y="4419600"/>
            <a:ext cx="381000" cy="38100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 Arrow 22"/>
          <p:cNvSpPr/>
          <p:nvPr/>
        </p:nvSpPr>
        <p:spPr>
          <a:xfrm rot="20794280" flipH="1">
            <a:off x="2606040" y="4131171"/>
            <a:ext cx="1600200" cy="495300"/>
          </a:xfrm>
          <a:prstGeom prst="bentArrow">
            <a:avLst>
              <a:gd name="adj1" fmla="val 25000"/>
              <a:gd name="adj2" fmla="val 2961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Divide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44" y="3987715"/>
            <a:ext cx="2283656" cy="8509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69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19" grpId="0" animBg="1"/>
      <p:bldP spid="20" grpId="0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Practice Exercises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1800" dirty="0"/>
              <a:t>http://youtu.be/LhEe0kB4QIs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sldjump"/>
              </a:rPr>
              <a:t>Start the Practice Problems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V</a:t>
            </a:r>
            <a:r>
              <a:rPr lang="en-US" dirty="0" smtClean="0">
                <a:hlinkClick r:id="rId4"/>
              </a:rPr>
              <a:t>ideo lesson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Review and Practice</a:t>
            </a:r>
            <a:endParaRPr lang="en-US" dirty="0"/>
          </a:p>
        </p:txBody>
      </p:sp>
      <p:pic>
        <p:nvPicPr>
          <p:cNvPr id="9" name="LhEe0kB4QIs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953000" y="2971800"/>
            <a:ext cx="3048000" cy="22860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30670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51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kumimoji="0" lang="en-US" sz="2000" kern="1200" dirty="0" smtClean="0">
                <a:solidFill>
                  <a:schemeClr val="accent3">
                    <a:shade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Write a proportion and solve for the missing measurement.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973060" cy="131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2834640"/>
            <a:ext cx="7973060" cy="3261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09" y="2751772"/>
            <a:ext cx="7245442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24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kumimoji="0" lang="en-US" sz="2000" kern="1200" dirty="0" smtClean="0">
                <a:solidFill>
                  <a:schemeClr val="accent3">
                    <a:shade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Write a proportion and solve for the missing measurement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city of Hutchinson plans to build a bridge</a:t>
            </a:r>
          </a:p>
          <a:p>
            <a:pPr marL="0" indent="0">
              <a:buNone/>
            </a:pPr>
            <a:r>
              <a:rPr lang="en-US" dirty="0"/>
              <a:t>over the narrowest part of Stillwater River. Find</a:t>
            </a:r>
          </a:p>
          <a:p>
            <a:pPr marL="0" indent="0">
              <a:buNone/>
            </a:pPr>
            <a:r>
              <a:rPr lang="en-US" dirty="0"/>
              <a:t>the distance across this part of </a:t>
            </a:r>
            <a:r>
              <a:rPr lang="en-US" dirty="0" smtClean="0"/>
              <a:t>the </a:t>
            </a:r>
            <a:r>
              <a:rPr lang="en-US" dirty="0"/>
              <a:t>river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784122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7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kumimoji="0" lang="en-US" sz="2000" kern="1200" dirty="0" smtClean="0">
                <a:solidFill>
                  <a:schemeClr val="accent3">
                    <a:shade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Write a proportion and solve for the missing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175635" y="1600200"/>
            <a:ext cx="276225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8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</a:t>
            </a:r>
            <a:r>
              <a:rPr kumimoji="0" lang="en-US" sz="2000" kern="1200" dirty="0" smtClean="0">
                <a:solidFill>
                  <a:schemeClr val="accent3">
                    <a:shade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 Write a proportion and solve for the missing side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Peter stands in front of a 27-foot tree in</a:t>
            </a:r>
          </a:p>
          <a:p>
            <a:pPr marL="0" indent="0">
              <a:buNone/>
            </a:pPr>
            <a:r>
              <a:rPr lang="en-US" dirty="0"/>
              <a:t>front of his apartment building he can barely see</a:t>
            </a:r>
          </a:p>
          <a:p>
            <a:pPr marL="0" indent="0">
              <a:buNone/>
            </a:pPr>
            <a:r>
              <a:rPr lang="en-US" dirty="0"/>
              <a:t>the very top of the building over the tree. How tall</a:t>
            </a:r>
          </a:p>
          <a:p>
            <a:pPr marL="0" indent="0">
              <a:buNone/>
            </a:pPr>
            <a:r>
              <a:rPr lang="en-US" dirty="0"/>
              <a:t>is his apartment building?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91840"/>
            <a:ext cx="33718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78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174</TotalTime>
  <Words>833</Words>
  <Application>Microsoft Office PowerPoint</Application>
  <PresentationFormat>On-screen Show (4:3)</PresentationFormat>
  <Paragraphs>120</Paragraphs>
  <Slides>36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Civic</vt:lpstr>
      <vt:lpstr>Indirect  measurement Problems</vt:lpstr>
      <vt:lpstr>PROBLEM SOLVING SKILLS: INDIRECT MEASUREMENT</vt:lpstr>
      <vt:lpstr>Definitions</vt:lpstr>
      <vt:lpstr>Lesson Example</vt:lpstr>
      <vt:lpstr>Lesson Review and Practice</vt:lpstr>
      <vt:lpstr>1. Write a proportion and solve for the missing measurement.</vt:lpstr>
      <vt:lpstr>2. Write a proportion and solve for the missing measurement</vt:lpstr>
      <vt:lpstr>3. Write a proportion and solve for the missing side</vt:lpstr>
      <vt:lpstr>4. Write a proportion and solve for the missing side</vt:lpstr>
      <vt:lpstr>5. Write a proportion and solve for the missing side</vt:lpstr>
      <vt:lpstr>6. Write a proportion and solve for the missing side</vt:lpstr>
      <vt:lpstr>7. Write a proportion and solve for the missing side</vt:lpstr>
      <vt:lpstr>8. Write a proportion and solve for the missing side</vt:lpstr>
      <vt:lpstr>9. Write a proportion and solve for the missing side</vt:lpstr>
      <vt:lpstr>10. Write a proportion and solve for the missing side</vt:lpstr>
      <vt:lpstr>11. Write a proportion and solve for the missing side</vt:lpstr>
      <vt:lpstr>12. Write a proportion and solve for the missing side</vt:lpstr>
      <vt:lpstr>13. Write a proportion and solve for the missing side</vt:lpstr>
      <vt:lpstr>14. Write a proportion and solve for the missing side</vt:lpstr>
      <vt:lpstr>15. Write a proportion and solve for the missing side</vt:lpstr>
      <vt:lpstr>16. Write a proportion and solve for the missing measurement </vt:lpstr>
      <vt:lpstr>17. Write a proportion and solve for the missing measurement </vt:lpstr>
      <vt:lpstr>18. Write a proportion and solve for the missing measurement </vt:lpstr>
      <vt:lpstr>19. Write a proportion and solve for the missing measurement </vt:lpstr>
      <vt:lpstr>20.</vt:lpstr>
      <vt:lpstr>21.</vt:lpstr>
      <vt:lpstr>22.</vt:lpstr>
      <vt:lpstr>23.</vt:lpstr>
      <vt:lpstr>24.</vt:lpstr>
      <vt:lpstr>25.</vt:lpstr>
      <vt:lpstr>26.</vt:lpstr>
      <vt:lpstr>27.</vt:lpstr>
      <vt:lpstr>28.</vt:lpstr>
      <vt:lpstr>29.</vt:lpstr>
      <vt:lpstr>30.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MsWilson</dc:creator>
  <cp:lastModifiedBy>MsWilson</cp:lastModifiedBy>
  <cp:revision>16</cp:revision>
  <dcterms:created xsi:type="dcterms:W3CDTF">2012-03-18T12:24:03Z</dcterms:created>
  <dcterms:modified xsi:type="dcterms:W3CDTF">2012-03-18T15:18:42Z</dcterms:modified>
</cp:coreProperties>
</file>