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80" r:id="rId17"/>
    <p:sldId id="281" r:id="rId18"/>
    <p:sldId id="282" r:id="rId19"/>
    <p:sldId id="260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74" autoAdjust="0"/>
    <p:restoredTop sz="94660"/>
  </p:normalViewPr>
  <p:slideViewPr>
    <p:cSldViewPr>
      <p:cViewPr varScale="1">
        <p:scale>
          <a:sx n="69" d="100"/>
          <a:sy n="69" d="100"/>
        </p:scale>
        <p:origin x="-148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DAF2F-729B-4DB3-B98B-7DF23CA2DB7E}" type="datetimeFigureOut">
              <a:rPr lang="en-US" smtClean="0"/>
              <a:t>3/14/2012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D244E-FA1C-4336-8848-58F592F56E8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DAF2F-729B-4DB3-B98B-7DF23CA2DB7E}" type="datetimeFigureOut">
              <a:rPr lang="en-US" smtClean="0"/>
              <a:t>3/14/2012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D244E-FA1C-4336-8848-58F592F56E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DAF2F-729B-4DB3-B98B-7DF23CA2DB7E}" type="datetimeFigureOut">
              <a:rPr lang="en-US" smtClean="0"/>
              <a:t>3/14/2012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D244E-FA1C-4336-8848-58F592F56E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DAF2F-729B-4DB3-B98B-7DF23CA2DB7E}" type="datetimeFigureOut">
              <a:rPr lang="en-US" smtClean="0"/>
              <a:t>3/14/2012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D244E-FA1C-4336-8848-58F592F56E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DAF2F-729B-4DB3-B98B-7DF23CA2DB7E}" type="datetimeFigureOut">
              <a:rPr lang="en-US" smtClean="0"/>
              <a:t>3/14/2012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D244E-FA1C-4336-8848-58F592F56E8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DAF2F-729B-4DB3-B98B-7DF23CA2DB7E}" type="datetimeFigureOut">
              <a:rPr lang="en-US" smtClean="0"/>
              <a:t>3/14/2012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D244E-FA1C-4336-8848-58F592F56E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DAF2F-729B-4DB3-B98B-7DF23CA2DB7E}" type="datetimeFigureOut">
              <a:rPr lang="en-US" smtClean="0"/>
              <a:t>3/14/2012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D244E-FA1C-4336-8848-58F592F56E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DAF2F-729B-4DB3-B98B-7DF23CA2DB7E}" type="datetimeFigureOut">
              <a:rPr lang="en-US" smtClean="0"/>
              <a:t>3/14/2012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D244E-FA1C-4336-8848-58F592F56E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DAF2F-729B-4DB3-B98B-7DF23CA2DB7E}" type="datetimeFigureOut">
              <a:rPr lang="en-US" smtClean="0"/>
              <a:t>3/14/2012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D244E-FA1C-4336-8848-58F592F56E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DAF2F-729B-4DB3-B98B-7DF23CA2DB7E}" type="datetimeFigureOut">
              <a:rPr lang="en-US" smtClean="0"/>
              <a:t>3/14/2012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D244E-FA1C-4336-8848-58F592F56E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DAF2F-729B-4DB3-B98B-7DF23CA2DB7E}" type="datetimeFigureOut">
              <a:rPr lang="en-US" smtClean="0"/>
              <a:t>3/14/2012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E6D244E-FA1C-4336-8848-58F592F56E8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8CDAF2F-729B-4DB3-B98B-7DF23CA2DB7E}" type="datetimeFigureOut">
              <a:rPr lang="en-US" smtClean="0"/>
              <a:t>3/14/2012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E6D244E-FA1C-4336-8848-58F592F56E89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egentsprep.org/Regents/math/ALGEBRA/AV3/BinJava.ht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effectLst/>
              </a:rPr>
              <a:t>Factoring Trinomials of the Type </a:t>
            </a:r>
            <a:r>
              <a:rPr lang="en-US" i="1" dirty="0">
                <a:effectLst/>
              </a:rPr>
              <a:t>x</a:t>
            </a:r>
            <a:r>
              <a:rPr lang="en-US" baseline="30000" dirty="0">
                <a:effectLst/>
              </a:rPr>
              <a:t>2</a:t>
            </a:r>
            <a:r>
              <a:rPr lang="en-US" dirty="0">
                <a:effectLst/>
              </a:rPr>
              <a:t> + </a:t>
            </a:r>
            <a:r>
              <a:rPr lang="en-US" i="1" dirty="0" err="1">
                <a:effectLst/>
              </a:rPr>
              <a:t>bx</a:t>
            </a:r>
            <a:r>
              <a:rPr lang="en-US" dirty="0">
                <a:effectLst/>
              </a:rPr>
              <a:t> + </a:t>
            </a:r>
            <a:r>
              <a:rPr lang="en-US" i="1" dirty="0">
                <a:effectLst/>
              </a:rPr>
              <a:t>c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Use this lesson and activities </a:t>
            </a:r>
            <a:r>
              <a:rPr lang="en-US" dirty="0" smtClean="0"/>
              <a:t>to factoring!</a:t>
            </a:r>
          </a:p>
          <a:p>
            <a:r>
              <a:rPr lang="en-US" dirty="0" smtClean="0"/>
              <a:t>Chapter 9. Lesson 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867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838200"/>
            <a:ext cx="6202877" cy="5176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5-Point Star 3"/>
          <p:cNvSpPr/>
          <p:nvPr/>
        </p:nvSpPr>
        <p:spPr>
          <a:xfrm>
            <a:off x="6172200" y="2286000"/>
            <a:ext cx="533400" cy="4572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022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872836"/>
            <a:ext cx="6500553" cy="525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5-Point Star 3"/>
          <p:cNvSpPr/>
          <p:nvPr/>
        </p:nvSpPr>
        <p:spPr>
          <a:xfrm>
            <a:off x="7221682" y="4343400"/>
            <a:ext cx="533400" cy="4572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4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Factor </a:t>
            </a:r>
            <a:r>
              <a:rPr lang="en-US" i="1" dirty="0"/>
              <a:t>m</a:t>
            </a:r>
            <a:r>
              <a:rPr lang="en-US" baseline="30000" dirty="0"/>
              <a:t>2</a:t>
            </a:r>
            <a:r>
              <a:rPr lang="en-US" dirty="0"/>
              <a:t> + 6</a:t>
            </a:r>
            <a:r>
              <a:rPr lang="en-US" i="1" dirty="0"/>
              <a:t>m</a:t>
            </a:r>
            <a:r>
              <a:rPr lang="en-US" dirty="0"/>
              <a:t> − 27.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Identify </a:t>
            </a:r>
            <a:r>
              <a:rPr lang="en-US" dirty="0"/>
              <a:t>the pair of factors of −27 that has a sum of 6. 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 smtClean="0"/>
          </a:p>
          <a:p>
            <a:endParaRPr lang="en-US" i="1" dirty="0"/>
          </a:p>
          <a:p>
            <a:endParaRPr lang="en-US" i="1" dirty="0" smtClean="0"/>
          </a:p>
          <a:p>
            <a:endParaRPr lang="en-US" i="1" dirty="0"/>
          </a:p>
          <a:p>
            <a:r>
              <a:rPr lang="en-US" i="1" dirty="0" smtClean="0"/>
              <a:t>m</a:t>
            </a:r>
            <a:r>
              <a:rPr lang="en-US" baseline="30000" dirty="0" smtClean="0"/>
              <a:t>2</a:t>
            </a:r>
            <a:r>
              <a:rPr lang="en-US" dirty="0" smtClean="0"/>
              <a:t> </a:t>
            </a:r>
            <a:r>
              <a:rPr lang="en-US" dirty="0"/>
              <a:t>+ 6</a:t>
            </a:r>
            <a:r>
              <a:rPr lang="en-US" i="1" dirty="0"/>
              <a:t>m</a:t>
            </a:r>
            <a:r>
              <a:rPr lang="en-US" dirty="0"/>
              <a:t> − 27 = (</a:t>
            </a:r>
            <a:r>
              <a:rPr lang="en-US" i="1" dirty="0"/>
              <a:t>m</a:t>
            </a:r>
            <a:r>
              <a:rPr lang="en-US" dirty="0"/>
              <a:t> − 3)(</a:t>
            </a:r>
            <a:r>
              <a:rPr lang="en-US" i="1" dirty="0"/>
              <a:t>m</a:t>
            </a:r>
            <a:r>
              <a:rPr lang="en-US" dirty="0"/>
              <a:t> + 9) </a:t>
            </a:r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743200"/>
            <a:ext cx="3976688" cy="2382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00175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Factor </a:t>
            </a:r>
            <a:r>
              <a:rPr lang="en-US" i="1" dirty="0"/>
              <a:t>p</a:t>
            </a:r>
            <a:r>
              <a:rPr lang="en-US" baseline="30000" dirty="0"/>
              <a:t>2</a:t>
            </a:r>
            <a:r>
              <a:rPr lang="en-US" dirty="0"/>
              <a:t> − 3</a:t>
            </a:r>
            <a:r>
              <a:rPr lang="en-US" i="1" dirty="0"/>
              <a:t>p</a:t>
            </a:r>
            <a:r>
              <a:rPr lang="en-US" dirty="0"/>
              <a:t> − 18.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Identify </a:t>
            </a:r>
            <a:r>
              <a:rPr lang="en-US" dirty="0"/>
              <a:t>the pair of factors of −18 that has a sum of −3. 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 smtClean="0"/>
          </a:p>
          <a:p>
            <a:pPr marL="0" indent="0">
              <a:buNone/>
            </a:pPr>
            <a:r>
              <a:rPr lang="en-US" i="1" dirty="0" smtClean="0"/>
              <a:t>p</a:t>
            </a:r>
            <a:r>
              <a:rPr lang="en-US" baseline="30000" dirty="0" smtClean="0"/>
              <a:t>2</a:t>
            </a:r>
            <a:r>
              <a:rPr lang="en-US" dirty="0" smtClean="0"/>
              <a:t> </a:t>
            </a:r>
            <a:r>
              <a:rPr lang="en-US" dirty="0"/>
              <a:t>− 3</a:t>
            </a:r>
            <a:r>
              <a:rPr lang="en-US" i="1" dirty="0"/>
              <a:t>p</a:t>
            </a:r>
            <a:r>
              <a:rPr lang="en-US" dirty="0"/>
              <a:t> − 18 = (</a:t>
            </a:r>
            <a:r>
              <a:rPr lang="en-US" i="1" dirty="0"/>
              <a:t>p</a:t>
            </a:r>
            <a:r>
              <a:rPr lang="en-US" dirty="0"/>
              <a:t> + 3)(</a:t>
            </a:r>
            <a:r>
              <a:rPr lang="en-US" i="1" dirty="0"/>
              <a:t>p</a:t>
            </a:r>
            <a:r>
              <a:rPr lang="en-US" dirty="0"/>
              <a:t> − 6) 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340317"/>
            <a:ext cx="3362325" cy="1621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19289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990600"/>
            <a:ext cx="6052968" cy="4652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5-Point Star 3"/>
          <p:cNvSpPr/>
          <p:nvPr/>
        </p:nvSpPr>
        <p:spPr>
          <a:xfrm>
            <a:off x="6781800" y="3851564"/>
            <a:ext cx="642768" cy="457200"/>
          </a:xfrm>
          <a:prstGeom prst="star5">
            <a:avLst>
              <a:gd name="adj" fmla="val 13705"/>
              <a:gd name="hf" fmla="val 105146"/>
              <a:gd name="vf" fmla="val 1105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02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838200"/>
            <a:ext cx="6602338" cy="556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5-Point Star 3"/>
          <p:cNvSpPr/>
          <p:nvPr/>
        </p:nvSpPr>
        <p:spPr>
          <a:xfrm>
            <a:off x="7114956" y="5562600"/>
            <a:ext cx="685800" cy="533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843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762000"/>
            <a:ext cx="6381045" cy="579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5-Point Star 3"/>
          <p:cNvSpPr/>
          <p:nvPr/>
        </p:nvSpPr>
        <p:spPr>
          <a:xfrm>
            <a:off x="7391400" y="3429000"/>
            <a:ext cx="609600" cy="4572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206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5240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Factoring Trinomials With Two Variables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Factor </a:t>
            </a:r>
            <a:r>
              <a:rPr lang="en-US" i="1" dirty="0"/>
              <a:t>h</a:t>
            </a:r>
            <a:r>
              <a:rPr lang="en-US" baseline="30000" dirty="0"/>
              <a:t>2</a:t>
            </a:r>
            <a:r>
              <a:rPr lang="en-US" dirty="0"/>
              <a:t> − 4</a:t>
            </a:r>
            <a:r>
              <a:rPr lang="en-US" i="1" dirty="0"/>
              <a:t>hk</a:t>
            </a:r>
            <a:r>
              <a:rPr lang="en-US" dirty="0"/>
              <a:t> − 77</a:t>
            </a:r>
            <a:r>
              <a:rPr lang="en-US" i="1" dirty="0"/>
              <a:t>k</a:t>
            </a:r>
            <a:r>
              <a:rPr lang="en-US" baseline="30000" dirty="0"/>
              <a:t>2</a:t>
            </a:r>
            <a:r>
              <a:rPr lang="en-US" dirty="0"/>
              <a:t>. </a:t>
            </a:r>
          </a:p>
          <a:p>
            <a:r>
              <a:rPr lang="en-US" dirty="0"/>
              <a:t>Find the factors of −77. Identify the pair that has a sum of −4. 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i="1" dirty="0"/>
              <a:t>h</a:t>
            </a:r>
            <a:r>
              <a:rPr lang="en-US" baseline="30000" dirty="0"/>
              <a:t>2</a:t>
            </a:r>
            <a:r>
              <a:rPr lang="en-US" dirty="0"/>
              <a:t> − 4</a:t>
            </a:r>
            <a:r>
              <a:rPr lang="en-US" i="1" dirty="0"/>
              <a:t>hk</a:t>
            </a:r>
            <a:r>
              <a:rPr lang="en-US" dirty="0"/>
              <a:t> − 77</a:t>
            </a:r>
            <a:r>
              <a:rPr lang="en-US" i="1" dirty="0"/>
              <a:t>k</a:t>
            </a:r>
            <a:r>
              <a:rPr lang="en-US" baseline="30000" dirty="0"/>
              <a:t>2</a:t>
            </a:r>
            <a:r>
              <a:rPr lang="en-US" dirty="0"/>
              <a:t> = (</a:t>
            </a:r>
            <a:r>
              <a:rPr lang="en-US" i="1" dirty="0"/>
              <a:t>h</a:t>
            </a:r>
            <a:r>
              <a:rPr lang="en-US" dirty="0"/>
              <a:t> + 7</a:t>
            </a:r>
            <a:r>
              <a:rPr lang="en-US" i="1" dirty="0"/>
              <a:t>k</a:t>
            </a:r>
            <a:r>
              <a:rPr lang="en-US" dirty="0"/>
              <a:t>)(</a:t>
            </a:r>
            <a:r>
              <a:rPr lang="en-US" i="1" dirty="0"/>
              <a:t>h</a:t>
            </a:r>
            <a:r>
              <a:rPr lang="en-US" dirty="0"/>
              <a:t> − 11</a:t>
            </a:r>
            <a:r>
              <a:rPr lang="en-US" i="1" dirty="0"/>
              <a:t>k</a:t>
            </a:r>
            <a:r>
              <a:rPr lang="en-US" dirty="0"/>
              <a:t>) 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3200400"/>
            <a:ext cx="2190750" cy="1095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9892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Textbook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905000"/>
            <a:ext cx="7229475" cy="4257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86156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Lesson Assessment:  Self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0">
              <a:buNone/>
            </a:pPr>
            <a:r>
              <a:rPr lang="en-US" dirty="0"/>
              <a:t>Complete the self-checking quiz.  Use paper or a white board to work out  your problems.  </a:t>
            </a:r>
            <a:r>
              <a:rPr lang="en-US" dirty="0" smtClean="0"/>
              <a:t>Use your favorite method. </a:t>
            </a:r>
          </a:p>
          <a:p>
            <a:pPr marL="0" lvl="1" indent="0">
              <a:buNone/>
            </a:pPr>
            <a:endParaRPr lang="en-US" dirty="0"/>
          </a:p>
          <a:p>
            <a:r>
              <a:rPr lang="en-US" dirty="0" smtClean="0">
                <a:hlinkClick r:id="rId2"/>
              </a:rPr>
              <a:t>Multiplying Binomials- Regents </a:t>
            </a:r>
            <a:r>
              <a:rPr lang="en-US" dirty="0" smtClean="0"/>
              <a:t>– go to URL</a:t>
            </a:r>
          </a:p>
          <a:p>
            <a:pPr lvl="1"/>
            <a:r>
              <a:rPr lang="en-US" sz="1800" dirty="0">
                <a:hlinkClick r:id="rId2"/>
              </a:rPr>
              <a:t>http://</a:t>
            </a:r>
            <a:r>
              <a:rPr lang="en-US" sz="1800" dirty="0" smtClean="0">
                <a:hlinkClick r:id="rId2"/>
              </a:rPr>
              <a:t>www.regentsprep.org/Regents/math/ALGEBRA/AV3/BinJava.htm</a:t>
            </a:r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2904253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What You'll Learn</a:t>
            </a:r>
          </a:p>
          <a:p>
            <a:r>
              <a:rPr lang="en-US" dirty="0"/>
              <a:t>To factor trinomials </a:t>
            </a:r>
          </a:p>
          <a:p>
            <a:pPr marL="0" indent="0">
              <a:buNone/>
            </a:pPr>
            <a:r>
              <a:rPr lang="en-US" b="1" dirty="0"/>
              <a:t>… And Why</a:t>
            </a:r>
          </a:p>
          <a:p>
            <a:r>
              <a:rPr lang="en-US" dirty="0"/>
              <a:t>To factor trinomials like </a:t>
            </a:r>
            <a:r>
              <a:rPr lang="en-US" i="1" dirty="0"/>
              <a:t>h</a:t>
            </a:r>
            <a:r>
              <a:rPr lang="en-US" baseline="30000" dirty="0"/>
              <a:t>2</a:t>
            </a:r>
            <a:r>
              <a:rPr lang="en-US" dirty="0"/>
              <a:t> − 4</a:t>
            </a:r>
            <a:r>
              <a:rPr lang="en-US" i="1" dirty="0"/>
              <a:t>hk</a:t>
            </a:r>
            <a:r>
              <a:rPr lang="en-US" dirty="0"/>
              <a:t> − </a:t>
            </a:r>
            <a:r>
              <a:rPr lang="en-US" dirty="0" smtClean="0"/>
              <a:t>77</a:t>
            </a:r>
            <a:r>
              <a:rPr lang="en-US" i="1" dirty="0" smtClean="0"/>
              <a:t>k</a:t>
            </a:r>
            <a:r>
              <a:rPr lang="en-US" baseline="30000" dirty="0" smtClean="0"/>
              <a:t>2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40471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Notice that the coefficient of the middle term 8</a:t>
            </a:r>
            <a:r>
              <a:rPr lang="en-US" i="1" dirty="0"/>
              <a:t>x</a:t>
            </a:r>
            <a:r>
              <a:rPr lang="en-US" dirty="0"/>
              <a:t> is the sum of 3 and 5. Also the constant term 15 is the product of 3 and 5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To factor a trinomial of the form </a:t>
            </a:r>
            <a:r>
              <a:rPr lang="en-US" i="1" dirty="0"/>
              <a:t>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</a:t>
            </a:r>
            <a:r>
              <a:rPr lang="en-US" dirty="0"/>
              <a:t>, you must find two numbers that have a sum of </a:t>
            </a:r>
            <a:r>
              <a:rPr lang="en-US" i="1" dirty="0"/>
              <a:t>b</a:t>
            </a:r>
            <a:r>
              <a:rPr lang="en-US" dirty="0"/>
              <a:t> and a product of </a:t>
            </a:r>
            <a:r>
              <a:rPr lang="en-US" i="1" dirty="0"/>
              <a:t>c</a:t>
            </a:r>
            <a:r>
              <a:rPr lang="en-US" dirty="0"/>
              <a:t>.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495056"/>
            <a:ext cx="6903720" cy="17766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685800" y="2438400"/>
            <a:ext cx="6553200" cy="381000"/>
          </a:xfrm>
          <a:prstGeom prst="rect">
            <a:avLst/>
          </a:prstGeom>
          <a:solidFill>
            <a:schemeClr val="accent1">
              <a:alpha val="2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5410200" y="1752600"/>
            <a:ext cx="762000" cy="519149"/>
          </a:xfrm>
          <a:prstGeom prst="ellipse">
            <a:avLst/>
          </a:prstGeom>
          <a:solidFill>
            <a:schemeClr val="accent1">
              <a:alpha val="2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256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237488"/>
          </a:xfrm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en-US" dirty="0" smtClean="0"/>
              <a:t>Take a Closer Look:</a:t>
            </a:r>
            <a:br>
              <a:rPr lang="en-US" dirty="0" smtClean="0"/>
            </a:br>
            <a:r>
              <a:rPr lang="en-US" b="1" dirty="0" smtClean="0"/>
              <a:t>Factoring </a:t>
            </a:r>
            <a:r>
              <a:rPr lang="en-US" b="1" i="1" dirty="0"/>
              <a:t>x</a:t>
            </a:r>
            <a:r>
              <a:rPr lang="en-US" b="1" baseline="30000" dirty="0"/>
              <a:t>2</a:t>
            </a:r>
            <a:r>
              <a:rPr lang="en-US" b="1" dirty="0"/>
              <a:t> + </a:t>
            </a:r>
            <a:r>
              <a:rPr lang="en-US" b="1" i="1" dirty="0" err="1"/>
              <a:t>bx</a:t>
            </a:r>
            <a:r>
              <a:rPr lang="en-US" b="1" dirty="0"/>
              <a:t> + </a:t>
            </a:r>
            <a:r>
              <a:rPr lang="en-US" b="1" i="1" dirty="0"/>
              <a:t>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Factor </a:t>
            </a:r>
            <a:r>
              <a:rPr lang="en-US" sz="2000" i="1" dirty="0"/>
              <a:t>x</a:t>
            </a:r>
            <a:r>
              <a:rPr lang="en-US" sz="2000" baseline="30000" dirty="0"/>
              <a:t>2</a:t>
            </a:r>
            <a:r>
              <a:rPr lang="en-US" sz="2000" dirty="0"/>
              <a:t> + 7</a:t>
            </a:r>
            <a:r>
              <a:rPr lang="en-US" sz="2000" i="1" dirty="0"/>
              <a:t>x</a:t>
            </a:r>
            <a:r>
              <a:rPr lang="en-US" sz="2000" dirty="0"/>
              <a:t> + 12. </a:t>
            </a:r>
          </a:p>
          <a:p>
            <a:r>
              <a:rPr lang="en-US" sz="2000" dirty="0"/>
              <a:t>Find the factors of 12. Identify the pair that has a sum of 7. 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6712288"/>
              </p:ext>
            </p:extLst>
          </p:nvPr>
        </p:nvGraphicFramePr>
        <p:xfrm>
          <a:off x="685800" y="2743200"/>
          <a:ext cx="7848600" cy="2971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4300"/>
                <a:gridCol w="3924300"/>
              </a:tblGrid>
              <a:tr h="800100"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Factors of 12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Sum of Factors</a:t>
                      </a:r>
                      <a:endParaRPr lang="en-US" sz="3600" dirty="0"/>
                    </a:p>
                  </a:txBody>
                  <a:tcPr/>
                </a:tc>
              </a:tr>
              <a:tr h="723900"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13</a:t>
                      </a:r>
                      <a:endParaRPr lang="en-US" sz="3200" dirty="0"/>
                    </a:p>
                  </a:txBody>
                  <a:tcPr/>
                </a:tc>
              </a:tr>
              <a:tr h="723900"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8</a:t>
                      </a:r>
                      <a:endParaRPr lang="en-US" sz="3200" dirty="0"/>
                    </a:p>
                  </a:txBody>
                  <a:tcPr/>
                </a:tc>
              </a:tr>
              <a:tr h="723900"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7</a:t>
                      </a:r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ight Arrow 5"/>
          <p:cNvSpPr/>
          <p:nvPr/>
        </p:nvSpPr>
        <p:spPr>
          <a:xfrm flipH="1">
            <a:off x="7086600" y="5245387"/>
            <a:ext cx="762000" cy="266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905000" y="4953000"/>
            <a:ext cx="198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3 and 4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1790700" y="4267200"/>
            <a:ext cx="220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2 and 6</a:t>
            </a: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1905000" y="3581400"/>
            <a:ext cx="198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1 and 12</a:t>
            </a: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2812473" y="6096000"/>
            <a:ext cx="3924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x</a:t>
            </a:r>
            <a:r>
              <a:rPr lang="en-US" baseline="30000" dirty="0"/>
              <a:t>2</a:t>
            </a:r>
            <a:r>
              <a:rPr lang="en-US" dirty="0"/>
              <a:t> + 7</a:t>
            </a:r>
            <a:r>
              <a:rPr lang="en-US" i="1" dirty="0"/>
              <a:t>x</a:t>
            </a:r>
            <a:r>
              <a:rPr lang="en-US" dirty="0"/>
              <a:t> + 12 = (</a:t>
            </a:r>
            <a:r>
              <a:rPr lang="en-US" i="1" dirty="0"/>
              <a:t>x</a:t>
            </a:r>
            <a:r>
              <a:rPr lang="en-US" dirty="0"/>
              <a:t> + 3)(</a:t>
            </a:r>
            <a:r>
              <a:rPr lang="en-US" i="1" dirty="0"/>
              <a:t>x</a:t>
            </a:r>
            <a:r>
              <a:rPr lang="en-US" dirty="0"/>
              <a:t> + 4). 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685800" y="5807333"/>
            <a:ext cx="1828800" cy="9466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Answer: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7295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/>
      <p:bldP spid="9" grpId="0"/>
      <p:bldP spid="10" grpId="0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 for Understanding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1a.</a:t>
            </a:r>
            <a:r>
              <a:rPr lang="en-US" dirty="0"/>
              <a:t> </a:t>
            </a:r>
            <a:r>
              <a:rPr lang="en-US" dirty="0"/>
              <a:t>Factor </a:t>
            </a:r>
            <a:r>
              <a:rPr lang="en-US" i="1" dirty="0"/>
              <a:t>g</a:t>
            </a:r>
            <a:r>
              <a:rPr lang="en-US" dirty="0"/>
              <a:t> </a:t>
            </a:r>
            <a:r>
              <a:rPr lang="en-US" baseline="30000" dirty="0"/>
              <a:t>2</a:t>
            </a:r>
            <a:r>
              <a:rPr lang="en-US" dirty="0"/>
              <a:t> + 7</a:t>
            </a:r>
            <a:r>
              <a:rPr lang="en-US" i="1" dirty="0"/>
              <a:t>g</a:t>
            </a:r>
            <a:r>
              <a:rPr lang="en-US" dirty="0"/>
              <a:t> + 10. </a:t>
            </a:r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8670425"/>
              </p:ext>
            </p:extLst>
          </p:nvPr>
        </p:nvGraphicFramePr>
        <p:xfrm>
          <a:off x="990600" y="2743200"/>
          <a:ext cx="4819649" cy="1981200"/>
        </p:xfrm>
        <a:graphic>
          <a:graphicData uri="http://schemas.openxmlformats.org/drawingml/2006/table">
            <a:tbl>
              <a:tblPr/>
              <a:tblGrid>
                <a:gridCol w="609600"/>
                <a:gridCol w="4210049"/>
              </a:tblGrid>
              <a:tr h="0">
                <a:tc gridSpan="2"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28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a.</a:t>
                      </a:r>
                      <a:endParaRPr lang="en-US" sz="440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</a:t>
                      </a:r>
                      <a:r>
                        <a:rPr lang="en-US" sz="2800" i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g</a:t>
                      </a:r>
                      <a:r>
                        <a:rPr lang="en-US" sz="2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+ 1)(</a:t>
                      </a:r>
                      <a:r>
                        <a:rPr lang="en-US" sz="2800" i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g</a:t>
                      </a:r>
                      <a:r>
                        <a:rPr lang="en-US" sz="2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+ 10) </a:t>
                      </a:r>
                      <a:endParaRPr lang="en-US" sz="44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28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b.</a:t>
                      </a:r>
                      <a:endParaRPr lang="en-US" sz="440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</a:t>
                      </a:r>
                      <a:r>
                        <a:rPr lang="en-US" sz="2800" i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g</a:t>
                      </a:r>
                      <a:r>
                        <a:rPr lang="en-US" sz="2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+ 7)(</a:t>
                      </a:r>
                      <a:r>
                        <a:rPr lang="en-US" sz="2800" i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g</a:t>
                      </a:r>
                      <a:r>
                        <a:rPr lang="en-US" sz="2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+ 1) </a:t>
                      </a:r>
                      <a:endParaRPr lang="en-US" sz="44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28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c.</a:t>
                      </a:r>
                      <a:endParaRPr lang="en-US" sz="440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</a:t>
                      </a:r>
                      <a:r>
                        <a:rPr lang="en-US" sz="2800" i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g</a:t>
                      </a:r>
                      <a:r>
                        <a:rPr lang="en-US" sz="28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+ 7)(</a:t>
                      </a:r>
                      <a:r>
                        <a:rPr lang="en-US" sz="2800" i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g</a:t>
                      </a:r>
                      <a:r>
                        <a:rPr lang="en-US" sz="28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+ 10) </a:t>
                      </a:r>
                      <a:endParaRPr lang="en-US" sz="440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28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d.</a:t>
                      </a:r>
                      <a:endParaRPr lang="en-US" sz="440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</a:t>
                      </a:r>
                      <a:r>
                        <a:rPr lang="en-US" sz="28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g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+ 2)(</a:t>
                      </a:r>
                      <a:r>
                        <a:rPr lang="en-US" sz="28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g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+ 5) </a:t>
                      </a:r>
                      <a:endParaRPr lang="en-US" sz="44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5-Point Star 6"/>
          <p:cNvSpPr/>
          <p:nvPr/>
        </p:nvSpPr>
        <p:spPr>
          <a:xfrm>
            <a:off x="3612573" y="4267200"/>
            <a:ext cx="381000" cy="3048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304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447800"/>
          </a:xfrm>
        </p:spPr>
        <p:txBody>
          <a:bodyPr>
            <a:normAutofit fontScale="90000"/>
          </a:bodyPr>
          <a:lstStyle/>
          <a:p>
            <a:r>
              <a:rPr lang="pt-BR" sz="5400" dirty="0">
                <a:solidFill>
                  <a:srgbClr val="000000"/>
                </a:solidFill>
                <a:latin typeface="Times New Roman"/>
              </a:rPr>
              <a:t>Factor </a:t>
            </a:r>
            <a:r>
              <a:rPr lang="pt-BR" sz="5400" i="1" dirty="0">
                <a:solidFill>
                  <a:srgbClr val="000000"/>
                </a:solidFill>
                <a:latin typeface="Times New Roman"/>
              </a:rPr>
              <a:t>v</a:t>
            </a:r>
            <a:r>
              <a:rPr lang="pt-BR" sz="540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pt-BR" sz="5400" baseline="30000" dirty="0">
                <a:solidFill>
                  <a:srgbClr val="000000"/>
                </a:solidFill>
                <a:latin typeface="Times New Roman"/>
              </a:rPr>
              <a:t>2</a:t>
            </a:r>
            <a:r>
              <a:rPr lang="pt-BR" sz="5400" dirty="0">
                <a:solidFill>
                  <a:srgbClr val="000000"/>
                </a:solidFill>
                <a:latin typeface="Times New Roman"/>
              </a:rPr>
              <a:t> + 21</a:t>
            </a:r>
            <a:r>
              <a:rPr lang="pt-BR" sz="5400" i="1" dirty="0">
                <a:solidFill>
                  <a:srgbClr val="000000"/>
                </a:solidFill>
                <a:latin typeface="Times New Roman"/>
              </a:rPr>
              <a:t>v</a:t>
            </a:r>
            <a:r>
              <a:rPr lang="pt-BR" sz="5400" dirty="0">
                <a:solidFill>
                  <a:srgbClr val="000000"/>
                </a:solidFill>
                <a:latin typeface="Times New Roman"/>
              </a:rPr>
              <a:t> + 20. </a:t>
            </a:r>
            <a:r>
              <a:rPr lang="pt-BR" sz="8000" dirty="0"/>
              <a:t/>
            </a:r>
            <a:br>
              <a:rPr lang="pt-BR" sz="8000" dirty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7966318"/>
              </p:ext>
            </p:extLst>
          </p:nvPr>
        </p:nvGraphicFramePr>
        <p:xfrm>
          <a:off x="228600" y="1905000"/>
          <a:ext cx="8458200" cy="3541389"/>
        </p:xfrm>
        <a:graphic>
          <a:graphicData uri="http://schemas.openxmlformats.org/drawingml/2006/table">
            <a:tbl>
              <a:tblPr/>
              <a:tblGrid>
                <a:gridCol w="366831"/>
                <a:gridCol w="3958908"/>
                <a:gridCol w="4132461"/>
              </a:tblGrid>
              <a:tr h="1102989">
                <a:tc gridSpan="2">
                  <a:txBody>
                    <a:bodyPr/>
                    <a:lstStyle/>
                    <a:p>
                      <a:pPr algn="l"/>
                      <a:endParaRPr lang="pt-BR" sz="44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551494">
                <a:tc>
                  <a:txBody>
                    <a:bodyPr/>
                    <a:lstStyle/>
                    <a:p>
                      <a:pPr algn="l"/>
                      <a:r>
                        <a:rPr lang="en-US" sz="3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a.</a:t>
                      </a:r>
                      <a:endParaRPr lang="en-US" sz="54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4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</a:t>
                      </a:r>
                      <a:r>
                        <a:rPr lang="en-US" sz="40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v</a:t>
                      </a:r>
                      <a:r>
                        <a:rPr lang="en-US" sz="4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+ 4)(</a:t>
                      </a:r>
                      <a:r>
                        <a:rPr lang="en-US" sz="40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v</a:t>
                      </a:r>
                      <a:r>
                        <a:rPr lang="en-US" sz="4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+ 5) </a:t>
                      </a:r>
                      <a:endParaRPr lang="en-US" sz="60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551494">
                <a:tc>
                  <a:txBody>
                    <a:bodyPr/>
                    <a:lstStyle/>
                    <a:p>
                      <a:pPr algn="l"/>
                      <a:r>
                        <a:rPr lang="en-US" sz="3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b.</a:t>
                      </a:r>
                      <a:endParaRPr lang="en-US" sz="54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4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</a:t>
                      </a:r>
                      <a:r>
                        <a:rPr lang="en-US" sz="40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v</a:t>
                      </a:r>
                      <a:r>
                        <a:rPr lang="en-US" sz="4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+ 20)(</a:t>
                      </a:r>
                      <a:r>
                        <a:rPr lang="en-US" sz="40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v</a:t>
                      </a:r>
                      <a:r>
                        <a:rPr lang="en-US" sz="4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+ 1) </a:t>
                      </a:r>
                      <a:endParaRPr lang="en-US" sz="60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551494">
                <a:tc>
                  <a:txBody>
                    <a:bodyPr/>
                    <a:lstStyle/>
                    <a:p>
                      <a:pPr algn="l"/>
                      <a:r>
                        <a:rPr lang="en-US" sz="3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c.</a:t>
                      </a:r>
                      <a:endParaRPr lang="en-US" sz="54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40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</a:t>
                      </a:r>
                      <a:r>
                        <a:rPr lang="en-US" sz="4000" i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v</a:t>
                      </a:r>
                      <a:r>
                        <a:rPr lang="en-US" sz="40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+ 2)(</a:t>
                      </a:r>
                      <a:r>
                        <a:rPr lang="en-US" sz="4000" i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v</a:t>
                      </a:r>
                      <a:r>
                        <a:rPr lang="en-US" sz="40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+ 10) </a:t>
                      </a:r>
                      <a:endParaRPr lang="en-US" sz="600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551494">
                <a:tc>
                  <a:txBody>
                    <a:bodyPr/>
                    <a:lstStyle/>
                    <a:p>
                      <a:pPr algn="l"/>
                      <a:r>
                        <a:rPr lang="en-US" sz="3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d.</a:t>
                      </a:r>
                      <a:endParaRPr lang="en-US" sz="54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4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</a:t>
                      </a:r>
                      <a:r>
                        <a:rPr lang="en-US" sz="40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v</a:t>
                      </a:r>
                      <a:r>
                        <a:rPr lang="en-US" sz="4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+ 21)(</a:t>
                      </a:r>
                      <a:r>
                        <a:rPr lang="en-US" sz="40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v</a:t>
                      </a:r>
                      <a:r>
                        <a:rPr lang="en-US" sz="4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+ 1)</a:t>
                      </a:r>
                      <a:endParaRPr lang="en-US" sz="60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5-Point Star 4"/>
          <p:cNvSpPr/>
          <p:nvPr/>
        </p:nvSpPr>
        <p:spPr>
          <a:xfrm>
            <a:off x="3657600" y="3733800"/>
            <a:ext cx="304800" cy="3048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184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932688"/>
          </a:xfrm>
        </p:spPr>
        <p:txBody>
          <a:bodyPr>
            <a:normAutofit fontScale="90000"/>
          </a:bodyPr>
          <a:lstStyle/>
          <a:p>
            <a:r>
              <a:rPr lang="pt-BR" sz="5400" dirty="0">
                <a:solidFill>
                  <a:srgbClr val="000000"/>
                </a:solidFill>
                <a:latin typeface="Times New Roman"/>
              </a:rPr>
              <a:t>Factor </a:t>
            </a:r>
            <a:r>
              <a:rPr lang="pt-BR" sz="5400" i="1" dirty="0">
                <a:solidFill>
                  <a:srgbClr val="000000"/>
                </a:solidFill>
                <a:latin typeface="Times New Roman"/>
              </a:rPr>
              <a:t>a</a:t>
            </a:r>
            <a:r>
              <a:rPr lang="pt-BR" sz="540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pt-BR" sz="5400" baseline="30000" dirty="0">
                <a:solidFill>
                  <a:srgbClr val="000000"/>
                </a:solidFill>
                <a:latin typeface="Times New Roman"/>
              </a:rPr>
              <a:t>2</a:t>
            </a:r>
            <a:r>
              <a:rPr lang="pt-BR" sz="5400" dirty="0">
                <a:solidFill>
                  <a:srgbClr val="000000"/>
                </a:solidFill>
                <a:latin typeface="Times New Roman"/>
              </a:rPr>
              <a:t> + 13</a:t>
            </a:r>
            <a:r>
              <a:rPr lang="pt-BR" sz="5400" i="1" dirty="0">
                <a:solidFill>
                  <a:srgbClr val="000000"/>
                </a:solidFill>
                <a:latin typeface="Times New Roman"/>
              </a:rPr>
              <a:t>a</a:t>
            </a:r>
            <a:r>
              <a:rPr lang="pt-BR" sz="5400" dirty="0">
                <a:solidFill>
                  <a:srgbClr val="000000"/>
                </a:solidFill>
                <a:latin typeface="Times New Roman"/>
              </a:rPr>
              <a:t> + 30. </a:t>
            </a:r>
            <a:r>
              <a:rPr lang="pt-BR" dirty="0"/>
              <a:t/>
            </a:r>
            <a:br>
              <a:rPr lang="pt-BR" dirty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5015627"/>
              </p:ext>
            </p:extLst>
          </p:nvPr>
        </p:nvGraphicFramePr>
        <p:xfrm>
          <a:off x="1798302" y="1447801"/>
          <a:ext cx="4770777" cy="4556600"/>
        </p:xfrm>
        <a:graphic>
          <a:graphicData uri="http://schemas.openxmlformats.org/drawingml/2006/table">
            <a:tbl>
              <a:tblPr/>
              <a:tblGrid>
                <a:gridCol w="540088"/>
                <a:gridCol w="4230689"/>
              </a:tblGrid>
              <a:tr h="1139150">
                <a:tc>
                  <a:txBody>
                    <a:bodyPr/>
                    <a:lstStyle/>
                    <a:p>
                      <a:pPr algn="l"/>
                      <a:r>
                        <a:rPr lang="en-US" sz="4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a.</a:t>
                      </a:r>
                      <a:endParaRPr lang="en-US" sz="72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4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</a:t>
                      </a:r>
                      <a:r>
                        <a:rPr lang="en-US" sz="48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a</a:t>
                      </a:r>
                      <a:r>
                        <a:rPr lang="en-US" sz="4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+ 5)(</a:t>
                      </a:r>
                      <a:r>
                        <a:rPr lang="en-US" sz="48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a</a:t>
                      </a:r>
                      <a:r>
                        <a:rPr lang="en-US" sz="4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+ 6) </a:t>
                      </a:r>
                      <a:endParaRPr lang="en-US" sz="72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139150">
                <a:tc>
                  <a:txBody>
                    <a:bodyPr/>
                    <a:lstStyle/>
                    <a:p>
                      <a:pPr algn="l"/>
                      <a:r>
                        <a:rPr lang="en-US" sz="48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b.</a:t>
                      </a:r>
                      <a:endParaRPr lang="en-US" sz="720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4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</a:t>
                      </a:r>
                      <a:r>
                        <a:rPr lang="en-US" sz="48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a</a:t>
                      </a:r>
                      <a:r>
                        <a:rPr lang="en-US" sz="4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+ 13) (</a:t>
                      </a:r>
                      <a:r>
                        <a:rPr lang="en-US" sz="48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a</a:t>
                      </a:r>
                      <a:r>
                        <a:rPr lang="en-US" sz="4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+ 1) </a:t>
                      </a:r>
                      <a:endParaRPr lang="en-US" sz="72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139150">
                <a:tc>
                  <a:txBody>
                    <a:bodyPr/>
                    <a:lstStyle/>
                    <a:p>
                      <a:pPr algn="l"/>
                      <a:r>
                        <a:rPr lang="en-US" sz="48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c.</a:t>
                      </a:r>
                      <a:endParaRPr lang="en-US" sz="720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4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</a:t>
                      </a:r>
                      <a:r>
                        <a:rPr lang="en-US" sz="48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a</a:t>
                      </a:r>
                      <a:r>
                        <a:rPr lang="en-US" sz="4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+ 3)(</a:t>
                      </a:r>
                      <a:r>
                        <a:rPr lang="en-US" sz="48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a</a:t>
                      </a:r>
                      <a:r>
                        <a:rPr lang="en-US" sz="4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+ 10) </a:t>
                      </a:r>
                      <a:endParaRPr lang="en-US" sz="72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139150">
                <a:tc>
                  <a:txBody>
                    <a:bodyPr/>
                    <a:lstStyle/>
                    <a:p>
                      <a:pPr algn="l"/>
                      <a:r>
                        <a:rPr lang="en-US" sz="48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d.</a:t>
                      </a:r>
                      <a:endParaRPr lang="en-US" sz="720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4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</a:t>
                      </a:r>
                      <a:r>
                        <a:rPr lang="en-US" sz="48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a</a:t>
                      </a:r>
                      <a:r>
                        <a:rPr lang="en-US" sz="4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+ 1)(</a:t>
                      </a:r>
                      <a:r>
                        <a:rPr lang="en-US" sz="48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a</a:t>
                      </a:r>
                      <a:r>
                        <a:rPr lang="en-US" sz="4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+ 30)</a:t>
                      </a:r>
                      <a:endParaRPr lang="en-US" sz="72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5-Point Star 4"/>
          <p:cNvSpPr/>
          <p:nvPr/>
        </p:nvSpPr>
        <p:spPr>
          <a:xfrm>
            <a:off x="5943600" y="3962400"/>
            <a:ext cx="609600" cy="4572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094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Factoring </a:t>
            </a:r>
            <a:r>
              <a:rPr lang="en-US" b="1" i="1" dirty="0"/>
              <a:t>x</a:t>
            </a:r>
            <a:r>
              <a:rPr lang="en-US" b="1" baseline="30000" dirty="0"/>
              <a:t>2</a:t>
            </a:r>
            <a:r>
              <a:rPr lang="en-US" b="1" dirty="0"/>
              <a:t> − </a:t>
            </a:r>
            <a:r>
              <a:rPr lang="en-US" b="1" i="1" dirty="0" err="1"/>
              <a:t>bx</a:t>
            </a:r>
            <a:r>
              <a:rPr lang="en-US" b="1" dirty="0"/>
              <a:t> + </a:t>
            </a:r>
            <a:r>
              <a:rPr lang="en-US" b="1" i="1" dirty="0"/>
              <a:t>c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Factor </a:t>
            </a:r>
            <a:r>
              <a:rPr lang="en-US" i="1" dirty="0"/>
              <a:t>d</a:t>
            </a:r>
            <a:r>
              <a:rPr lang="en-US" baseline="30000" dirty="0"/>
              <a:t>2</a:t>
            </a:r>
            <a:r>
              <a:rPr lang="en-US" dirty="0"/>
              <a:t> − 17</a:t>
            </a:r>
            <a:r>
              <a:rPr lang="en-US" i="1" dirty="0"/>
              <a:t>d</a:t>
            </a:r>
            <a:r>
              <a:rPr lang="en-US" dirty="0"/>
              <a:t> + 42. </a:t>
            </a:r>
          </a:p>
          <a:p>
            <a:r>
              <a:rPr lang="en-US" dirty="0"/>
              <a:t>Since the middle term is negative, find the negative factors of 42. Identify the pair that has a sum of −17. </a:t>
            </a:r>
          </a:p>
          <a:p>
            <a:endParaRPr lang="en-US" i="1" dirty="0" smtClean="0"/>
          </a:p>
          <a:p>
            <a:endParaRPr lang="en-US" i="1" dirty="0"/>
          </a:p>
          <a:p>
            <a:endParaRPr lang="en-US" i="1" dirty="0" smtClean="0"/>
          </a:p>
          <a:p>
            <a:endParaRPr lang="en-US" i="1" dirty="0"/>
          </a:p>
          <a:p>
            <a:r>
              <a:rPr lang="en-US" i="1" dirty="0" smtClean="0"/>
              <a:t>d</a:t>
            </a:r>
            <a:r>
              <a:rPr lang="en-US" baseline="30000" dirty="0" smtClean="0"/>
              <a:t>2</a:t>
            </a:r>
            <a:r>
              <a:rPr lang="en-US" dirty="0" smtClean="0"/>
              <a:t> </a:t>
            </a:r>
            <a:r>
              <a:rPr lang="en-US" dirty="0"/>
              <a:t>− 17</a:t>
            </a:r>
            <a:r>
              <a:rPr lang="en-US" i="1" dirty="0"/>
              <a:t>d</a:t>
            </a:r>
            <a:r>
              <a:rPr lang="en-US" dirty="0"/>
              <a:t> + 42 = (</a:t>
            </a:r>
            <a:r>
              <a:rPr lang="en-US" i="1" dirty="0"/>
              <a:t>d</a:t>
            </a:r>
            <a:r>
              <a:rPr lang="en-US" dirty="0"/>
              <a:t> − 3)(</a:t>
            </a:r>
            <a:r>
              <a:rPr lang="en-US" i="1" dirty="0"/>
              <a:t>d</a:t>
            </a:r>
            <a:r>
              <a:rPr lang="en-US" dirty="0"/>
              <a:t> − 14) </a:t>
            </a:r>
          </a:p>
          <a:p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276600"/>
            <a:ext cx="4362450" cy="1958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42946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914400"/>
            <a:ext cx="6420339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5-Point Star 3"/>
          <p:cNvSpPr/>
          <p:nvPr/>
        </p:nvSpPr>
        <p:spPr>
          <a:xfrm>
            <a:off x="5867400" y="2854036"/>
            <a:ext cx="533400" cy="4572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315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591</TotalTime>
  <Words>511</Words>
  <Application>Microsoft Office PowerPoint</Application>
  <PresentationFormat>On-screen Show (4:3)</PresentationFormat>
  <Paragraphs>82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Flow</vt:lpstr>
      <vt:lpstr>Factoring Trinomials of the Type x2 + bx + c </vt:lpstr>
      <vt:lpstr>Lesson Goals</vt:lpstr>
      <vt:lpstr>PowerPoint Presentation</vt:lpstr>
      <vt:lpstr>Take a Closer Look: Factoring x2 + bx + c</vt:lpstr>
      <vt:lpstr>Check for Understanding </vt:lpstr>
      <vt:lpstr>Factor v 2 + 21v + 20.  </vt:lpstr>
      <vt:lpstr>Factor a 2 + 13a + 30.  </vt:lpstr>
      <vt:lpstr>Factoring x2 − bx + c </vt:lpstr>
      <vt:lpstr>PowerPoint Presentation</vt:lpstr>
      <vt:lpstr>PowerPoint Presentation</vt:lpstr>
      <vt:lpstr>PowerPoint Presentation</vt:lpstr>
      <vt:lpstr>Factor m2 + 6m − 27. </vt:lpstr>
      <vt:lpstr>Factor p2 − 3p − 18.</vt:lpstr>
      <vt:lpstr>PowerPoint Presentation</vt:lpstr>
      <vt:lpstr>PowerPoint Presentation</vt:lpstr>
      <vt:lpstr>PowerPoint Presentation</vt:lpstr>
      <vt:lpstr>Factoring Trinomials With Two Variables </vt:lpstr>
      <vt:lpstr>Textbook Practice</vt:lpstr>
      <vt:lpstr>Lesson Assessment:  Self Practice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Multiply Special Cases Day 2</dc:title>
  <dc:creator>MsWilson</dc:creator>
  <cp:lastModifiedBy>MsWilson</cp:lastModifiedBy>
  <cp:revision>18</cp:revision>
  <dcterms:created xsi:type="dcterms:W3CDTF">2012-03-13T20:28:22Z</dcterms:created>
  <dcterms:modified xsi:type="dcterms:W3CDTF">2012-03-15T04:10:52Z</dcterms:modified>
</cp:coreProperties>
</file>