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83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4" r:id="rId20"/>
    <p:sldId id="26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91" autoAdjust="0"/>
    <p:restoredTop sz="94660"/>
  </p:normalViewPr>
  <p:slideViewPr>
    <p:cSldViewPr>
      <p:cViewPr varScale="1">
        <p:scale>
          <a:sx n="69" d="100"/>
          <a:sy n="69" d="100"/>
        </p:scale>
        <p:origin x="-8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AF2F-729B-4DB3-B98B-7DF23CA2DB7E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CDAF2F-729B-4DB3-B98B-7DF23CA2DB7E}" type="datetimeFigureOut">
              <a:rPr lang="en-US" smtClean="0"/>
              <a:t>3/15/2012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6D244E-FA1C-4336-8848-58F592F56E8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cc.edu/~kelld/factoring/factoring.htm" TargetMode="External"/><Relationship Id="rId2" Type="http://schemas.openxmlformats.org/officeDocument/2006/relationships/hyperlink" Target="http://www.quia.com/rr/36611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lgebrahelp.com/worksheets/view/factoring/trinomial.qui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Factoring Trinomials of the Type </a:t>
            </a:r>
            <a:r>
              <a:rPr lang="en-US" i="1" dirty="0">
                <a:effectLst/>
              </a:rPr>
              <a:t>x</a:t>
            </a:r>
            <a:r>
              <a:rPr lang="en-US" baseline="30000" dirty="0">
                <a:effectLst/>
              </a:rPr>
              <a:t>2</a:t>
            </a:r>
            <a:r>
              <a:rPr lang="en-US" dirty="0">
                <a:effectLst/>
              </a:rPr>
              <a:t> + </a:t>
            </a:r>
            <a:r>
              <a:rPr lang="en-US" i="1" dirty="0" err="1">
                <a:effectLst/>
              </a:rPr>
              <a:t>bx</a:t>
            </a:r>
            <a:r>
              <a:rPr lang="en-US" dirty="0">
                <a:effectLst/>
              </a:rPr>
              <a:t> + </a:t>
            </a:r>
            <a:r>
              <a:rPr lang="en-US" i="1" dirty="0">
                <a:effectLst/>
              </a:rPr>
              <a:t>c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Use this lesson and activities to factoring!</a:t>
            </a:r>
          </a:p>
          <a:p>
            <a:r>
              <a:rPr lang="en-US" dirty="0" smtClean="0"/>
              <a:t>Chapter 9. Lesson </a:t>
            </a:r>
            <a:r>
              <a:rPr lang="en-US" dirty="0" smtClean="0"/>
              <a:t>5</a:t>
            </a:r>
          </a:p>
          <a:p>
            <a:r>
              <a:rPr lang="en-US" dirty="0" smtClean="0"/>
              <a:t>Day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86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3563"/>
            <a:ext cx="6500553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Left Arrow Callout 5"/>
          <p:cNvSpPr/>
          <p:nvPr/>
        </p:nvSpPr>
        <p:spPr>
          <a:xfrm>
            <a:off x="5710844" y="2937163"/>
            <a:ext cx="3352800" cy="312420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Review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085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 Closer- Look at the Signs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have to pay attention to the signs!</a:t>
            </a:r>
          </a:p>
          <a:p>
            <a:pPr lvl="1"/>
            <a:r>
              <a:rPr lang="en-US" b="1" i="1" dirty="0"/>
              <a:t>x</a:t>
            </a:r>
            <a:r>
              <a:rPr lang="en-US" b="1" baseline="30000" dirty="0"/>
              <a:t>2</a:t>
            </a:r>
            <a:r>
              <a:rPr lang="en-US" b="1" dirty="0"/>
              <a:t> + </a:t>
            </a:r>
            <a:r>
              <a:rPr lang="en-US" b="1" i="1" dirty="0" err="1"/>
              <a:t>bx</a:t>
            </a:r>
            <a:r>
              <a:rPr lang="en-US" b="1" dirty="0"/>
              <a:t> + </a:t>
            </a:r>
            <a:r>
              <a:rPr lang="en-US" b="1" i="1" dirty="0" smtClean="0"/>
              <a:t>c (__+__)</a:t>
            </a:r>
            <a:r>
              <a:rPr lang="en-US" b="1" i="1" dirty="0"/>
              <a:t> </a:t>
            </a:r>
            <a:r>
              <a:rPr lang="en-US" b="1" i="1" dirty="0" smtClean="0"/>
              <a:t>(__+__)</a:t>
            </a:r>
          </a:p>
          <a:p>
            <a:pPr lvl="1"/>
            <a:endParaRPr lang="en-US" b="1" i="1" dirty="0" smtClean="0"/>
          </a:p>
          <a:p>
            <a:pPr lvl="1"/>
            <a:r>
              <a:rPr lang="en-US" b="1" i="1" dirty="0"/>
              <a:t>x</a:t>
            </a:r>
            <a:r>
              <a:rPr lang="en-US" b="1" baseline="30000" dirty="0"/>
              <a:t>2</a:t>
            </a:r>
            <a:r>
              <a:rPr lang="en-US" b="1" dirty="0"/>
              <a:t> − </a:t>
            </a:r>
            <a:r>
              <a:rPr lang="en-US" b="1" i="1" dirty="0" err="1"/>
              <a:t>bx</a:t>
            </a:r>
            <a:r>
              <a:rPr lang="en-US" b="1" dirty="0"/>
              <a:t> + </a:t>
            </a:r>
            <a:r>
              <a:rPr lang="en-US" b="1" i="1" dirty="0" smtClean="0"/>
              <a:t>c (__-__)</a:t>
            </a:r>
            <a:r>
              <a:rPr lang="en-US" b="1" i="1" dirty="0"/>
              <a:t> </a:t>
            </a:r>
            <a:r>
              <a:rPr lang="en-US" b="1" i="1" dirty="0" smtClean="0"/>
              <a:t>(__-__)</a:t>
            </a:r>
          </a:p>
          <a:p>
            <a:pPr lvl="1"/>
            <a:endParaRPr lang="en-US" b="1" i="1" dirty="0" smtClean="0"/>
          </a:p>
          <a:p>
            <a:pPr lvl="1"/>
            <a:r>
              <a:rPr lang="en-US" b="1" i="1" dirty="0"/>
              <a:t>x</a:t>
            </a:r>
            <a:r>
              <a:rPr lang="en-US" b="1" baseline="30000" dirty="0"/>
              <a:t>2</a:t>
            </a:r>
            <a:r>
              <a:rPr lang="en-US" b="1" dirty="0"/>
              <a:t> − </a:t>
            </a:r>
            <a:r>
              <a:rPr lang="en-US" b="1" i="1" dirty="0" err="1"/>
              <a:t>bx</a:t>
            </a:r>
            <a:r>
              <a:rPr lang="en-US" b="1" dirty="0"/>
              <a:t> </a:t>
            </a:r>
            <a:r>
              <a:rPr lang="en-US" b="1" dirty="0" smtClean="0"/>
              <a:t>– </a:t>
            </a:r>
            <a:r>
              <a:rPr lang="en-US" b="1" i="1" dirty="0" smtClean="0"/>
              <a:t>c (__-__) (__+__)</a:t>
            </a:r>
          </a:p>
          <a:p>
            <a:pPr lvl="1"/>
            <a:endParaRPr lang="en-US" b="1" i="1" dirty="0"/>
          </a:p>
          <a:p>
            <a:pPr marL="393192" lvl="1" indent="0">
              <a:buNone/>
            </a:pPr>
            <a:r>
              <a:rPr lang="en-US" b="1" i="1" dirty="0" smtClean="0"/>
              <a:t>Knowing the signs will help you decide how to set up the factors.</a:t>
            </a:r>
            <a:endParaRPr lang="en-US" b="1" i="1" dirty="0"/>
          </a:p>
          <a:p>
            <a:endParaRPr lang="en-US" b="1" i="1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981200"/>
            <a:ext cx="2085975" cy="2219325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054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 </a:t>
            </a:r>
            <a:r>
              <a:rPr lang="en-US" i="1" dirty="0"/>
              <a:t>m</a:t>
            </a:r>
            <a:r>
              <a:rPr lang="en-US" baseline="30000" dirty="0"/>
              <a:t>2</a:t>
            </a:r>
            <a:r>
              <a:rPr lang="en-US" dirty="0"/>
              <a:t> + 6</a:t>
            </a:r>
            <a:r>
              <a:rPr lang="en-US" i="1" dirty="0"/>
              <a:t>m</a:t>
            </a:r>
            <a:r>
              <a:rPr lang="en-US" dirty="0"/>
              <a:t> − 27.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</a:t>
            </a:r>
            <a:r>
              <a:rPr lang="en-US" dirty="0"/>
              <a:t>the pair of factors of −27 that has a sum of 6.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r>
              <a:rPr lang="en-US" i="1" dirty="0" smtClean="0"/>
              <a:t>m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+ 6</a:t>
            </a:r>
            <a:r>
              <a:rPr lang="en-US" i="1" dirty="0"/>
              <a:t>m</a:t>
            </a:r>
            <a:r>
              <a:rPr lang="en-US" dirty="0"/>
              <a:t> − 27 = (</a:t>
            </a:r>
            <a:r>
              <a:rPr lang="en-US" i="1" dirty="0"/>
              <a:t>m</a:t>
            </a:r>
            <a:r>
              <a:rPr lang="en-US" dirty="0"/>
              <a:t> − 3)(</a:t>
            </a:r>
            <a:r>
              <a:rPr lang="en-US" i="1" dirty="0"/>
              <a:t>m</a:t>
            </a:r>
            <a:r>
              <a:rPr lang="en-US" dirty="0"/>
              <a:t> + 9) 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743200"/>
            <a:ext cx="3976688" cy="2382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017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 </a:t>
            </a:r>
            <a:r>
              <a:rPr lang="en-US" i="1" dirty="0"/>
              <a:t>p</a:t>
            </a:r>
            <a:r>
              <a:rPr lang="en-US" baseline="30000" dirty="0"/>
              <a:t>2</a:t>
            </a:r>
            <a:r>
              <a:rPr lang="en-US" dirty="0"/>
              <a:t> − 3</a:t>
            </a:r>
            <a:r>
              <a:rPr lang="en-US" i="1" dirty="0"/>
              <a:t>p</a:t>
            </a:r>
            <a:r>
              <a:rPr lang="en-US" dirty="0"/>
              <a:t> − 18.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Identify </a:t>
            </a:r>
            <a:r>
              <a:rPr lang="en-US" dirty="0"/>
              <a:t>the pair of factors of −18 that has a sum of −3.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smtClean="0"/>
              <a:t>p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− 3</a:t>
            </a:r>
            <a:r>
              <a:rPr lang="en-US" i="1" dirty="0"/>
              <a:t>p</a:t>
            </a:r>
            <a:r>
              <a:rPr lang="en-US" dirty="0"/>
              <a:t> − 18 = (</a:t>
            </a:r>
            <a:r>
              <a:rPr lang="en-US" i="1" dirty="0"/>
              <a:t>p</a:t>
            </a:r>
            <a:r>
              <a:rPr lang="en-US" dirty="0"/>
              <a:t> + 3)(</a:t>
            </a:r>
            <a:r>
              <a:rPr lang="en-US" i="1" dirty="0"/>
              <a:t>p</a:t>
            </a:r>
            <a:r>
              <a:rPr lang="en-US" dirty="0"/>
              <a:t> − 6) 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491" y="2340316"/>
            <a:ext cx="5417124" cy="2612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928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90600"/>
            <a:ext cx="6052968" cy="4652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6781800" y="3851564"/>
            <a:ext cx="642768" cy="457200"/>
          </a:xfrm>
          <a:prstGeom prst="star5">
            <a:avLst>
              <a:gd name="adj" fmla="val 13705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2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838200"/>
            <a:ext cx="6602338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7114956" y="5562600"/>
            <a:ext cx="685800" cy="533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4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762000"/>
            <a:ext cx="6381045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7391400" y="3429000"/>
            <a:ext cx="6096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20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Factoring Trinomials With Two Variables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</a:t>
            </a:r>
            <a:r>
              <a:rPr lang="en-US" i="1" dirty="0"/>
              <a:t>h</a:t>
            </a:r>
            <a:r>
              <a:rPr lang="en-US" baseline="30000" dirty="0"/>
              <a:t>2</a:t>
            </a:r>
            <a:r>
              <a:rPr lang="en-US" dirty="0"/>
              <a:t> − 4</a:t>
            </a:r>
            <a:r>
              <a:rPr lang="en-US" i="1" dirty="0"/>
              <a:t>hk</a:t>
            </a:r>
            <a:r>
              <a:rPr lang="en-US" dirty="0"/>
              <a:t> − 77</a:t>
            </a:r>
            <a:r>
              <a:rPr lang="en-US" i="1" dirty="0"/>
              <a:t>k</a:t>
            </a:r>
            <a:r>
              <a:rPr lang="en-US" baseline="30000" dirty="0"/>
              <a:t>2</a:t>
            </a:r>
            <a:r>
              <a:rPr lang="en-US" dirty="0"/>
              <a:t>. </a:t>
            </a:r>
          </a:p>
          <a:p>
            <a:r>
              <a:rPr lang="en-US" dirty="0"/>
              <a:t>Find the factors of −77. Identify the pair that has a sum of −4.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i="1" dirty="0"/>
              <a:t>h</a:t>
            </a:r>
            <a:r>
              <a:rPr lang="en-US" baseline="30000" dirty="0"/>
              <a:t>2</a:t>
            </a:r>
            <a:r>
              <a:rPr lang="en-US" dirty="0"/>
              <a:t> − 4</a:t>
            </a:r>
            <a:r>
              <a:rPr lang="en-US" i="1" dirty="0"/>
              <a:t>hk</a:t>
            </a:r>
            <a:r>
              <a:rPr lang="en-US" dirty="0"/>
              <a:t> − 77</a:t>
            </a:r>
            <a:r>
              <a:rPr lang="en-US" i="1" dirty="0"/>
              <a:t>k</a:t>
            </a:r>
            <a:r>
              <a:rPr lang="en-US" baseline="30000" dirty="0"/>
              <a:t>2</a:t>
            </a:r>
            <a:r>
              <a:rPr lang="en-US" dirty="0"/>
              <a:t> = (</a:t>
            </a:r>
            <a:r>
              <a:rPr lang="en-US" i="1" dirty="0"/>
              <a:t>h</a:t>
            </a:r>
            <a:r>
              <a:rPr lang="en-US" dirty="0"/>
              <a:t> + 7</a:t>
            </a:r>
            <a:r>
              <a:rPr lang="en-US" i="1" dirty="0"/>
              <a:t>k</a:t>
            </a:r>
            <a:r>
              <a:rPr lang="en-US" dirty="0"/>
              <a:t>)(</a:t>
            </a:r>
            <a:r>
              <a:rPr lang="en-US" i="1" dirty="0"/>
              <a:t>h</a:t>
            </a:r>
            <a:r>
              <a:rPr lang="en-US" dirty="0"/>
              <a:t> − 11</a:t>
            </a:r>
            <a:r>
              <a:rPr lang="en-US" i="1" dirty="0"/>
              <a:t>k</a:t>
            </a:r>
            <a:r>
              <a:rPr lang="en-US" dirty="0"/>
              <a:t>)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971800"/>
            <a:ext cx="4572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89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 </a:t>
            </a:r>
            <a:r>
              <a:rPr lang="en-US" dirty="0" smtClean="0"/>
              <a:t>Practice Day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7229475" cy="425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615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Day Two Textbook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1304"/>
            <a:ext cx="8132754" cy="5688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463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Yesterday you were introduced to factoring trinomials.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… </a:t>
            </a:r>
            <a:r>
              <a:rPr lang="en-US" b="1" dirty="0"/>
              <a:t>And Why</a:t>
            </a:r>
          </a:p>
          <a:p>
            <a:r>
              <a:rPr lang="en-US" dirty="0"/>
              <a:t>To factor </a:t>
            </a:r>
            <a:r>
              <a:rPr lang="en-US" dirty="0" smtClean="0"/>
              <a:t>trinomials today we will look at the box method for factoring</a:t>
            </a:r>
          </a:p>
          <a:p>
            <a:r>
              <a:rPr lang="en-US" dirty="0" smtClean="0"/>
              <a:t>We will practice more examples of factoring.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047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Lesson Assessment:  Self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534400" cy="4953000"/>
          </a:xfrm>
        </p:spPr>
        <p:txBody>
          <a:bodyPr/>
          <a:lstStyle/>
          <a:p>
            <a:pPr marL="342900" lvl="1" indent="-342900"/>
            <a:r>
              <a:rPr lang="en-US" dirty="0" smtClean="0"/>
              <a:t>Practice Activity </a:t>
            </a:r>
            <a:r>
              <a:rPr lang="en-US" dirty="0" err="1" smtClean="0"/>
              <a:t>Quia</a:t>
            </a:r>
            <a:r>
              <a:rPr lang="en-US" dirty="0" smtClean="0"/>
              <a:t> Factoring: </a:t>
            </a:r>
          </a:p>
          <a:p>
            <a:pPr marL="0" lvl="1" indent="0">
              <a:buNone/>
            </a:pPr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</a:t>
            </a:r>
            <a:r>
              <a:rPr lang="en-US" sz="2000" dirty="0" smtClean="0">
                <a:hlinkClick r:id="rId2"/>
              </a:rPr>
              <a:t>www.quia.com/rr/36611.html</a:t>
            </a:r>
            <a:endParaRPr lang="en-US" sz="2000" dirty="0" smtClean="0"/>
          </a:p>
          <a:p>
            <a:pPr marL="342900" lvl="1" indent="-342900"/>
            <a:endParaRPr lang="en-US" dirty="0"/>
          </a:p>
          <a:p>
            <a:pPr marL="342900" lvl="1" indent="-342900"/>
            <a:r>
              <a:rPr lang="en-US" dirty="0" smtClean="0"/>
              <a:t>Try Some College Work:</a:t>
            </a:r>
          </a:p>
          <a:p>
            <a:pPr marL="0" lvl="1" indent="0">
              <a:buNone/>
            </a:pPr>
            <a:r>
              <a:rPr lang="en-US" sz="2000" dirty="0">
                <a:hlinkClick r:id="rId3"/>
              </a:rPr>
              <a:t>http://www.mccc.edu/~</a:t>
            </a:r>
            <a:r>
              <a:rPr lang="en-US" sz="2000" dirty="0" smtClean="0">
                <a:hlinkClick r:id="rId3"/>
              </a:rPr>
              <a:t>kelld/factoring/factoring.htm</a:t>
            </a:r>
            <a:endParaRPr lang="en-US" sz="2000" dirty="0" smtClean="0"/>
          </a:p>
          <a:p>
            <a:pPr marL="342900" lvl="1" indent="-342900"/>
            <a:endParaRPr lang="en-US" dirty="0"/>
          </a:p>
          <a:p>
            <a:pPr marL="342900" lvl="1" indent="-342900"/>
            <a:r>
              <a:rPr lang="en-US" dirty="0" smtClean="0"/>
              <a:t>Practice and Check:</a:t>
            </a:r>
          </a:p>
          <a:p>
            <a:pPr marL="0" lvl="1" indent="0">
              <a:buNone/>
            </a:pPr>
            <a:r>
              <a:rPr lang="en-US" sz="2000" dirty="0">
                <a:hlinkClick r:id="rId4"/>
              </a:rPr>
              <a:t>http://www.algebrahelp.com/worksheets/view/factoring/trinomial.quiz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90425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237488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Take a Closer Look:</a:t>
            </a:r>
            <a:br>
              <a:rPr lang="en-US" dirty="0" smtClean="0"/>
            </a:br>
            <a:r>
              <a:rPr lang="en-US" b="1" dirty="0" smtClean="0"/>
              <a:t>Factoring </a:t>
            </a:r>
            <a:r>
              <a:rPr lang="en-US" b="1" i="1" dirty="0"/>
              <a:t>x</a:t>
            </a:r>
            <a:r>
              <a:rPr lang="en-US" b="1" baseline="30000" dirty="0"/>
              <a:t>2</a:t>
            </a:r>
            <a:r>
              <a:rPr lang="en-US" b="1" dirty="0"/>
              <a:t> + </a:t>
            </a:r>
            <a:r>
              <a:rPr lang="en-US" b="1" i="1" dirty="0" err="1"/>
              <a:t>bx</a:t>
            </a:r>
            <a:r>
              <a:rPr lang="en-US" b="1" dirty="0"/>
              <a:t> + </a:t>
            </a:r>
            <a:r>
              <a:rPr lang="en-US" b="1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Factor </a:t>
            </a:r>
            <a:r>
              <a:rPr lang="en-US" sz="2000" i="1" dirty="0"/>
              <a:t>x</a:t>
            </a:r>
            <a:r>
              <a:rPr lang="en-US" sz="2000" baseline="30000" dirty="0"/>
              <a:t>2</a:t>
            </a:r>
            <a:r>
              <a:rPr lang="en-US" sz="2000" dirty="0"/>
              <a:t> + 7</a:t>
            </a:r>
            <a:r>
              <a:rPr lang="en-US" sz="2000" i="1" dirty="0"/>
              <a:t>x</a:t>
            </a:r>
            <a:r>
              <a:rPr lang="en-US" sz="2000" dirty="0"/>
              <a:t> + 12. </a:t>
            </a:r>
          </a:p>
          <a:p>
            <a:r>
              <a:rPr lang="en-US" sz="2000" dirty="0"/>
              <a:t>Find the factors of 12. Identify the pair that has a sum of 7.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712288"/>
              </p:ext>
            </p:extLst>
          </p:nvPr>
        </p:nvGraphicFramePr>
        <p:xfrm>
          <a:off x="685800" y="2743200"/>
          <a:ext cx="78486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300"/>
                <a:gridCol w="3924300"/>
              </a:tblGrid>
              <a:tr h="80010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Factors of 12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Sum of Factors</a:t>
                      </a:r>
                      <a:endParaRPr lang="en-US" sz="3600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13</a:t>
                      </a:r>
                      <a:endParaRPr lang="en-US" sz="3200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</a:t>
                      </a:r>
                      <a:endParaRPr lang="en-US" sz="3200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 flipH="1">
            <a:off x="7086600" y="5245387"/>
            <a:ext cx="7620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05000" y="49530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 and 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0700" y="42672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 and 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5000" y="35814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 and 12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812473" y="6096000"/>
            <a:ext cx="3924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+ 7</a:t>
            </a:r>
            <a:r>
              <a:rPr lang="en-US" i="1" dirty="0"/>
              <a:t>x</a:t>
            </a:r>
            <a:r>
              <a:rPr lang="en-US" dirty="0"/>
              <a:t> + 12 = (</a:t>
            </a:r>
            <a:r>
              <a:rPr lang="en-US" i="1" dirty="0"/>
              <a:t>x</a:t>
            </a:r>
            <a:r>
              <a:rPr lang="en-US" dirty="0"/>
              <a:t> + 3)(</a:t>
            </a:r>
            <a:r>
              <a:rPr lang="en-US" i="1" dirty="0"/>
              <a:t>x</a:t>
            </a:r>
            <a:r>
              <a:rPr lang="en-US" dirty="0"/>
              <a:t> + 4). 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685800" y="5807333"/>
            <a:ext cx="1828800" cy="946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29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heck </a:t>
            </a:r>
            <a:r>
              <a:rPr lang="en-US" dirty="0" smtClean="0"/>
              <a:t>for Understanding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1a. Factor </a:t>
            </a:r>
            <a:r>
              <a:rPr lang="en-US" i="1" dirty="0"/>
              <a:t>g</a:t>
            </a:r>
            <a:r>
              <a:rPr lang="en-US" dirty="0"/>
              <a:t> </a:t>
            </a:r>
            <a:r>
              <a:rPr lang="en-US" baseline="30000" dirty="0"/>
              <a:t>2</a:t>
            </a:r>
            <a:r>
              <a:rPr lang="en-US" dirty="0"/>
              <a:t> + 7</a:t>
            </a:r>
            <a:r>
              <a:rPr lang="en-US" i="1" dirty="0"/>
              <a:t>g</a:t>
            </a:r>
            <a:r>
              <a:rPr lang="en-US" dirty="0"/>
              <a:t> + 10. 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456876"/>
              </p:ext>
            </p:extLst>
          </p:nvPr>
        </p:nvGraphicFramePr>
        <p:xfrm>
          <a:off x="990600" y="2743200"/>
          <a:ext cx="4819649" cy="1981200"/>
        </p:xfrm>
        <a:graphic>
          <a:graphicData uri="http://schemas.openxmlformats.org/drawingml/2006/table">
            <a:tbl>
              <a:tblPr/>
              <a:tblGrid>
                <a:gridCol w="609600"/>
                <a:gridCol w="4210049"/>
              </a:tblGrid>
              <a:tr h="0">
                <a:tc gridSpan="2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a.</a:t>
                      </a:r>
                      <a:endParaRPr lang="en-US" sz="44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+ 1)(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+ 10) </a:t>
                      </a:r>
                      <a:endParaRPr lang="en-US" sz="4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b.</a:t>
                      </a:r>
                      <a:endParaRPr lang="en-US" sz="44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+ 7)(</a:t>
                      </a:r>
                      <a:r>
                        <a:rPr lang="en-US" sz="28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+ 1) </a:t>
                      </a:r>
                      <a:endParaRPr lang="en-US" sz="4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c.</a:t>
                      </a:r>
                      <a:endParaRPr lang="en-US" sz="44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+ 7)(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+ 10) </a:t>
                      </a:r>
                      <a:endParaRPr lang="en-US" sz="4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d.</a:t>
                      </a:r>
                      <a:endParaRPr lang="en-US" sz="44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+ 2)(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+ 5) </a:t>
                      </a:r>
                      <a:endParaRPr lang="en-US" sz="4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5-Point Star 6"/>
          <p:cNvSpPr/>
          <p:nvPr/>
        </p:nvSpPr>
        <p:spPr>
          <a:xfrm>
            <a:off x="3612573" y="4267200"/>
            <a:ext cx="381000" cy="304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Arrow Callout 4"/>
          <p:cNvSpPr/>
          <p:nvPr/>
        </p:nvSpPr>
        <p:spPr>
          <a:xfrm>
            <a:off x="4267200" y="2362200"/>
            <a:ext cx="4495800" cy="396240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Review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8730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pt-BR" sz="5400" dirty="0">
                <a:solidFill>
                  <a:srgbClr val="000000"/>
                </a:solidFill>
                <a:latin typeface="Times New Roman"/>
              </a:rPr>
              <a:t>Factor </a:t>
            </a:r>
            <a:r>
              <a:rPr lang="pt-BR" sz="5400" i="1" dirty="0">
                <a:solidFill>
                  <a:srgbClr val="000000"/>
                </a:solidFill>
                <a:latin typeface="Times New Roman"/>
              </a:rPr>
              <a:t>v</a:t>
            </a:r>
            <a:r>
              <a:rPr lang="pt-BR" sz="5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5400" baseline="30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pt-BR" sz="5400" dirty="0">
                <a:solidFill>
                  <a:srgbClr val="000000"/>
                </a:solidFill>
                <a:latin typeface="Times New Roman"/>
              </a:rPr>
              <a:t> + 21</a:t>
            </a:r>
            <a:r>
              <a:rPr lang="pt-BR" sz="5400" i="1" dirty="0">
                <a:solidFill>
                  <a:srgbClr val="000000"/>
                </a:solidFill>
                <a:latin typeface="Times New Roman"/>
              </a:rPr>
              <a:t>v</a:t>
            </a:r>
            <a:r>
              <a:rPr lang="pt-BR" sz="5400" dirty="0">
                <a:solidFill>
                  <a:srgbClr val="000000"/>
                </a:solidFill>
                <a:latin typeface="Times New Roman"/>
              </a:rPr>
              <a:t> + 20. </a:t>
            </a:r>
            <a:r>
              <a:rPr lang="pt-BR" sz="8000" dirty="0"/>
              <a:t/>
            </a:r>
            <a:br>
              <a:rPr lang="pt-BR" sz="8000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966318"/>
              </p:ext>
            </p:extLst>
          </p:nvPr>
        </p:nvGraphicFramePr>
        <p:xfrm>
          <a:off x="228600" y="1905000"/>
          <a:ext cx="8458200" cy="3541389"/>
        </p:xfrm>
        <a:graphic>
          <a:graphicData uri="http://schemas.openxmlformats.org/drawingml/2006/table">
            <a:tbl>
              <a:tblPr/>
              <a:tblGrid>
                <a:gridCol w="366831"/>
                <a:gridCol w="3958908"/>
                <a:gridCol w="4132461"/>
              </a:tblGrid>
              <a:tr h="1102989">
                <a:tc gridSpan="2">
                  <a:txBody>
                    <a:bodyPr/>
                    <a:lstStyle/>
                    <a:p>
                      <a:pPr algn="l"/>
                      <a:endParaRPr lang="pt-BR" sz="4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51494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a.</a:t>
                      </a:r>
                      <a:endParaRPr lang="en-US" sz="5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+ 4)(</a:t>
                      </a:r>
                      <a:r>
                        <a:rPr lang="en-US" sz="4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+ 5) </a:t>
                      </a:r>
                      <a:endParaRPr lang="en-US" sz="60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51494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b.</a:t>
                      </a:r>
                      <a:endParaRPr lang="en-US" sz="5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+ 20)(</a:t>
                      </a:r>
                      <a:r>
                        <a:rPr lang="en-US" sz="4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+ 1) </a:t>
                      </a:r>
                      <a:endParaRPr lang="en-US" sz="60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51494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c.</a:t>
                      </a:r>
                      <a:endParaRPr lang="en-US" sz="5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40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000" i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+ 2)(</a:t>
                      </a:r>
                      <a:r>
                        <a:rPr lang="en-US" sz="4000" i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+ 10) </a:t>
                      </a:r>
                      <a:endParaRPr lang="en-US" sz="60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51494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d.</a:t>
                      </a:r>
                      <a:endParaRPr lang="en-US" sz="5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+ 21)(</a:t>
                      </a:r>
                      <a:r>
                        <a:rPr lang="en-US" sz="4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</a:t>
                      </a:r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+ 1)</a:t>
                      </a:r>
                      <a:endParaRPr lang="en-US" sz="60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5-Point Star 4"/>
          <p:cNvSpPr/>
          <p:nvPr/>
        </p:nvSpPr>
        <p:spPr>
          <a:xfrm>
            <a:off x="3657600" y="3733800"/>
            <a:ext cx="304800" cy="304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Callout 6"/>
          <p:cNvSpPr/>
          <p:nvPr/>
        </p:nvSpPr>
        <p:spPr>
          <a:xfrm>
            <a:off x="4267200" y="1905000"/>
            <a:ext cx="4495800" cy="396240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Review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2018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32688"/>
          </a:xfrm>
        </p:spPr>
        <p:txBody>
          <a:bodyPr>
            <a:normAutofit fontScale="90000"/>
          </a:bodyPr>
          <a:lstStyle/>
          <a:p>
            <a:r>
              <a:rPr lang="pt-BR" sz="5400" dirty="0">
                <a:solidFill>
                  <a:srgbClr val="000000"/>
                </a:solidFill>
                <a:latin typeface="Times New Roman"/>
              </a:rPr>
              <a:t>Factor </a:t>
            </a:r>
            <a:r>
              <a:rPr lang="pt-BR" sz="5400" i="1" dirty="0">
                <a:solidFill>
                  <a:srgbClr val="000000"/>
                </a:solidFill>
                <a:latin typeface="Times New Roman"/>
              </a:rPr>
              <a:t>a</a:t>
            </a:r>
            <a:r>
              <a:rPr lang="pt-BR" sz="5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5400" baseline="30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pt-BR" sz="5400" dirty="0">
                <a:solidFill>
                  <a:srgbClr val="000000"/>
                </a:solidFill>
                <a:latin typeface="Times New Roman"/>
              </a:rPr>
              <a:t> + 13</a:t>
            </a:r>
            <a:r>
              <a:rPr lang="pt-BR" sz="5400" i="1" dirty="0">
                <a:solidFill>
                  <a:srgbClr val="000000"/>
                </a:solidFill>
                <a:latin typeface="Times New Roman"/>
              </a:rPr>
              <a:t>a</a:t>
            </a:r>
            <a:r>
              <a:rPr lang="pt-BR" sz="5400" dirty="0">
                <a:solidFill>
                  <a:srgbClr val="000000"/>
                </a:solidFill>
                <a:latin typeface="Times New Roman"/>
              </a:rPr>
              <a:t> + 30. </a:t>
            </a:r>
            <a:r>
              <a:rPr lang="pt-BR" dirty="0"/>
              <a:t/>
            </a:r>
            <a:br>
              <a:rPr lang="pt-BR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8540367"/>
              </p:ext>
            </p:extLst>
          </p:nvPr>
        </p:nvGraphicFramePr>
        <p:xfrm>
          <a:off x="457200" y="1371600"/>
          <a:ext cx="4770777" cy="4556600"/>
        </p:xfrm>
        <a:graphic>
          <a:graphicData uri="http://schemas.openxmlformats.org/drawingml/2006/table">
            <a:tbl>
              <a:tblPr/>
              <a:tblGrid>
                <a:gridCol w="540088"/>
                <a:gridCol w="4230689"/>
              </a:tblGrid>
              <a:tr h="1139150">
                <a:tc>
                  <a:txBody>
                    <a:bodyPr/>
                    <a:lstStyle/>
                    <a:p>
                      <a:pPr algn="l"/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a.</a:t>
                      </a:r>
                      <a:endParaRPr lang="en-US" sz="72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+ 5)(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+ 6) </a:t>
                      </a:r>
                      <a:endParaRPr lang="en-US" sz="72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39150">
                <a:tc>
                  <a:txBody>
                    <a:bodyPr/>
                    <a:lstStyle/>
                    <a:p>
                      <a:pPr algn="l"/>
                      <a:r>
                        <a:rPr lang="en-US" sz="4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b.</a:t>
                      </a:r>
                      <a:endParaRPr lang="en-US" sz="72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+ 13) 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+ 1) </a:t>
                      </a:r>
                      <a:endParaRPr lang="en-US" sz="72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39150">
                <a:tc>
                  <a:txBody>
                    <a:bodyPr/>
                    <a:lstStyle/>
                    <a:p>
                      <a:pPr algn="l"/>
                      <a:r>
                        <a:rPr lang="en-US" sz="4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c.</a:t>
                      </a:r>
                      <a:endParaRPr lang="en-US" sz="72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+ 3)(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+ 10) </a:t>
                      </a:r>
                      <a:endParaRPr lang="en-US" sz="72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39150">
                <a:tc>
                  <a:txBody>
                    <a:bodyPr/>
                    <a:lstStyle/>
                    <a:p>
                      <a:pPr algn="l"/>
                      <a:r>
                        <a:rPr lang="en-US" sz="48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d.</a:t>
                      </a:r>
                      <a:endParaRPr lang="en-US" sz="72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+ 1)(</a:t>
                      </a:r>
                      <a:r>
                        <a:rPr lang="en-US" sz="4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</a:t>
                      </a:r>
                      <a:r>
                        <a:rPr lang="en-US" sz="4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+ 30)</a:t>
                      </a:r>
                      <a:endParaRPr lang="en-US" sz="72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5-Point Star 4"/>
          <p:cNvSpPr/>
          <p:nvPr/>
        </p:nvSpPr>
        <p:spPr>
          <a:xfrm>
            <a:off x="5943600" y="3962400"/>
            <a:ext cx="6096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Callout 5"/>
          <p:cNvSpPr/>
          <p:nvPr/>
        </p:nvSpPr>
        <p:spPr>
          <a:xfrm>
            <a:off x="4724400" y="2438400"/>
            <a:ext cx="4038600" cy="373380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Review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83909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Factoring </a:t>
            </a:r>
            <a:r>
              <a:rPr lang="en-US" b="1" i="1" dirty="0"/>
              <a:t>x</a:t>
            </a:r>
            <a:r>
              <a:rPr lang="en-US" b="1" baseline="30000" dirty="0"/>
              <a:t>2</a:t>
            </a:r>
            <a:r>
              <a:rPr lang="en-US" b="1" dirty="0"/>
              <a:t> − </a:t>
            </a:r>
            <a:r>
              <a:rPr lang="en-US" b="1" i="1" dirty="0" err="1"/>
              <a:t>bx</a:t>
            </a:r>
            <a:r>
              <a:rPr lang="en-US" b="1" dirty="0"/>
              <a:t> + </a:t>
            </a:r>
            <a:r>
              <a:rPr lang="en-US" b="1" i="1" dirty="0"/>
              <a:t>c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</a:t>
            </a:r>
            <a:r>
              <a:rPr lang="en-US" i="1" dirty="0"/>
              <a:t>d</a:t>
            </a:r>
            <a:r>
              <a:rPr lang="en-US" baseline="30000" dirty="0"/>
              <a:t>2</a:t>
            </a:r>
            <a:r>
              <a:rPr lang="en-US" dirty="0"/>
              <a:t> − 17</a:t>
            </a:r>
            <a:r>
              <a:rPr lang="en-US" i="1" dirty="0"/>
              <a:t>d</a:t>
            </a:r>
            <a:r>
              <a:rPr lang="en-US" dirty="0"/>
              <a:t> + 42. </a:t>
            </a:r>
          </a:p>
          <a:p>
            <a:r>
              <a:rPr lang="en-US" dirty="0"/>
              <a:t>Since the middle term is negative, find the negative factors of 42. Identify the pair that has a sum of −17. </a:t>
            </a:r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r>
              <a:rPr lang="en-US" i="1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− 17</a:t>
            </a:r>
            <a:r>
              <a:rPr lang="en-US" i="1" dirty="0"/>
              <a:t>d</a:t>
            </a:r>
            <a:r>
              <a:rPr lang="en-US" dirty="0"/>
              <a:t> + 42 = (</a:t>
            </a:r>
            <a:r>
              <a:rPr lang="en-US" i="1" dirty="0"/>
              <a:t>d</a:t>
            </a:r>
            <a:r>
              <a:rPr lang="en-US" dirty="0"/>
              <a:t> − 3)(</a:t>
            </a:r>
            <a:r>
              <a:rPr lang="en-US" i="1" dirty="0"/>
              <a:t>d</a:t>
            </a:r>
            <a:r>
              <a:rPr lang="en-US" dirty="0"/>
              <a:t> − 14) 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76600"/>
            <a:ext cx="4362450" cy="1958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294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14400"/>
            <a:ext cx="6420339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5867400" y="2854036"/>
            <a:ext cx="5334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Callout 5"/>
          <p:cNvSpPr/>
          <p:nvPr/>
        </p:nvSpPr>
        <p:spPr>
          <a:xfrm>
            <a:off x="5756564" y="2206336"/>
            <a:ext cx="3311236" cy="175260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Review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63731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838200"/>
            <a:ext cx="6202877" cy="517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6172200" y="2286000"/>
            <a:ext cx="5334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Callout 5"/>
          <p:cNvSpPr/>
          <p:nvPr/>
        </p:nvSpPr>
        <p:spPr>
          <a:xfrm>
            <a:off x="5895108" y="1828800"/>
            <a:ext cx="3172691" cy="137160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Review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0402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634</TotalTime>
  <Words>521</Words>
  <Application>Microsoft Office PowerPoint</Application>
  <PresentationFormat>On-screen Show (4:3)</PresentationFormat>
  <Paragraphs>106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Factoring Trinomials of the Type x2 + bx + c </vt:lpstr>
      <vt:lpstr>Lesson Goals</vt:lpstr>
      <vt:lpstr>Take a Closer Look: Factoring x2 + bx + c</vt:lpstr>
      <vt:lpstr>Check for Understanding </vt:lpstr>
      <vt:lpstr>Factor v 2 + 21v + 20.  </vt:lpstr>
      <vt:lpstr>Factor a 2 + 13a + 30.  </vt:lpstr>
      <vt:lpstr>Factoring x2 − bx + c </vt:lpstr>
      <vt:lpstr>PowerPoint Presentation</vt:lpstr>
      <vt:lpstr>PowerPoint Presentation</vt:lpstr>
      <vt:lpstr>PowerPoint Presentation</vt:lpstr>
      <vt:lpstr>Look Closer- Look at the Signs</vt:lpstr>
      <vt:lpstr>Factor m2 + 6m − 27. </vt:lpstr>
      <vt:lpstr>Factor p2 − 3p − 18.</vt:lpstr>
      <vt:lpstr>PowerPoint Presentation</vt:lpstr>
      <vt:lpstr>PowerPoint Presentation</vt:lpstr>
      <vt:lpstr>PowerPoint Presentation</vt:lpstr>
      <vt:lpstr>Factoring Trinomials With Two Variables </vt:lpstr>
      <vt:lpstr>Textbook Practice Day 1</vt:lpstr>
      <vt:lpstr>Day Two Textbook Problems</vt:lpstr>
      <vt:lpstr>Lesson Assessment:  Self Practice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Multiply Special Cases Day 2</dc:title>
  <dc:creator>MsWilson</dc:creator>
  <cp:lastModifiedBy>MsWilson</cp:lastModifiedBy>
  <cp:revision>22</cp:revision>
  <dcterms:created xsi:type="dcterms:W3CDTF">2012-03-13T20:28:22Z</dcterms:created>
  <dcterms:modified xsi:type="dcterms:W3CDTF">2012-03-16T02:41:20Z</dcterms:modified>
</cp:coreProperties>
</file>