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8" r:id="rId4"/>
    <p:sldId id="263" r:id="rId5"/>
    <p:sldId id="285" r:id="rId6"/>
    <p:sldId id="280" r:id="rId7"/>
    <p:sldId id="281" r:id="rId8"/>
    <p:sldId id="282" r:id="rId9"/>
    <p:sldId id="283" r:id="rId10"/>
    <p:sldId id="257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4" r:id="rId21"/>
    <p:sldId id="273" r:id="rId22"/>
    <p:sldId id="277" r:id="rId23"/>
    <p:sldId id="275" r:id="rId24"/>
    <p:sldId id="276" r:id="rId25"/>
    <p:sldId id="278" r:id="rId26"/>
    <p:sldId id="279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7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2B3CD2-7D54-436C-A5FA-5894B4140C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700495-82A9-447D-946C-005850DF6654}" type="datetimeFigureOut">
              <a:rPr lang="en-US" smtClean="0"/>
              <a:t>5/5/2012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pgo4qUBt5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-nocookie.com/v/Ypgo4qUBt5o?version=3&amp;hl=en_US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heets.tutorvista.com/scatter-plot-and-correlation-worksheet.html" TargetMode="External"/><Relationship Id="rId2" Type="http://schemas.openxmlformats.org/officeDocument/2006/relationships/hyperlink" Target="http://www.regentsprep.org/regents/math/algebra/AD4/PracPlot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quia.com/quiz/3652096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905000"/>
          </a:xfrm>
        </p:spPr>
        <p:txBody>
          <a:bodyPr/>
          <a:lstStyle/>
          <a:p>
            <a:r>
              <a:rPr lang="en-US" dirty="0" smtClean="0"/>
              <a:t>Scatter Plots and Line of Best Fit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61760" cy="2057400"/>
          </a:xfrm>
        </p:spPr>
        <p:txBody>
          <a:bodyPr>
            <a:noAutofit/>
          </a:bodyPr>
          <a:lstStyle/>
          <a:p>
            <a:r>
              <a:rPr lang="en-US" dirty="0" smtClean="0"/>
              <a:t>Lessons and Practice</a:t>
            </a:r>
          </a:p>
        </p:txBody>
      </p:sp>
    </p:spTree>
    <p:extLst>
      <p:ext uri="{BB962C8B-B14F-4D97-AF65-F5344CB8AC3E}">
        <p14:creationId xmlns:p14="http://schemas.microsoft.com/office/powerpoint/2010/main" val="9457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is correlation?</a:t>
            </a:r>
            <a:endParaRPr lang="en-US" dirty="0"/>
          </a:p>
        </p:txBody>
      </p:sp>
      <p:pic>
        <p:nvPicPr>
          <p:cNvPr id="4" name="Ypgo4qUBt5o?version=3&amp;hl=en_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1219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What are Independent 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500" dirty="0" smtClean="0"/>
              <a:t>Sometimes when creating a scatter plot there is a dependent and independent variable. </a:t>
            </a:r>
          </a:p>
          <a:p>
            <a:pPr marL="11430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Independent variable) causes a change in (Dependent Variable) and it isn't possible that (Dependent Variable) could cause a change in (Independent Variable).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295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6" y="1681163"/>
            <a:ext cx="7854348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4771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390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934200" cy="54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064"/>
            <a:ext cx="5562600" cy="662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7531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685800"/>
            <a:ext cx="794870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Data Analysis and Probability </a:t>
            </a:r>
            <a:r>
              <a:rPr lang="en-US" dirty="0" smtClean="0"/>
              <a:t> Goal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learner will understand and use graphs and data analysis. </a:t>
            </a:r>
          </a:p>
          <a:p>
            <a:pPr marL="114300" indent="0">
              <a:buNone/>
            </a:pPr>
            <a:r>
              <a:rPr lang="en-US" dirty="0" smtClean="0"/>
              <a:t>Objectives:   </a:t>
            </a:r>
            <a:endParaRPr lang="en-US" dirty="0"/>
          </a:p>
          <a:p>
            <a:r>
              <a:rPr lang="en-US" dirty="0"/>
              <a:t>4.01 Collect, organize, analyze, and display data (including scatterplots) to solve </a:t>
            </a:r>
            <a:r>
              <a:rPr lang="en-US" dirty="0" smtClean="0"/>
              <a:t>problems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4.02  Approximate a line of best fit for a given scatterplot; explain the meaning of the line as </a:t>
            </a:r>
            <a:r>
              <a:rPr lang="en-US" dirty="0" smtClean="0"/>
              <a:t>it </a:t>
            </a:r>
            <a:r>
              <a:rPr lang="en-US" dirty="0"/>
              <a:t>relates to the problem and make predictions.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49205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Line of Best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 </a:t>
            </a:r>
            <a:r>
              <a:rPr lang="en-US" sz="3600" b="1" dirty="0"/>
              <a:t>line of best fit</a:t>
            </a:r>
            <a:r>
              <a:rPr lang="en-US" sz="3600" dirty="0"/>
              <a:t> is a straight line that best represents the data on a scatter plot.  </a:t>
            </a:r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dirty="0"/>
              <a:t>line may pass through some of the points, none of the points, or all of the points.</a:t>
            </a:r>
          </a:p>
        </p:txBody>
      </p:sp>
    </p:spTree>
    <p:extLst>
      <p:ext uri="{BB962C8B-B14F-4D97-AF65-F5344CB8AC3E}">
        <p14:creationId xmlns:p14="http://schemas.microsoft.com/office/powerpoint/2010/main" val="2540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Calculator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Goals: </a:t>
            </a:r>
          </a:p>
          <a:p>
            <a:r>
              <a:rPr lang="en-US" dirty="0" smtClean="0"/>
              <a:t>Use a calculator to create a scatter plot</a:t>
            </a:r>
          </a:p>
          <a:p>
            <a:r>
              <a:rPr lang="en-US" dirty="0" smtClean="0"/>
              <a:t> Determine the line of best fit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576">
            <a:off x="4925725" y="334886"/>
            <a:ext cx="29622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Enter the data in the calculator lists.  Place the data in L</a:t>
            </a:r>
            <a:r>
              <a:rPr lang="en-US" sz="4000" baseline="-25000" dirty="0"/>
              <a:t>1</a:t>
            </a:r>
            <a:r>
              <a:rPr lang="en-US" sz="4000" dirty="0"/>
              <a:t> and L</a:t>
            </a:r>
            <a:r>
              <a:rPr lang="en-US" sz="4000" baseline="-25000" dirty="0"/>
              <a:t>2</a:t>
            </a:r>
            <a:r>
              <a:rPr lang="en-US" sz="4000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STAT, #1Edit, type values into the lists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87559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5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0" y="152400"/>
            <a:ext cx="7620000" cy="1143000"/>
          </a:xfrm>
        </p:spPr>
        <p:txBody>
          <a:bodyPr/>
          <a:lstStyle/>
          <a:p>
            <a:r>
              <a:rPr lang="en-US" b="1" dirty="0"/>
              <a:t>2. </a:t>
            </a:r>
            <a:r>
              <a:rPr lang="en-US" dirty="0"/>
              <a:t> Prepare a scatter plot of the </a:t>
            </a:r>
            <a:r>
              <a:rPr lang="en-US" dirty="0" smtClean="0"/>
              <a:t>data. Set </a:t>
            </a:r>
            <a:r>
              <a:rPr lang="en-US" dirty="0"/>
              <a:t>up for the scatterplot.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StatPlot</a:t>
            </a:r>
            <a:r>
              <a:rPr lang="en-US" dirty="0">
                <a:solidFill>
                  <a:srgbClr val="FF0000"/>
                </a:solidFill>
              </a:rPr>
              <a:t> - choices shown at right.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Choose ZOOM #9 </a:t>
            </a:r>
            <a:r>
              <a:rPr lang="en-US" dirty="0" err="1">
                <a:solidFill>
                  <a:srgbClr val="FF0000"/>
                </a:solidFill>
              </a:rPr>
              <a:t>ZoomStat</a:t>
            </a:r>
            <a:r>
              <a:rPr lang="en-US" dirty="0">
                <a:solidFill>
                  <a:srgbClr val="FF0000"/>
                </a:solidFill>
              </a:rPr>
              <a:t>. Graph </a:t>
            </a:r>
            <a:r>
              <a:rPr lang="en-US" dirty="0" smtClean="0">
                <a:solidFill>
                  <a:srgbClr val="FF0000"/>
                </a:solidFill>
              </a:rPr>
              <a:t>shown.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08" y="4267200"/>
            <a:ext cx="351011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1600200"/>
            <a:ext cx="3270985" cy="22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581400" y="3505200"/>
            <a:ext cx="987552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87562"/>
          </a:xfrm>
        </p:spPr>
        <p:txBody>
          <a:bodyPr/>
          <a:lstStyle/>
          <a:p>
            <a:r>
              <a:rPr lang="en-US" sz="2800" dirty="0" smtClean="0"/>
              <a:t>3. Have </a:t>
            </a:r>
            <a:r>
              <a:rPr lang="en-US" sz="2800" dirty="0"/>
              <a:t>the calculator determine the line of best fit.</a:t>
            </a:r>
            <a:br>
              <a:rPr lang="en-US" sz="2800" dirty="0"/>
            </a:br>
            <a:r>
              <a:rPr lang="en-US" sz="2800" dirty="0"/>
              <a:t>STAT → CALC #4 </a:t>
            </a:r>
            <a:r>
              <a:rPr lang="en-US" sz="2800" dirty="0" err="1"/>
              <a:t>LinReg</a:t>
            </a:r>
            <a:r>
              <a:rPr lang="en-US" sz="2800" dirty="0"/>
              <a:t>(</a:t>
            </a:r>
            <a:r>
              <a:rPr lang="en-US" sz="2800" dirty="0" err="1"/>
              <a:t>ax+b</a:t>
            </a:r>
            <a:r>
              <a:rPr lang="en-US" sz="2800" dirty="0"/>
              <a:t>)Include the parameters L</a:t>
            </a:r>
            <a:r>
              <a:rPr lang="en-US" sz="2800" baseline="-25000" dirty="0"/>
              <a:t>1</a:t>
            </a:r>
            <a:r>
              <a:rPr lang="en-US" sz="2800" dirty="0"/>
              <a:t>, L</a:t>
            </a:r>
            <a:r>
              <a:rPr lang="en-US" sz="2800" baseline="-25000" dirty="0"/>
              <a:t>2</a:t>
            </a:r>
            <a:r>
              <a:rPr lang="en-US" sz="2800" dirty="0"/>
              <a:t>, Y</a:t>
            </a:r>
            <a:r>
              <a:rPr lang="en-US" sz="2800" baseline="-25000" dirty="0"/>
              <a:t>1</a:t>
            </a:r>
            <a:r>
              <a:rPr lang="en-US" sz="2800" dirty="0" smtClean="0"/>
              <a:t>.(</a:t>
            </a:r>
            <a:r>
              <a:rPr lang="en-US" sz="2800" dirty="0"/>
              <a:t>Y</a:t>
            </a:r>
            <a:r>
              <a:rPr lang="en-US" sz="2800" baseline="-25000" dirty="0"/>
              <a:t>1</a:t>
            </a:r>
            <a:r>
              <a:rPr lang="en-US" sz="2800" dirty="0"/>
              <a:t> comes from VARS → YVARS, #Function, Y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657600" cy="399288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You now have the values of a and b needed to write the equation of the line of best fit.  See values at the right.</a:t>
            </a:r>
            <a:br>
              <a:rPr lang="en-US" dirty="0"/>
            </a:br>
            <a:r>
              <a:rPr lang="en-US" dirty="0"/>
              <a:t> y = </a:t>
            </a:r>
            <a:r>
              <a:rPr lang="en-US" dirty="0" smtClean="0"/>
              <a:t>11.73128088</a:t>
            </a:r>
            <a:endParaRPr lang="en-US" dirty="0"/>
          </a:p>
          <a:p>
            <a:r>
              <a:rPr lang="en-US" dirty="0"/>
              <a:t> + 193.8521475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133600"/>
            <a:ext cx="3657600" cy="399288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8" name="Picture 2" descr="http://www.regentsprep.org/regents/math/algebra/AD4/graphpic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2368"/>
            <a:ext cx="3810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429000" cy="484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4.  </a:t>
            </a:r>
            <a:r>
              <a:rPr lang="en-US" dirty="0"/>
              <a:t>Graph the line of best fit.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Simply </a:t>
            </a:r>
            <a:r>
              <a:rPr lang="en-US" dirty="0"/>
              <a:t>hit GRAPH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 smtClean="0"/>
              <a:t>To </a:t>
            </a:r>
            <a:r>
              <a:rPr lang="en-US" dirty="0"/>
              <a:t>get a predicted value </a:t>
            </a:r>
            <a:r>
              <a:rPr lang="en-US" b="1" dirty="0"/>
              <a:t>within the window</a:t>
            </a:r>
            <a:r>
              <a:rPr lang="en-US" dirty="0"/>
              <a:t>, hit TRACE, up arrow, and type the desired value.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Question</a:t>
            </a:r>
            <a:r>
              <a:rPr lang="en-US" sz="2400" dirty="0"/>
              <a:t>:  Predict the total calories based upon 22 grams of fat.</a:t>
            </a:r>
            <a:br>
              <a:rPr lang="en-US" sz="2400" dirty="0"/>
            </a:br>
            <a:r>
              <a:rPr lang="en-US" sz="2400" dirty="0"/>
              <a:t>ANS:  451.940 calories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01300"/>
            <a:ext cx="3274280" cy="232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5310"/>
            <a:ext cx="3148012" cy="215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 and Assessment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Scatter Plot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Regent Prep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www.regentsprep.org/regents/math/algebra/AD4/PracPlot.htm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Tutor Vista</a:t>
            </a:r>
          </a:p>
          <a:p>
            <a:pPr lvl="1"/>
            <a:r>
              <a:rPr lang="en-US" dirty="0">
                <a:hlinkClick r:id="rId3"/>
              </a:rPr>
              <a:t>http://worksheets.tutorvista.com/scatter-plot-and-correlation-worksheet.html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Scatter Plot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QUIA </a:t>
            </a:r>
          </a:p>
          <a:p>
            <a:r>
              <a:rPr lang="en-US" dirty="0" smtClean="0"/>
              <a:t>Scatter Plot Practice</a:t>
            </a:r>
          </a:p>
          <a:p>
            <a:pPr lvl="1"/>
            <a:r>
              <a:rPr lang="en-US" dirty="0">
                <a:hlinkClick r:id="rId4"/>
              </a:rPr>
              <a:t>http://www.quia.com/quiz/3652096.html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scatter plot?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Scatter plots are similar to line graphs in that they use horizontal and vertical axes to plot data points</a:t>
            </a:r>
            <a:r>
              <a:rPr lang="en-US" sz="2800" dirty="0" smtClean="0"/>
              <a:t>.</a:t>
            </a:r>
          </a:p>
          <a:p>
            <a:pPr marL="11430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However, they have a very specific purpose. </a:t>
            </a:r>
            <a:endParaRPr lang="en-US" sz="2800" dirty="0" smtClean="0"/>
          </a:p>
          <a:p>
            <a:r>
              <a:rPr lang="en-US" sz="2800" dirty="0" smtClean="0"/>
              <a:t>Scatter </a:t>
            </a:r>
            <a:r>
              <a:rPr lang="en-US" sz="2800" dirty="0"/>
              <a:t>plots show how much one variable is affected by another. The relationship between two variables is called their </a:t>
            </a:r>
            <a:r>
              <a:rPr lang="en-US" sz="2800" b="1" dirty="0" smtClean="0"/>
              <a:t>correlation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Correlation?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/>
              <a:t>Correlation is </a:t>
            </a:r>
            <a:r>
              <a:rPr lang="en-US" sz="2800" b="1" dirty="0"/>
              <a:t>Positive</a:t>
            </a:r>
            <a:r>
              <a:rPr lang="en-US" sz="2800" dirty="0"/>
              <a:t> when the values </a:t>
            </a:r>
            <a:r>
              <a:rPr lang="en-US" sz="2800" b="1" dirty="0"/>
              <a:t>increase</a:t>
            </a:r>
            <a:r>
              <a:rPr lang="en-US" sz="2800" dirty="0"/>
              <a:t> together, and </a:t>
            </a:r>
          </a:p>
          <a:p>
            <a:r>
              <a:rPr lang="en-US" sz="2800" dirty="0"/>
              <a:t>Correlation is </a:t>
            </a:r>
            <a:r>
              <a:rPr lang="en-US" sz="2800" b="1" dirty="0"/>
              <a:t>Negative</a:t>
            </a:r>
            <a:r>
              <a:rPr lang="en-US" sz="2800" dirty="0"/>
              <a:t> when one value </a:t>
            </a:r>
            <a:r>
              <a:rPr lang="en-US" sz="2800" b="1" dirty="0"/>
              <a:t>decreases</a:t>
            </a:r>
            <a:r>
              <a:rPr lang="en-US" sz="2800" dirty="0"/>
              <a:t> as the other increases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76200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70389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8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Cards: Correlation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</a:p>
          <a:p>
            <a:pPr marL="114300" indent="0">
              <a:buNone/>
            </a:pPr>
            <a:r>
              <a:rPr lang="en-US" dirty="0" smtClean="0"/>
              <a:t>Make three columns,  Sort the Card into categories.</a:t>
            </a:r>
          </a:p>
          <a:p>
            <a:pPr marL="114300" indent="0">
              <a:buNone/>
            </a:pPr>
            <a:r>
              <a:rPr lang="en-US" dirty="0" smtClean="0"/>
              <a:t>Positive, Negative, No Correlation.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756488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3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Trend?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562600" cy="51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Trend?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051" y="2656688"/>
            <a:ext cx="7079148" cy="39263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143000"/>
            <a:ext cx="5610225" cy="53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Trend?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051" y="2656688"/>
            <a:ext cx="7079148" cy="39263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59340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trend?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2050"/>
            <a:ext cx="5600700" cy="53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2877</TotalTime>
  <Words>384</Words>
  <Application>Microsoft Office PowerPoint</Application>
  <PresentationFormat>On-screen Show (4:3)</PresentationFormat>
  <Paragraphs>75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Scatter Plots and Line of Best Fit   </vt:lpstr>
      <vt:lpstr>Lesson Goals</vt:lpstr>
      <vt:lpstr>What is a scatter plot?</vt:lpstr>
      <vt:lpstr>What is a Correlation?</vt:lpstr>
      <vt:lpstr>Activity Cards: Correlation Match</vt:lpstr>
      <vt:lpstr>What’s the Trend? </vt:lpstr>
      <vt:lpstr>What’s the Trend? </vt:lpstr>
      <vt:lpstr>What’s the Trend? </vt:lpstr>
      <vt:lpstr>What’s the trend?</vt:lpstr>
      <vt:lpstr>What is correlation?</vt:lpstr>
      <vt:lpstr>What are Independent Variables?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What is the Line of Best Fit?</vt:lpstr>
      <vt:lpstr>Using the Calculator </vt:lpstr>
      <vt:lpstr>1. Enter the data in the calculator lists.  Place the data in L1 and L2.</vt:lpstr>
      <vt:lpstr>2.  Prepare a scatter plot of the data. Set up for the scatterplot. </vt:lpstr>
      <vt:lpstr>3. Have the calculator determine the line of best fit. STAT → CALC #4 LinReg(ax+b)Include the parameters L1, L2, Y1.(Y1 comes from VARS → YVARS, #Function, Y1) </vt:lpstr>
      <vt:lpstr>4.  Graph the line of best fit.</vt:lpstr>
      <vt:lpstr>Classwork and Assessment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MsWilson</dc:creator>
  <cp:lastModifiedBy>MsWilson</cp:lastModifiedBy>
  <cp:revision>29</cp:revision>
  <dcterms:created xsi:type="dcterms:W3CDTF">2012-04-05T20:56:10Z</dcterms:created>
  <dcterms:modified xsi:type="dcterms:W3CDTF">2012-05-06T17:03:23Z</dcterms:modified>
</cp:coreProperties>
</file>