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sldIdLst>
    <p:sldId id="256" r:id="rId2"/>
    <p:sldId id="257" r:id="rId3"/>
    <p:sldId id="266" r:id="rId4"/>
    <p:sldId id="269" r:id="rId5"/>
    <p:sldId id="264" r:id="rId6"/>
    <p:sldId id="258" r:id="rId7"/>
    <p:sldId id="259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99" autoAdjust="0"/>
    <p:restoredTop sz="94660"/>
  </p:normalViewPr>
  <p:slideViewPr>
    <p:cSldViewPr>
      <p:cViewPr>
        <p:scale>
          <a:sx n="57" d="100"/>
          <a:sy n="57" d="100"/>
        </p:scale>
        <p:origin x="-864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A1C3EF0-C6A6-471C-ADA6-D15245650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49F562-11DB-4B08-AA80-6AD5F833C59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34E638-EF96-44F2-887A-54A82D453F0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5938E0-A660-4958-B89F-B6A6C00B68B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FFDCE0-3CD5-49E9-9784-D07B1C4EC68D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A71E59-3E36-4DE1-B7A9-C43497D5CD3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330161-E9EF-4BE1-9F6D-4C8D2264597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E5DE09-CBC9-42C4-A428-FE54B4216C9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ispanic_hm_pg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10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E59DA-0750-4BA2-BAAF-F56A355E285A}" type="datetimeFigureOut">
              <a:rPr lang="en-US"/>
              <a:pPr>
                <a:defRPr/>
              </a:pPr>
              <a:t>9/3/2009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5C5BB-9D78-4F11-9D16-EC40C6F33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FC4B4-7808-4BBE-8409-A36F16A194AC}" type="datetimeFigureOut">
              <a:rPr lang="en-US"/>
              <a:pPr>
                <a:defRPr/>
              </a:pPr>
              <a:t>9/3/2009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37169-94DB-4CBB-9C5F-EE1ACC41B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576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84E1C-EB68-4C6B-B2D0-730621658DBD}" type="datetimeFigureOut">
              <a:rPr lang="en-US"/>
              <a:pPr>
                <a:defRPr/>
              </a:pPr>
              <a:t>9/3/2009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5A6C0-4C05-4598-B479-7309468E9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4ED52-32AF-4CB3-BE86-4FE279C8D1DD}" type="datetimeFigureOut">
              <a:rPr lang="en-US"/>
              <a:pPr>
                <a:defRPr/>
              </a:pPr>
              <a:t>9/3/2009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53AF0-BF76-467B-87D4-35E59E7E8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03F7A-12B4-4AE1-B2B1-F769DAB40CF8}" type="datetimeFigureOut">
              <a:rPr lang="en-US"/>
              <a:pPr>
                <a:defRPr/>
              </a:pPr>
              <a:t>9/3/2009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C39DA-757B-41F7-A248-7904C5305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EE57B-17F2-4034-A394-78075D175BF1}" type="datetimeFigureOut">
              <a:rPr lang="en-US"/>
              <a:pPr>
                <a:defRPr/>
              </a:pPr>
              <a:t>9/3/2009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2BAB9-E71E-4B6F-A8C6-EAB1A0CFC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D0E83-397A-4E7E-A8DC-67F7D869A0D2}" type="datetimeFigureOut">
              <a:rPr lang="en-US"/>
              <a:pPr>
                <a:defRPr/>
              </a:pPr>
              <a:t>9/3/2009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94F02-9E33-4977-9EC9-7B3350D49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65957-9539-490E-918B-982AED8FCDA8}" type="datetimeFigureOut">
              <a:rPr lang="en-US"/>
              <a:pPr>
                <a:defRPr/>
              </a:pPr>
              <a:t>9/3/2009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30414-389F-4E22-9679-FB5C7BF4F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0C7CA-1731-405C-A8C8-571CB81B8718}" type="datetimeFigureOut">
              <a:rPr lang="en-US"/>
              <a:pPr>
                <a:defRPr/>
              </a:pPr>
              <a:t>9/3/2009</a:t>
            </a:fld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5B2F2-4B79-4982-A6A0-AF0ABC2D5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20F12-9343-401C-A805-02462091CDBF}" type="datetimeFigureOut">
              <a:rPr lang="en-US"/>
              <a:pPr>
                <a:defRPr/>
              </a:pPr>
              <a:t>9/3/2009</a:t>
            </a:fld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B15F3-7DC2-4744-B1AC-2C15EA5BE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A7685-A2DD-417C-A66B-8E722BFDB7F1}" type="datetimeFigureOut">
              <a:rPr lang="en-US"/>
              <a:pPr>
                <a:defRPr/>
              </a:pPr>
              <a:t>9/3/2009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73FB9-2B26-4051-8ED9-45AFB0E3E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377A1-E9CA-4360-9C58-C9153C62CA23}" type="datetimeFigureOut">
              <a:rPr lang="en-US"/>
              <a:pPr>
                <a:defRPr/>
              </a:pPr>
              <a:t>9/3/2009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343AA-8ADC-468D-B6B4-579E74D62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hispanic_hm_pg2_V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Times New Roman" pitchFamily="18" charset="0"/>
              </a:defRPr>
            </a:lvl1pPr>
          </a:lstStyle>
          <a:p>
            <a:pPr>
              <a:defRPr/>
            </a:pPr>
            <a:fld id="{4EA2FA85-4DBD-49AE-AAAD-F2BBDA3F04ED}" type="datetimeFigureOut">
              <a:rPr lang="en-US"/>
              <a:pPr>
                <a:defRPr/>
              </a:pPr>
              <a:t>9/3/2009</a:t>
            </a:fld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Times New Roman" pitchFamily="18" charset="0"/>
              </a:defRPr>
            </a:lvl1pPr>
          </a:lstStyle>
          <a:p>
            <a:pPr>
              <a:defRPr/>
            </a:pPr>
            <a:fld id="{893228C1-3041-4981-BC53-2F50D038A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Constant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aps.google.com/maps?sourceid=chrome&amp;q=aeolis&amp;um=1&amp;ie=UTF-8&amp;sa=N&amp;hl=en&amp;tab=w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2057400"/>
          </a:xfrm>
        </p:spPr>
        <p:txBody>
          <a:bodyPr/>
          <a:lstStyle/>
          <a:p>
            <a:r>
              <a:rPr lang="en-US" sz="4800"/>
              <a:t>Hesiod</a:t>
            </a:r>
          </a:p>
        </p:txBody>
      </p:sp>
      <p:sp>
        <p:nvSpPr>
          <p:cNvPr id="16386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7" name="Picture 2" descr="http://t1.gstatic.com/images?q=tbn:h1pRRDzuwUQqtM:http://www.livius.org/a/1/greeks/hesiod_b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609600"/>
            <a:ext cx="2057400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Biography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Born c. 700 BCE</a:t>
            </a:r>
          </a:p>
          <a:p>
            <a:r>
              <a:rPr lang="en-US" smtClean="0"/>
              <a:t>Father worked in sea-trading in </a:t>
            </a:r>
            <a:r>
              <a:rPr lang="en-US" smtClean="0">
                <a:hlinkClick r:id="rId3"/>
              </a:rPr>
              <a:t>Cyme </a:t>
            </a:r>
            <a:r>
              <a:rPr lang="en-US" smtClean="0"/>
              <a:t>in Aeolis (coast of Asia Minor)</a:t>
            </a:r>
          </a:p>
          <a:p>
            <a:r>
              <a:rPr lang="en-US" smtClean="0"/>
              <a:t>Father gave up sea-trading and moved to </a:t>
            </a:r>
            <a:r>
              <a:rPr lang="en-US" smtClean="0">
                <a:hlinkClick r:id="rId3"/>
              </a:rPr>
              <a:t>Ascra in Boetia</a:t>
            </a:r>
            <a:r>
              <a:rPr lang="en-US" smtClean="0"/>
              <a:t>, where Hesiod was born;</a:t>
            </a:r>
          </a:p>
          <a:p>
            <a:pPr>
              <a:buFontTx/>
              <a:buNone/>
            </a:pP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Biography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Hesiod grew up as a farmer, and was tending sheep on Mt. Helicon when his poetic call came.</a:t>
            </a: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/>
          <a:srcRect l="20000" t="10001" b="3999"/>
          <a:stretch>
            <a:fillRect/>
          </a:stretch>
        </p:blipFill>
        <p:spPr bwMode="auto">
          <a:xfrm>
            <a:off x="2514600" y="2540000"/>
            <a:ext cx="42672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http://www.wga.hu/art/b/balen/apoll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362200"/>
            <a:ext cx="43434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66800" y="5791200"/>
            <a:ext cx="6934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The Muses called  him to sing of the gods…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Poetic Career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Took part in a poetic contest at Chalcis in Euboea, and won a silver tripod</a:t>
            </a:r>
          </a:p>
          <a:p>
            <a:r>
              <a:rPr lang="en-US" smtClean="0"/>
              <a:t>Wrote </a:t>
            </a:r>
            <a:r>
              <a:rPr lang="en-US" i="1" smtClean="0"/>
              <a:t>Works and Days</a:t>
            </a:r>
            <a:r>
              <a:rPr lang="en-US" smtClean="0"/>
              <a:t>, a long poem that extols hard work and industry associated with farm life (this later becomes a model for Vergil’s </a:t>
            </a:r>
            <a:r>
              <a:rPr lang="en-US" b="1" smtClean="0"/>
              <a:t>Georgics</a:t>
            </a:r>
            <a:r>
              <a:rPr lang="en-US" smtClean="0"/>
              <a:t>); </a:t>
            </a:r>
          </a:p>
          <a:p>
            <a:r>
              <a:rPr lang="en-US" smtClean="0"/>
              <a:t>Wrote the </a:t>
            </a:r>
            <a:r>
              <a:rPr lang="en-US" i="1" smtClean="0"/>
              <a:t>Theogony</a:t>
            </a:r>
            <a:r>
              <a:rPr lang="en-US" smtClean="0"/>
              <a:t>, which describes the birth of the gods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Works and Days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828 hexameters of didactic poetry;</a:t>
            </a:r>
          </a:p>
          <a:p>
            <a:pPr lvl="1">
              <a:buFont typeface="Wingdings" pitchFamily="2" charset="2"/>
              <a:buChar char="ü"/>
            </a:pPr>
            <a:r>
              <a:rPr lang="en-US" smtClean="0"/>
              <a:t> Works: activities of the farming year</a:t>
            </a:r>
          </a:p>
          <a:p>
            <a:pPr lvl="1">
              <a:buFont typeface="Wingdings" pitchFamily="2" charset="2"/>
              <a:buChar char="ü"/>
            </a:pPr>
            <a:r>
              <a:rPr lang="en-US" smtClean="0"/>
              <a:t>Days: almanac of days in the month that are considered lucky or unlucky for particular activities</a:t>
            </a:r>
          </a:p>
          <a:p>
            <a:r>
              <a:rPr lang="en-US" smtClean="0"/>
              <a:t>Main themes: justice, and the need for hard work, explained by the myth of the five ages of man and the story of Pandora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924800" cy="1066800"/>
          </a:xfrm>
        </p:spPr>
        <p:txBody>
          <a:bodyPr/>
          <a:lstStyle/>
          <a:p>
            <a:r>
              <a:rPr lang="en-US" smtClean="0"/>
              <a:t>Theogony	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1000 hexameter lines about the gods of Greece and their genealogy</a:t>
            </a:r>
          </a:p>
          <a:p>
            <a:r>
              <a:rPr lang="en-US" smtClean="0"/>
              <a:t>Describes the rise of primordial gods (Chaos, Gaia, Tartarus and Eros), the birth of Uranus, the Titans, and the rise of the Olympian gods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smtClean="0"/>
              <a:t>Hesiod, </a:t>
            </a:r>
            <a:r>
              <a:rPr lang="en-US" b="1" smtClean="0"/>
              <a:t>Oxford Companion to Classical Literature</a:t>
            </a:r>
            <a:r>
              <a:rPr lang="en-US" smtClean="0"/>
              <a:t>, M. C. Howatson, Ed., (Oxford University Press: New York, 1989), </a:t>
            </a:r>
            <a:r>
              <a:rPr lang="en-US" i="1" smtClean="0"/>
              <a:t>op cit.</a:t>
            </a:r>
          </a:p>
          <a:p>
            <a:r>
              <a:rPr lang="en-US" i="1" smtClean="0"/>
              <a:t>Theogony, </a:t>
            </a:r>
            <a:r>
              <a:rPr lang="en-US" b="1" smtClean="0"/>
              <a:t>Oxford Companion to Classical Literature</a:t>
            </a:r>
            <a:r>
              <a:rPr lang="en-US" smtClean="0"/>
              <a:t>, M. C. Howatson, Ed., (Oxford University Press: New York, 1989), </a:t>
            </a:r>
            <a:r>
              <a:rPr lang="en-US" i="1" smtClean="0"/>
              <a:t>op cit.</a:t>
            </a:r>
            <a:endParaRPr lang="en-US" b="1" smtClean="0"/>
          </a:p>
          <a:p>
            <a:r>
              <a:rPr lang="en-US" i="1" smtClean="0"/>
              <a:t>Works and Days, </a:t>
            </a:r>
            <a:r>
              <a:rPr lang="en-US" b="1" smtClean="0"/>
              <a:t>Oxford Companion to Classical Literature</a:t>
            </a:r>
            <a:r>
              <a:rPr lang="en-US" smtClean="0"/>
              <a:t>, M. C. Howatson, Ed., (Oxford University Press: New York, 1989), </a:t>
            </a:r>
            <a:r>
              <a:rPr lang="en-US" i="1" smtClean="0"/>
              <a:t>op cit.</a:t>
            </a:r>
            <a:endParaRPr lang="en-US" b="1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k Heritage Month presentation">
  <a:themeElements>
    <a:clrScheme name="AsianPacAmerHerMonth_TP10131490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Greek Heritage Month presentation</Template>
  <TotalTime>138</TotalTime>
  <Words>266</Words>
  <Application>Microsoft Office PowerPoint</Application>
  <PresentationFormat>On-screen Show (4:3)</PresentationFormat>
  <Paragraphs>31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Constantia</vt:lpstr>
      <vt:lpstr>Times New Roman</vt:lpstr>
      <vt:lpstr>Wingdings</vt:lpstr>
      <vt:lpstr>Greek Heritage Month presentation</vt:lpstr>
      <vt:lpstr>Greek Heritage Month presentation</vt:lpstr>
      <vt:lpstr>Hesiod</vt:lpstr>
      <vt:lpstr>Biography</vt:lpstr>
      <vt:lpstr>Biography</vt:lpstr>
      <vt:lpstr>Poetic Career</vt:lpstr>
      <vt:lpstr>Works and Days</vt:lpstr>
      <vt:lpstr>Theogony </vt:lpstr>
      <vt:lpstr>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Hesiod</dc:title>
  <dc:creator>user</dc:creator>
  <cp:lastModifiedBy>Administrator</cp:lastModifiedBy>
  <cp:revision>7</cp:revision>
  <dcterms:created xsi:type="dcterms:W3CDTF">2009-09-03T13:37:50Z</dcterms:created>
  <dcterms:modified xsi:type="dcterms:W3CDTF">2009-09-03T16:02:24Z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TC103628881033</vt:lpwstr>
  </property>
</Properties>
</file>