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A6E8C7-E3B1-4F27-AF20-2E684357F5DA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1270F3-B31F-4B08-9BCB-7CEF4F69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2D726-5AC4-4D79-983A-11476C95A1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AA810-43E9-4056-B01D-311A564BBF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60950-3C1F-4AD9-BDCE-956D21D7D1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C0897C-F0C7-4541-A4CD-01641E2315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AC3BF-6661-409E-81D8-6E2E867D71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C86FF-BF03-4B32-B5BB-E4DAC2DA1A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B16AC-D0A7-4B66-AEB2-517304CAE3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4539D0-35B0-438E-9ED9-121E0BFBF3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60DE-4B2B-414A-A752-E9FB786F0455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935D-F856-47B0-983C-12811C1A6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8C4-EFC3-44B1-8C91-1C3842071367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10BB-4442-4D44-8C75-2A6646F9F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1C84-D340-4781-BCE5-5CA006335276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39A5-AA50-41A7-915B-F0AEB49C3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FBE3-A407-4F83-BEA8-48C99162C3F8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D4C-90B6-48A6-AFC0-C12C0025D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2742-3F2F-47F8-BC7D-5F0D42C4A500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26A2-F009-48E9-8817-67CABBB0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6FD8-C5D9-464A-A63B-11F6218AE7F9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E61E-97F8-44D5-A6BD-1144074D3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DE44-232A-4F82-A0A9-1C42D325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45B3-AC48-4DA1-BA54-13B5F8B436D5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5A69-CFE0-46F7-89A4-AE4D2E87F790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96F4-AFFF-40C1-BDBE-69E4E007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1795-89CC-4EC0-874C-2B1258CDC8A8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CFE9-71A1-4564-B9E6-C5781159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0509-156E-48FB-BC3B-3E50683D8202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6184-7A63-4FF5-8E11-2493BC21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A8A9-52B8-444A-8331-75AB01B1E213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4439-1877-4DA4-B7F1-18CF893E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BE5472-3D5E-4935-A86D-DF634FFACB99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72883D-CA3E-4C64-8CC3-3C06FCBA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ac.com/heraklia/Augustus/Prologue/graphics/CatilineConspiracy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roma.org/~jjahnige/ap_claudius.html" TargetMode="External"/><Relationship Id="rId4" Type="http://schemas.openxmlformats.org/officeDocument/2006/relationships/hyperlink" Target="http://www.dl.ket.org/latinlit/historia/people/clodi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.ket.org/latinlit/historia/people/clodia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2.cnr.edu/home/sas/araia/cicero_clodia.html" TargetMode="External"/><Relationship Id="rId4" Type="http://schemas.openxmlformats.org/officeDocument/2006/relationships/hyperlink" Target="http://www.dl.ket.org/latinlit/historia/people/clodiu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Cicero, </a:t>
            </a:r>
            <a:r>
              <a:rPr err="1" smtClean="0"/>
              <a:t>Clodius</a:t>
            </a:r>
            <a:r>
              <a:rPr smtClean="0"/>
              <a:t>, and the </a:t>
            </a:r>
            <a:r>
              <a:rPr b="1" smtClean="0"/>
              <a:t>Pro </a:t>
            </a:r>
            <a:r>
              <a:rPr b="1" err="1" smtClean="0"/>
              <a:t>Caelio</a:t>
            </a:r>
            <a:endParaRPr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ce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1962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6096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nstantia" pitchFamily="18" charset="0"/>
              </a:rPr>
              <a:t>Marcus Tullius Cicero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16002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DOB: 3 Jan 106 BC, </a:t>
            </a:r>
            <a:r>
              <a:rPr lang="en-US">
                <a:solidFill>
                  <a:srgbClr val="FFFF00"/>
                </a:solidFill>
                <a:latin typeface="Constantia" pitchFamily="18" charset="0"/>
                <a:hlinkClick r:id="rId4" action="ppaction://hlinksldjump"/>
              </a:rPr>
              <a:t>Arpinum</a:t>
            </a:r>
            <a:endParaRPr lang="en-US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20574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DOD: 7 Dec 43 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76962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Born into the family of a wealthy </a:t>
            </a:r>
            <a:r>
              <a:rPr lang="en-US" i="1" dirty="0" err="1">
                <a:latin typeface="+mn-lt"/>
              </a:rPr>
              <a:t>eques</a:t>
            </a:r>
            <a:r>
              <a:rPr lang="en-US" i="1" dirty="0">
                <a:latin typeface="+mn-lt"/>
              </a:rPr>
              <a:t>, </a:t>
            </a:r>
            <a:r>
              <a:rPr lang="en-US" dirty="0">
                <a:latin typeface="+mn-lt"/>
              </a:rPr>
              <a:t> eldest of two sons;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Sent to Rome to study  law and philosophy;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Served under </a:t>
            </a:r>
            <a:r>
              <a:rPr lang="en-US" dirty="0" err="1">
                <a:latin typeface="+mn-lt"/>
              </a:rPr>
              <a:t>Cn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Pompeius</a:t>
            </a:r>
            <a:r>
              <a:rPr lang="en-US" dirty="0">
                <a:latin typeface="+mn-lt"/>
              </a:rPr>
              <a:t> Strabo during the Social War  (90 – 88 BC)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81 BC: Delivers the speech Pro </a:t>
            </a:r>
            <a:r>
              <a:rPr lang="en-US" dirty="0" err="1">
                <a:latin typeface="+mn-lt"/>
              </a:rPr>
              <a:t>Quinctio</a:t>
            </a:r>
            <a:r>
              <a:rPr lang="en-US" dirty="0">
                <a:latin typeface="+mn-lt"/>
              </a:rPr>
              <a:t> in defense against charges made by the freedman of Sulla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80 BC: Successfully defended a client on a charge of parricide.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9565" t="8000" b="5000"/>
          <a:stretch>
            <a:fillRect/>
          </a:stretch>
        </p:blipFill>
        <p:spPr bwMode="auto">
          <a:xfrm>
            <a:off x="609600" y="381000"/>
            <a:ext cx="7620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Curriculum Vitae</a:t>
            </a:r>
            <a:endParaRPr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16002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79 BC	Travels to Greece for his health, studies rhetoric  and philosophy in Athens and Rhodes; meets  Titus Pomponius Atticus , who becomes a lifelong friend and correspondent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76 BC	Elected Quaestor </a:t>
            </a:r>
            <a:r>
              <a:rPr lang="en-US" sz="1600" i="1">
                <a:latin typeface="Constantia" pitchFamily="18" charset="0"/>
              </a:rPr>
              <a:t>anno suo</a:t>
            </a:r>
            <a:r>
              <a:rPr lang="en-US" sz="1600">
                <a:latin typeface="Constantia" pitchFamily="18" charset="0"/>
              </a:rPr>
              <a:t>; served in Lilybaeum, in Sicily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70 BC, prosecuted Quintus Verres for corruption as governor of Sicily; defeated Hortensius to establish his reputation as an orator.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69 BC	Aedile;  66 BC Praetor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63 BC	Consul: broke up the </a:t>
            </a:r>
            <a:r>
              <a:rPr lang="en-US" sz="1600" b="1">
                <a:latin typeface="Constantia" pitchFamily="18" charset="0"/>
                <a:hlinkClick r:id="rId3"/>
              </a:rPr>
              <a:t>Catilinarian Conspiracy </a:t>
            </a:r>
            <a:r>
              <a:rPr lang="en-US" sz="1600" b="1">
                <a:latin typeface="Constantia" pitchFamily="18" charset="0"/>
              </a:rPr>
              <a:t>; </a:t>
            </a:r>
            <a:r>
              <a:rPr lang="en-US" sz="1600">
                <a:latin typeface="Constantia" pitchFamily="18" charset="0"/>
              </a:rPr>
              <a:t>declared </a:t>
            </a:r>
            <a:r>
              <a:rPr lang="en-US" sz="1600" i="1">
                <a:latin typeface="Constantia" pitchFamily="18" charset="0"/>
              </a:rPr>
              <a:t>Pater patriae</a:t>
            </a:r>
            <a:endParaRPr lang="en-US" sz="1600">
              <a:latin typeface="Constantia" pitchFamily="18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58 BC 	Banished from Rome as a result of charges brought by P. Clodius Pulcher; restored 57 BC 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Retired more or less from public life, kept his head down during the Civil War; gave his first speech in 10 years in 45 BC on behalf of Marcellus, who had threatened prosecution against Caesar</a:t>
            </a:r>
          </a:p>
          <a:p>
            <a:pPr marL="231775" indent="-231775">
              <a:buFont typeface="Arial" charset="0"/>
              <a:buChar char="•"/>
            </a:pPr>
            <a:r>
              <a:rPr lang="en-US" sz="1600">
                <a:latin typeface="Constantia" pitchFamily="18" charset="0"/>
              </a:rPr>
              <a:t>Supported Octavian in the Second Triumvirate – made enemies with Antony with a series of speeches called the </a:t>
            </a:r>
            <a:r>
              <a:rPr lang="en-US" sz="1600" b="1">
                <a:latin typeface="Constantia" pitchFamily="18" charset="0"/>
              </a:rPr>
              <a:t>Phillipics</a:t>
            </a:r>
            <a:r>
              <a:rPr lang="en-US" sz="1600">
                <a:latin typeface="Constantia" pitchFamily="18" charset="0"/>
              </a:rPr>
              <a:t>; put on a proscription list, killed in 43 BC; his right and and his head were nailed to the Rostra in the Forum</a:t>
            </a:r>
          </a:p>
          <a:p>
            <a:pPr marL="231775" indent="-231775">
              <a:buFont typeface="Arial" charset="0"/>
              <a:buChar char="•"/>
            </a:pPr>
            <a:endParaRPr lang="en-US">
              <a:latin typeface="Constantia" pitchFamily="18" charset="0"/>
            </a:endParaRPr>
          </a:p>
          <a:p>
            <a:pPr marL="231775" indent="-231775">
              <a:buFont typeface="Arial" charset="0"/>
              <a:buChar char="•"/>
            </a:pPr>
            <a:endParaRPr lang="en-US">
              <a:latin typeface="Constantia" pitchFamily="18" charset="0"/>
            </a:endParaRPr>
          </a:p>
          <a:p>
            <a:pPr marL="231775" indent="-231775">
              <a:buFont typeface="Arial" charset="0"/>
              <a:buChar char="•"/>
            </a:pPr>
            <a:endParaRPr lang="en-US">
              <a:latin typeface="Constantia" pitchFamily="18" charset="0"/>
            </a:endParaRPr>
          </a:p>
          <a:p>
            <a:pPr marL="231775" indent="-231775">
              <a:buFont typeface="Arial" charset="0"/>
              <a:buChar char="•"/>
            </a:pP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err="1" smtClean="0"/>
              <a:t>Publius</a:t>
            </a:r>
            <a:r>
              <a:rPr smtClean="0"/>
              <a:t> </a:t>
            </a:r>
            <a:r>
              <a:rPr err="1" smtClean="0"/>
              <a:t>Clodius</a:t>
            </a:r>
            <a:r>
              <a:rPr smtClean="0"/>
              <a:t> </a:t>
            </a:r>
            <a:r>
              <a:rPr err="1" smtClean="0"/>
              <a:t>Pulcher</a:t>
            </a:r>
            <a:endParaRPr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DOB: c. 92 BC</a:t>
            </a:r>
          </a:p>
          <a:p>
            <a:r>
              <a:rPr lang="en-US">
                <a:latin typeface="Constantia" pitchFamily="18" charset="0"/>
              </a:rPr>
              <a:t>DOD:  52 BC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8534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A scion of the ancient </a:t>
            </a:r>
            <a:r>
              <a:rPr lang="en-US" b="1">
                <a:latin typeface="Constantia" pitchFamily="18" charset="0"/>
              </a:rPr>
              <a:t>Claudii</a:t>
            </a:r>
            <a:r>
              <a:rPr lang="en-US">
                <a:latin typeface="Constantia" pitchFamily="18" charset="0"/>
              </a:rPr>
              <a:t> gens; according to one story, he changed it to sound more plebeian</a:t>
            </a:r>
          </a:p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Younger brother of 3 sisters</a:t>
            </a:r>
          </a:p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Known for loose morals; 61 BC attempted to sneak into the </a:t>
            </a:r>
            <a:r>
              <a:rPr lang="en-US" b="1">
                <a:latin typeface="Constantia" pitchFamily="18" charset="0"/>
              </a:rPr>
              <a:t>Bona Dea</a:t>
            </a:r>
            <a:r>
              <a:rPr lang="en-US">
                <a:latin typeface="Constantia" pitchFamily="18" charset="0"/>
              </a:rPr>
              <a:t> festival, held in the home of the Pontifex Maximus (Julius Caesar); prosecuted for impiety; Cicero destroyed his alibi;</a:t>
            </a:r>
          </a:p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Managed to be adopted into a plebeian family, so he could run for the tribunate</a:t>
            </a:r>
          </a:p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58 BC  passed a law requiring the exile of any official who put a Roman citizen to death without benefit of trial; Cicero flees to Athens; </a:t>
            </a:r>
          </a:p>
          <a:p>
            <a:pPr marL="231775" indent="-231775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52 BC	A chance encounter with a rival, Milo, on the Appian Way results in a riot, in which Clodius is killed; the plebs of Rome use the Curia as a funeral pyre.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325" y="635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 </a:t>
            </a:r>
            <a:r>
              <a:rPr err="1" smtClean="0"/>
              <a:t>Caelio</a:t>
            </a:r>
            <a:endParaRPr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153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 Defense of M. Caelius Rufus; a young friend and political protégé of Cicero 63-61 BC (61 BC Caelius associates with Catiline)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Moves to the Palatine hill section of Rome to be closer to his lover, Clodia Metella Celer, wife of the Consul of 60, Q. Metellus Celer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56 BC, the affair is over, and charges are brought by L. Sempronius Atratinus on charges that he attempted the assassination of an Egyptian envoy and the poisoning of Clodia herself.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After Cicero’s speech, Caelius is acquited, and Clodia fades from view;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52 BC	Tribune; 49 BC, attempted a rebellion in southern Italy with Milo, easily supressed by Caesar and put to death.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 sz="2000">
              <a:latin typeface="Constantia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-304800"/>
            <a:ext cx="8474075" cy="12319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391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onstantia" pitchFamily="18" charset="0"/>
              </a:rPr>
              <a:t>In his speech, Cicero convinces the jury of Caelius’s innocence in two major ways:</a:t>
            </a:r>
          </a:p>
          <a:p>
            <a:pPr algn="ctr">
              <a:spcBef>
                <a:spcPct val="50000"/>
              </a:spcBef>
            </a:pPr>
            <a:endParaRPr lang="en-US" sz="2800">
              <a:latin typeface="Constantia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Portray Caelius as a satiric caricature: the innocent (that is, stupid) young man, seduced by the wily older woman;	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Constantia" pitchFamily="18" charset="0"/>
              </a:rPr>
              <a:t> Portray </a:t>
            </a:r>
            <a:r>
              <a:rPr lang="en-US" sz="2000">
                <a:latin typeface="Constantia" pitchFamily="18" charset="0"/>
                <a:hlinkClick r:id="rId4"/>
              </a:rPr>
              <a:t>Clodia</a:t>
            </a:r>
            <a:r>
              <a:rPr lang="en-US" sz="2000">
                <a:latin typeface="Constantia" pitchFamily="18" charset="0"/>
              </a:rPr>
              <a:t> as an “un-natural” woman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43000" y="5638800"/>
            <a:ext cx="624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Baskerville Old Face" pitchFamily="18" charset="0"/>
              </a:rPr>
              <a:t>Quod quidem facerem vehementius, nisi intercederent mihi inimicitiae cum istius mulieris viro--fratrem volui dicere; semper hic erro. 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90600" y="3429000"/>
            <a:ext cx="7924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>
                <a:latin typeface="Constantia" pitchFamily="18" charset="0"/>
              </a:rPr>
              <a:t> After her husband died in 59 BC, she failed to marry</a:t>
            </a:r>
          </a:p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90600" y="3733800"/>
            <a:ext cx="6172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Creates a “dialogue” between Clodia and her ancestor, </a:t>
            </a:r>
            <a:r>
              <a:rPr lang="en-US" sz="2000">
                <a:latin typeface="Constantia" pitchFamily="18" charset="0"/>
                <a:hlinkClick r:id="rId5"/>
              </a:rPr>
              <a:t>Appius Claudius Caecus</a:t>
            </a:r>
            <a:r>
              <a:rPr lang="en-US" sz="2000">
                <a:latin typeface="Constantia" pitchFamily="18" charset="0"/>
              </a:rPr>
              <a:t>, who upbraids her for her scandalous behavior (being unmarried at 30, without male supervision)</a:t>
            </a:r>
          </a:p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993775" y="5105400"/>
            <a:ext cx="563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Alludes to rumors about Clodius and his sisters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  <p:bldP spid="31752" grpId="0"/>
      <p:bldP spid="31753" grpId="0"/>
      <p:bldP spid="31754" grpId="0"/>
      <p:bldP spid="31755" grpId="0"/>
      <p:bldP spid="317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ln>
                  <a:noFill/>
                </a:ln>
                <a:effectLst/>
              </a:rPr>
              <a:t>Selected Bibliography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3505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“Clodia”. </a:t>
            </a:r>
            <a:r>
              <a:rPr lang="en-US" sz="1200">
                <a:latin typeface="Constantia" pitchFamily="18" charset="0"/>
                <a:hlinkClick r:id="rId3"/>
              </a:rPr>
              <a:t>http://www.dl.ket.org/latinlit/historia/people/clodia.htm</a:t>
            </a:r>
            <a:r>
              <a:rPr lang="en-US" sz="1200">
                <a:latin typeface="Constantia" pitchFamily="18" charset="0"/>
              </a:rPr>
              <a:t>. Accessed 18 May 2009.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916363"/>
            <a:ext cx="739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“Clodius”. </a:t>
            </a:r>
            <a:r>
              <a:rPr lang="en-US" sz="1200">
                <a:latin typeface="Constantia" pitchFamily="18" charset="0"/>
                <a:hlinkClick r:id="rId4"/>
              </a:rPr>
              <a:t>http://www.dl.ket.org/latinlit/historia/people/clodius.htm</a:t>
            </a:r>
            <a:r>
              <a:rPr lang="en-US" sz="1200">
                <a:latin typeface="Constantia" pitchFamily="18" charset="0"/>
              </a:rPr>
              <a:t>. Accessed 18 May 2009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“M. Tullius Cicero, </a:t>
            </a:r>
            <a:r>
              <a:rPr lang="en-US" sz="1200" i="1">
                <a:latin typeface="Constantia" pitchFamily="18" charset="0"/>
              </a:rPr>
              <a:t>Pro Caelio</a:t>
            </a:r>
            <a:r>
              <a:rPr lang="en-US" sz="1200">
                <a:latin typeface="Constantia" pitchFamily="18" charset="0"/>
              </a:rPr>
              <a:t> 33-34”. </a:t>
            </a:r>
            <a:r>
              <a:rPr lang="en-US" sz="1200">
                <a:latin typeface="Constantia" pitchFamily="18" charset="0"/>
                <a:hlinkClick r:id="rId5"/>
              </a:rPr>
              <a:t>http://www2.cnr.edu/home/sas/araia/cicero_clodia.html</a:t>
            </a:r>
            <a:r>
              <a:rPr lang="en-US" sz="1200">
                <a:latin typeface="Constantia" pitchFamily="18" charset="0"/>
              </a:rPr>
              <a:t>. Accessed 18 May 2009.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" y="205740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"Cicero"  </a:t>
            </a:r>
            <a:r>
              <a:rPr lang="en-US" sz="1200" i="1">
                <a:latin typeface="Constantia" pitchFamily="18" charset="0"/>
              </a:rPr>
              <a:t>The Concise Oxford Companion to Classical Literature</a:t>
            </a:r>
            <a:r>
              <a:rPr lang="en-US" sz="1200">
                <a:latin typeface="Constantia" pitchFamily="18" charset="0"/>
              </a:rPr>
              <a:t>. Ed. M.C. Howatson and Ian Chilvers. Oxford University Press, 1996. </a:t>
            </a:r>
            <a:r>
              <a:rPr lang="en-US" sz="1200" i="1">
                <a:latin typeface="Constantia" pitchFamily="18" charset="0"/>
              </a:rPr>
              <a:t>Oxford Reference Online</a:t>
            </a:r>
            <a:r>
              <a:rPr lang="en-US" sz="1200">
                <a:latin typeface="Constantia" pitchFamily="18" charset="0"/>
              </a:rPr>
              <a:t>. Oxford University Press.  Paul VI Catholic High School.  19 May 2009  &lt;http://www.oxfordreference.com/views/ENTRY.html?subview=Main&amp;entry=t9.e636&gt;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7924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"Caelius Rufus, Marcus"  </a:t>
            </a:r>
            <a:r>
              <a:rPr lang="en-US" sz="1200" i="1">
                <a:latin typeface="Constantia" pitchFamily="18" charset="0"/>
              </a:rPr>
              <a:t>The Concise Oxford Companion to Classical Literature</a:t>
            </a:r>
            <a:r>
              <a:rPr lang="en-US" sz="1200">
                <a:latin typeface="Constantia" pitchFamily="18" charset="0"/>
              </a:rPr>
              <a:t>. Ed. M.C. Howatson and Ian Chilvers. Oxford University Press, 1996. </a:t>
            </a:r>
            <a:r>
              <a:rPr lang="en-US" sz="1200" i="1">
                <a:latin typeface="Constantia" pitchFamily="18" charset="0"/>
              </a:rPr>
              <a:t>Oxford Reference Online</a:t>
            </a:r>
            <a:r>
              <a:rPr lang="en-US" sz="1200">
                <a:latin typeface="Constantia" pitchFamily="18" charset="0"/>
              </a:rPr>
              <a:t>. Oxford University Press.  Paul VI Catholic High School.  19 May 2009  &lt;http://www.oxfordreference.com/views/ENTRY.html?subview=Main&amp;entry=t9.e498&gt; 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85800" y="2819400"/>
            <a:ext cx="7848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nstantia" pitchFamily="18" charset="0"/>
              </a:rPr>
              <a:t>"Cl dia"  </a:t>
            </a:r>
            <a:r>
              <a:rPr lang="en-US" sz="1200" i="1">
                <a:latin typeface="Constantia" pitchFamily="18" charset="0"/>
              </a:rPr>
              <a:t>The Concise Oxford Companion to Classical Literature</a:t>
            </a:r>
            <a:r>
              <a:rPr lang="en-US" sz="1200">
                <a:latin typeface="Constantia" pitchFamily="18" charset="0"/>
              </a:rPr>
              <a:t>. Ed. M.C. Howatson and Ian Chilvers. Oxford University Press, 1996. </a:t>
            </a:r>
            <a:r>
              <a:rPr lang="en-US" sz="1200" i="1">
                <a:latin typeface="Constantia" pitchFamily="18" charset="0"/>
              </a:rPr>
              <a:t>Oxford Reference Online</a:t>
            </a:r>
            <a:r>
              <a:rPr lang="en-US" sz="1200">
                <a:latin typeface="Constantia" pitchFamily="18" charset="0"/>
              </a:rPr>
              <a:t>. Oxford University Press.  Paul VI Catholic High School.  19 May 2009  &lt;http://www.oxfordreference.com/views/ENTRY.html?subview=Main&amp;entry=t9.e674&gt;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  <p:bldP spid="32777" grpId="0"/>
      <p:bldP spid="3277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467</TotalTime>
  <Words>730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Constantia</vt:lpstr>
      <vt:lpstr>Arial</vt:lpstr>
      <vt:lpstr>Wingdings 2</vt:lpstr>
      <vt:lpstr>Calibri</vt:lpstr>
      <vt:lpstr>Baskerville Old Face</vt:lpstr>
      <vt:lpstr>Wingdings</vt:lpstr>
      <vt:lpstr>Paper</vt:lpstr>
      <vt:lpstr>Paper</vt:lpstr>
      <vt:lpstr>Paper</vt:lpstr>
      <vt:lpstr>Paper</vt:lpstr>
      <vt:lpstr>Paper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Selected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18</cp:revision>
  <dcterms:created xsi:type="dcterms:W3CDTF">2009-05-19T12:17:07Z</dcterms:created>
  <dcterms:modified xsi:type="dcterms:W3CDTF">2009-05-21T18:54:42Z</dcterms:modified>
</cp:coreProperties>
</file>