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4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9" autoAdjust="0"/>
    <p:restoredTop sz="94660"/>
  </p:normalViewPr>
  <p:slideViewPr>
    <p:cSldViewPr>
      <p:cViewPr varScale="1">
        <p:scale>
          <a:sx n="74" d="100"/>
          <a:sy n="74" d="100"/>
        </p:scale>
        <p:origin x="-408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A971F-8783-4365-BE6C-52311E2670A7}" type="datetimeFigureOut">
              <a:rPr lang="en-US" smtClean="0"/>
              <a:t>3/5/2012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E8241C-87A0-4A6F-AC30-76A96DC74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34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A288651-4F32-4EBA-B5DF-FB2E7BA84B22}" type="slidenum">
              <a:rPr lang="en-US" smtClean="0"/>
              <a:pPr eaLnBrk="1" hangingPunct="1"/>
              <a:t>58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5DC8C2C-C2D9-4B41-8C6C-0182ABF4FE20}" type="slidenum">
              <a:rPr lang="en-US" smtClean="0"/>
              <a:pPr eaLnBrk="1" hangingPunct="1"/>
              <a:t>59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47B22C9-0746-4793-A589-48A167A8AB05}" type="slidenum">
              <a:rPr lang="en-US" smtClean="0"/>
              <a:pPr eaLnBrk="1" hangingPunct="1"/>
              <a:t>60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BFBF574-E537-47B8-833C-A6AE786F3819}" type="slidenum">
              <a:rPr lang="en-US" smtClean="0"/>
              <a:pPr eaLnBrk="1" hangingPunct="1"/>
              <a:t>61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BE485BC-B43D-46B0-B21E-68D32DC8A743}" type="slidenum">
              <a:rPr lang="en-US" smtClean="0"/>
              <a:pPr eaLnBrk="1" hangingPunct="1"/>
              <a:t>62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F7793F3-E877-40C9-A413-223A6DFD5C02}" type="slidenum">
              <a:rPr lang="en-US" smtClean="0"/>
              <a:pPr eaLnBrk="1" hangingPunct="1"/>
              <a:t>64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EFAC2-2C20-4ADC-A112-DB61A054BA60}" type="datetimeFigureOut">
              <a:rPr lang="en-US" smtClean="0"/>
              <a:t>3/5/2012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BD4A5-A348-4F6B-B8FC-B4141EE0F17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EFAC2-2C20-4ADC-A112-DB61A054BA60}" type="datetimeFigureOut">
              <a:rPr lang="en-US" smtClean="0"/>
              <a:t>3/5/2012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BD4A5-A348-4F6B-B8FC-B4141EE0F17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EFAC2-2C20-4ADC-A112-DB61A054BA60}" type="datetimeFigureOut">
              <a:rPr lang="en-US" smtClean="0"/>
              <a:t>3/5/2012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BD4A5-A348-4F6B-B8FC-B4141EE0F17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FAC01-CF3A-4FEC-BBBC-54B8AE44CE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33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76153-8B6D-4717-9392-215DB98F16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14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EFAC2-2C20-4ADC-A112-DB61A054BA60}" type="datetimeFigureOut">
              <a:rPr lang="en-US" smtClean="0"/>
              <a:t>3/5/2012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BD4A5-A348-4F6B-B8FC-B4141EE0F17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EFAC2-2C20-4ADC-A112-DB61A054BA60}" type="datetimeFigureOut">
              <a:rPr lang="en-US" smtClean="0"/>
              <a:t>3/5/2012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BD4A5-A348-4F6B-B8FC-B4141EE0F17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EFAC2-2C20-4ADC-A112-DB61A054BA60}" type="datetimeFigureOut">
              <a:rPr lang="en-US" smtClean="0"/>
              <a:t>3/5/2012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BD4A5-A348-4F6B-B8FC-B4141EE0F17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EFAC2-2C20-4ADC-A112-DB61A054BA60}" type="datetimeFigureOut">
              <a:rPr lang="en-US" smtClean="0"/>
              <a:t>3/5/2012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BD4A5-A348-4F6B-B8FC-B4141EE0F17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EFAC2-2C20-4ADC-A112-DB61A054BA60}" type="datetimeFigureOut">
              <a:rPr lang="en-US" smtClean="0"/>
              <a:t>3/5/2012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BD4A5-A348-4F6B-B8FC-B4141EE0F17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EFAC2-2C20-4ADC-A112-DB61A054BA60}" type="datetimeFigureOut">
              <a:rPr lang="en-US" smtClean="0"/>
              <a:t>3/5/2012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BD4A5-A348-4F6B-B8FC-B4141EE0F17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EFAC2-2C20-4ADC-A112-DB61A054BA60}" type="datetimeFigureOut">
              <a:rPr lang="en-US" smtClean="0"/>
              <a:t>3/5/2012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BD4A5-A348-4F6B-B8FC-B4141EE0F17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EFAC2-2C20-4ADC-A112-DB61A054BA60}" type="datetimeFigureOut">
              <a:rPr lang="en-US" smtClean="0"/>
              <a:t>3/5/2012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BD4A5-A348-4F6B-B8FC-B4141EE0F17E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EFAC2-2C20-4ADC-A112-DB61A054BA60}" type="datetimeFigureOut">
              <a:rPr lang="en-US" smtClean="0"/>
              <a:t>3/5/2012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BD4A5-A348-4F6B-B8FC-B4141EE0F17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//upload.wikimedia.org/wikipedia/commons/9/96/King_Charles_I_by_Antoon_van_Dyck.jpg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images.google.com/imgres?imgurl=http://charlottehutson.files.wordpress.com/2009/08/locke.jpg&amp;imgrefurl=http://charlottehutson.wordpress.com/2009/08/&amp;usg=__YMNxZ3psKM40dxivSLSuQr0OrrM=&amp;h=566&amp;w=485&amp;sz=42&amp;hl=en&amp;start=3&amp;um=1&amp;tbnid=YPpuDxWNjiKUWM:&amp;tbnh=134&amp;tbnw=115&amp;prev=/images?q=locke&amp;hl=en&amp;um=1" TargetMode="Externa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images.google.com/imgres?imgurl=http://mailer.fsu.edu/~njumonvi/montesquieu%201.jpg&amp;imgrefurl=http://mailer.fsu.edu/~njumonvi/montesquieu_romans.htm&amp;usg=__zJUxKla-FzweruS_kQJlTOjDA7A=&amp;h=867&amp;w=658&amp;sz=77&amp;hl=en&amp;start=1&amp;um=1&amp;tbnid=G8C7kDTDCiyfvM:&amp;tbnh=145&amp;tbnw=110&amp;prev=/images?q=montesquieu&amp;hl=en&amp;um=1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images.google.com/imgres?imgurl=http://www.greatbooksandfilm.com/images/rousseau.jpg&amp;imgrefurl=http://www.greatbooksandfilm.com/rousseauquest.htm&amp;usg=__l9oRtdqPKThm7uICoPDi7K8WKJ4=&amp;h=646&amp;w=508&amp;sz=88&amp;hl=en&amp;start=2&amp;um=1&amp;tbnid=GrQDA2m-ayUaLM:&amp;tbnh=137&amp;tbnw=108&amp;prev=/images?q=rousseau&amp;hl=en&amp;sa=X&amp;um=1" TargetMode="Externa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images.google.com/imgres?imgurl=http://arts.anu.edu.au/sss/pols3017/Images/Theorists/Voltaire.jpg&amp;imgrefurl=http://arts.anu.edu.au/sss/pols3017/theorists.htm&amp;usg=__Kz0_4NAMWUZK3xSUJggazv0ylts=&amp;h=750&amp;w=664&amp;sz=76&amp;hl=en&amp;start=4&amp;um=1&amp;tbnid=daknXqY1nJJpUM:&amp;tbnh=141&amp;tbnw=125&amp;prev=/images?q=voltaire&amp;hl=en&amp;um=1" TargetMode="Externa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en.wikipedia.org/wiki/File:Johann_Sebastian_Bach.jpg" TargetMode="Externa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en.wikipedia.org/wiki/File:F%C3%A9lix_Nadar_1820-1910_portraits_Eug%C3%A8ne_Delacroix.jpg" TargetMode="Externa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//upload.wikimedia.org/wikipedia/commons/0/05/Map_congress_of_vienna.jp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images.google.com/imgres?imgurl=http://earlyamerica.com/portraits/images/monroe.jpg&amp;imgrefurl=http://www.earlyamerica.com/portraits/jmonroe.html&amp;usg=__9UdEf21Zt6lztqFCw4uMlW5M55w=&amp;h=454&amp;w=360&amp;sz=33&amp;hl=en&amp;start=3&amp;um=1&amp;tbnid=TWM9phYb07K0bM:&amp;tbnh=128&amp;tbnw=101&amp;prev=/images?q=monroe+doctrine&amp;hl=en&amp;sa=N&amp;um=1" TargetMode="External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2209801"/>
            <a:ext cx="7117180" cy="2567580"/>
          </a:xfrm>
        </p:spPr>
        <p:txBody>
          <a:bodyPr/>
          <a:lstStyle/>
          <a:p>
            <a:r>
              <a:rPr lang="en-US" sz="5400" dirty="0" smtClean="0"/>
              <a:t>Absolute Monarchs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92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2489720"/>
            <a:ext cx="3297953" cy="11132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Hall of Mirrors- daily passage way for Louis XIV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3074" name="Picture 2" descr="Hall of Mirr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0"/>
            <a:ext cx="5438775" cy="726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8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1981200"/>
            <a:ext cx="3297953" cy="1113254"/>
          </a:xfrm>
        </p:spPr>
        <p:txBody>
          <a:bodyPr/>
          <a:lstStyle/>
          <a:p>
            <a:r>
              <a:rPr lang="en-US" dirty="0" smtClean="0"/>
              <a:t>Queens Bed Chamber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6146" name="Picture 2" descr="The Queen’s chamb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-1"/>
            <a:ext cx="477089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73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0"/>
            <a:ext cx="3297953" cy="1113254"/>
          </a:xfrm>
        </p:spPr>
        <p:txBody>
          <a:bodyPr/>
          <a:lstStyle/>
          <a:p>
            <a:r>
              <a:rPr lang="en-US" dirty="0" smtClean="0"/>
              <a:t>Kings Apartments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7172" name="Picture 4" descr="The bedchamber of Louis X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571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35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Nobility lived in the palace at least part of the year </a:t>
            </a:r>
          </a:p>
          <a:p>
            <a:r>
              <a:rPr lang="en-US" sz="2000" dirty="0" smtClean="0"/>
              <a:t>Up to 10,000 people lived there</a:t>
            </a:r>
          </a:p>
          <a:p>
            <a:r>
              <a:rPr lang="en-US" sz="2000" dirty="0" smtClean="0"/>
              <a:t>Was a way for Louis to show off and keep control</a:t>
            </a:r>
          </a:p>
          <a:p>
            <a:r>
              <a:rPr lang="en-US" sz="2000" dirty="0" smtClean="0"/>
              <a:t>Featured 1,400 fountains (with running water!) </a:t>
            </a:r>
            <a:endParaRPr lang="en-US" sz="20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5" descr="oranger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417" y="1292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04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1828800"/>
            <a:ext cx="2298915" cy="1828800"/>
          </a:xfrm>
        </p:spPr>
        <p:txBody>
          <a:bodyPr/>
          <a:lstStyle/>
          <a:p>
            <a:r>
              <a:rPr lang="en-US" dirty="0" smtClean="0"/>
              <a:t>Apollo Fountain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8194" name="Picture 2" descr="The Apollo Fountain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7086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50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6" y="2323495"/>
            <a:ext cx="3297953" cy="1113254"/>
          </a:xfrm>
        </p:spPr>
        <p:txBody>
          <a:bodyPr/>
          <a:lstStyle/>
          <a:p>
            <a:r>
              <a:rPr lang="en-US" dirty="0" smtClean="0"/>
              <a:t>The Royal Walk 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9218" name="Picture 2" descr="The Royal Wal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47" y="0"/>
            <a:ext cx="5772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6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5" name="Picture 4" descr="split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15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Peter the Great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Absolute monarch of Russia</a:t>
            </a:r>
          </a:p>
          <a:p>
            <a:r>
              <a:rPr lang="en-US" dirty="0" smtClean="0"/>
              <a:t>Became known as Peter the Great for his efforts to westernize Russia 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4" descr="Pe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1200"/>
            <a:ext cx="3606721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42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Westernization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Peter traveled to Europe to learn about shipbuilding and navigational technology</a:t>
            </a:r>
          </a:p>
          <a:p>
            <a:r>
              <a:rPr lang="en-US" dirty="0" smtClean="0"/>
              <a:t>He wanted to gain the knowledge necessary to bring Russia into the modern age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t3.gstatic.com/images?q=tbn:ANd9GcQvuf9svBP3aJJIIbCr6dh0obYdpnh0u3U4QWU0Kxm_1QVNR2IuWfNcyc9e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52600"/>
            <a:ext cx="3429000" cy="469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37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St. </a:t>
            </a:r>
            <a:r>
              <a:rPr lang="en-US" smtClean="0"/>
              <a:t>Petersburg 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84349"/>
            <a:ext cx="3471277" cy="4051301"/>
          </a:xfrm>
        </p:spPr>
        <p:txBody>
          <a:bodyPr/>
          <a:lstStyle/>
          <a:p>
            <a:r>
              <a:rPr lang="en-US" dirty="0" smtClean="0"/>
              <a:t>He built the capital city, St. Petersburg</a:t>
            </a:r>
          </a:p>
          <a:p>
            <a:r>
              <a:rPr lang="en-US" dirty="0" smtClean="0"/>
              <a:t>It was built on a swamp, causing thousands to die</a:t>
            </a:r>
          </a:p>
          <a:p>
            <a:r>
              <a:rPr lang="en-US" dirty="0" smtClean="0"/>
              <a:t>New model city of Russia and the government moved to St. Petersburg</a:t>
            </a:r>
          </a:p>
          <a:p>
            <a:r>
              <a:rPr lang="en-US" dirty="0" smtClean="0"/>
              <a:t>Featured Western style architecture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www.theodora.com/wfb/photos/russia/peterhof_palace_outside_saint_petersburg_russia_photo_g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388" y="1676400"/>
            <a:ext cx="43815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5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 Understandings: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/>
              <a:t>The Age of Absolutism takes its name from a series of European monarchs who increased the power of their central governments.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://history2.professorpage.info/absolutism_files/image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0"/>
            <a:ext cx="381000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01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English Civil War and Oliver Cromwell 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8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English Civil War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Charles I: King of England is forced to call on Parliament for the first time in 11 years because he needs to raise an army against Scotland. </a:t>
            </a:r>
          </a:p>
          <a:p>
            <a:r>
              <a:rPr lang="en-US" dirty="0" smtClean="0"/>
              <a:t>The Scottish were refusing to convert from Calvinism which angered Charles I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1" name="Picture 5" descr="File:King Charles I by Antoon van Dyck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0"/>
            <a:ext cx="326898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17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backfired! Charles I and Parliament raise an army against each other. </a:t>
            </a:r>
          </a:p>
          <a:p>
            <a:r>
              <a:rPr lang="en-US" dirty="0" smtClean="0"/>
              <a:t>Charles I Army: Cavaliers- made up of nobility </a:t>
            </a:r>
          </a:p>
          <a:p>
            <a:r>
              <a:rPr lang="en-US" dirty="0" smtClean="0"/>
              <a:t>Parliaments Army: Roundheads (they had close haircuts)- Made up of militia and merchants- had A LOT of money.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59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789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592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Parliament is losing so they join forces with the Scottish. </a:t>
            </a:r>
          </a:p>
          <a:p>
            <a:r>
              <a:rPr lang="en-US" dirty="0" smtClean="0"/>
              <a:t>The Roundheads are led by Oliver Cromwell and with the help of the Scottish are able to crush the Cavaliers. </a:t>
            </a:r>
          </a:p>
          <a:p>
            <a:r>
              <a:rPr lang="en-US" dirty="0" smtClean="0"/>
              <a:t>January 30, 1649: Charles I is publicly beheaded. </a:t>
            </a:r>
          </a:p>
          <a:p>
            <a:r>
              <a:rPr lang="en-US" dirty="0" smtClean="0"/>
              <a:t>Some people tried to catch his blood because they felt it had royal power!</a:t>
            </a:r>
          </a:p>
          <a:p>
            <a:r>
              <a:rPr lang="en-US" dirty="0" smtClean="0"/>
              <a:t>Kingship is abolished- England becomes a commonwealth: State ruled by elected officials.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40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0" y="-1588"/>
          <a:ext cx="9144000" cy="6861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hoto Editor Photo" r:id="rId3" imgW="21428571" imgH="16080445" progId="MSPhotoEd.3">
                  <p:embed/>
                </p:oleObj>
              </mc:Choice>
              <mc:Fallback>
                <p:oleObj name="Photo Editor Photo" r:id="rId3" imgW="21428571" imgH="1608044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6861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542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Oliver Cromwell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828800"/>
            <a:ext cx="3471277" cy="4051301"/>
          </a:xfrm>
        </p:spPr>
        <p:txBody>
          <a:bodyPr/>
          <a:lstStyle/>
          <a:p>
            <a:r>
              <a:rPr lang="en-US" dirty="0" smtClean="0"/>
              <a:t>Puritan member of Parliament who leads the Roundheads to win the English Civil War. </a:t>
            </a:r>
          </a:p>
          <a:p>
            <a:r>
              <a:rPr lang="en-US" dirty="0" smtClean="0"/>
              <a:t>Cromwell elects himself dictator of England after Parliament cannot decide on a new government. </a:t>
            </a:r>
          </a:p>
          <a:p>
            <a:r>
              <a:rPr lang="en-US" dirty="0" smtClean="0"/>
              <a:t>People did not like his strict rule as he banned drinking, dancing, and gambling because of his religion.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 descr="cromwe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1828800"/>
            <a:ext cx="405481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87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Cromwell dies in 1658 and his son Richard is a total failure as a ruler. </a:t>
            </a:r>
          </a:p>
          <a:p>
            <a:r>
              <a:rPr lang="en-US" dirty="0" smtClean="0"/>
              <a:t>Parliament invites Charles I’s son Charles II to come back from Europe  </a:t>
            </a:r>
          </a:p>
          <a:p>
            <a:r>
              <a:rPr lang="en-US" dirty="0" smtClean="0"/>
              <a:t>England accepts the restoration of Charles II to the throne of England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5" descr="300px-Charles_II_of_Engla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600200"/>
            <a:ext cx="3775075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2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Death Mask of Oliver Cromwell 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9" r="15339"/>
          <a:stretch>
            <a:fillRect/>
          </a:stretch>
        </p:blipFill>
        <p:spPr>
          <a:xfrm rot="214238">
            <a:off x="4267200" y="685800"/>
            <a:ext cx="4546600" cy="5736964"/>
          </a:xfrm>
        </p:spPr>
      </p:pic>
    </p:spTree>
    <p:extLst>
      <p:ext uri="{BB962C8B-B14F-4D97-AF65-F5344CB8AC3E}">
        <p14:creationId xmlns:p14="http://schemas.microsoft.com/office/powerpoint/2010/main" val="79361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Restoration of the English Monarchy 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Glorious Revolution and the English Bill of Rights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04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 of Absolute Monarchies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They believed in the concept of rule by divine right- God gave them the power to rule over the power</a:t>
            </a:r>
          </a:p>
          <a:p>
            <a:r>
              <a:rPr lang="en-US" sz="2000" dirty="0" smtClean="0"/>
              <a:t>Absolute monarchs centralized power </a:t>
            </a:r>
          </a:p>
          <a:p>
            <a:r>
              <a:rPr lang="en-US" sz="2000" dirty="0" smtClean="0"/>
              <a:t>Had strong armies</a:t>
            </a:r>
          </a:p>
          <a:p>
            <a:r>
              <a:rPr lang="en-US" sz="2000" dirty="0" smtClean="0"/>
              <a:t>Either controlled or tried to control the church </a:t>
            </a:r>
          </a:p>
          <a:p>
            <a:r>
              <a:rPr lang="en-US" sz="2000" dirty="0" smtClean="0"/>
              <a:t>Lower classes had NO say in the government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1909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Glorious Revolution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809749"/>
            <a:ext cx="4175919" cy="4667251"/>
          </a:xfrm>
        </p:spPr>
        <p:txBody>
          <a:bodyPr>
            <a:normAutofit/>
          </a:bodyPr>
          <a:lstStyle/>
          <a:p>
            <a:r>
              <a:rPr lang="en-US" dirty="0" smtClean="0"/>
              <a:t>After Charles II died, James II became King. </a:t>
            </a:r>
          </a:p>
          <a:p>
            <a:r>
              <a:rPr lang="en-US" dirty="0" smtClean="0"/>
              <a:t>Everyone HATE James II because he was very Catholic and favored the Catholic nobility by giving them the best jobs. </a:t>
            </a:r>
          </a:p>
          <a:p>
            <a:r>
              <a:rPr lang="en-US" dirty="0" smtClean="0"/>
              <a:t>James was eventually peacefully overthrown by his own daughter and her husband (William and Mary) who were Protestants. </a:t>
            </a:r>
          </a:p>
          <a:p>
            <a:r>
              <a:rPr lang="en-US" dirty="0" smtClean="0"/>
              <a:t>William and Mary then ruled England.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7170" name="Picture 2" descr="Image Det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36736"/>
            <a:ext cx="4598274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12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English Bill of Rights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William and Mary were forced to sign the English Bill of rights in 1689. </a:t>
            </a:r>
          </a:p>
          <a:p>
            <a:r>
              <a:rPr lang="en-US" dirty="0" smtClean="0"/>
              <a:t>This increased the power of the Parliament and decreased royal power. </a:t>
            </a:r>
          </a:p>
          <a:p>
            <a:r>
              <a:rPr lang="en-US" dirty="0" smtClean="0"/>
              <a:t>This also established a cabinet which was the link between the majority party in Parliament and the King</a:t>
            </a:r>
          </a:p>
          <a:p>
            <a:r>
              <a:rPr lang="en-US" dirty="0" smtClean="0"/>
              <a:t>The cabinet still exists today and the leader of the cabinet= Prime Minister </a:t>
            </a:r>
          </a:p>
          <a:p>
            <a:endParaRPr lang="en-US" dirty="0"/>
          </a:p>
        </p:txBody>
      </p:sp>
      <p:pic>
        <p:nvPicPr>
          <p:cNvPr id="4" name="Picture 8" descr="david-cameron-WI-1008-def-72105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959">
            <a:off x="7516146" y="4718637"/>
            <a:ext cx="1564582" cy="208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394357">
            <a:off x="5715000" y="5181600"/>
            <a:ext cx="1905000" cy="1477328"/>
          </a:xfrm>
          <a:prstGeom prst="rect">
            <a:avLst/>
          </a:prstGeom>
          <a:noFill/>
          <a:ln w="22225">
            <a:solidFill>
              <a:schemeClr val="bg1"/>
            </a:solidFill>
            <a:prstDash val="sysDot"/>
            <a:beve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David Cameron- currently Prime Minister of England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61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 Understandings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also leads to the development of political parties and factions. </a:t>
            </a:r>
          </a:p>
          <a:p>
            <a:r>
              <a:rPr lang="en-US" dirty="0" smtClean="0"/>
              <a:t>Political democracy rests on the principle that government derives power from the consent of the governed. </a:t>
            </a:r>
          </a:p>
          <a:p>
            <a:r>
              <a:rPr lang="en-US" dirty="0" smtClean="0"/>
              <a:t>The foundations of the English rights include the jury trial, the Magna Carta, and common law. </a:t>
            </a:r>
          </a:p>
          <a:p>
            <a:r>
              <a:rPr lang="en-US" dirty="0" smtClean="0"/>
              <a:t>The English Civil War and the Glorious Revolution prompted further development of the rights of Englishmen.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79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to the Age of Enlightenment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82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to the Age of Enlightenment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2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Enlightenment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Applied reason to the human world, as well as to the rest of the natural world. </a:t>
            </a:r>
          </a:p>
          <a:p>
            <a:r>
              <a:rPr lang="en-US" sz="2000" dirty="0" smtClean="0"/>
              <a:t>Stimulated religious tolerance</a:t>
            </a:r>
          </a:p>
          <a:p>
            <a:r>
              <a:rPr lang="en-US" sz="2000" dirty="0" smtClean="0"/>
              <a:t>Fueled democratic revolutions around the world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9590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 Understandings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Enlightenment thinkers believed that human progress was possible through the application of scientific knowledge and reason to issues of law and government.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87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Enlightenment Thinkers and Their Ideas 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Thomas Hobbes: Wrote </a:t>
            </a:r>
            <a:r>
              <a:rPr lang="en-US" i="1" dirty="0" smtClean="0"/>
              <a:t>Leviathan- Humans </a:t>
            </a:r>
            <a:r>
              <a:rPr lang="en-US" dirty="0" smtClean="0"/>
              <a:t>exist in a primitive “state of nature” and consent to government for self-protection. </a:t>
            </a:r>
          </a:p>
          <a:p>
            <a:r>
              <a:rPr lang="en-US" dirty="0" smtClean="0"/>
              <a:t>Said that humans were cruel and greedy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t0.gstatic.com/images?q=tbn:ANd9GcRWsmqxlGgCl5Yuoz5ioMIfAuBm42HcrYLFWuxna_QlNE2GnrtOft3oIvU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611" y="1828800"/>
            <a:ext cx="336816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55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John Locke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Wrote </a:t>
            </a:r>
            <a:r>
              <a:rPr lang="en-US" i="1" dirty="0" smtClean="0"/>
              <a:t>Two Treatises on Government: </a:t>
            </a:r>
            <a:r>
              <a:rPr lang="en-US" dirty="0" smtClean="0"/>
              <a:t>Stated that people are sovereign (free) and consent to government for protection of natural rights to life, liberty, property. </a:t>
            </a:r>
          </a:p>
          <a:p>
            <a:r>
              <a:rPr lang="en-US" dirty="0" smtClean="0"/>
              <a:t>Said people are born good!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http://t2.gstatic.com/images?q=tbn:YPpuDxWNjiKUWM:http://charlottehutson.files.wordpress.com/2009/08/locke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295400"/>
            <a:ext cx="42672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292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Montesquieu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Wrote </a:t>
            </a:r>
            <a:r>
              <a:rPr lang="en-US" i="1" dirty="0" smtClean="0"/>
              <a:t>The Spirit of Laws:</a:t>
            </a:r>
            <a:r>
              <a:rPr lang="en-US" dirty="0"/>
              <a:t> </a:t>
            </a:r>
            <a:r>
              <a:rPr lang="en-US" dirty="0" smtClean="0"/>
              <a:t>The best form of government includes a separation of powers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http://t3.gstatic.com/images?q=tbn:G8C7kDTDCiyfvM:http://mailer.fsu.edu/~njumonvi/montesquieu%25201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6841" y="1140643"/>
            <a:ext cx="4114800" cy="542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004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Spanish Armada- 1588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Philip II of Spain wanted to impose Catholicism on the Dutch Calvinists </a:t>
            </a:r>
          </a:p>
          <a:p>
            <a:r>
              <a:rPr lang="en-US" sz="2400" dirty="0" smtClean="0"/>
              <a:t> Elizabeth supported the Dutch declaring their independence which infuriated Philip so he raised an armada (huge fleet of ships) to invade England </a:t>
            </a:r>
          </a:p>
          <a:p>
            <a:r>
              <a:rPr lang="en-US" sz="2400" dirty="0" smtClean="0"/>
              <a:t> 130 ships, 33,000 men and it took 2 years to plan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190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Jean-Jacques Rousseau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Wrote </a:t>
            </a:r>
            <a:r>
              <a:rPr lang="en-US" i="1" dirty="0" smtClean="0"/>
              <a:t>The Social Contract</a:t>
            </a:r>
            <a:endParaRPr lang="en-US" dirty="0" smtClean="0"/>
          </a:p>
          <a:p>
            <a:r>
              <a:rPr lang="en-US" dirty="0" smtClean="0"/>
              <a:t>Stated the government is a contract between rulers and the people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http://t3.gstatic.com/images?q=tbn:GrQDA2m-ayUaLM:http://www.greatbooksandfilm.com/images/rousseau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732332"/>
            <a:ext cx="3886200" cy="4929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799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Voltaire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Stated that religious toleration should triumph over religious fanaticism</a:t>
            </a:r>
          </a:p>
          <a:p>
            <a:r>
              <a:rPr lang="en-US" dirty="0" smtClean="0"/>
              <a:t>Believed in the separation of church and state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http://t3.gstatic.com/images?q=tbn:daknXqY1nJJpUM:http://arts.anu.edu.au/sss/pols3017/Images/Theorists/Voltaire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752600"/>
            <a:ext cx="3886200" cy="438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56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Music, Art, Literature, and New Technology 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9" descr="ist2_6692259-decorative-music-no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0898">
            <a:off x="6177073" y="379313"/>
            <a:ext cx="2446542" cy="293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don_quixo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6287">
            <a:off x="530220" y="455961"/>
            <a:ext cx="2579176" cy="256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23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Influence of the Enlightenment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Political philosophies of the Enlightenment fueled revolution in the America’s and France</a:t>
            </a:r>
          </a:p>
          <a:p>
            <a:r>
              <a:rPr lang="en-US" sz="2000" dirty="0" smtClean="0"/>
              <a:t>Thomas Jefferson’s Declaration of Independence incorporated Enlightenment ideas</a:t>
            </a:r>
          </a:p>
          <a:p>
            <a:r>
              <a:rPr lang="en-US" sz="2000" dirty="0" smtClean="0"/>
              <a:t>The Constitution of the United States of America’s and Bill of Rights incorporated Enlightenment ideas 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10242" name="Picture 2" descr="http://ts4.mm.bing.net/images/thumbnail.aspx?q=1629742178359&amp;id=d847a7b580669d45847afe478a8bbb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5217">
            <a:off x="4714247" y="1996699"/>
            <a:ext cx="3255818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35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 Understandings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Enlightenment ideas influenced the leaders of the American Revolution and the writing of the Declaration of Independence 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Image Det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73910"/>
            <a:ext cx="4419600" cy="455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33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0" y="152400"/>
            <a:ext cx="91440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>
                <a:latin typeface="Tempus Sans ITC" pitchFamily="82" charset="0"/>
              </a:rPr>
              <a:t>War</a:t>
            </a:r>
            <a:r>
              <a:rPr lang="en-US" sz="6600">
                <a:latin typeface="Tempus Sans ITC" pitchFamily="82" charset="0"/>
              </a:rPr>
              <a:t>: What is it good for?</a:t>
            </a:r>
          </a:p>
        </p:txBody>
      </p:sp>
      <p:sp>
        <p:nvSpPr>
          <p:cNvPr id="16387" name="Oval 3"/>
          <p:cNvSpPr>
            <a:spLocks noChangeArrowheads="1"/>
          </p:cNvSpPr>
          <p:nvPr/>
        </p:nvSpPr>
        <p:spPr bwMode="auto">
          <a:xfrm>
            <a:off x="2667000" y="1219200"/>
            <a:ext cx="3810000" cy="2209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Name of Conflict:</a:t>
            </a:r>
          </a:p>
          <a:p>
            <a:pPr algn="ctr"/>
            <a:endParaRPr lang="en-US"/>
          </a:p>
          <a:p>
            <a:pPr algn="ctr"/>
            <a:r>
              <a:rPr lang="en-US" sz="3200">
                <a:latin typeface="Tempus Sans ITC" pitchFamily="82" charset="0"/>
              </a:rPr>
              <a:t>American</a:t>
            </a:r>
            <a:br>
              <a:rPr lang="en-US" sz="3200">
                <a:latin typeface="Tempus Sans ITC" pitchFamily="82" charset="0"/>
              </a:rPr>
            </a:br>
            <a:r>
              <a:rPr lang="en-US" sz="3200">
                <a:latin typeface="Tempus Sans ITC" pitchFamily="82" charset="0"/>
              </a:rPr>
              <a:t>Revolution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200400" y="3657600"/>
            <a:ext cx="2895600" cy="417513"/>
          </a:xfrm>
          <a:prstGeom prst="rect">
            <a:avLst/>
          </a:prstGeom>
          <a:noFill/>
          <a:ln w="508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Date</a:t>
            </a:r>
            <a:r>
              <a:rPr lang="en-US"/>
              <a:t>: 1775-1781</a:t>
            </a:r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457200" y="4495800"/>
            <a:ext cx="3276600" cy="2057400"/>
          </a:xfrm>
          <a:prstGeom prst="homePlate">
            <a:avLst>
              <a:gd name="adj" fmla="val 3981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800">
                <a:latin typeface="Tempus Sans ITC" pitchFamily="82" charset="0"/>
              </a:rPr>
              <a:t>England</a:t>
            </a:r>
          </a:p>
          <a:p>
            <a:pPr algn="ctr"/>
            <a:r>
              <a:rPr lang="en-US" sz="2800">
                <a:latin typeface="Tempus Sans ITC" pitchFamily="82" charset="0"/>
              </a:rPr>
              <a:t>(Loyalists, Tories)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3733800" y="5029200"/>
            <a:ext cx="17526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 dirty="0">
                <a:latin typeface="Tempus Sans ITC" pitchFamily="82" charset="0"/>
              </a:rPr>
              <a:t>VS.</a:t>
            </a:r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 rot="10800000">
            <a:off x="5410200" y="4572000"/>
            <a:ext cx="3352800" cy="1981200"/>
          </a:xfrm>
          <a:prstGeom prst="homePlate">
            <a:avLst>
              <a:gd name="adj" fmla="val 4230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anchor="ctr"/>
          <a:lstStyle/>
          <a:p>
            <a:pPr algn="ctr"/>
            <a:r>
              <a:rPr lang="en-US" sz="2800">
                <a:latin typeface="Tempus Sans ITC" pitchFamily="82" charset="0"/>
              </a:rPr>
              <a:t>American Colonists</a:t>
            </a:r>
          </a:p>
          <a:p>
            <a:pPr algn="ctr"/>
            <a:r>
              <a:rPr lang="en-US" sz="2800">
                <a:latin typeface="Tempus Sans ITC" pitchFamily="82" charset="0"/>
              </a:rPr>
              <a:t>(later helped by French)</a:t>
            </a:r>
          </a:p>
        </p:txBody>
      </p:sp>
    </p:spTree>
    <p:extLst>
      <p:ext uri="{BB962C8B-B14F-4D97-AF65-F5344CB8AC3E}">
        <p14:creationId xmlns:p14="http://schemas.microsoft.com/office/powerpoint/2010/main" val="399484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  <p:bldP spid="16388" grpId="0" animBg="1"/>
      <p:bldP spid="16389" grpId="0" animBg="1"/>
      <p:bldP spid="16390" grpId="0"/>
      <p:bldP spid="1639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0" y="152400"/>
            <a:ext cx="91440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>
                <a:latin typeface="Tempus Sans ITC" pitchFamily="82" charset="0"/>
              </a:rPr>
              <a:t>War</a:t>
            </a:r>
            <a:r>
              <a:rPr lang="en-US" sz="6600">
                <a:latin typeface="Tempus Sans ITC" pitchFamily="82" charset="0"/>
              </a:rPr>
              <a:t>: What is it good for?</a:t>
            </a:r>
          </a:p>
        </p:txBody>
      </p:sp>
      <p:graphicFrame>
        <p:nvGraphicFramePr>
          <p:cNvPr id="17411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376175"/>
              </p:ext>
            </p:extLst>
          </p:nvPr>
        </p:nvGraphicFramePr>
        <p:xfrm>
          <a:off x="609600" y="1397000"/>
          <a:ext cx="8229600" cy="4362450"/>
        </p:xfrm>
        <a:graphic>
          <a:graphicData uri="http://schemas.openxmlformats.org/drawingml/2006/table">
            <a:tbl>
              <a:tblPr/>
              <a:tblGrid>
                <a:gridCol w="4038600"/>
                <a:gridCol w="4191000"/>
              </a:tblGrid>
              <a:tr h="584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empus Sans ITC" pitchFamily="82" charset="0"/>
                        </a:rPr>
                        <a:t>Caused By…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empus Sans ITC" pitchFamily="82" charset="0"/>
                        </a:rPr>
                        <a:t>Resulted In…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8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426" name="Rectangle 18"/>
          <p:cNvSpPr>
            <a:spLocks noGrp="1" noChangeArrowheads="1"/>
          </p:cNvSpPr>
          <p:nvPr>
            <p:ph type="body" idx="1"/>
          </p:nvPr>
        </p:nvSpPr>
        <p:spPr>
          <a:xfrm>
            <a:off x="381000" y="2057400"/>
            <a:ext cx="4114800" cy="3810000"/>
          </a:xfrm>
        </p:spPr>
        <p:txBody>
          <a:bodyPr>
            <a:normAutofit fontScale="92500" lnSpcReduction="20000"/>
          </a:bodyPr>
          <a:lstStyle/>
          <a:p>
            <a:r>
              <a:rPr lang="en-US" sz="3000"/>
              <a:t>High taxes after French &amp; Indian War</a:t>
            </a:r>
          </a:p>
          <a:p>
            <a:r>
              <a:rPr lang="en-US" sz="3000"/>
              <a:t>No say in government</a:t>
            </a:r>
          </a:p>
          <a:p>
            <a:r>
              <a:rPr lang="en-US" sz="3000"/>
              <a:t>Enlightenment ideas (social contract, natural rights)</a:t>
            </a:r>
          </a:p>
        </p:txBody>
      </p:sp>
      <p:sp>
        <p:nvSpPr>
          <p:cNvPr id="17427" name="Rectangle 19"/>
          <p:cNvSpPr>
            <a:spLocks noChangeArrowheads="1"/>
          </p:cNvSpPr>
          <p:nvPr/>
        </p:nvSpPr>
        <p:spPr bwMode="auto">
          <a:xfrm>
            <a:off x="4724400" y="2057400"/>
            <a:ext cx="4114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000"/>
              <a:t>Boston Tea Party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000"/>
              <a:t>Boston Massacre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000"/>
              <a:t>Independence (Declaration of Independence)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000"/>
              <a:t>Constitution of the United States</a:t>
            </a:r>
          </a:p>
        </p:txBody>
      </p:sp>
      <p:sp>
        <p:nvSpPr>
          <p:cNvPr id="17428" name="Text Box 20"/>
          <p:cNvSpPr txBox="1">
            <a:spLocks noChangeArrowheads="1"/>
          </p:cNvSpPr>
          <p:nvPr/>
        </p:nvSpPr>
        <p:spPr bwMode="auto">
          <a:xfrm>
            <a:off x="2971800" y="5791200"/>
            <a:ext cx="2743200" cy="33855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chemeClr val="bg1"/>
                </a:solidFill>
              </a:rPr>
              <a:t>Where was it fought?</a:t>
            </a:r>
          </a:p>
        </p:txBody>
      </p:sp>
      <p:sp>
        <p:nvSpPr>
          <p:cNvPr id="17429" name="Text Box 21"/>
          <p:cNvSpPr txBox="1">
            <a:spLocks noChangeArrowheads="1"/>
          </p:cNvSpPr>
          <p:nvPr/>
        </p:nvSpPr>
        <p:spPr bwMode="auto">
          <a:xfrm>
            <a:off x="2944678" y="6200977"/>
            <a:ext cx="2743200" cy="5847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chemeClr val="bg1"/>
                </a:solidFill>
              </a:rPr>
              <a:t>Treaty Ending the War:</a:t>
            </a:r>
          </a:p>
        </p:txBody>
      </p:sp>
      <p:sp>
        <p:nvSpPr>
          <p:cNvPr id="17430" name="Text Box 22"/>
          <p:cNvSpPr txBox="1">
            <a:spLocks noChangeArrowheads="1"/>
          </p:cNvSpPr>
          <p:nvPr/>
        </p:nvSpPr>
        <p:spPr bwMode="auto">
          <a:xfrm>
            <a:off x="5715000" y="5791200"/>
            <a:ext cx="25146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American colonies</a:t>
            </a:r>
          </a:p>
        </p:txBody>
      </p:sp>
      <p:sp>
        <p:nvSpPr>
          <p:cNvPr id="17431" name="Text Box 23"/>
          <p:cNvSpPr txBox="1">
            <a:spLocks noChangeArrowheads="1"/>
          </p:cNvSpPr>
          <p:nvPr/>
        </p:nvSpPr>
        <p:spPr bwMode="auto">
          <a:xfrm>
            <a:off x="5715000" y="6248400"/>
            <a:ext cx="25146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Treaty of Paris (1783)</a:t>
            </a:r>
          </a:p>
        </p:txBody>
      </p:sp>
    </p:spTree>
    <p:extLst>
      <p:ext uri="{BB962C8B-B14F-4D97-AF65-F5344CB8AC3E}">
        <p14:creationId xmlns:p14="http://schemas.microsoft.com/office/powerpoint/2010/main" val="287045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6" grpId="0" build="p"/>
      <p:bldP spid="17428" grpId="0" animBg="1"/>
      <p:bldP spid="17429" grpId="0" animBg="1"/>
      <p:bldP spid="17430" grpId="0" animBg="1"/>
      <p:bldP spid="1743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Representative composers, artists, and writers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sixteenth, seventeenth, and eighteenth centuries brought many changes in the arts, literature, and political philosophy </a:t>
            </a:r>
          </a:p>
          <a:p>
            <a:r>
              <a:rPr lang="en-US" sz="2400" dirty="0" smtClean="0"/>
              <a:t>Baroque artistic style that is dramatic, full of excitement, and tension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7343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Johann Sebastian Bach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German Baroque composer who wrote complex religious works for organ and choirs 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 descr="220px-Johann_Sebastian_Bach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28800"/>
            <a:ext cx="3526312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41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Wolfgang Amadeus Mozart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Austrian Classical composer. Child prodigy who wrote operas, symphonies, and religious music 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2133600"/>
            <a:ext cx="3469242" cy="405130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6" descr="mozart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081" y="1828799"/>
            <a:ext cx="4296986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19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7" descr="loutherbourg-spanish_armad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42672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2400" y="1872710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English Fire Ships and stormy weather scattered the Spanish Armada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English ships were smaller, faster, and cannons could fire MUCH farther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Many Spanish ships sank around Scotland and Ireland...only 65 ships made it back!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88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Eugène</a:t>
            </a:r>
            <a:r>
              <a:rPr lang="en-US" dirty="0"/>
              <a:t> </a:t>
            </a:r>
            <a:r>
              <a:rPr lang="en-US" dirty="0" smtClean="0"/>
              <a:t>Delacroix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Painter (transition to the Romantic School of the nineteenth century. </a:t>
            </a:r>
          </a:p>
          <a:p>
            <a:r>
              <a:rPr lang="en-US" sz="2400" dirty="0" smtClean="0"/>
              <a:t>Most famous for his painting </a:t>
            </a:r>
            <a:r>
              <a:rPr lang="en-US" sz="2400" i="1" dirty="0" smtClean="0"/>
              <a:t>Liberty Leading the People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upload.wikimedia.org/wikipedia/commons/thumb/6/62/F%C3%A9lix_Nadar_1820-1910_portraits_Eug%C3%A8ne_Delacroix.jpg/220px-F%C3%A9lix_Nadar_1820-1910_portraits_Eug%C3%A8ne_Delacroix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17176"/>
            <a:ext cx="3276600" cy="449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03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elacroix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78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Painting depicted classical subjects, public events, natural scenes, and living people (portraits) </a:t>
            </a:r>
          </a:p>
          <a:p>
            <a:r>
              <a:rPr lang="en-US" sz="2000" dirty="0" smtClean="0"/>
              <a:t>New forms of literature evolved such as the novel. The very first novel is Cervantes’ </a:t>
            </a:r>
            <a:r>
              <a:rPr lang="en-US" sz="2000" i="1" dirty="0" smtClean="0"/>
              <a:t>Don Quixote </a:t>
            </a:r>
            <a:endParaRPr lang="en-US" sz="20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solidFill>
            <a:schemeClr val="tx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8194" name="Picture 2" descr="http://www.heritage-history.com/books/baldwin/quixote/zpage08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28800"/>
            <a:ext cx="36576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15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All weather roads improved year-round transport and trade. </a:t>
            </a:r>
          </a:p>
          <a:p>
            <a:r>
              <a:rPr lang="en-US" sz="2400" dirty="0" smtClean="0"/>
              <a:t>New designs in farm tools increased productivity (agricultural revolution)</a:t>
            </a:r>
          </a:p>
          <a:p>
            <a:r>
              <a:rPr lang="en-US" sz="2400" dirty="0" smtClean="0"/>
              <a:t>Improvements in ship design lowered the cost of transport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7742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 Understandings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Age of Reason witnessed inventions and innovations in technology that stimulated trade and transportation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4556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French Revolution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1789-1794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0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 Understandings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ideas of the Enlightenment and French participation in the American Revolution influenced the French people to view their government in new ways</a:t>
            </a:r>
          </a:p>
          <a:p>
            <a:r>
              <a:rPr lang="en-US" sz="2400" dirty="0" smtClean="0"/>
              <a:t>They overthrew the absolute monarchy and established a new government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146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Causes of the French Revolution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Influence of Enlightenment ideas</a:t>
            </a:r>
          </a:p>
          <a:p>
            <a:r>
              <a:rPr lang="en-US" sz="2400" dirty="0" smtClean="0"/>
              <a:t>Influence of the American Revolution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5249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Three Estates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600" dirty="0" smtClean="0"/>
              <a:t>1</a:t>
            </a:r>
            <a:r>
              <a:rPr lang="en-US" sz="2600" baseline="30000" dirty="0" smtClean="0"/>
              <a:t>st</a:t>
            </a:r>
            <a:r>
              <a:rPr lang="en-US" sz="2600" dirty="0" smtClean="0"/>
              <a:t> Estate: the Clergy</a:t>
            </a:r>
          </a:p>
          <a:p>
            <a:pPr lvl="1" eaLnBrk="1" hangingPunct="1"/>
            <a:r>
              <a:rPr lang="en-US" sz="2200" dirty="0" smtClean="0"/>
              <a:t>(Church Folk) </a:t>
            </a:r>
          </a:p>
          <a:p>
            <a:pPr eaLnBrk="1" hangingPunct="1"/>
            <a:r>
              <a:rPr lang="en-US" sz="2600" dirty="0" smtClean="0"/>
              <a:t>2</a:t>
            </a:r>
            <a:r>
              <a:rPr lang="en-US" sz="2600" baseline="30000" dirty="0" smtClean="0"/>
              <a:t>nd</a:t>
            </a:r>
            <a:r>
              <a:rPr lang="en-US" sz="2600" dirty="0" smtClean="0"/>
              <a:t> Estate: the Nobles</a:t>
            </a:r>
          </a:p>
          <a:p>
            <a:pPr eaLnBrk="1" hangingPunct="1"/>
            <a:r>
              <a:rPr lang="en-US" sz="2600" dirty="0" smtClean="0"/>
              <a:t>3</a:t>
            </a:r>
            <a:r>
              <a:rPr lang="en-US" sz="2600" baseline="30000" dirty="0" smtClean="0"/>
              <a:t>rd</a:t>
            </a:r>
            <a:r>
              <a:rPr lang="en-US" sz="2600" dirty="0" smtClean="0"/>
              <a:t> Estate: Commoners (Everyone else!) </a:t>
            </a:r>
          </a:p>
        </p:txBody>
      </p:sp>
      <p:pic>
        <p:nvPicPr>
          <p:cNvPr id="14340" name="Picture 5" descr="Bisho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1524000"/>
            <a:ext cx="1712913" cy="2566988"/>
          </a:xfrm>
          <a:noFill/>
        </p:spPr>
      </p:pic>
      <p:pic>
        <p:nvPicPr>
          <p:cNvPr id="14341" name="Picture 6" descr="kin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0" y="2819400"/>
            <a:ext cx="1905000" cy="1905000"/>
          </a:xfrm>
          <a:noFill/>
        </p:spPr>
      </p:pic>
      <p:pic>
        <p:nvPicPr>
          <p:cNvPr id="14342" name="Picture 8" descr="peasa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343400"/>
            <a:ext cx="13970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318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020762"/>
          </a:xfrm>
        </p:spPr>
        <p:txBody>
          <a:bodyPr/>
          <a:lstStyle/>
          <a:p>
            <a:pPr eaLnBrk="1" hangingPunct="1"/>
            <a:r>
              <a:rPr lang="en-US" smtClean="0"/>
              <a:t>      So what’s the problem?</a:t>
            </a:r>
          </a:p>
        </p:txBody>
      </p:sp>
      <p:pic>
        <p:nvPicPr>
          <p:cNvPr id="15363" name="Content Placeholder 3" descr="rev5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905000"/>
            <a:ext cx="6400800" cy="2857500"/>
          </a:xfrm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914400" y="5105400"/>
            <a:ext cx="716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/>
              <a:t>a few clergy,   some nobles,     lots of people in the third estate</a:t>
            </a:r>
          </a:p>
        </p:txBody>
      </p:sp>
    </p:spTree>
    <p:extLst>
      <p:ext uri="{BB962C8B-B14F-4D97-AF65-F5344CB8AC3E}">
        <p14:creationId xmlns:p14="http://schemas.microsoft.com/office/powerpoint/2010/main" val="387702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3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Louis XIV and Peter the Great: Absolute Monarchs  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6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problem is…who is paying the taxes??</a:t>
            </a:r>
            <a:endParaRPr lang="en-US" dirty="0"/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1075" cy="457200"/>
          </a:xfrm>
        </p:spPr>
        <p:txBody>
          <a:bodyPr/>
          <a:lstStyle/>
          <a:p>
            <a:pPr eaLnBrk="1" hangingPunct="1"/>
            <a:r>
              <a:rPr lang="en-US" smtClean="0"/>
              <a:t>That made them happy.</a:t>
            </a:r>
          </a:p>
        </p:txBody>
      </p:sp>
      <p:sp>
        <p:nvSpPr>
          <p:cNvPr id="16388" name="Text Placeholder 10"/>
          <p:cNvSpPr>
            <a:spLocks noGrp="1"/>
          </p:cNvSpPr>
          <p:nvPr>
            <p:ph type="body" sz="half" idx="3"/>
          </p:nvPr>
        </p:nvSpPr>
        <p:spPr>
          <a:xfrm>
            <a:off x="4178300" y="5867400"/>
            <a:ext cx="3521075" cy="457200"/>
          </a:xfrm>
        </p:spPr>
        <p:txBody>
          <a:bodyPr/>
          <a:lstStyle/>
          <a:p>
            <a:pPr eaLnBrk="1" hangingPunct="1"/>
            <a:r>
              <a:rPr lang="en-US" smtClean="0"/>
              <a:t>That made them angry.</a:t>
            </a:r>
          </a:p>
        </p:txBody>
      </p:sp>
      <p:sp>
        <p:nvSpPr>
          <p:cNvPr id="16389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325"/>
            <a:ext cx="3521075" cy="41148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The clergy and nobles get special privileges and have to pay very little or no taxes.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/>
          </a:p>
          <a:p>
            <a:pPr eaLnBrk="1" hangingPunct="1"/>
            <a:endParaRPr lang="en-US" dirty="0" smtClean="0"/>
          </a:p>
        </p:txBody>
      </p:sp>
      <p:pic>
        <p:nvPicPr>
          <p:cNvPr id="16390" name="Content Placeholder 6" descr="20080416_v041608db-0227w-515h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3536156"/>
            <a:ext cx="2606675" cy="1735138"/>
          </a:xfrm>
        </p:spPr>
      </p:pic>
      <p:sp>
        <p:nvSpPr>
          <p:cNvPr id="16391" name="TextBox 8"/>
          <p:cNvSpPr txBox="1">
            <a:spLocks noChangeArrowheads="1"/>
          </p:cNvSpPr>
          <p:nvPr/>
        </p:nvSpPr>
        <p:spPr bwMode="auto">
          <a:xfrm>
            <a:off x="3962400" y="1295400"/>
            <a:ext cx="40386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dirty="0">
                <a:latin typeface="Trebuchet MS" pitchFamily="34" charset="0"/>
              </a:rPr>
              <a:t>The rest of the population (98%) had to pay almost all of the taxes.</a:t>
            </a:r>
          </a:p>
          <a:p>
            <a:pPr eaLnBrk="1" hangingPunct="1"/>
            <a:endParaRPr lang="en-US" sz="2800" dirty="0">
              <a:latin typeface="Trebuchet MS" pitchFamily="34" charset="0"/>
            </a:endParaRPr>
          </a:p>
          <a:p>
            <a:pPr eaLnBrk="1" hangingPunct="1"/>
            <a:endParaRPr lang="en-US" sz="2800" dirty="0">
              <a:latin typeface="Trebuchet MS" pitchFamily="34" charset="0"/>
            </a:endParaRPr>
          </a:p>
          <a:p>
            <a:pPr eaLnBrk="1" hangingPunct="1"/>
            <a:endParaRPr lang="en-US" sz="2800" dirty="0">
              <a:latin typeface="Trebuchet MS" pitchFamily="34" charset="0"/>
            </a:endParaRPr>
          </a:p>
        </p:txBody>
      </p:sp>
      <p:pic>
        <p:nvPicPr>
          <p:cNvPr id="16392" name="Picture 11" descr="angr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048000"/>
            <a:ext cx="2819400" cy="2300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220097"/>
      </p:ext>
    </p:extLst>
  </p:cSld>
  <p:clrMapOvr>
    <a:masterClrMapping/>
  </p:clrMapOvr>
  <p:transition spd="slow">
    <p:sndAc>
      <p:stSnd>
        <p:snd r:embed="rId3" name="voltage.wav"/>
      </p:stSnd>
    </p:sndAc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smtClean="0">
                <a:solidFill>
                  <a:schemeClr val="tx1"/>
                </a:solidFill>
              </a:rPr>
              <a:t>Louis XVI as a Person </a:t>
            </a:r>
          </a:p>
        </p:txBody>
      </p:sp>
      <p:sp>
        <p:nvSpPr>
          <p:cNvPr id="2560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572000" cy="4530725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He was out of touch with the people</a:t>
            </a:r>
          </a:p>
          <a:p>
            <a:r>
              <a:rPr lang="en-US" sz="2000" b="1" dirty="0" smtClean="0"/>
              <a:t>He spent his days tinkering with clocks and locks…Maria didn’t like it because he got dirty! </a:t>
            </a:r>
          </a:p>
          <a:p>
            <a:r>
              <a:rPr lang="en-US" sz="2400" dirty="0"/>
              <a:t>He was tried for treason and sent to the guillotine on January 21, 1793 </a:t>
            </a:r>
          </a:p>
          <a:p>
            <a:endParaRPr lang="en-US" sz="2400" b="1" dirty="0" smtClean="0"/>
          </a:p>
          <a:p>
            <a:pPr marL="0" indent="0">
              <a:buNone/>
            </a:pPr>
            <a:endParaRPr lang="en-US" sz="2400" b="1" dirty="0" smtClean="0">
              <a:solidFill>
                <a:schemeClr val="bg1"/>
              </a:solidFill>
            </a:endParaRPr>
          </a:p>
        </p:txBody>
      </p:sp>
      <p:sp>
        <p:nvSpPr>
          <p:cNvPr id="2560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25605" name="Picture 2" descr="http://www.lazimi-locksmith.com/blog/wp-content/uploads/2009/05/old-lock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4792">
            <a:off x="6784177" y="184223"/>
            <a:ext cx="2224348" cy="172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ts3.mm.bing.net/images/thumbnail.aspx?q=1622220739650&amp;id=a75020a72ee77b975d0e3b19f9da6d8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790" y="1905000"/>
            <a:ext cx="3505200" cy="445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263663"/>
      </p:ext>
    </p:extLst>
  </p:cSld>
  <p:clrMapOvr>
    <a:masterClrMapping/>
  </p:clrMapOvr>
  <p:transition spd="slow">
    <p:dissolve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 eaLnBrk="1" hangingPunct="1"/>
            <a:r>
              <a:rPr lang="en-US" dirty="0" smtClean="0"/>
              <a:t>Marie Antoinette</a:t>
            </a:r>
          </a:p>
        </p:txBody>
      </p:sp>
      <p:sp>
        <p:nvSpPr>
          <p:cNvPr id="2457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143000"/>
            <a:ext cx="4038600" cy="4530725"/>
          </a:xfrm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en-US" sz="2700" dirty="0" smtClean="0"/>
              <a:t>Louis’ Austrian wife</a:t>
            </a:r>
          </a:p>
          <a:p>
            <a:pPr eaLnBrk="1" hangingPunct="1"/>
            <a:r>
              <a:rPr lang="en-US" sz="2700" dirty="0" smtClean="0"/>
              <a:t>Maria Theresa’s 15</a:t>
            </a:r>
            <a:r>
              <a:rPr lang="en-US" sz="2700" baseline="30000" dirty="0" smtClean="0"/>
              <a:t>th</a:t>
            </a:r>
            <a:r>
              <a:rPr lang="en-US" sz="2700" dirty="0" smtClean="0"/>
              <a:t> child</a:t>
            </a:r>
          </a:p>
          <a:p>
            <a:pPr eaLnBrk="1" hangingPunct="1"/>
            <a:r>
              <a:rPr lang="en-US" sz="2700" dirty="0" smtClean="0"/>
              <a:t>The French people blamed her for France’s financial problems</a:t>
            </a:r>
          </a:p>
          <a:p>
            <a:pPr eaLnBrk="1" hangingPunct="1"/>
            <a:r>
              <a:rPr lang="en-US" sz="2700" dirty="0" smtClean="0"/>
              <a:t>She was convicted of treason and sentenced to be guillotined</a:t>
            </a:r>
          </a:p>
          <a:p>
            <a:pPr eaLnBrk="1" hangingPunct="1"/>
            <a:r>
              <a:rPr lang="en-US" sz="2700" dirty="0" smtClean="0"/>
              <a:t>She was executed on Oct. 16, 1793</a:t>
            </a:r>
          </a:p>
        </p:txBody>
      </p:sp>
      <p:pic>
        <p:nvPicPr>
          <p:cNvPr id="24580" name="Picture 6" descr="marie antoinett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1600200"/>
            <a:ext cx="3816350" cy="4395788"/>
          </a:xfrm>
          <a:noFill/>
        </p:spPr>
      </p:pic>
    </p:spTree>
    <p:extLst>
      <p:ext uri="{BB962C8B-B14F-4D97-AF65-F5344CB8AC3E}">
        <p14:creationId xmlns:p14="http://schemas.microsoft.com/office/powerpoint/2010/main" val="2919310903"/>
      </p:ext>
    </p:extLst>
  </p:cSld>
  <p:clrMapOvr>
    <a:masterClrMapping/>
  </p:clrMapOvr>
  <p:transition spd="slow">
    <p:strips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bastill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48" y="21956"/>
            <a:ext cx="9136251" cy="6845006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Events of the French Revolution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Storming of the Bastille: July 14, 1789</a:t>
            </a:r>
          </a:p>
          <a:p>
            <a:r>
              <a:rPr lang="en-US" b="1" dirty="0" smtClean="0"/>
              <a:t>The Bastille was a prison for political prisoners (also held weapons and gunpowder)</a:t>
            </a:r>
          </a:p>
          <a:p>
            <a:r>
              <a:rPr lang="en-US" b="1" dirty="0" smtClean="0"/>
              <a:t>800 Parisians gathered to released the prisoners and get weapons. </a:t>
            </a:r>
          </a:p>
          <a:p>
            <a:r>
              <a:rPr lang="en-US" b="1" dirty="0" smtClean="0"/>
              <a:t>The angry mob captured soldiers, and warden beheading them and released the SEVEN prisoners the Bastille held at the time. </a:t>
            </a:r>
          </a:p>
          <a:p>
            <a:r>
              <a:rPr lang="en-US" b="1" dirty="0"/>
              <a:t>When told of the incident, Louis asked, “is it a revolt?”  A noble replied, “No sire, it is a revolution.”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78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The Declaration of Rights of Man</a:t>
            </a:r>
          </a:p>
        </p:txBody>
      </p:sp>
      <p:sp>
        <p:nvSpPr>
          <p:cNvPr id="2150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sz="2800" dirty="0" smtClean="0">
                <a:solidFill>
                  <a:schemeClr val="bg1"/>
                </a:solidFill>
                <a:latin typeface="Franklin Gothic Medium" pitchFamily="34" charset="0"/>
              </a:rPr>
              <a:t>Basically, it was what the Revolution was about:</a:t>
            </a:r>
          </a:p>
          <a:p>
            <a:pPr lvl="1" eaLnBrk="1" hangingPunct="1"/>
            <a:r>
              <a:rPr lang="en-US" sz="2400" dirty="0" smtClean="0">
                <a:solidFill>
                  <a:schemeClr val="bg1"/>
                </a:solidFill>
                <a:latin typeface="Franklin Gothic Medium" pitchFamily="34" charset="0"/>
              </a:rPr>
              <a:t>No absolute rulers</a:t>
            </a:r>
          </a:p>
          <a:p>
            <a:pPr lvl="1" eaLnBrk="1" hangingPunct="1"/>
            <a:r>
              <a:rPr lang="en-US" sz="2400" dirty="0" smtClean="0">
                <a:solidFill>
                  <a:schemeClr val="bg1"/>
                </a:solidFill>
                <a:latin typeface="Franklin Gothic Medium" pitchFamily="34" charset="0"/>
              </a:rPr>
              <a:t>No privilege (sorry, rich people)</a:t>
            </a:r>
          </a:p>
          <a:p>
            <a:pPr lvl="1" eaLnBrk="1" hangingPunct="1"/>
            <a:r>
              <a:rPr lang="en-US" sz="2400" dirty="0" smtClean="0">
                <a:solidFill>
                  <a:schemeClr val="bg1"/>
                </a:solidFill>
                <a:latin typeface="Franklin Gothic Medium" pitchFamily="34" charset="0"/>
              </a:rPr>
              <a:t>Liberty</a:t>
            </a:r>
          </a:p>
          <a:p>
            <a:pPr lvl="1" eaLnBrk="1" hangingPunct="1"/>
            <a:r>
              <a:rPr lang="en-US" sz="2400" dirty="0" smtClean="0">
                <a:solidFill>
                  <a:schemeClr val="bg1"/>
                </a:solidFill>
                <a:latin typeface="Franklin Gothic Medium" pitchFamily="34" charset="0"/>
              </a:rPr>
              <a:t>Political equality</a:t>
            </a:r>
          </a:p>
          <a:p>
            <a:pPr lvl="1" eaLnBrk="1" hangingPunct="1"/>
            <a:r>
              <a:rPr lang="en-US" sz="2400" dirty="0" smtClean="0">
                <a:solidFill>
                  <a:schemeClr val="bg1"/>
                </a:solidFill>
                <a:latin typeface="Franklin Gothic Medium" pitchFamily="34" charset="0"/>
              </a:rPr>
              <a:t>Signed by Louis XVI on Oct. 5, 1791</a:t>
            </a:r>
          </a:p>
        </p:txBody>
      </p:sp>
      <p:pic>
        <p:nvPicPr>
          <p:cNvPr id="21508" name="Picture 7" descr="mad ki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981200"/>
            <a:ext cx="3524250" cy="3524250"/>
          </a:xfrm>
          <a:noFill/>
        </p:spPr>
      </p:pic>
    </p:spTree>
    <p:extLst>
      <p:ext uri="{BB962C8B-B14F-4D97-AF65-F5344CB8AC3E}">
        <p14:creationId xmlns:p14="http://schemas.microsoft.com/office/powerpoint/2010/main" val="867784757"/>
      </p:ext>
    </p:extLst>
  </p:cSld>
  <p:clrMapOvr>
    <a:masterClrMapping/>
  </p:clrMapOvr>
  <p:transition spd="slow">
    <p:wheel spokes="8"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7123080" cy="924475"/>
          </a:xfrm>
        </p:spPr>
        <p:txBody>
          <a:bodyPr/>
          <a:lstStyle/>
          <a:p>
            <a:r>
              <a:rPr lang="en-US" dirty="0" smtClean="0"/>
              <a:t>Reign of Terror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58950"/>
            <a:ext cx="3471277" cy="4337050"/>
          </a:xfrm>
        </p:spPr>
        <p:txBody>
          <a:bodyPr/>
          <a:lstStyle/>
          <a:p>
            <a:r>
              <a:rPr lang="en-US" sz="2000" dirty="0" smtClean="0"/>
              <a:t>Led by </a:t>
            </a:r>
            <a:r>
              <a:rPr lang="en-US" sz="2000" dirty="0" err="1" smtClean="0"/>
              <a:t>Maximilien</a:t>
            </a:r>
            <a:r>
              <a:rPr lang="en-US" sz="2000" dirty="0" smtClean="0"/>
              <a:t> Robespierre 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Robespierre’s idea to destroy enemies of the Revolution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18,500 – 40,000 people were killed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1,300 were killed in the last month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It ended when Robespierre was sent to the guillotine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6" descr="robespier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828800"/>
            <a:ext cx="3376612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206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http://ts3.mm.bing.net/images/thumbnail.aspx?q=1630455205130&amp;id=589c502f17e11c45c2dd388f527d1ab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85800"/>
            <a:ext cx="6424158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9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Outcomes of the French Revolution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End of the absolute monarchy of Louis XVI </a:t>
            </a:r>
          </a:p>
          <a:p>
            <a:r>
              <a:rPr lang="en-US" sz="2400" dirty="0" smtClean="0"/>
              <a:t>Rise of Napoleon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4" name="Picture 6" descr="http://ts3.mm.bing.net/images/thumbnail.aspx?q=1583577242186&amp;id=4aa53892c81f2cfc59f052657df7e9c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647" y="1447800"/>
            <a:ext cx="35052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03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Legacy of Napoleon 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5" descr="Napoleon_Gre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3307561" cy="415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8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was Napoleon popular?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 encouraged new industry and built roads</a:t>
            </a:r>
          </a:p>
          <a:p>
            <a:r>
              <a:rPr lang="en-US" dirty="0" smtClean="0"/>
              <a:t>Let peasants keep land they had bought during the revolution</a:t>
            </a:r>
          </a:p>
          <a:p>
            <a:r>
              <a:rPr lang="en-US" dirty="0" smtClean="0"/>
              <a:t>Created the Napoleonic Code:</a:t>
            </a:r>
          </a:p>
          <a:p>
            <a:pPr marL="0" indent="0">
              <a:buNone/>
            </a:pPr>
            <a:r>
              <a:rPr lang="en-US" dirty="0" smtClean="0"/>
              <a:t>*featured </a:t>
            </a:r>
            <a:r>
              <a:rPr lang="en-US" dirty="0"/>
              <a:t>Enlightenment ideas- equality of all citizens before the law, religious toleration, and advancement based on </a:t>
            </a:r>
            <a:r>
              <a:rPr lang="en-US" dirty="0" smtClean="0"/>
              <a:t>merit</a:t>
            </a:r>
          </a:p>
          <a:p>
            <a:r>
              <a:rPr lang="en-US" dirty="0" smtClean="0"/>
              <a:t>He wanted to unify Europe under French domination (create a new Empire)</a:t>
            </a:r>
          </a:p>
          <a:p>
            <a:r>
              <a:rPr lang="en-US" dirty="0" smtClean="0"/>
              <a:t>He awakened feelings of national pride and growth of nationalism (love and pride for country) 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21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Louis XIV- reigned 1643-1715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King of France for 72 years- longest rule in Europe! </a:t>
            </a:r>
          </a:p>
          <a:p>
            <a:r>
              <a:rPr lang="en-US" dirty="0" smtClean="0"/>
              <a:t>Nickname: The Sun King (Saw himself as Apollo) </a:t>
            </a:r>
          </a:p>
          <a:p>
            <a:r>
              <a:rPr lang="en-US" dirty="0" smtClean="0"/>
              <a:t>Famous </a:t>
            </a:r>
            <a:r>
              <a:rPr lang="en-US" dirty="0" err="1" smtClean="0"/>
              <a:t>quote:”I</a:t>
            </a:r>
            <a:r>
              <a:rPr lang="en-US" dirty="0" smtClean="0"/>
              <a:t> am the state!” This is a great example of a monarch’s centralization of power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9" descr="king-louis-xiv-sun-king-ballet-fashions-ithaca-fashions-image-1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28800"/>
            <a:ext cx="40386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8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4" name="Picture 4" descr="http://2.bp.blogspot.com/-COCVHoGER_w/TtkPGkk0o4I/AAAAAAAABTU/Sml5YF2LWYE/s1600/coronation_napoleon%255B1%25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41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r>
              <a:rPr lang="en-US" sz="4000" dirty="0"/>
              <a:t>Building an Empire 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81000" y="990600"/>
            <a:ext cx="853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228600" y="1752600"/>
            <a:ext cx="8610600" cy="449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800" dirty="0" smtClean="0"/>
              <a:t>Napoleon controlled </a:t>
            </a:r>
            <a:r>
              <a:rPr lang="en-US" sz="2800" dirty="0"/>
              <a:t>much of Europe through forceful diplomacy</a:t>
            </a:r>
          </a:p>
          <a:p>
            <a:pPr marL="457200" indent="-4572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800" dirty="0"/>
              <a:t>Put friends and relatives on the thrones of Europe   ex: Joseph Bonaparte ruled Spain</a:t>
            </a:r>
          </a:p>
          <a:p>
            <a:pPr marL="457200" indent="-4572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800" dirty="0"/>
              <a:t>Forced alliances across Europe</a:t>
            </a:r>
          </a:p>
          <a:p>
            <a:pPr marL="457200" indent="-4572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800" dirty="0"/>
              <a:t>The French people were proud of what he had done for France</a:t>
            </a:r>
          </a:p>
          <a:p>
            <a:pPr>
              <a:spcBef>
                <a:spcPct val="50000"/>
              </a:spcBef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2452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Many Europeans liked the spread of Enlightenment ideas, but saw the French as foreign oppressors.</a:t>
            </a:r>
          </a:p>
          <a:p>
            <a:r>
              <a:rPr lang="en-US" sz="2000" dirty="0"/>
              <a:t>Nationalists rebelled against the French</a:t>
            </a:r>
          </a:p>
          <a:p>
            <a:r>
              <a:rPr lang="en-US" sz="2000" dirty="0" smtClean="0"/>
              <a:t>Napoleon invaded Russia with 422,000 men in 1812, however the Russians burned crops and villages to avoid battle with the French (scorched earth policy) </a:t>
            </a:r>
            <a:endParaRPr lang="en-US" sz="2000" dirty="0"/>
          </a:p>
        </p:txBody>
      </p:sp>
      <p:pic>
        <p:nvPicPr>
          <p:cNvPr id="5" name="Picture 4" descr="agbu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81600"/>
            <a:ext cx="84201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84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Only 10,000 soldiers returned from defeat in Russia! </a:t>
            </a:r>
          </a:p>
          <a:p>
            <a:r>
              <a:rPr lang="en-US" sz="2400" dirty="0" smtClean="0"/>
              <a:t>Napoleon abdicated the throne and was exiled, he built up his forces for 100 days, and attempted to takeover Belgium at the Battle of Waterloo</a:t>
            </a:r>
          </a:p>
          <a:p>
            <a:r>
              <a:rPr lang="en-US" sz="2400" dirty="0" smtClean="0"/>
              <a:t>He lost, was exiled again, and died in 1821 after 6 years on the island.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4902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 Understandings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 </a:t>
            </a:r>
            <a:r>
              <a:rPr lang="en-US" sz="2000" dirty="0" smtClean="0"/>
              <a:t>The French Revolution left a powerful legacy for world history: secular society, nationalism, and democratic ideas</a:t>
            </a:r>
          </a:p>
          <a:p>
            <a:r>
              <a:rPr lang="en-US" sz="2000" dirty="0" smtClean="0"/>
              <a:t>Napoleons attempt to unify Europe under French domination was unsuccessful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0474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09442" y="2590801"/>
            <a:ext cx="7117180" cy="2186580"/>
          </a:xfrm>
        </p:spPr>
        <p:txBody>
          <a:bodyPr/>
          <a:lstStyle/>
          <a:p>
            <a:r>
              <a:rPr lang="en-US" dirty="0" smtClean="0"/>
              <a:t>Congress of Vienna: September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dirty="0"/>
              <a:t>1814 to June, 1815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“Turning Back the Hands of Time”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85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 Understandings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Congress of Vienna attempted to restore Europe as it had been before the French Revolution and the Napoleonic conquests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2319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Legacy of the Congress of Vienna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AutoNum type="arabicPeriod"/>
            </a:pPr>
            <a:r>
              <a:rPr lang="en-US" dirty="0" smtClean="0"/>
              <a:t>Balance of Power Doctrine- Surround France with strong countries to keep it subdued </a:t>
            </a:r>
          </a:p>
          <a:p>
            <a:pPr>
              <a:buAutoNum type="arabicPeriod"/>
            </a:pPr>
            <a:r>
              <a:rPr lang="en-US" dirty="0" smtClean="0"/>
              <a:t>Restoration of monarchies- Put kings back on the thrones of Europe to quell any revolutionary ideas </a:t>
            </a:r>
          </a:p>
          <a:p>
            <a:pPr>
              <a:buAutoNum type="arabicPeriod"/>
            </a:pPr>
            <a:r>
              <a:rPr lang="en-US" dirty="0" smtClean="0"/>
              <a:t>Redrew the map of Europe</a:t>
            </a:r>
          </a:p>
          <a:p>
            <a:pPr>
              <a:buAutoNum type="arabicPeriod"/>
            </a:pPr>
            <a:r>
              <a:rPr lang="en-US" dirty="0" smtClean="0"/>
              <a:t>Created new political philosophies (liberalism </a:t>
            </a:r>
            <a:r>
              <a:rPr lang="en-US" dirty="0" err="1" smtClean="0"/>
              <a:t>vs</a:t>
            </a:r>
            <a:r>
              <a:rPr lang="en-US" dirty="0" smtClean="0"/>
              <a:t> conservatism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85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791200"/>
            <a:ext cx="7125112" cy="82959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Europe in 1812 (during the reign of Napoleon) </a:t>
            </a:r>
            <a:endParaRPr lang="en-US" dirty="0"/>
          </a:p>
        </p:txBody>
      </p:sp>
      <p:pic>
        <p:nvPicPr>
          <p:cNvPr id="35842" name="Picture 2" descr="Image Det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4" y="0"/>
            <a:ext cx="9123336" cy="562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95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5715000"/>
            <a:ext cx="7125112" cy="52479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Europe after the Congress of Vienna in 1815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40541" y="3244334"/>
            <a:ext cx="3862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September, 1814 to June, 1815</a:t>
            </a:r>
          </a:p>
        </p:txBody>
      </p:sp>
      <p:pic>
        <p:nvPicPr>
          <p:cNvPr id="34818" name="Picture 2" descr="File:Map congress of vienn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8103"/>
            <a:ext cx="9144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59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5" descr="Louis_XIV_of_Fr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9280"/>
            <a:ext cx="60198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4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Latin American Revolutions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 Understandings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Latin American revolutions of the 19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century were influenced by the clash of European cultures in the development of governments and ruling powers</a:t>
            </a:r>
          </a:p>
          <a:p>
            <a:r>
              <a:rPr lang="en-US" sz="2400" dirty="0" smtClean="0"/>
              <a:t>Spanish conquests in Latin America saw the rapid decline of native populations and introduction of slaves from Africa. </a:t>
            </a:r>
          </a:p>
          <a:p>
            <a:r>
              <a:rPr lang="en-US" sz="2400" dirty="0" smtClean="0"/>
              <a:t>Conquistadors were given governmental authority by the crown, becoming known as viceroys.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6535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 of the colonial system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Colonial governments mirrored the home government. </a:t>
            </a:r>
          </a:p>
          <a:p>
            <a:r>
              <a:rPr lang="en-US" sz="2000" dirty="0" smtClean="0"/>
              <a:t>Catholicism had a strong influence on the development of the colonies. </a:t>
            </a:r>
          </a:p>
          <a:p>
            <a:r>
              <a:rPr lang="en-US" sz="2000" dirty="0" smtClean="0"/>
              <a:t>A major element of the economy was the mining of precious metals (gold and silver) for export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27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colonial cities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Major cities were established as outposts of colonial authority:</a:t>
            </a:r>
          </a:p>
          <a:p>
            <a:pPr marL="0" indent="0">
              <a:buNone/>
            </a:pPr>
            <a:r>
              <a:rPr lang="en-US" sz="2000" dirty="0" smtClean="0"/>
              <a:t>-Havana</a:t>
            </a:r>
          </a:p>
          <a:p>
            <a:pPr marL="0" indent="0">
              <a:buNone/>
            </a:pPr>
            <a:r>
              <a:rPr lang="en-US" sz="2000" dirty="0" smtClean="0"/>
              <a:t>-Mexico City</a:t>
            </a:r>
          </a:p>
          <a:p>
            <a:pPr marL="0" indent="0">
              <a:buNone/>
            </a:pPr>
            <a:r>
              <a:rPr lang="en-US" sz="2000" dirty="0" smtClean="0"/>
              <a:t>-Lima</a:t>
            </a:r>
          </a:p>
          <a:p>
            <a:pPr marL="0" indent="0">
              <a:buNone/>
            </a:pPr>
            <a:r>
              <a:rPr lang="en-US" sz="2000" dirty="0" smtClean="0"/>
              <a:t>-São Paulo</a:t>
            </a:r>
          </a:p>
          <a:p>
            <a:pPr marL="0" indent="0">
              <a:buNone/>
            </a:pPr>
            <a:r>
              <a:rPr lang="en-US" sz="2000" dirty="0" smtClean="0"/>
              <a:t>-Buenos Aires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691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Rigid Class Structure </a:t>
            </a:r>
            <a:endParaRPr lang="en-US" dirty="0"/>
          </a:p>
        </p:txBody>
      </p:sp>
      <p:sp>
        <p:nvSpPr>
          <p:cNvPr id="6" name="Isosceles Triangle 5"/>
          <p:cNvSpPr/>
          <p:nvPr/>
        </p:nvSpPr>
        <p:spPr>
          <a:xfrm>
            <a:off x="1371600" y="1657027"/>
            <a:ext cx="5257800" cy="4888424"/>
          </a:xfrm>
          <a:prstGeom prst="triangle">
            <a:avLst/>
          </a:prstGeom>
          <a:solidFill>
            <a:srgbClr val="00B0F0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3200400" y="3048000"/>
            <a:ext cx="152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981200" y="5334000"/>
            <a:ext cx="4038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59064" y="5486400"/>
            <a:ext cx="358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Mestizo</a:t>
            </a:r>
            <a:r>
              <a:rPr lang="en-US" dirty="0" smtClean="0"/>
              <a:t>: Person of mixed Native American and European descent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33700" y="3692583"/>
            <a:ext cx="3581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Creoles</a:t>
            </a:r>
            <a:r>
              <a:rPr lang="en-US" dirty="0" smtClean="0"/>
              <a:t>:</a:t>
            </a:r>
          </a:p>
          <a:p>
            <a:r>
              <a:rPr lang="en-US" dirty="0" smtClean="0"/>
              <a:t> Person of European </a:t>
            </a:r>
            <a:br>
              <a:rPr lang="en-US" dirty="0" smtClean="0"/>
            </a:br>
            <a:r>
              <a:rPr lang="en-US" dirty="0" smtClean="0"/>
              <a:t>descent born in </a:t>
            </a:r>
            <a:br>
              <a:rPr lang="en-US" dirty="0" smtClean="0"/>
            </a:br>
            <a:r>
              <a:rPr lang="en-US" dirty="0" smtClean="0"/>
              <a:t>the colonies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953000" y="19050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Viceroy- Colonial officer</a:t>
            </a:r>
            <a:endParaRPr lang="en-US" sz="2400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4495800" y="2209800"/>
            <a:ext cx="457200" cy="11069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59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Influence of the American and French Revolutions on Latin America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Slaves in Haiti rebelled, abolished slavery, and won independence</a:t>
            </a:r>
          </a:p>
          <a:p>
            <a:r>
              <a:rPr lang="en-US" dirty="0" smtClean="0"/>
              <a:t>Father Miguel Hidalgo started the Mexican independence movement. </a:t>
            </a:r>
          </a:p>
          <a:p>
            <a:r>
              <a:rPr lang="en-US" dirty="0" smtClean="0"/>
              <a:t>The French, Spanish, and Portuguese colonies gained independence there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www.nnc.cubaweb.cu/images/miguel_hidal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81200"/>
            <a:ext cx="2468504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04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Selected countries that gained independence during the 1800s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Mexico </a:t>
            </a:r>
          </a:p>
          <a:p>
            <a:r>
              <a:rPr lang="en-US" dirty="0" smtClean="0"/>
              <a:t>Haiti</a:t>
            </a:r>
          </a:p>
          <a:p>
            <a:r>
              <a:rPr lang="en-US" dirty="0" smtClean="0"/>
              <a:t>Colombia</a:t>
            </a:r>
          </a:p>
          <a:p>
            <a:r>
              <a:rPr lang="en-US" dirty="0" smtClean="0"/>
              <a:t>Venezuela</a:t>
            </a:r>
          </a:p>
          <a:p>
            <a:r>
              <a:rPr lang="en-US" dirty="0" smtClean="0"/>
              <a:t>Brazil </a:t>
            </a:r>
            <a:endParaRPr lang="en-US" dirty="0"/>
          </a:p>
        </p:txBody>
      </p:sp>
      <p:pic>
        <p:nvPicPr>
          <p:cNvPr id="3076" name="Picture 4" descr="http://www.bjdesign.com/html/images/directory/LatinAmericaRegional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94113"/>
            <a:ext cx="5105400" cy="48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2286000" y="2743200"/>
            <a:ext cx="2667000" cy="3048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438400" y="2895600"/>
            <a:ext cx="4000500" cy="49348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552700" y="3606800"/>
            <a:ext cx="3886200" cy="15240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743200" y="3352800"/>
            <a:ext cx="4114800" cy="914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438400" y="4114800"/>
            <a:ext cx="4800600" cy="51344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93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 Understandings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American and French Revolutions took place in the late 1700s. </a:t>
            </a:r>
          </a:p>
          <a:p>
            <a:r>
              <a:rPr lang="en-US" dirty="0" smtClean="0"/>
              <a:t>Within twenty years, the ideas and examples of these revolutions influence the people of Latin America to establish independent nations, most notably in Haiti and Mexico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01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920" y="228600"/>
            <a:ext cx="7123080" cy="924475"/>
          </a:xfrm>
        </p:spPr>
        <p:txBody>
          <a:bodyPr/>
          <a:lstStyle/>
          <a:p>
            <a:r>
              <a:rPr lang="en-US" dirty="0" smtClean="0"/>
              <a:t>Contributions of Toussaint L’Ouverture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981200"/>
            <a:ext cx="3471277" cy="48768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In 1700’s Haiti was controlled by France</a:t>
            </a:r>
          </a:p>
          <a:p>
            <a:r>
              <a:rPr lang="en-US" sz="2400" dirty="0" smtClean="0"/>
              <a:t>L'Ouverture was a former slave who led Haitian rebellion against the French in 1791</a:t>
            </a:r>
          </a:p>
          <a:p>
            <a:r>
              <a:rPr lang="en-US" sz="2400" dirty="0" smtClean="0"/>
              <a:t>He defeated the armies of three foreign powers: Spain, France, Britain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5" name="Picture 9" descr="map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1752600"/>
            <a:ext cx="4724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857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6" descr="toussai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>
                <a:latin typeface="Lucida Sans Unicode" pitchFamily="34" charset="0"/>
              </a:rPr>
              <a:t>“We are fighting so that liberty – the most precious of all earthly possessions – may not perish.” L’Ouverture</a:t>
            </a:r>
          </a:p>
        </p:txBody>
      </p:sp>
    </p:spTree>
    <p:extLst>
      <p:ext uri="{BB962C8B-B14F-4D97-AF65-F5344CB8AC3E}">
        <p14:creationId xmlns:p14="http://schemas.microsoft.com/office/powerpoint/2010/main" val="309413698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Palace of Versailles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828800"/>
            <a:ext cx="3471277" cy="405130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Built the Palace of Versailles as a symbol of royal power </a:t>
            </a:r>
          </a:p>
          <a:p>
            <a:r>
              <a:rPr lang="en-US" sz="2000" dirty="0" smtClean="0"/>
              <a:t>Versailles served as the new home for the central government 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10242" name="Picture 2" descr="http://3.bp.blogspot.com/-YOMdlHqeVag/TzOBsHbLxWI/AAAAAAAAAZw/2M-egaw3M5k/s1600/versailles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76400"/>
            <a:ext cx="4839346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23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501505"/>
            <a:ext cx="3471277" cy="4051301"/>
          </a:xfrm>
        </p:spPr>
        <p:txBody>
          <a:bodyPr>
            <a:noAutofit/>
          </a:bodyPr>
          <a:lstStyle/>
          <a:p>
            <a:r>
              <a:rPr lang="en-US" sz="2400" dirty="0" smtClean="0"/>
              <a:t>In 1802 Napoleon sent his army to reconquer Haiti. </a:t>
            </a:r>
          </a:p>
          <a:p>
            <a:r>
              <a:rPr lang="en-US" sz="2400" dirty="0" smtClean="0"/>
              <a:t>L’Ouverture raised a rebellion again and France was forced to sign a truce and Haiti was granted independence in 1804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haitianrevz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479156"/>
            <a:ext cx="48768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773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Contributions of </a:t>
            </a:r>
            <a:r>
              <a:rPr lang="en-US" dirty="0" err="1" smtClean="0"/>
              <a:t>Simón</a:t>
            </a:r>
            <a:r>
              <a:rPr lang="en-US" dirty="0" smtClean="0"/>
              <a:t> Bolivar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Was a native resident, a creole, who led revolutionary efforts</a:t>
            </a:r>
          </a:p>
          <a:p>
            <a:r>
              <a:rPr lang="en-US" sz="2000" dirty="0" smtClean="0"/>
              <a:t>Liberated the northern areas of Latin America (Venezuela, Ecuador, Peru, and Bolivia)</a:t>
            </a:r>
          </a:p>
          <a:p>
            <a:r>
              <a:rPr lang="en-US" sz="2000" dirty="0" smtClean="0"/>
              <a:t>Earned the nickname “The Liberator” 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simon-bolivar-sabe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676400"/>
            <a:ext cx="37465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702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 Understandings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contributions of Toussaint L’Ouverture and </a:t>
            </a:r>
            <a:r>
              <a:rPr lang="en-US" sz="2400" dirty="0" err="1"/>
              <a:t>Simón</a:t>
            </a:r>
            <a:r>
              <a:rPr lang="en-US" sz="2400" dirty="0"/>
              <a:t> Bolivar led to the development of independent states in Latin America in the nineteenth century.</a:t>
            </a:r>
          </a:p>
        </p:txBody>
      </p:sp>
    </p:spTree>
    <p:extLst>
      <p:ext uri="{BB962C8B-B14F-4D97-AF65-F5344CB8AC3E}">
        <p14:creationId xmlns:p14="http://schemas.microsoft.com/office/powerpoint/2010/main" val="241068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481138"/>
            <a:ext cx="4038600" cy="4525962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Issued by American President, James Monroe in 1823.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 Latin American nations were now acknowledged to be independent!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US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US" dirty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US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138"/>
            <a:ext cx="4038600" cy="4525962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The United States would regard as a threat to its own peace and safety any attempt by European powers to impose their system on any independent state in the Western Hemisphere.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Basically…they told Europe to GO AWAY!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0200" y="304800"/>
            <a:ext cx="7123080" cy="9244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Monroe Doctrine </a:t>
            </a:r>
            <a:endParaRPr lang="en-US" dirty="0"/>
          </a:p>
        </p:txBody>
      </p:sp>
      <p:pic>
        <p:nvPicPr>
          <p:cNvPr id="26628" name="Picture 2" descr="http://t1.gstatic.com/images?q=tbn:TWM9phYb07K0bM:http://earlyamerica.com/portraits/images/monroe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4267200"/>
            <a:ext cx="16827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880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 Understandings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After the American Revolution, the United States wished to prevent foreign interference in America. </a:t>
            </a:r>
            <a:endParaRPr lang="en-US" sz="2000" dirty="0" smtClean="0"/>
          </a:p>
          <a:p>
            <a:r>
              <a:rPr lang="en-US" sz="2000" dirty="0" smtClean="0"/>
              <a:t>The </a:t>
            </a:r>
            <a:r>
              <a:rPr lang="en-US" sz="2000" dirty="0"/>
              <a:t>Monroe Doctrine was issued in 1823, alerting European powers that the American continents should not be considered for any future colonization.</a:t>
            </a:r>
          </a:p>
        </p:txBody>
      </p:sp>
    </p:spTree>
    <p:extLst>
      <p:ext uri="{BB962C8B-B14F-4D97-AF65-F5344CB8AC3E}">
        <p14:creationId xmlns:p14="http://schemas.microsoft.com/office/powerpoint/2010/main" val="1447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TC101972873[[fn=Summer]]</Template>
  <TotalTime>143</TotalTime>
  <Words>2698</Words>
  <Application>Microsoft Office PowerPoint</Application>
  <PresentationFormat>On-screen Show (4:3)</PresentationFormat>
  <Paragraphs>306</Paragraphs>
  <Slides>94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6" baseType="lpstr">
      <vt:lpstr>Summer</vt:lpstr>
      <vt:lpstr>Photo Editor Photo</vt:lpstr>
      <vt:lpstr>Absolute Monarchs</vt:lpstr>
      <vt:lpstr>Essential Understandings:</vt:lpstr>
      <vt:lpstr>Characteristics of Absolute Monarchies </vt:lpstr>
      <vt:lpstr>Spanish Armada- 1588</vt:lpstr>
      <vt:lpstr>PowerPoint Presentation</vt:lpstr>
      <vt:lpstr>Louis XIV and Peter the Great: Absolute Monarchs  </vt:lpstr>
      <vt:lpstr>Louis XIV- reigned 1643-1715</vt:lpstr>
      <vt:lpstr>PowerPoint Presentation</vt:lpstr>
      <vt:lpstr>Palace of Versailles</vt:lpstr>
      <vt:lpstr>Hall of Mirrors- daily passage way for Louis XIV  </vt:lpstr>
      <vt:lpstr>Queens Bed Chamber</vt:lpstr>
      <vt:lpstr>Kings Apartments</vt:lpstr>
      <vt:lpstr>PowerPoint Presentation</vt:lpstr>
      <vt:lpstr>Apollo Fountain</vt:lpstr>
      <vt:lpstr>The Royal Walk </vt:lpstr>
      <vt:lpstr>PowerPoint Presentation</vt:lpstr>
      <vt:lpstr>Peter the Great </vt:lpstr>
      <vt:lpstr>Westernization </vt:lpstr>
      <vt:lpstr>St. Petersburg </vt:lpstr>
      <vt:lpstr>English Civil War and Oliver Cromwell </vt:lpstr>
      <vt:lpstr>English Civil War </vt:lpstr>
      <vt:lpstr>PowerPoint Presentation</vt:lpstr>
      <vt:lpstr>PowerPoint Presentation</vt:lpstr>
      <vt:lpstr>PowerPoint Presentation</vt:lpstr>
      <vt:lpstr>PowerPoint Presentation</vt:lpstr>
      <vt:lpstr>Oliver Cromwell </vt:lpstr>
      <vt:lpstr>PowerPoint Presentation</vt:lpstr>
      <vt:lpstr>Death Mask of Oliver Cromwell </vt:lpstr>
      <vt:lpstr>Restoration of the English Monarchy </vt:lpstr>
      <vt:lpstr>Glorious Revolution </vt:lpstr>
      <vt:lpstr>English Bill of Rights</vt:lpstr>
      <vt:lpstr>Essential Understandings </vt:lpstr>
      <vt:lpstr>Introduction to the Age of Enlightenment </vt:lpstr>
      <vt:lpstr>Introduction to the Age of Enlightenment </vt:lpstr>
      <vt:lpstr>The Enlightenment </vt:lpstr>
      <vt:lpstr>Essential Understandings </vt:lpstr>
      <vt:lpstr>Enlightenment Thinkers and Their Ideas </vt:lpstr>
      <vt:lpstr>John Locke</vt:lpstr>
      <vt:lpstr>Montesquieu</vt:lpstr>
      <vt:lpstr>Jean-Jacques Rousseau</vt:lpstr>
      <vt:lpstr>Voltaire</vt:lpstr>
      <vt:lpstr>Music, Art, Literature, and New Technology </vt:lpstr>
      <vt:lpstr>Influence of the Enlightenment </vt:lpstr>
      <vt:lpstr>Essential Understandings </vt:lpstr>
      <vt:lpstr>PowerPoint Presentation</vt:lpstr>
      <vt:lpstr>PowerPoint Presentation</vt:lpstr>
      <vt:lpstr>Representative composers, artists, and writers </vt:lpstr>
      <vt:lpstr>Johann Sebastian Bach</vt:lpstr>
      <vt:lpstr>Wolfgang Amadeus Mozart</vt:lpstr>
      <vt:lpstr>Eugène Delacroix </vt:lpstr>
      <vt:lpstr>PowerPoint Presentation</vt:lpstr>
      <vt:lpstr>PowerPoint Presentation</vt:lpstr>
      <vt:lpstr>Technologies </vt:lpstr>
      <vt:lpstr>Essential Understandings</vt:lpstr>
      <vt:lpstr>The French Revolution </vt:lpstr>
      <vt:lpstr>Essential Understandings </vt:lpstr>
      <vt:lpstr>Causes of the French Revolution </vt:lpstr>
      <vt:lpstr>The Three Estates</vt:lpstr>
      <vt:lpstr>      So what’s the problem?</vt:lpstr>
      <vt:lpstr>The problem is…who is paying the taxes??</vt:lpstr>
      <vt:lpstr>Louis XVI as a Person </vt:lpstr>
      <vt:lpstr>Marie Antoinette</vt:lpstr>
      <vt:lpstr>Events of the French Revolution </vt:lpstr>
      <vt:lpstr>The Declaration of Rights of Man</vt:lpstr>
      <vt:lpstr>Reign of Terror </vt:lpstr>
      <vt:lpstr>PowerPoint Presentation</vt:lpstr>
      <vt:lpstr>Outcomes of the French Revolution </vt:lpstr>
      <vt:lpstr>Legacy of Napoleon </vt:lpstr>
      <vt:lpstr>Why was Napoleon popular? </vt:lpstr>
      <vt:lpstr>PowerPoint Presentation</vt:lpstr>
      <vt:lpstr>Building an Empire </vt:lpstr>
      <vt:lpstr>PowerPoint Presentation</vt:lpstr>
      <vt:lpstr>PowerPoint Presentation</vt:lpstr>
      <vt:lpstr>Essential Understandings </vt:lpstr>
      <vt:lpstr>Congress of Vienna: September, 1814 to June, 1815 </vt:lpstr>
      <vt:lpstr>Essential Understandings</vt:lpstr>
      <vt:lpstr>Legacy of the Congress of Vienna </vt:lpstr>
      <vt:lpstr>PowerPoint Presentation</vt:lpstr>
      <vt:lpstr>PowerPoint Presentation</vt:lpstr>
      <vt:lpstr>Latin American Revolutions </vt:lpstr>
      <vt:lpstr>Essential Understandings </vt:lpstr>
      <vt:lpstr>Characteristics of the colonial system </vt:lpstr>
      <vt:lpstr>Major colonial cities </vt:lpstr>
      <vt:lpstr>Rigid Class Structure </vt:lpstr>
      <vt:lpstr>Influence of the American and French Revolutions on Latin America</vt:lpstr>
      <vt:lpstr>Selected countries that gained independence during the 1800s</vt:lpstr>
      <vt:lpstr>Essential Understandings</vt:lpstr>
      <vt:lpstr>Contributions of Toussaint L’Ouverture </vt:lpstr>
      <vt:lpstr>PowerPoint Presentation</vt:lpstr>
      <vt:lpstr>PowerPoint Presentation</vt:lpstr>
      <vt:lpstr>Contributions of Simón Bolivar </vt:lpstr>
      <vt:lpstr>Essential Understandings </vt:lpstr>
      <vt:lpstr>The Monroe Doctrine </vt:lpstr>
      <vt:lpstr>Essential Understandings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Absolute Monarchs</dc:title>
  <dc:creator>Felicia</dc:creator>
  <cp:lastModifiedBy>staff</cp:lastModifiedBy>
  <cp:revision>20</cp:revision>
  <dcterms:created xsi:type="dcterms:W3CDTF">2012-02-16T23:41:45Z</dcterms:created>
  <dcterms:modified xsi:type="dcterms:W3CDTF">2012-03-05T14:25:18Z</dcterms:modified>
</cp:coreProperties>
</file>