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71" r:id="rId10"/>
    <p:sldId id="272" r:id="rId11"/>
    <p:sldId id="273" r:id="rId12"/>
    <p:sldId id="274" r:id="rId13"/>
    <p:sldId id="275" r:id="rId14"/>
    <p:sldId id="295" r:id="rId15"/>
    <p:sldId id="265" r:id="rId16"/>
    <p:sldId id="267" r:id="rId17"/>
    <p:sldId id="268" r:id="rId18"/>
    <p:sldId id="269" r:id="rId19"/>
    <p:sldId id="270" r:id="rId20"/>
    <p:sldId id="278" r:id="rId21"/>
    <p:sldId id="296" r:id="rId22"/>
    <p:sldId id="297" r:id="rId23"/>
    <p:sldId id="298" r:id="rId24"/>
    <p:sldId id="300" r:id="rId25"/>
    <p:sldId id="301" r:id="rId26"/>
    <p:sldId id="302" r:id="rId27"/>
    <p:sldId id="303" r:id="rId28"/>
    <p:sldId id="305" r:id="rId29"/>
    <p:sldId id="307" r:id="rId30"/>
    <p:sldId id="308" r:id="rId31"/>
    <p:sldId id="309" r:id="rId32"/>
    <p:sldId id="310" r:id="rId33"/>
    <p:sldId id="311" r:id="rId34"/>
    <p:sldId id="312" r:id="rId35"/>
    <p:sldId id="313" r:id="rId36"/>
    <p:sldId id="315" r:id="rId37"/>
    <p:sldId id="318" r:id="rId38"/>
    <p:sldId id="283" r:id="rId39"/>
    <p:sldId id="284" r:id="rId40"/>
    <p:sldId id="286" r:id="rId41"/>
    <p:sldId id="287" r:id="rId42"/>
    <p:sldId id="288" r:id="rId43"/>
    <p:sldId id="289" r:id="rId44"/>
    <p:sldId id="290" r:id="rId45"/>
    <p:sldId id="291" r:id="rId46"/>
    <p:sldId id="292" r:id="rId47"/>
    <p:sldId id="293" r:id="rId48"/>
    <p:sldId id="316" r:id="rId49"/>
    <p:sldId id="317" r:id="rId50"/>
    <p:sldId id="276" r:id="rId51"/>
    <p:sldId id="279" r:id="rId52"/>
    <p:sldId id="280" r:id="rId53"/>
    <p:sldId id="319" r:id="rId54"/>
    <p:sldId id="320" r:id="rId55"/>
    <p:sldId id="321" r:id="rId56"/>
    <p:sldId id="322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8EBF1CF-B831-4DA8-9BC1-21F9400863C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018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C3F878-F5E8-489B-AC8A-64F2A7E22C28}" type="datetimeFigureOut">
              <a:rPr lang="en-US" smtClean="0"/>
              <a:pPr/>
              <a:t>4/19/2012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en.wikipedia.org/wiki/File:Hideki_Tojo.jpg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ushmm.org/wlc/media_fi.php?lang=en&amp;ModuleId=10005137&amp;MediaId=203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upload.wikimedia.org/wikipedia/commons/d/d2/Nuremberg_Laws_marriage.jpeg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personal.psu.edu/users/u/u/uup101/2boyswithstars.jpg&amp;imgrefurl=http://cityroom.blogs.nytimes.com/tag/news-media/page/2/&amp;usg=__9mXkVLjexY3SZfccVz6NxtfwoOk=&amp;h=353&amp;w=485&amp;sz=34&amp;hl=en&amp;start=5&amp;um=1&amp;tbnid=JuNr3YxtwNkAiM:&amp;tbnh=94&amp;tbnw=129&amp;prev=/images?q=jews+ordered+to+wear+yellow+stars&amp;hl=en&amp;rlz=1T4GGLD_enUS353US354&amp;sa=N&amp;um=1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//api.viglink.com/api/click?format=go&amp;key=cdee124b11d6baacda6c3e29b12e23dc&amp;loc=http://maasmedia.wordpress.com/2008/08/07/hiroshima-day/&amp;v=1&amp;libid=1334510414010&amp;out=http://maasmedia.files.wordpress.com/2008/08/hiroshima_shadow.jpg&amp;ref=http://www.google.com/imgres?imgurl=http://maasmedia.files.wordpress.com/2008/08/hiroshima_shadow.jpg&amp;imgrefurl=http://maasmedia.wordpress.com/2008/08/07/hiroshima-day/&amp;h=559&amp;w=350&amp;sz=150&amp;tbnid=JGUuBzLlpJydGM:&amp;tbnh=115&amp;tbnw=72&amp;zoom=1&amp;docid=zoFK-LE_MuMGpM&amp;hl=en&amp;sa=X&amp;ei=QAOLT_PtEuWW0QHwhIDnCQ&amp;ved=0CCoQ9QEwAQ&amp;dur=312&amp;title=Hiroshima%20Day%20%C2%AB%20The%20Maas:Media&amp;txt=&amp;jsonp=vglnk_jsonp_13345104356241" TargetMode="External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images.google.com/hosted/life/f?q=liberation+of+France&amp;prev=/images?q=liberation+of+France&amp;hl=en&amp;rlz=1T4GGLD_enUS353US354&amp;sa=N&amp;um=1&amp;imgurl=9b81ad002b46e5d3" TargetMode="Externa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images.google.com/imgres?imgurl=http://open.salon.com/blog/rick_lucke/2008/09/24/files/hiroshima1222245155.jpg&amp;imgrefurl=http://open.salon.com/blog/rick_lucke/2008/09/24/monotheistic_religion_threatens_humanity&amp;usg=__0lmm9DAxSx6BctJgwxyXtkMp6SQ=&amp;h=363&amp;w=265&amp;sz=11&amp;hl=en&amp;start=2&amp;um=1&amp;tbnid=jzp69utvMvwtXM:&amp;tbnh=121&amp;tbnw=88&amp;prev=/images?q=hiroshima&amp;hl=en&amp;rlz=1T4GGLD_enUS353US354&amp;sa=N&amp;um=1" TargetMode="Externa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images.google.com/imgres?imgurl=http://www.uncp.edu/home/rwb/nuremberg_trials.gif&amp;imgrefurl=http://www.uncp.edu/home/rwb/hst332_p4.htm&amp;usg=__PhUc7kZVd0t0DpDhYNgOVbKwmJs=&amp;h=492&amp;w=600&amp;sz=99&amp;hl=en&amp;start=3&amp;um=1&amp;tbnid=jspI_jkwOYLHhM:&amp;tbnh=111&amp;tbnw=135&amp;prev=/images?q=nuremberg+trials&amp;hl=en&amp;rlz=1T4GGLD_enUS353US354&amp;sa=N&amp;um=1" TargetMode="Externa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World War Two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58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 and Political Causes of World War Two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96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Appeasement: Allies give in to Hitler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Germany violates the Treaty of Versailles by creating a union between Austria and Germany in March 1938, the Western nations appeased Hitler by not enforcing the treaty. </a:t>
            </a:r>
          </a:p>
          <a:p>
            <a:r>
              <a:rPr lang="en-US" b="1" u="sng" dirty="0"/>
              <a:t>Appeasement: giving in to the demands of an aggressor in order to keep peace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83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dirty="0"/>
              <a:t>British and French leaders caved to Hitler’s demands at the Munich Conference, Sept </a:t>
            </a:r>
            <a:r>
              <a:rPr lang="en-US" dirty="0" smtClean="0"/>
              <a:t>1938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US" u="sng" dirty="0"/>
              <a:t>Why did Europe appease Hitler</a:t>
            </a:r>
            <a:r>
              <a:rPr lang="en-US" u="sng" dirty="0" smtClean="0"/>
              <a:t>?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US" u="sng" dirty="0"/>
          </a:p>
          <a:p>
            <a:pPr algn="ctr">
              <a:lnSpc>
                <a:spcPct val="90000"/>
              </a:lnSpc>
              <a:buFontTx/>
              <a:buNone/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Political divisions, did not want to confront Germany, Great Depression, pacifism: (opposition to all war)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11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4" name="Picture 4" descr="france_fl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289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2286000"/>
            <a:ext cx="4343400" cy="1958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500" dirty="0"/>
              <a:t>“Please, Hitler, don’t start another war!!!”</a:t>
            </a:r>
          </a:p>
          <a:p>
            <a:pPr>
              <a:spcBef>
                <a:spcPct val="50000"/>
              </a:spcBef>
            </a:pPr>
            <a:r>
              <a:rPr lang="en-US" sz="3500" dirty="0"/>
              <a:t>Love, France &amp; GB</a:t>
            </a:r>
          </a:p>
        </p:txBody>
      </p:sp>
      <p:pic>
        <p:nvPicPr>
          <p:cNvPr id="20486" name="Picture 6" descr="50004british-flag-post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60838"/>
            <a:ext cx="4191000" cy="264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hitler-48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813" y="0"/>
            <a:ext cx="48021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German Nationalism</a:t>
            </a:r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 rot="1072951">
            <a:off x="427038" y="42863"/>
            <a:ext cx="685800" cy="1600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17806"/>
              </a:avLst>
            </a:prstTxWarp>
          </a:bodyPr>
          <a:lstStyle/>
          <a:p>
            <a:pPr algn="ctr"/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  <p:pic>
        <p:nvPicPr>
          <p:cNvPr id="5126" name="Picture 6" descr="hit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883596"/>
            <a:ext cx="4216400" cy="497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800px-German_Flag_Wav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800px-German_Flag_Wav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143500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800px-German_Flag_Wav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800px-German_Flag_Wav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524000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naz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276600"/>
            <a:ext cx="22098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naz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200400"/>
            <a:ext cx="22098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38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WWII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Aggression by the totalitarian powers of Germany, Italy, and Japan </a:t>
            </a:r>
          </a:p>
          <a:p>
            <a:r>
              <a:rPr lang="en-US" b="1" u="sng" dirty="0" smtClean="0"/>
              <a:t>Nationalism (again)</a:t>
            </a:r>
          </a:p>
          <a:p>
            <a:r>
              <a:rPr lang="en-US" b="1" u="sng" dirty="0" smtClean="0"/>
              <a:t>Failures of the Treaty of Versailles </a:t>
            </a:r>
          </a:p>
          <a:p>
            <a:r>
              <a:rPr lang="en-US" b="1" u="sng" dirty="0" smtClean="0"/>
              <a:t>Weakness of the League of Nations</a:t>
            </a:r>
            <a:endParaRPr lang="en-US" b="1" u="sng" dirty="0"/>
          </a:p>
        </p:txBody>
      </p:sp>
      <p:pic>
        <p:nvPicPr>
          <p:cNvPr id="4" name="Picture 13" descr="ist2_5561076-various-man-mood-silhouet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731" y="4495800"/>
            <a:ext cx="115093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4"/>
          <p:cNvSpPr>
            <a:spLocks noChangeArrowheads="1"/>
          </p:cNvSpPr>
          <p:nvPr/>
        </p:nvSpPr>
        <p:spPr bwMode="auto">
          <a:xfrm>
            <a:off x="7086600" y="2667000"/>
            <a:ext cx="1371600" cy="990600"/>
          </a:xfrm>
          <a:prstGeom prst="wedgeRoundRectCallout">
            <a:avLst>
              <a:gd name="adj1" fmla="val -92708"/>
              <a:gd name="adj2" fmla="val 176120"/>
              <a:gd name="adj3" fmla="val 16667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You better stop that, Hitler!</a:t>
            </a:r>
          </a:p>
        </p:txBody>
      </p:sp>
    </p:spTree>
    <p:extLst>
      <p:ext uri="{BB962C8B-B14F-4D97-AF65-F5344CB8AC3E}">
        <p14:creationId xmlns:p14="http://schemas.microsoft.com/office/powerpoint/2010/main" val="146176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Pacifism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1981200"/>
            <a:ext cx="3581400" cy="4267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 </a:t>
            </a:r>
            <a:r>
              <a:rPr lang="en-US" b="1" dirty="0"/>
              <a:t>Pacifism: opposition to all war (sought peace at whatever price</a:t>
            </a:r>
            <a:r>
              <a:rPr lang="en-US" b="1" dirty="0" smtClean="0"/>
              <a:t>)</a:t>
            </a:r>
            <a:endParaRPr lang="en-US" dirty="0" smtClean="0"/>
          </a:p>
          <a:p>
            <a:r>
              <a:rPr lang="en-US" b="1" dirty="0" smtClean="0"/>
              <a:t>The rest of </a:t>
            </a:r>
            <a:r>
              <a:rPr lang="en-US" b="1" u="sng" dirty="0" smtClean="0"/>
              <a:t>Europe and the United States</a:t>
            </a:r>
            <a:r>
              <a:rPr lang="en-US" b="1" dirty="0" smtClean="0"/>
              <a:t> is dealing with the world wide depression so they </a:t>
            </a:r>
            <a:r>
              <a:rPr lang="en-US" b="1" u="sng" dirty="0" smtClean="0"/>
              <a:t>are following policies of isolationism and pacifism. </a:t>
            </a:r>
            <a:endParaRPr lang="en-US" b="1" u="sng" dirty="0"/>
          </a:p>
          <a:p>
            <a:r>
              <a:rPr lang="en-US" b="1" dirty="0" smtClean="0"/>
              <a:t>The US passes Neutrality acts in 1937</a:t>
            </a:r>
          </a:p>
        </p:txBody>
      </p:sp>
      <p:pic>
        <p:nvPicPr>
          <p:cNvPr id="5" name="Picture 6" descr="10515cs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752600"/>
            <a:ext cx="4800600" cy="507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06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u="sng" dirty="0" smtClean="0"/>
              <a:t>Franklin D. Roosevelt- President of US during WWII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s://encrypted-tbn3.google.com/images?q=tbn:ANd9GcSV4OS-9teXuTepYcGn5JCPPrNB-xLeS5fLAwk1EDItUzxCQV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263" y="2098729"/>
            <a:ext cx="3762808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44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u="sng" dirty="0"/>
              <a:t>Winston Churchill- British Prime Minister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 descr="http://www.museumsyndicate.com/images/artists/6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57400"/>
            <a:ext cx="333375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03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u="sng" dirty="0"/>
              <a:t>Joseph Stalin- Soviet Dictator</a:t>
            </a:r>
          </a:p>
          <a:p>
            <a:endParaRPr lang="en-US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http://2.bp.blogspot.com/-9_qKVeARf7E/Tt0nJKq7ooI/AAAAAAAAAjk/ps2hZwww4K8/s1600/01stalinag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057400"/>
            <a:ext cx="3794024" cy="403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94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u="sng" dirty="0"/>
              <a:t>Adolf Hitler- Nazi dictator of Germany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http://static.tvtropes.org/pmwiki/pub/images/ahitl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81200"/>
            <a:ext cx="3352800" cy="4057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60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u="sng" dirty="0" smtClean="0"/>
              <a:t>Hideki </a:t>
            </a:r>
            <a:r>
              <a:rPr lang="en-US" u="sng" dirty="0" err="1" smtClean="0"/>
              <a:t>Tojo</a:t>
            </a:r>
            <a:r>
              <a:rPr lang="en-US" u="sng" dirty="0" smtClean="0"/>
              <a:t>- Japanese General</a:t>
            </a:r>
          </a:p>
          <a:p>
            <a:r>
              <a:rPr lang="en-US" u="sng" dirty="0" smtClean="0"/>
              <a:t>Hirohito- Emperor of Japan </a:t>
            </a:r>
            <a:endParaRPr lang="en-US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5431317" y="3781425"/>
            <a:ext cx="1371600" cy="70711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Tojo</a:t>
            </a:r>
            <a:endParaRPr lang="en-US" dirty="0"/>
          </a:p>
        </p:txBody>
      </p:sp>
      <p:pic>
        <p:nvPicPr>
          <p:cNvPr id="13314" name="Picture 2" descr="http://upload.wikimedia.org/wikipedia/commons/thumb/f/f0/Hideki_Tojo.jpg/220px-Hideki_Toj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612979"/>
            <a:ext cx="2480634" cy="316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encrypted-tbn2.google.com/images?q=tbn:ANd9GcQYMVd-IfX_FZ_bqqs_9R9yTNDS00JYw1PEFxwUeOHUW5WWTuQR_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373" y="3867159"/>
            <a:ext cx="1885627" cy="295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3"/>
          <p:cNvSpPr txBox="1">
            <a:spLocks/>
          </p:cNvSpPr>
          <p:nvPr/>
        </p:nvSpPr>
        <p:spPr>
          <a:xfrm>
            <a:off x="5985834" y="5267810"/>
            <a:ext cx="1371600" cy="7071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Brush Script MT" pitchFamily="66" charset="0"/>
              <a:buNone/>
            </a:pPr>
            <a:r>
              <a:rPr lang="en-US" dirty="0" smtClean="0"/>
              <a:t>Hirohito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29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015835"/>
              </p:ext>
            </p:extLst>
          </p:nvPr>
        </p:nvGraphicFramePr>
        <p:xfrm>
          <a:off x="228600" y="685800"/>
          <a:ext cx="8686800" cy="5365750"/>
        </p:xfrm>
        <a:graphic>
          <a:graphicData uri="http://schemas.openxmlformats.org/drawingml/2006/table">
            <a:tbl>
              <a:tblPr/>
              <a:tblGrid>
                <a:gridCol w="4513263"/>
                <a:gridCol w="4173537"/>
              </a:tblGrid>
              <a:tr h="297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ALLIES: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“Big Three”-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 </a:t>
                      </a:r>
                      <a:r>
                        <a:rPr kumimoji="0" lang="en-US" sz="18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U.S.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(FDR-Franklin Delano Roosevelt)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 </a:t>
                      </a:r>
                      <a:r>
                        <a:rPr kumimoji="0" lang="en-US" sz="18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Great Britain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(Winston Churchill)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 </a:t>
                      </a:r>
                      <a:r>
                        <a:rPr kumimoji="0" lang="en-US" sz="18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Soviet Union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(Joseph Stalin)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AXIS: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Tripartite Pact (1940)-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Germany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(Adolf Hitler)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Italy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(Benito Mussolini)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Japan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(Emperor Hirohito, but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           really Hideki </a:t>
                      </a:r>
                      <a:r>
                        <a:rPr kumimoji="0" lang="en-US" sz="1800" b="0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Tojo</a:t>
                      </a:r>
                      <a:r>
                        <a:rPr kumimoji="0" lang="en-US" sz="1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in charge)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</a:tr>
              <a:tr h="2393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</a:tr>
            </a:tbl>
          </a:graphicData>
        </a:graphic>
      </p:graphicFrame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3429000" y="152400"/>
            <a:ext cx="2230438" cy="457200"/>
          </a:xfrm>
          <a:prstGeom prst="rect">
            <a:avLst/>
          </a:prstGeom>
          <a:solidFill>
            <a:srgbClr val="66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/>
              <a:t>WWII:  CHART</a:t>
            </a:r>
          </a:p>
        </p:txBody>
      </p:sp>
    </p:spTree>
    <p:extLst>
      <p:ext uri="{BB962C8B-B14F-4D97-AF65-F5344CB8AC3E}">
        <p14:creationId xmlns:p14="http://schemas.microsoft.com/office/powerpoint/2010/main" val="242156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 smtClean="0"/>
              <a:t>Major Events of WWII</a:t>
            </a:r>
            <a:r>
              <a:rPr lang="en-US" dirty="0" smtClean="0"/>
              <a:t>- European Theatre and the Holocaust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26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Invasion of Poland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22313" y="1752600"/>
            <a:ext cx="3925887" cy="42672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 u="sng" dirty="0"/>
              <a:t>September 1, 1939 </a:t>
            </a:r>
            <a:br>
              <a:rPr lang="en-US" sz="2600" u="sng" dirty="0"/>
            </a:br>
            <a:r>
              <a:rPr lang="en-US" sz="2600" u="sng" dirty="0"/>
              <a:t>~ Germany invades Poland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600" dirty="0"/>
              <a:t>	~ Trigger that sets off World War II 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September 3, 1939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600" dirty="0"/>
              <a:t>~ France and Great Britain declare war on Germany because of the invasion of Poland 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endParaRPr lang="en-US" sz="2600"/>
          </a:p>
        </p:txBody>
      </p:sp>
      <p:pic>
        <p:nvPicPr>
          <p:cNvPr id="3081" name="Picture 9" descr="dfi0743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752600"/>
            <a:ext cx="38862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71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Fall of France 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62000" y="1752600"/>
            <a:ext cx="3925887" cy="4267200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200" dirty="0"/>
              <a:t>May 1940</a:t>
            </a:r>
          </a:p>
          <a:p>
            <a:r>
              <a:rPr lang="en-US" sz="2200" u="sng" dirty="0"/>
              <a:t>Germany invades France</a:t>
            </a:r>
          </a:p>
          <a:p>
            <a:r>
              <a:rPr lang="en-US" sz="2200" dirty="0"/>
              <a:t>Italy joins war against France</a:t>
            </a:r>
          </a:p>
          <a:p>
            <a:r>
              <a:rPr lang="en-US" sz="2200" u="sng" dirty="0"/>
              <a:t>France surrenders within two months</a:t>
            </a:r>
          </a:p>
          <a:p>
            <a:r>
              <a:rPr lang="en-US" sz="2200" dirty="0"/>
              <a:t>Vichy government set up in France- puppet state of Germany under General Petain 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endParaRPr lang="en-US" sz="2200"/>
          </a:p>
        </p:txBody>
      </p:sp>
      <p:pic>
        <p:nvPicPr>
          <p:cNvPr id="6152" name="Picture 8" descr="nazisdax1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2962275" cy="412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75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Battle of Britain 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38200" y="1752600"/>
            <a:ext cx="3925887" cy="4267200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dirty="0"/>
              <a:t>July 1940</a:t>
            </a:r>
          </a:p>
          <a:p>
            <a:r>
              <a:rPr lang="en-US" sz="2600" dirty="0"/>
              <a:t>Germany begins blitzkrieg attacks on Britain </a:t>
            </a:r>
          </a:p>
          <a:p>
            <a:r>
              <a:rPr lang="en-US" sz="2600" dirty="0"/>
              <a:t>“Battle of Britain”- </a:t>
            </a:r>
            <a:r>
              <a:rPr lang="en-US" sz="2600" u="sng" dirty="0"/>
              <a:t>German attempt to annihilate the British before the Americans joined the war </a:t>
            </a:r>
            <a:endParaRPr lang="en-US" sz="2600" u="sng" dirty="0" smtClean="0"/>
          </a:p>
          <a:p>
            <a:pPr marL="0" indent="0">
              <a:buNone/>
            </a:pPr>
            <a:endParaRPr lang="en-US" sz="2600" dirty="0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endParaRPr lang="en-US" sz="2600"/>
          </a:p>
        </p:txBody>
      </p:sp>
      <p:pic>
        <p:nvPicPr>
          <p:cNvPr id="8202" name="Picture 10" descr="thebli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9800"/>
            <a:ext cx="4114800" cy="327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45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/>
              <a:t>Germany invades Soviet Union 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46113" y="1752600"/>
            <a:ext cx="3925887" cy="4267200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dirty="0"/>
              <a:t>June 1941</a:t>
            </a:r>
          </a:p>
          <a:p>
            <a:r>
              <a:rPr lang="en-US" sz="2600" dirty="0"/>
              <a:t>Germany attacks Soviet Union </a:t>
            </a:r>
          </a:p>
          <a:p>
            <a:r>
              <a:rPr lang="en-US" sz="2600" dirty="0"/>
              <a:t> </a:t>
            </a:r>
            <a:r>
              <a:rPr lang="en-US" sz="2600" u="sng" dirty="0"/>
              <a:t>Reneges on Nazi-Soviet Pact in an attempt to gain oil resources in the Soviet Union </a:t>
            </a:r>
            <a:endParaRPr lang="en-US" sz="2600" u="sng" dirty="0" smtClean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endParaRPr lang="en-US" sz="2600"/>
          </a:p>
        </p:txBody>
      </p:sp>
      <p:pic>
        <p:nvPicPr>
          <p:cNvPr id="10247" name="Picture 7" descr="ilw02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74046"/>
            <a:ext cx="4343400" cy="515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30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War in Northern Africa 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1750222"/>
            <a:ext cx="3925887" cy="4267200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dirty="0"/>
              <a:t>May 1942</a:t>
            </a:r>
          </a:p>
          <a:p>
            <a:r>
              <a:rPr lang="en-US" sz="2600" dirty="0"/>
              <a:t>Germany/Italian offensive advances into Northern Africa </a:t>
            </a:r>
          </a:p>
          <a:p>
            <a:r>
              <a:rPr lang="en-US" sz="2600" dirty="0"/>
              <a:t> Italian motivation to reclaim territories controlled by the Roman Empire 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endParaRPr lang="en-US" sz="2600"/>
          </a:p>
        </p:txBody>
      </p:sp>
      <p:pic>
        <p:nvPicPr>
          <p:cNvPr id="14344" name="Picture 8" descr="sas-north-af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750222"/>
            <a:ext cx="3714750" cy="480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12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Essential Understandings of the Holocaust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There had been a climate of hatred against Jews in Europe and Russia for centuries</a:t>
            </a:r>
          </a:p>
        </p:txBody>
      </p:sp>
    </p:spTree>
    <p:extLst>
      <p:ext uri="{BB962C8B-B14F-4D97-AF65-F5344CB8AC3E}">
        <p14:creationId xmlns:p14="http://schemas.microsoft.com/office/powerpoint/2010/main" val="252739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Elements leading to the </a:t>
            </a:r>
            <a:r>
              <a:rPr lang="en-US" b="1" u="sng" dirty="0"/>
              <a:t>Holocaust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/>
              <a:t>Totalitarianism combined with nationalism</a:t>
            </a:r>
          </a:p>
          <a:p>
            <a:pPr lvl="0"/>
            <a:r>
              <a:rPr lang="en-US" dirty="0"/>
              <a:t>History of anti-Semitism</a:t>
            </a:r>
          </a:p>
          <a:p>
            <a:pPr lvl="0"/>
            <a:r>
              <a:rPr lang="en-US" dirty="0"/>
              <a:t>Defeat in World War I and economic depression blamed on German Jews</a:t>
            </a:r>
          </a:p>
          <a:p>
            <a:pPr lvl="0"/>
            <a:r>
              <a:rPr lang="en-US" dirty="0"/>
              <a:t>Hitler’s belief in the master race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05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/>
              <a:t>Final solution: Extermination camps, gas </a:t>
            </a:r>
            <a:r>
              <a:rPr lang="en-US" u="sng" dirty="0" smtClean="0"/>
              <a:t>chambers</a:t>
            </a:r>
          </a:p>
          <a:p>
            <a:r>
              <a:rPr lang="en-US" u="sng" dirty="0"/>
              <a:t>genocide: The systematic and purposeful destruction of a racial, political, religious, or cultural group</a:t>
            </a:r>
          </a:p>
          <a:p>
            <a:pPr lvl="0"/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15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71587" y="246607"/>
            <a:ext cx="6965245" cy="1202485"/>
          </a:xfrm>
        </p:spPr>
        <p:txBody>
          <a:bodyPr/>
          <a:lstStyle/>
          <a:p>
            <a:r>
              <a:rPr lang="en-US"/>
              <a:t>Nazis Open Dachau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01" name="Picture 5" descr="78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2543175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550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371600"/>
            <a:ext cx="38100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8127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371600"/>
            <a:ext cx="299085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85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Nuremburg Laws Decreed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Jews </a:t>
            </a:r>
            <a:r>
              <a:rPr lang="en-US" dirty="0"/>
              <a:t>cannot marry non Jews</a:t>
            </a:r>
          </a:p>
          <a:p>
            <a:r>
              <a:rPr lang="en-US" dirty="0" smtClean="0"/>
              <a:t>Jews </a:t>
            </a:r>
            <a:r>
              <a:rPr lang="en-US" dirty="0"/>
              <a:t>are forbidden to display the national flag (i.e.- Swastika) </a:t>
            </a: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48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File:Nuremberg Laws marriage.jpe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3152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1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Kristillnacht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“Night of the Broken Glass”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6149" name="Picture 5" descr="Broken shop windo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895600"/>
            <a:ext cx="4371975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2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Nazi Euthanasia 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idx="1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“This undesirable costs German tax payers about 60,000 marks a year, but we have a better, Final Solution to this problem” </a:t>
            </a:r>
            <a:endParaRPr lang="en-US" sz="2000" dirty="0"/>
          </a:p>
        </p:txBody>
      </p:sp>
      <p:pic>
        <p:nvPicPr>
          <p:cNvPr id="8197" name="Picture 5" descr="German Nazi euthanasia propaganda by Linnoine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7316">
            <a:off x="4597119" y="1256234"/>
            <a:ext cx="3439420" cy="452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4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German Jews Ordered to Wear Yellow Stars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5" name="Picture 5" descr="Jewish Yellow S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3896285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2boyswithstar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209800"/>
            <a:ext cx="3885063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04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Jewish Deportation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9" name="Picture 5" descr="Deportation of Jewish women from the Warsaw ghetto. Poland, 1942-194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4572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181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981200"/>
            <a:ext cx="4953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28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Opening of Auschwitz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5" name="Picture 7" descr="auschwitz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05000"/>
            <a:ext cx="6629400" cy="458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95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auschwitz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0"/>
            <a:ext cx="5003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68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auschwitz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0"/>
            <a:ext cx="563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70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prisoner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23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auschwitz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auschwitz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467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26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Soviets Liberate Auschwitz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4" name="Picture 2" descr="http://www.scrapbookpages.com/Poland/Auschwitz/OldPhotos/AuschwitzLiber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150389"/>
            <a:ext cx="6172200" cy="438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33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00200" y="990600"/>
            <a:ext cx="6254044" cy="1362075"/>
          </a:xfrm>
        </p:spPr>
        <p:txBody>
          <a:bodyPr>
            <a:normAutofit/>
          </a:bodyPr>
          <a:lstStyle/>
          <a:p>
            <a:r>
              <a:rPr lang="en-US" dirty="0"/>
              <a:t>Major Events of WWII- </a:t>
            </a:r>
            <a:r>
              <a:rPr lang="en-US" dirty="0" smtClean="0"/>
              <a:t>Pacific Theatre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5" descr="map-japan-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53092"/>
            <a:ext cx="6096000" cy="464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97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PR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05000"/>
            <a:ext cx="5943600" cy="463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85800" y="381000"/>
            <a:ext cx="7662863" cy="1552575"/>
          </a:xfrm>
          <a:prstGeom prst="rect">
            <a:avLst/>
          </a:prstGeom>
          <a:solidFill>
            <a:srgbClr val="91FF2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/>
              <a:t>Dec. 7, 1941-  Japanese attack Pearl Harbor and U.S. </a:t>
            </a:r>
          </a:p>
          <a:p>
            <a:r>
              <a:rPr lang="en-US" sz="2400"/>
              <a:t>enters WWII.  Japan then invades the Philippines and </a:t>
            </a:r>
          </a:p>
          <a:p>
            <a:r>
              <a:rPr lang="en-US" sz="2400"/>
              <a:t>Indonesia hoping that America would accept Japanese </a:t>
            </a:r>
          </a:p>
          <a:p>
            <a:r>
              <a:rPr lang="en-US" sz="2400"/>
              <a:t>predominance in Asia</a:t>
            </a:r>
          </a:p>
        </p:txBody>
      </p:sp>
    </p:spTree>
    <p:extLst>
      <p:ext uri="{BB962C8B-B14F-4D97-AF65-F5344CB8AC3E}">
        <p14:creationId xmlns:p14="http://schemas.microsoft.com/office/powerpoint/2010/main" val="218399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Douglas MacArthur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U.S. General who leads “Island Hopping” campaigns in the Pacific to bring the US military closer to Japan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9" descr="0000018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5800" y="1905000"/>
            <a:ext cx="3505200" cy="42607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775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8455025" cy="457200"/>
          </a:xfrm>
          <a:prstGeom prst="rect">
            <a:avLst/>
          </a:prstGeom>
          <a:solidFill>
            <a:srgbClr val="91FF2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/>
              <a:t>Feb. to March and April to June 1945- Iwo Jima and Okinawa</a:t>
            </a:r>
          </a:p>
        </p:txBody>
      </p:sp>
      <p:pic>
        <p:nvPicPr>
          <p:cNvPr id="31750" name="Picture 6" descr="maps-east-a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838200"/>
            <a:ext cx="49276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arrow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71800" y="2667000"/>
            <a:ext cx="1447800" cy="1028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6461125" y="2246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6308725" y="2551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6308725" y="2170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6384925" y="2246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31762" name="Text Box 18"/>
          <p:cNvSpPr txBox="1">
            <a:spLocks noChangeArrowheads="1"/>
          </p:cNvSpPr>
          <p:nvPr/>
        </p:nvSpPr>
        <p:spPr bwMode="auto">
          <a:xfrm>
            <a:off x="5827713" y="1600200"/>
            <a:ext cx="331628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/>
              <a:t>Why is victory at these </a:t>
            </a:r>
          </a:p>
          <a:p>
            <a:r>
              <a:rPr lang="en-US" sz="2400"/>
              <a:t>tiny Islands so </a:t>
            </a:r>
          </a:p>
          <a:p>
            <a:r>
              <a:rPr lang="en-US" sz="2400"/>
              <a:t>important?</a:t>
            </a:r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6248400" y="3203575"/>
            <a:ext cx="27447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/>
              <a:t>Brings Allies within</a:t>
            </a:r>
          </a:p>
          <a:p>
            <a:r>
              <a:rPr lang="en-US" sz="2400"/>
              <a:t>360 miles of Japan</a:t>
            </a:r>
          </a:p>
        </p:txBody>
      </p:sp>
      <p:sp>
        <p:nvSpPr>
          <p:cNvPr id="31764" name="Text Box 20"/>
          <p:cNvSpPr txBox="1">
            <a:spLocks noChangeArrowheads="1"/>
          </p:cNvSpPr>
          <p:nvPr/>
        </p:nvSpPr>
        <p:spPr bwMode="auto">
          <a:xfrm>
            <a:off x="0" y="4495800"/>
            <a:ext cx="9239250" cy="1552575"/>
          </a:xfrm>
          <a:prstGeom prst="rect">
            <a:avLst/>
          </a:prstGeom>
          <a:solidFill>
            <a:srgbClr val="91FF2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/>
              <a:t>Brought America closer than ever to Japan.  Cost thousands </a:t>
            </a:r>
          </a:p>
          <a:p>
            <a:r>
              <a:rPr lang="en-US" sz="2400"/>
              <a:t>of lives– even more Japanese, as Japanese fought fiercely</a:t>
            </a:r>
          </a:p>
          <a:p>
            <a:r>
              <a:rPr lang="en-US" sz="2400"/>
              <a:t>for every inch of the islands.  </a:t>
            </a:r>
          </a:p>
          <a:p>
            <a:r>
              <a:rPr lang="en-US" sz="2400"/>
              <a:t>Japanese would rather commit suicide than surrender– (Kamikaze)</a:t>
            </a:r>
          </a:p>
        </p:txBody>
      </p:sp>
    </p:spTree>
    <p:extLst>
      <p:ext uri="{BB962C8B-B14F-4D97-AF65-F5344CB8AC3E}">
        <p14:creationId xmlns:p14="http://schemas.microsoft.com/office/powerpoint/2010/main" val="339480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3" grpId="0"/>
      <p:bldP spid="3176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wo_jima_fla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1371600"/>
            <a:ext cx="6477000" cy="5216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1143000" y="381000"/>
            <a:ext cx="7064375" cy="1066800"/>
          </a:xfrm>
          <a:prstGeom prst="rect">
            <a:avLst/>
          </a:prstGeom>
          <a:solidFill>
            <a:srgbClr val="FFE5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/>
              <a:t>Victory at Iwo Jima creates this lasting</a:t>
            </a:r>
          </a:p>
          <a:p>
            <a:r>
              <a:rPr lang="en-US" sz="3200"/>
              <a:t>symbol of American victory in Pacific</a:t>
            </a:r>
          </a:p>
        </p:txBody>
      </p:sp>
    </p:spTree>
    <p:extLst>
      <p:ext uri="{BB962C8B-B14F-4D97-AF65-F5344CB8AC3E}">
        <p14:creationId xmlns:p14="http://schemas.microsoft.com/office/powerpoint/2010/main" val="140483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4572000" y="1981200"/>
            <a:ext cx="4572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/>
              <a:t>American Death Toll:</a:t>
            </a:r>
          </a:p>
          <a:p>
            <a:endParaRPr lang="en-US" sz="2800"/>
          </a:p>
          <a:p>
            <a:r>
              <a:rPr lang="en-US" sz="2800"/>
              <a:t>6,000 Iwo Jima</a:t>
            </a:r>
          </a:p>
          <a:p>
            <a:r>
              <a:rPr lang="en-US" sz="2800"/>
              <a:t>7,500 Okinawa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572000" y="4038600"/>
            <a:ext cx="4572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/>
              <a:t>Japanese Death Toll:</a:t>
            </a:r>
          </a:p>
          <a:p>
            <a:endParaRPr lang="en-US" sz="2800"/>
          </a:p>
          <a:p>
            <a:r>
              <a:rPr lang="en-US" sz="2800"/>
              <a:t>Over 120,000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127125" y="625475"/>
            <a:ext cx="67706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/>
              <a:t>What was the Human Cost of taking </a:t>
            </a:r>
          </a:p>
          <a:p>
            <a:r>
              <a:rPr lang="en-US" sz="3200"/>
              <a:t>Iwo Jima and Okinawa?</a:t>
            </a:r>
          </a:p>
        </p:txBody>
      </p:sp>
      <p:pic>
        <p:nvPicPr>
          <p:cNvPr id="40968" name="Picture 8" descr="w2_iwo-jima_chap_5thmar_sgt-L-R-%20Burmeister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33550"/>
            <a:ext cx="4505325" cy="428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7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LEXcrashlar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685800"/>
            <a:ext cx="7772400" cy="5783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3124200" y="558800"/>
            <a:ext cx="2716213" cy="519113"/>
          </a:xfrm>
          <a:prstGeom prst="rect">
            <a:avLst/>
          </a:prstGeom>
          <a:solidFill>
            <a:srgbClr val="FFE5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/>
              <a:t>Kamikaze Pilots</a:t>
            </a:r>
          </a:p>
        </p:txBody>
      </p:sp>
    </p:spTree>
    <p:extLst>
      <p:ext uri="{BB962C8B-B14F-4D97-AF65-F5344CB8AC3E}">
        <p14:creationId xmlns:p14="http://schemas.microsoft.com/office/powerpoint/2010/main" val="20162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0" y="304800"/>
            <a:ext cx="9144000" cy="2282825"/>
          </a:xfrm>
          <a:prstGeom prst="rect">
            <a:avLst/>
          </a:prstGeom>
          <a:solidFill>
            <a:srgbClr val="91FF2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/>
              <a:t>August 1945- Atomic Bomb</a:t>
            </a:r>
          </a:p>
          <a:p>
            <a:endParaRPr lang="en-US" sz="2400"/>
          </a:p>
          <a:p>
            <a:r>
              <a:rPr lang="en-US" sz="2400"/>
              <a:t>Prospect of terrible casualties if U.S. invaded Japan lead to </a:t>
            </a:r>
          </a:p>
          <a:p>
            <a:r>
              <a:rPr lang="en-US" sz="2400"/>
              <a:t>Harry Truman ordering use of atomic bomb on cities of </a:t>
            </a:r>
          </a:p>
          <a:p>
            <a:r>
              <a:rPr lang="en-US" sz="2400"/>
              <a:t>Hiroshima and Nagasaki to force surrender. Tens of thousands </a:t>
            </a:r>
          </a:p>
          <a:p>
            <a:r>
              <a:rPr lang="en-US" sz="2400"/>
              <a:t>of people killed.  Japan surrenders.</a:t>
            </a:r>
          </a:p>
        </p:txBody>
      </p:sp>
      <p:pic>
        <p:nvPicPr>
          <p:cNvPr id="48133" name="Picture 5" descr="nagasaki-fat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813050"/>
            <a:ext cx="4724400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Picture 7" descr="lit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19400"/>
            <a:ext cx="4267200" cy="324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1295400" y="5943600"/>
            <a:ext cx="1228725" cy="396875"/>
          </a:xfrm>
          <a:prstGeom prst="rect">
            <a:avLst/>
          </a:prstGeom>
          <a:solidFill>
            <a:srgbClr val="FFE5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/>
              <a:t>Little Boy</a:t>
            </a: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6324600" y="5943600"/>
            <a:ext cx="1114425" cy="396875"/>
          </a:xfrm>
          <a:prstGeom prst="rect">
            <a:avLst/>
          </a:prstGeom>
          <a:solidFill>
            <a:srgbClr val="FFE5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/>
              <a:t>Fat Man</a:t>
            </a:r>
          </a:p>
        </p:txBody>
      </p:sp>
    </p:spTree>
    <p:extLst>
      <p:ext uri="{BB962C8B-B14F-4D97-AF65-F5344CB8AC3E}">
        <p14:creationId xmlns:p14="http://schemas.microsoft.com/office/powerpoint/2010/main" val="313157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japa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381000"/>
            <a:ext cx="7362825" cy="56483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7" name="Picture 9" descr="Atomic%20Bomb%20--%20dabomb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0" y="3894138"/>
            <a:ext cx="3429000" cy="26733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2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hiro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609600"/>
            <a:ext cx="8086725" cy="5797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3352800" y="381000"/>
            <a:ext cx="2011363" cy="579438"/>
          </a:xfrm>
          <a:prstGeom prst="rect">
            <a:avLst/>
          </a:prstGeom>
          <a:solidFill>
            <a:srgbClr val="FFE5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/>
              <a:t>Hiroshima</a:t>
            </a:r>
          </a:p>
        </p:txBody>
      </p:sp>
    </p:spTree>
    <p:extLst>
      <p:ext uri="{BB962C8B-B14F-4D97-AF65-F5344CB8AC3E}">
        <p14:creationId xmlns:p14="http://schemas.microsoft.com/office/powerpoint/2010/main" val="126489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People/objects were instantly evaporated from intense heat of blast often leaving behind their shadows imprinted on the wall</a:t>
            </a:r>
            <a:endParaRPr lang="en-US" dirty="0"/>
          </a:p>
        </p:txBody>
      </p:sp>
      <p:pic>
        <p:nvPicPr>
          <p:cNvPr id="4" name="Picture 2" descr="http://maasmedia.files.wordpress.com/2008/08/hiroshima_shadow.jpg?w=187&amp;h=300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8" b="109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4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Essential Understandings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Many economic and political causes led to World War II. Major theaters of war included Africa, Europe, Asia, and the Pacific Islands. Leadership was essential to the Allied victory.</a:t>
            </a:r>
          </a:p>
        </p:txBody>
      </p:sp>
    </p:spTree>
    <p:extLst>
      <p:ext uri="{BB962C8B-B14F-4D97-AF65-F5344CB8AC3E}">
        <p14:creationId xmlns:p14="http://schemas.microsoft.com/office/powerpoint/2010/main" val="126806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 of and Outcomes of </a:t>
            </a:r>
            <a:r>
              <a:rPr lang="en-US" smtClean="0"/>
              <a:t>World War II 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00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D-Day- Allied commander in Europe  </a:t>
            </a:r>
            <a:endParaRPr lang="en-US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1752600"/>
            <a:ext cx="3925887" cy="4267200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dirty="0"/>
              <a:t>June 6</a:t>
            </a:r>
            <a:r>
              <a:rPr lang="en-US" sz="2600" baseline="30000" dirty="0"/>
              <a:t>th</a:t>
            </a:r>
            <a:r>
              <a:rPr lang="en-US" sz="2600" dirty="0"/>
              <a:t>, 1944</a:t>
            </a:r>
          </a:p>
          <a:p>
            <a:r>
              <a:rPr lang="en-US" sz="2600" dirty="0"/>
              <a:t>Allied troops land on Normandy</a:t>
            </a:r>
          </a:p>
          <a:p>
            <a:r>
              <a:rPr lang="en-US" sz="2600" dirty="0"/>
              <a:t> Goal= take France back from the Axis powers and invade </a:t>
            </a:r>
            <a:r>
              <a:rPr lang="en-US" sz="2600" dirty="0" smtClean="0"/>
              <a:t>Germany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endParaRPr lang="en-US" sz="2600"/>
          </a:p>
        </p:txBody>
      </p:sp>
      <p:pic>
        <p:nvPicPr>
          <p:cNvPr id="18439" name="Picture 7" descr="d-day-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43100"/>
            <a:ext cx="4010186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67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Led by Dwight. D. Eisenhower- Allied commander in Europe 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 descr="http://media.web.britannica.com/eb-media/72/79872-004-9D12F0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05000"/>
            <a:ext cx="37242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55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Liberation of France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62001" y="1752600"/>
            <a:ext cx="3733800" cy="4267200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dirty="0"/>
              <a:t>August 1944</a:t>
            </a:r>
          </a:p>
          <a:p>
            <a:r>
              <a:rPr lang="en-US" sz="2600" dirty="0"/>
              <a:t>France is liberated by Allied forces</a:t>
            </a:r>
          </a:p>
          <a:p>
            <a:r>
              <a:rPr lang="en-US" sz="2600" dirty="0"/>
              <a:t> Direct result of the successful surprise attack on the beaches of Normandy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  <a:prstGeom prst="rect">
            <a:avLst/>
          </a:prstGeom>
        </p:spPr>
        <p:txBody>
          <a:bodyPr/>
          <a:lstStyle/>
          <a:p>
            <a:endParaRPr lang="en-US" sz="2600"/>
          </a:p>
        </p:txBody>
      </p:sp>
      <p:pic>
        <p:nvPicPr>
          <p:cNvPr id="20487" name="Picture 7" descr="9b81ad002b46e5d3_land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752600"/>
            <a:ext cx="4205288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32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Ending the War	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1905000"/>
            <a:ext cx="4040188" cy="45307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Pacific Theatre: Dropping the atomic bombs on Hiroshima and Nagasaki</a:t>
            </a:r>
          </a:p>
          <a:p>
            <a:r>
              <a:rPr lang="en-US" dirty="0"/>
              <a:t> European Theatre: V-E Day (Victory in Europe)- May 7, 1945, Germans surrendered after Allies took </a:t>
            </a:r>
            <a:r>
              <a:rPr lang="en-US" dirty="0" smtClean="0"/>
              <a:t>Berlin </a:t>
            </a:r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6613" y="1600200"/>
            <a:ext cx="4040187" cy="45307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079" name="Picture 7" descr="hiroshima122224515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694710"/>
            <a:ext cx="3200400" cy="440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55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War Crimes Trials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62000" y="1717675"/>
            <a:ext cx="4040188" cy="45307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/>
              <a:t>Nuremburg Trials: 142 German and Austrian officials found guilty!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 Charges brought against officials: conspiracy, crimes against peace, war crimes, crimes against humanity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Some received death sentences, showing that officials could be held responsible for actions during wartime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6613" y="1600200"/>
            <a:ext cx="4040187" cy="45307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endParaRPr lang="en-US" sz="2400"/>
          </a:p>
        </p:txBody>
      </p:sp>
      <p:pic>
        <p:nvPicPr>
          <p:cNvPr id="5127" name="Picture 7" descr="nuremberg_trial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828800"/>
            <a:ext cx="44958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37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Outcomes of World War Two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Loss of empires by European powers</a:t>
            </a:r>
          </a:p>
          <a:p>
            <a:r>
              <a:rPr lang="en-US" dirty="0" smtClean="0"/>
              <a:t>Establishment of two major powers in the world: US and the Soviet Union (USSR)</a:t>
            </a:r>
          </a:p>
          <a:p>
            <a:r>
              <a:rPr lang="en-US" dirty="0"/>
              <a:t> </a:t>
            </a:r>
            <a:r>
              <a:rPr lang="en-US" dirty="0" smtClean="0"/>
              <a:t>War crimes trials (Nuremburg)</a:t>
            </a:r>
          </a:p>
          <a:p>
            <a:r>
              <a:rPr lang="en-US" dirty="0"/>
              <a:t> </a:t>
            </a:r>
            <a:r>
              <a:rPr lang="en-US" dirty="0" smtClean="0"/>
              <a:t>Division of Europe between Democratic powers and the Soviet Union (communist satellites) NATO vs. </a:t>
            </a:r>
            <a:r>
              <a:rPr lang="en-US" dirty="0" err="1" smtClean="0"/>
              <a:t>Warshaw</a:t>
            </a:r>
            <a:r>
              <a:rPr lang="en-US" dirty="0" smtClean="0"/>
              <a:t> Pact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34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Outcomes 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George Marshall- US Gen. (later U.S. Secretary of State) </a:t>
            </a:r>
          </a:p>
          <a:p>
            <a:r>
              <a:rPr lang="en-US" dirty="0" smtClean="0"/>
              <a:t>Marshall Plan: plan to rebuild Europe (economic and political win/win)</a:t>
            </a:r>
          </a:p>
          <a:p>
            <a:r>
              <a:rPr lang="en-US" dirty="0" smtClean="0"/>
              <a:t>35 Billion dollars in aid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www.npg.si.edu/img2/marshall/mmarwa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057400"/>
            <a:ext cx="3114675" cy="391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57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657</TotalTime>
  <Words>1095</Words>
  <Application>Microsoft Office PowerPoint</Application>
  <PresentationFormat>On-screen Show (4:3)</PresentationFormat>
  <Paragraphs>162</Paragraphs>
  <Slides>56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Pushpin</vt:lpstr>
      <vt:lpstr>World War Two </vt:lpstr>
      <vt:lpstr>Economic and Political Causes of World War Two </vt:lpstr>
      <vt:lpstr>Appeasement: Allies give in to Hitler </vt:lpstr>
      <vt:lpstr>PowerPoint Presentation</vt:lpstr>
      <vt:lpstr>PowerPoint Presentation</vt:lpstr>
      <vt:lpstr>German Nationalism</vt:lpstr>
      <vt:lpstr>Causes of WWII</vt:lpstr>
      <vt:lpstr>Pacifism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Major Events of WWII- European Theatre and the Holocaust </vt:lpstr>
      <vt:lpstr>Invasion of Poland</vt:lpstr>
      <vt:lpstr>Fall of France </vt:lpstr>
      <vt:lpstr>Battle of Britain </vt:lpstr>
      <vt:lpstr>Germany invades Soviet Union </vt:lpstr>
      <vt:lpstr>The War in Northern Africa </vt:lpstr>
      <vt:lpstr>Essential Understandings of the Holocaust </vt:lpstr>
      <vt:lpstr>Elements leading to the Holocaust </vt:lpstr>
      <vt:lpstr>PowerPoint Presentation</vt:lpstr>
      <vt:lpstr>Nazis Open Dachau </vt:lpstr>
      <vt:lpstr>Nuremburg Laws Decreed </vt:lpstr>
      <vt:lpstr>PowerPoint Presentation</vt:lpstr>
      <vt:lpstr>Kristillnacht</vt:lpstr>
      <vt:lpstr>Nazi Euthanasia </vt:lpstr>
      <vt:lpstr>German Jews Ordered to Wear Yellow Stars </vt:lpstr>
      <vt:lpstr>Jewish Deportation </vt:lpstr>
      <vt:lpstr>Opening of Auschwitz</vt:lpstr>
      <vt:lpstr>PowerPoint Presentation</vt:lpstr>
      <vt:lpstr>PowerPoint Presentation</vt:lpstr>
      <vt:lpstr>PowerPoint Presentation</vt:lpstr>
      <vt:lpstr>PowerPoint Presentation</vt:lpstr>
      <vt:lpstr>Soviets Liberate Auschwitz </vt:lpstr>
      <vt:lpstr>Major Events of WWII- Pacific Theatre</vt:lpstr>
      <vt:lpstr>PowerPoint Presentation</vt:lpstr>
      <vt:lpstr>Douglas MacArthur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People/objects were instantly evaporated from intense heat of blast often leaving behind their shadows imprinted on the wall</vt:lpstr>
      <vt:lpstr>Essential Understandings </vt:lpstr>
      <vt:lpstr>End of and Outcomes of World War II </vt:lpstr>
      <vt:lpstr>D-Day- Allied commander in Europe  </vt:lpstr>
      <vt:lpstr>PowerPoint Presentation</vt:lpstr>
      <vt:lpstr>Liberation of France</vt:lpstr>
      <vt:lpstr>Ending the War </vt:lpstr>
      <vt:lpstr>War Crimes Trials</vt:lpstr>
      <vt:lpstr>Outcomes of World War Two </vt:lpstr>
      <vt:lpstr>Outcomes continued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War Two</dc:title>
  <dc:creator>Felicia</dc:creator>
  <cp:lastModifiedBy>staff</cp:lastModifiedBy>
  <cp:revision>22</cp:revision>
  <dcterms:created xsi:type="dcterms:W3CDTF">2012-04-15T16:32:26Z</dcterms:created>
  <dcterms:modified xsi:type="dcterms:W3CDTF">2012-04-19T12:40:13Z</dcterms:modified>
</cp:coreProperties>
</file>