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1B05C-9B67-4C52-ABEE-220EBC66B7D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B05C-9B67-4C52-ABEE-220EBC66B7D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B05C-9B67-4C52-ABEE-220EBC66B7D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B05C-9B67-4C52-ABEE-220EBC66B7D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1B05C-9B67-4C52-ABEE-220EBC66B7DB}"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1B05C-9B67-4C52-ABEE-220EBC66B7DB}" type="datetimeFigureOut">
              <a:rPr lang="en-US" smtClean="0"/>
              <a:pPr/>
              <a:t>3/12/2009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1B05C-9B67-4C52-ABEE-220EBC66B7DB}" type="datetimeFigureOut">
              <a:rPr lang="en-US" smtClean="0"/>
              <a:pPr/>
              <a:t>3/12/2009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1B05C-9B67-4C52-ABEE-220EBC66B7DB}" type="datetimeFigureOut">
              <a:rPr lang="en-US" smtClean="0"/>
              <a:pPr/>
              <a:t>3/12/2009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1B05C-9B67-4C52-ABEE-220EBC66B7DB}" type="datetimeFigureOut">
              <a:rPr lang="en-US" smtClean="0"/>
              <a:pPr/>
              <a:t>3/12/2009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1B05C-9B67-4C52-ABEE-220EBC66B7DB}" type="datetimeFigureOut">
              <a:rPr lang="en-US" smtClean="0"/>
              <a:pPr/>
              <a:t>3/12/2009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1B05C-9B67-4C52-ABEE-220EBC66B7DB}" type="datetimeFigureOut">
              <a:rPr lang="en-US" smtClean="0"/>
              <a:pPr/>
              <a:t>3/12/2009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CF3D9-4E79-40BC-A20A-86F042F88A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1B05C-9B67-4C52-ABEE-220EBC66B7DB}" type="datetimeFigureOut">
              <a:rPr lang="en-US" smtClean="0"/>
              <a:pPr/>
              <a:t>3/12/2009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CF3D9-4E79-40BC-A20A-86F042F88A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4/4c/Armoiries_Owen_Tudor.sv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c/ce/Flag_of_The_Commonwealth.sv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upload.wikimedia.org/wikipedia/commons/c/cc/Coa-commonwealth.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upload.wikimedia.org/wikipedia/commons/e/e5/England_Arms_1603.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c/cf/Portrait_of_William_III%2C_%281650-1702%29.jpg"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e/e5/England_Arms_1603.sv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5/England_Arms_1603.sv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3/3e/English_civil_war_map_1642_to_1645.JPG"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upload.wikimedia.org/wikipedia/commons/c/ce/Flag_of_The_Commonwealth.svg"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0"/>
            <a:ext cx="4114800" cy="6247864"/>
          </a:xfrm>
          <a:prstGeom prst="rect">
            <a:avLst/>
          </a:prstGeom>
          <a:noFill/>
        </p:spPr>
        <p:txBody>
          <a:bodyPr wrap="square" rtlCol="0">
            <a:spAutoFit/>
          </a:bodyPr>
          <a:lstStyle/>
          <a:p>
            <a:pPr algn="ctr">
              <a:buFont typeface="Arial" pitchFamily="34" charset="0"/>
              <a:buChar char="•"/>
            </a:pPr>
            <a:r>
              <a:rPr lang="en-US" sz="2500" dirty="0" smtClean="0">
                <a:latin typeface="Andalus" pitchFamily="2" charset="-78"/>
                <a:cs typeface="Andalus" pitchFamily="2" charset="-78"/>
              </a:rPr>
              <a:t> Like her father King Henry VIII ,queen Elizabeth believed in the tenants of divine right, yet they both consulted and controlled the English parliament, recognizing the value of good relations with the representative body.</a:t>
            </a:r>
          </a:p>
          <a:p>
            <a:pPr algn="ctr">
              <a:buFont typeface="Arial" pitchFamily="34" charset="0"/>
              <a:buChar char="•"/>
            </a:pPr>
            <a:r>
              <a:rPr lang="en-US" sz="2500" dirty="0" smtClean="0">
                <a:latin typeface="Andalus" pitchFamily="2" charset="-78"/>
                <a:cs typeface="Andalus" pitchFamily="2" charset="-78"/>
              </a:rPr>
              <a:t> Queen Elizabeth was the last of the Tudor dynasty as she had no brothers or sisters and no heirs due to the fact that she never married.</a:t>
            </a:r>
          </a:p>
          <a:p>
            <a:pPr algn="ctr">
              <a:buFont typeface="Arial" pitchFamily="34" charset="0"/>
              <a:buChar char="•"/>
            </a:pPr>
            <a:r>
              <a:rPr lang="en-US" sz="2500" dirty="0" smtClean="0">
                <a:latin typeface="Andalus" pitchFamily="2" charset="-78"/>
                <a:cs typeface="Andalus" pitchFamily="2" charset="-78"/>
              </a:rPr>
              <a:t> When Elizabeth died the throne shifted to her relatives the Scottish Stuarts.</a:t>
            </a:r>
          </a:p>
        </p:txBody>
      </p:sp>
      <p:pic>
        <p:nvPicPr>
          <p:cNvPr id="11266" name="Picture 2" descr="http://upload.wikimedia.org/wikipedia/commons/a/af/Darnley_stage_3.jpg"/>
          <p:cNvPicPr>
            <a:picLocks noChangeAspect="1" noChangeArrowheads="1"/>
          </p:cNvPicPr>
          <p:nvPr/>
        </p:nvPicPr>
        <p:blipFill>
          <a:blip r:embed="rId2" cstate="print"/>
          <a:srcRect/>
          <a:stretch>
            <a:fillRect/>
          </a:stretch>
        </p:blipFill>
        <p:spPr bwMode="auto">
          <a:xfrm>
            <a:off x="4495800" y="152400"/>
            <a:ext cx="4448175" cy="6504509"/>
          </a:xfrm>
          <a:prstGeom prst="rect">
            <a:avLst/>
          </a:prstGeom>
          <a:noFill/>
        </p:spPr>
      </p:pic>
      <p:sp>
        <p:nvSpPr>
          <p:cNvPr id="7" name="TextBox 6"/>
          <p:cNvSpPr txBox="1"/>
          <p:nvPr/>
        </p:nvSpPr>
        <p:spPr>
          <a:xfrm>
            <a:off x="914400" y="0"/>
            <a:ext cx="2743200" cy="923330"/>
          </a:xfrm>
          <a:prstGeom prst="rect">
            <a:avLst/>
          </a:prstGeom>
          <a:noFill/>
        </p:spPr>
        <p:txBody>
          <a:bodyPr wrap="square" rtlCol="0">
            <a:spAutoFit/>
          </a:bodyPr>
          <a:lstStyle/>
          <a:p>
            <a:r>
              <a:rPr lang="en-US" sz="5400" dirty="0" smtClean="0">
                <a:latin typeface="Andalus" pitchFamily="2" charset="-78"/>
                <a:cs typeface="Andalus" pitchFamily="2" charset="-78"/>
              </a:rPr>
              <a:t>Elizabeth</a:t>
            </a:r>
            <a:endParaRPr lang="en-US" sz="5400" dirty="0">
              <a:latin typeface="Andalus" pitchFamily="2" charset="-78"/>
              <a:cs typeface="Andalus" pitchFamily="2" charset="-78"/>
            </a:endParaRPr>
          </a:p>
        </p:txBody>
      </p:sp>
      <p:cxnSp>
        <p:nvCxnSpPr>
          <p:cNvPr id="9" name="Straight Connector 8"/>
          <p:cNvCxnSpPr/>
          <p:nvPr/>
        </p:nvCxnSpPr>
        <p:spPr>
          <a:xfrm>
            <a:off x="990600" y="6858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95800" y="152400"/>
            <a:ext cx="4429259" cy="6518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le:Armoiries Owen Tudor.svg">
            <a:hlinkClick r:id="rId3"/>
          </p:cNvPr>
          <p:cNvPicPr>
            <a:picLocks noChangeAspect="1" noChangeArrowheads="1"/>
          </p:cNvPicPr>
          <p:nvPr/>
        </p:nvPicPr>
        <p:blipFill>
          <a:blip r:embed="rId4" cstate="print"/>
          <a:srcRect/>
          <a:stretch>
            <a:fillRect/>
          </a:stretch>
        </p:blipFill>
        <p:spPr bwMode="auto">
          <a:xfrm>
            <a:off x="7543800" y="228600"/>
            <a:ext cx="1315085" cy="1447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994856"/>
            <a:ext cx="5486400" cy="5863144"/>
          </a:xfrm>
          <a:prstGeom prst="rect">
            <a:avLst/>
          </a:prstGeom>
          <a:noFill/>
        </p:spPr>
        <p:txBody>
          <a:bodyPr wrap="square" rtlCol="0">
            <a:spAutoFit/>
          </a:bodyPr>
          <a:lstStyle/>
          <a:p>
            <a:pPr>
              <a:buFont typeface="Arial" pitchFamily="34" charset="0"/>
              <a:buChar char="•"/>
            </a:pPr>
            <a:r>
              <a:rPr lang="en-US" sz="2100" dirty="0" smtClean="0">
                <a:latin typeface="Andalus" pitchFamily="2" charset="-78"/>
                <a:cs typeface="Andalus" pitchFamily="2" charset="-78"/>
              </a:rPr>
              <a:t> After Charles was executed the monarchy was abolished by the house of commons (the rump parliament) along  with the House of Lords and the Church of England. </a:t>
            </a:r>
          </a:p>
          <a:p>
            <a:pPr>
              <a:buFont typeface="Arial" pitchFamily="34" charset="0"/>
              <a:buChar char="•"/>
            </a:pPr>
            <a:r>
              <a:rPr lang="en-US" sz="2100" dirty="0" smtClean="0">
                <a:latin typeface="Andalus" pitchFamily="2" charset="-78"/>
                <a:cs typeface="Andalus" pitchFamily="2" charset="-78"/>
              </a:rPr>
              <a:t> Cromwell was designated the new countries leader later given the title “Lord Protector.”</a:t>
            </a:r>
          </a:p>
          <a:p>
            <a:pPr>
              <a:buFont typeface="Arial" pitchFamily="34" charset="0"/>
              <a:buChar char="•"/>
            </a:pPr>
            <a:r>
              <a:rPr lang="en-US" sz="2100" dirty="0" smtClean="0">
                <a:latin typeface="Andalus" pitchFamily="2" charset="-78"/>
                <a:cs typeface="Andalus" pitchFamily="2" charset="-78"/>
              </a:rPr>
              <a:t> The Commonwealth immediately faced invasion from Ireland and Scotland as royalists attempted to place Charles II on the throne yet these threats were soon neutralized by Cromwell's army.</a:t>
            </a:r>
          </a:p>
          <a:p>
            <a:pPr>
              <a:buFont typeface="Arial" pitchFamily="34" charset="0"/>
              <a:buChar char="•"/>
            </a:pPr>
            <a:r>
              <a:rPr lang="en-US" sz="2100" dirty="0" smtClean="0">
                <a:latin typeface="Andalus" pitchFamily="2" charset="-78"/>
                <a:cs typeface="Andalus" pitchFamily="2" charset="-78"/>
              </a:rPr>
              <a:t> Strict Puritan laws were enacted which frowned on theatres, taverns, dancing, gambling, and Catholicism .</a:t>
            </a:r>
          </a:p>
          <a:p>
            <a:pPr>
              <a:buFont typeface="Arial" pitchFamily="34" charset="0"/>
              <a:buChar char="•"/>
            </a:pPr>
            <a:r>
              <a:rPr lang="en-US" sz="2100" dirty="0" smtClean="0">
                <a:latin typeface="Andalus" pitchFamily="2" charset="-78"/>
                <a:cs typeface="Andalus" pitchFamily="2" charset="-78"/>
              </a:rPr>
              <a:t> Cromwell dismissed the rump parliament and ruled Britain by himself (the Protectorate) for five years until his death.</a:t>
            </a:r>
          </a:p>
          <a:p>
            <a:endParaRPr lang="en-US" dirty="0"/>
          </a:p>
        </p:txBody>
      </p:sp>
      <p:pic>
        <p:nvPicPr>
          <p:cNvPr id="22530" name="Picture 2" descr="File:Flag of The Commonwealth.svg">
            <a:hlinkClick r:id="rId2"/>
          </p:cNvPr>
          <p:cNvPicPr>
            <a:picLocks noChangeAspect="1" noChangeArrowheads="1"/>
          </p:cNvPicPr>
          <p:nvPr/>
        </p:nvPicPr>
        <p:blipFill>
          <a:blip r:embed="rId3"/>
          <a:srcRect/>
          <a:stretch>
            <a:fillRect/>
          </a:stretch>
        </p:blipFill>
        <p:spPr bwMode="auto">
          <a:xfrm>
            <a:off x="228600" y="3733800"/>
            <a:ext cx="3200400" cy="2560321"/>
          </a:xfrm>
          <a:prstGeom prst="rect">
            <a:avLst/>
          </a:prstGeom>
          <a:noFill/>
        </p:spPr>
      </p:pic>
      <p:pic>
        <p:nvPicPr>
          <p:cNvPr id="22532" name="Picture 4" descr="File:Coa-commonwealth.svg">
            <a:hlinkClick r:id="rId4"/>
          </p:cNvPr>
          <p:cNvPicPr>
            <a:picLocks noChangeAspect="1" noChangeArrowheads="1"/>
          </p:cNvPicPr>
          <p:nvPr/>
        </p:nvPicPr>
        <p:blipFill>
          <a:blip r:embed="rId5"/>
          <a:srcRect/>
          <a:stretch>
            <a:fillRect/>
          </a:stretch>
        </p:blipFill>
        <p:spPr bwMode="auto">
          <a:xfrm>
            <a:off x="152400" y="228600"/>
            <a:ext cx="3305048" cy="3069704"/>
          </a:xfrm>
          <a:prstGeom prst="rect">
            <a:avLst/>
          </a:prstGeom>
          <a:noFill/>
        </p:spPr>
      </p:pic>
      <p:sp>
        <p:nvSpPr>
          <p:cNvPr id="7" name="TextBox 6"/>
          <p:cNvSpPr txBox="1"/>
          <p:nvPr/>
        </p:nvSpPr>
        <p:spPr>
          <a:xfrm>
            <a:off x="3657600" y="228600"/>
            <a:ext cx="5334000" cy="830997"/>
          </a:xfrm>
          <a:prstGeom prst="rect">
            <a:avLst/>
          </a:prstGeom>
          <a:noFill/>
        </p:spPr>
        <p:txBody>
          <a:bodyPr wrap="square" rtlCol="0">
            <a:spAutoFit/>
          </a:bodyPr>
          <a:lstStyle/>
          <a:p>
            <a:r>
              <a:rPr lang="en-US" sz="4800" dirty="0" smtClean="0">
                <a:latin typeface="Andalus" pitchFamily="2" charset="-78"/>
                <a:cs typeface="Andalus" pitchFamily="2" charset="-78"/>
              </a:rPr>
              <a:t>The Commonwealth</a:t>
            </a:r>
            <a:endParaRPr lang="en-US" sz="4800" dirty="0">
              <a:latin typeface="Andalus" pitchFamily="2" charset="-78"/>
              <a:cs typeface="Andalus" pitchFamily="2" charset="-78"/>
            </a:endParaRPr>
          </a:p>
        </p:txBody>
      </p:sp>
      <p:cxnSp>
        <p:nvCxnSpPr>
          <p:cNvPr id="9" name="Straight Connector 8"/>
          <p:cNvCxnSpPr/>
          <p:nvPr/>
        </p:nvCxnSpPr>
        <p:spPr>
          <a:xfrm>
            <a:off x="3810000" y="914400"/>
            <a:ext cx="495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1820" y="3733800"/>
            <a:ext cx="3197180" cy="2563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380125"/>
            <a:ext cx="4572000" cy="3477875"/>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The New Model Army did not have faith in Cromwell’s son as a leader and replaced him with Parliament.</a:t>
            </a:r>
          </a:p>
          <a:p>
            <a:pPr>
              <a:buFont typeface="Arial" pitchFamily="34" charset="0"/>
              <a:buChar char="•"/>
            </a:pPr>
            <a:r>
              <a:rPr lang="en-US" sz="2000" dirty="0" smtClean="0">
                <a:latin typeface="Andalus" pitchFamily="2" charset="-78"/>
                <a:cs typeface="Andalus" pitchFamily="2" charset="-78"/>
              </a:rPr>
              <a:t> Parliament reflecting the peoples weariness of military rule under puritan law invited Charles II to take the throne.</a:t>
            </a:r>
          </a:p>
          <a:p>
            <a:pPr>
              <a:buFont typeface="Arial" pitchFamily="34" charset="0"/>
              <a:buChar char="•"/>
            </a:pPr>
            <a:r>
              <a:rPr lang="en-US" sz="2000" dirty="0" smtClean="0">
                <a:latin typeface="Andalus" pitchFamily="2" charset="-78"/>
                <a:cs typeface="Andalus" pitchFamily="2" charset="-78"/>
              </a:rPr>
              <a:t> Many of the supporters of the Commonwealth were pardoned while those who participated in the trial and execution of Charles I were hunted down and killed.</a:t>
            </a:r>
            <a:endParaRPr lang="en-US" sz="2000" dirty="0">
              <a:latin typeface="Andalus" pitchFamily="2" charset="-78"/>
              <a:cs typeface="Andalus" pitchFamily="2" charset="-78"/>
            </a:endParaRPr>
          </a:p>
        </p:txBody>
      </p:sp>
      <p:pic>
        <p:nvPicPr>
          <p:cNvPr id="23554" name="Picture 2" descr="http://media-2.web.britannica.com/eb-media/12/106412-004-A188A8BA.jpg"/>
          <p:cNvPicPr>
            <a:picLocks noChangeAspect="1" noChangeArrowheads="1"/>
          </p:cNvPicPr>
          <p:nvPr/>
        </p:nvPicPr>
        <p:blipFill>
          <a:blip r:embed="rId2"/>
          <a:srcRect l="7273" r="8364"/>
          <a:stretch>
            <a:fillRect/>
          </a:stretch>
        </p:blipFill>
        <p:spPr bwMode="auto">
          <a:xfrm>
            <a:off x="228600" y="228600"/>
            <a:ext cx="4419600" cy="3057525"/>
          </a:xfrm>
          <a:prstGeom prst="rect">
            <a:avLst/>
          </a:prstGeom>
          <a:noFill/>
        </p:spPr>
      </p:pic>
      <p:pic>
        <p:nvPicPr>
          <p:cNvPr id="23556" name="Picture 4" descr="http://upload.wikimedia.org/wikipedia/commons/f/f6/Charles_II_of_England.jpeg"/>
          <p:cNvPicPr>
            <a:picLocks noChangeAspect="1" noChangeArrowheads="1"/>
          </p:cNvPicPr>
          <p:nvPr/>
        </p:nvPicPr>
        <p:blipFill>
          <a:blip r:embed="rId3"/>
          <a:srcRect/>
          <a:stretch>
            <a:fillRect/>
          </a:stretch>
        </p:blipFill>
        <p:spPr bwMode="auto">
          <a:xfrm>
            <a:off x="4792200" y="228600"/>
            <a:ext cx="4104150" cy="6324600"/>
          </a:xfrm>
          <a:prstGeom prst="rect">
            <a:avLst/>
          </a:prstGeom>
          <a:noFill/>
        </p:spPr>
      </p:pic>
      <p:sp>
        <p:nvSpPr>
          <p:cNvPr id="4" name="TextBox 3"/>
          <p:cNvSpPr txBox="1"/>
          <p:nvPr/>
        </p:nvSpPr>
        <p:spPr>
          <a:xfrm>
            <a:off x="4800600" y="304800"/>
            <a:ext cx="4114800" cy="384721"/>
          </a:xfrm>
          <a:prstGeom prst="rect">
            <a:avLst/>
          </a:prstGeom>
          <a:noFill/>
        </p:spPr>
        <p:txBody>
          <a:bodyPr wrap="square" rtlCol="0">
            <a:spAutoFit/>
          </a:bodyPr>
          <a:lstStyle/>
          <a:p>
            <a:r>
              <a:rPr lang="en-US" sz="1900" dirty="0" smtClean="0">
                <a:solidFill>
                  <a:schemeClr val="bg1"/>
                </a:solidFill>
                <a:latin typeface="Andalus" pitchFamily="2" charset="-78"/>
                <a:cs typeface="Andalus" pitchFamily="2" charset="-78"/>
              </a:rPr>
              <a:t>Restoration of the Monarchy, Charles II</a:t>
            </a:r>
            <a:endParaRPr lang="en-US" sz="1900" dirty="0">
              <a:solidFill>
                <a:schemeClr val="bg1"/>
              </a:solidFill>
              <a:latin typeface="Andalus" pitchFamily="2" charset="-78"/>
              <a:cs typeface="Andalus" pitchFamily="2" charset="-78"/>
            </a:endParaRPr>
          </a:p>
        </p:txBody>
      </p:sp>
      <p:pic>
        <p:nvPicPr>
          <p:cNvPr id="23558" name="Picture 6" descr="File:England Arms 1603.svg">
            <a:hlinkClick r:id="rId4"/>
          </p:cNvPr>
          <p:cNvPicPr>
            <a:picLocks noChangeAspect="1" noChangeArrowheads="1"/>
          </p:cNvPicPr>
          <p:nvPr/>
        </p:nvPicPr>
        <p:blipFill>
          <a:blip r:embed="rId5" cstate="print"/>
          <a:srcRect/>
          <a:stretch>
            <a:fillRect/>
          </a:stretch>
        </p:blipFill>
        <p:spPr bwMode="auto">
          <a:xfrm>
            <a:off x="7467600" y="5029200"/>
            <a:ext cx="1315085" cy="1447800"/>
          </a:xfrm>
          <a:prstGeom prst="rect">
            <a:avLst/>
          </a:prstGeom>
          <a:noFill/>
        </p:spPr>
      </p:pic>
      <p:sp>
        <p:nvSpPr>
          <p:cNvPr id="7" name="Rectangle 6"/>
          <p:cNvSpPr/>
          <p:nvPr/>
        </p:nvSpPr>
        <p:spPr>
          <a:xfrm>
            <a:off x="5029200" y="5791200"/>
            <a:ext cx="1981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restoration of Charles II</a:t>
            </a:r>
            <a:endParaRPr lang="en-US" dirty="0">
              <a:solidFill>
                <a:schemeClr val="tx1"/>
              </a:solidFill>
            </a:endParaRPr>
          </a:p>
        </p:txBody>
      </p:sp>
      <p:sp>
        <p:nvSpPr>
          <p:cNvPr id="8" name="Rectangle 7"/>
          <p:cNvSpPr/>
          <p:nvPr/>
        </p:nvSpPr>
        <p:spPr>
          <a:xfrm>
            <a:off x="5029200" y="5562600"/>
            <a:ext cx="6096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SOL</a:t>
            </a:r>
            <a:endParaRPr lang="en-US" sz="2000" i="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0"/>
            <a:ext cx="5791200" cy="769441"/>
          </a:xfrm>
          <a:prstGeom prst="rect">
            <a:avLst/>
          </a:prstGeom>
          <a:noFill/>
        </p:spPr>
        <p:txBody>
          <a:bodyPr wrap="square" rtlCol="0">
            <a:spAutoFit/>
          </a:bodyPr>
          <a:lstStyle/>
          <a:p>
            <a:r>
              <a:rPr lang="en-US" sz="4400" dirty="0" smtClean="0">
                <a:latin typeface="Andalus" pitchFamily="2" charset="-78"/>
                <a:cs typeface="Andalus" pitchFamily="2" charset="-78"/>
              </a:rPr>
              <a:t>The Glorious Revolution</a:t>
            </a:r>
            <a:endParaRPr lang="en-US" sz="4400" dirty="0">
              <a:latin typeface="Andalus" pitchFamily="2" charset="-78"/>
              <a:cs typeface="Andalus" pitchFamily="2" charset="-78"/>
            </a:endParaRPr>
          </a:p>
        </p:txBody>
      </p:sp>
      <p:sp>
        <p:nvSpPr>
          <p:cNvPr id="3" name="TextBox 2"/>
          <p:cNvSpPr txBox="1"/>
          <p:nvPr/>
        </p:nvSpPr>
        <p:spPr>
          <a:xfrm>
            <a:off x="3276600" y="685800"/>
            <a:ext cx="5486400" cy="4708981"/>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After Charles II death his brother James II took the English throne. </a:t>
            </a:r>
          </a:p>
          <a:p>
            <a:pPr>
              <a:buFont typeface="Arial" pitchFamily="34" charset="0"/>
              <a:buChar char="•"/>
            </a:pPr>
            <a:r>
              <a:rPr lang="en-US" sz="2000" dirty="0" smtClean="0">
                <a:latin typeface="Andalus" pitchFamily="2" charset="-78"/>
                <a:cs typeface="Andalus" pitchFamily="2" charset="-78"/>
              </a:rPr>
              <a:t> James was a Catholic and a firm believer in absolute monarchy, he ignored and suspended laws and appointed Catholics to high offices in the government.</a:t>
            </a:r>
          </a:p>
          <a:p>
            <a:r>
              <a:rPr lang="en-US" sz="2000" dirty="0" smtClean="0">
                <a:latin typeface="Andalus" pitchFamily="2" charset="-78"/>
                <a:cs typeface="Andalus" pitchFamily="2" charset="-78"/>
              </a:rPr>
              <a:t>A troubled parliament decided to invite James’ protestant daughter and her husband from the Netherlands to take the throne.</a:t>
            </a:r>
          </a:p>
          <a:p>
            <a:pPr>
              <a:buFont typeface="Arial" pitchFamily="34" charset="0"/>
              <a:buChar char="•"/>
            </a:pPr>
            <a:r>
              <a:rPr lang="en-US" sz="2000" dirty="0" smtClean="0">
                <a:latin typeface="Andalus" pitchFamily="2" charset="-78"/>
                <a:cs typeface="Andalus" pitchFamily="2" charset="-78"/>
              </a:rPr>
              <a:t> William and Mary arrived in England with an army to take power away from James but didn’t need to fire a shot as the “revolution” was overwhelmingly accepted.</a:t>
            </a:r>
          </a:p>
          <a:p>
            <a:pPr>
              <a:buFont typeface="Arial" pitchFamily="34" charset="0"/>
              <a:buChar char="•"/>
            </a:pPr>
            <a:r>
              <a:rPr lang="en-US" sz="2000" dirty="0" smtClean="0">
                <a:latin typeface="Andalus" pitchFamily="2" charset="-78"/>
                <a:cs typeface="Andalus" pitchFamily="2" charset="-78"/>
              </a:rPr>
              <a:t> James fled and Britain's kings would not rule without Parliament ever again.</a:t>
            </a:r>
            <a:endParaRPr lang="en-US" sz="2000" dirty="0">
              <a:latin typeface="Andalus" pitchFamily="2" charset="-78"/>
              <a:cs typeface="Andalus" pitchFamily="2" charset="-78"/>
            </a:endParaRPr>
          </a:p>
        </p:txBody>
      </p:sp>
      <p:pic>
        <p:nvPicPr>
          <p:cNvPr id="1026" name="Picture 2" descr="File:Portrait of William III, (1650-1702).jpg">
            <a:hlinkClick r:id="rId2"/>
          </p:cNvPr>
          <p:cNvPicPr>
            <a:picLocks noChangeAspect="1" noChangeArrowheads="1"/>
          </p:cNvPicPr>
          <p:nvPr/>
        </p:nvPicPr>
        <p:blipFill>
          <a:blip r:embed="rId3"/>
          <a:srcRect/>
          <a:stretch>
            <a:fillRect/>
          </a:stretch>
        </p:blipFill>
        <p:spPr bwMode="auto">
          <a:xfrm>
            <a:off x="304800" y="0"/>
            <a:ext cx="2671064" cy="3352800"/>
          </a:xfrm>
          <a:prstGeom prst="rect">
            <a:avLst/>
          </a:prstGeom>
          <a:noFill/>
        </p:spPr>
      </p:pic>
      <p:pic>
        <p:nvPicPr>
          <p:cNvPr id="1028" name="Picture 4" descr="http://upload.wikimedia.org/wikipedia/commons/e/ec/Queen_Mary_II.jpg"/>
          <p:cNvPicPr>
            <a:picLocks noChangeAspect="1" noChangeArrowheads="1"/>
          </p:cNvPicPr>
          <p:nvPr/>
        </p:nvPicPr>
        <p:blipFill>
          <a:blip r:embed="rId4"/>
          <a:srcRect/>
          <a:stretch>
            <a:fillRect/>
          </a:stretch>
        </p:blipFill>
        <p:spPr bwMode="auto">
          <a:xfrm>
            <a:off x="304800" y="3478040"/>
            <a:ext cx="2667000" cy="3379960"/>
          </a:xfrm>
          <a:prstGeom prst="rect">
            <a:avLst/>
          </a:prstGeom>
          <a:noFill/>
        </p:spPr>
      </p:pic>
      <p:grpSp>
        <p:nvGrpSpPr>
          <p:cNvPr id="8" name="Group 7"/>
          <p:cNvGrpSpPr/>
          <p:nvPr/>
        </p:nvGrpSpPr>
        <p:grpSpPr>
          <a:xfrm>
            <a:off x="4495800" y="5410200"/>
            <a:ext cx="2667000" cy="1447800"/>
            <a:chOff x="3505200" y="5029200"/>
            <a:chExt cx="2667000" cy="1447800"/>
          </a:xfrm>
        </p:grpSpPr>
        <p:sp>
          <p:nvSpPr>
            <p:cNvPr id="6" name="Rectangle 5"/>
            <p:cNvSpPr/>
            <p:nvPr/>
          </p:nvSpPr>
          <p:spPr>
            <a:xfrm>
              <a:off x="3505200" y="5334000"/>
              <a:ext cx="26670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 of the rights of Englishmen: Glorious Revolution (William and Mary).</a:t>
              </a:r>
              <a:endParaRPr lang="en-US" dirty="0">
                <a:solidFill>
                  <a:schemeClr val="tx1"/>
                </a:solidFill>
              </a:endParaRPr>
            </a:p>
          </p:txBody>
        </p:sp>
        <p:sp>
          <p:nvSpPr>
            <p:cNvPr id="7" name="Rectangle 6"/>
            <p:cNvSpPr/>
            <p:nvPr/>
          </p:nvSpPr>
          <p:spPr>
            <a:xfrm>
              <a:off x="3505200" y="5029200"/>
              <a:ext cx="609600" cy="304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SOL</a:t>
              </a:r>
              <a:endParaRPr lang="en-US" sz="2000" i="1" dirty="0">
                <a:solidFill>
                  <a:schemeClr val="tx1"/>
                </a:solidFill>
              </a:endParaRPr>
            </a:p>
          </p:txBody>
        </p:sp>
      </p:grpSp>
      <p:cxnSp>
        <p:nvCxnSpPr>
          <p:cNvPr id="10" name="Straight Connector 9"/>
          <p:cNvCxnSpPr/>
          <p:nvPr/>
        </p:nvCxnSpPr>
        <p:spPr>
          <a:xfrm>
            <a:off x="3276600" y="6096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e/e3/English_Bill_of_Rights_of_1689.jpg"/>
          <p:cNvPicPr>
            <a:picLocks noChangeAspect="1" noChangeArrowheads="1"/>
          </p:cNvPicPr>
          <p:nvPr/>
        </p:nvPicPr>
        <p:blipFill>
          <a:blip r:embed="rId2"/>
          <a:srcRect/>
          <a:stretch>
            <a:fillRect/>
          </a:stretch>
        </p:blipFill>
        <p:spPr bwMode="auto">
          <a:xfrm>
            <a:off x="0" y="0"/>
            <a:ext cx="3352800" cy="6761855"/>
          </a:xfrm>
          <a:prstGeom prst="rect">
            <a:avLst/>
          </a:prstGeom>
          <a:noFill/>
        </p:spPr>
      </p:pic>
      <p:sp>
        <p:nvSpPr>
          <p:cNvPr id="5" name="TextBox 4"/>
          <p:cNvSpPr txBox="1"/>
          <p:nvPr/>
        </p:nvSpPr>
        <p:spPr>
          <a:xfrm>
            <a:off x="2209800" y="152400"/>
            <a:ext cx="5867400" cy="769441"/>
          </a:xfrm>
          <a:prstGeom prst="rect">
            <a:avLst/>
          </a:prstGeom>
          <a:noFill/>
        </p:spPr>
        <p:txBody>
          <a:bodyPr wrap="square" rtlCol="0">
            <a:spAutoFit/>
          </a:bodyPr>
          <a:lstStyle/>
          <a:p>
            <a:r>
              <a:rPr lang="en-US" sz="4400" dirty="0" smtClean="0">
                <a:latin typeface="Andalus" pitchFamily="2" charset="-78"/>
                <a:cs typeface="Andalus" pitchFamily="2" charset="-78"/>
              </a:rPr>
              <a:t>The English Bill of Rights</a:t>
            </a:r>
            <a:endParaRPr lang="en-US" sz="4400" dirty="0">
              <a:latin typeface="Andalus" pitchFamily="2" charset="-78"/>
              <a:cs typeface="Andalus" pitchFamily="2" charset="-78"/>
            </a:endParaRPr>
          </a:p>
        </p:txBody>
      </p:sp>
      <p:cxnSp>
        <p:nvCxnSpPr>
          <p:cNvPr id="7" name="Straight Connector 6"/>
          <p:cNvCxnSpPr/>
          <p:nvPr/>
        </p:nvCxnSpPr>
        <p:spPr>
          <a:xfrm>
            <a:off x="2362200" y="762000"/>
            <a:ext cx="556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838200"/>
            <a:ext cx="5715000" cy="1600438"/>
          </a:xfrm>
          <a:prstGeom prst="rect">
            <a:avLst/>
          </a:prstGeom>
          <a:noFill/>
        </p:spPr>
        <p:txBody>
          <a:bodyPr wrap="square" rtlCol="0">
            <a:spAutoFit/>
          </a:bodyPr>
          <a:lstStyle/>
          <a:p>
            <a:r>
              <a:rPr lang="en-US" sz="2000" dirty="0" smtClean="0">
                <a:latin typeface="Andalus" pitchFamily="2" charset="-78"/>
                <a:cs typeface="Andalus" pitchFamily="2" charset="-78"/>
              </a:rPr>
              <a:t>Before parliament would allow William and Mary to occupy the empty throne it drew up a bill of rights outlying the limits of the English Monarchy and establishing civil liberties.</a:t>
            </a:r>
          </a:p>
          <a:p>
            <a:endParaRPr lang="en-US" dirty="0"/>
          </a:p>
        </p:txBody>
      </p:sp>
      <p:sp>
        <p:nvSpPr>
          <p:cNvPr id="10" name="TextBox 9"/>
          <p:cNvSpPr txBox="1"/>
          <p:nvPr/>
        </p:nvSpPr>
        <p:spPr>
          <a:xfrm>
            <a:off x="3352800" y="2133600"/>
            <a:ext cx="5638800" cy="5909310"/>
          </a:xfrm>
          <a:prstGeom prst="rect">
            <a:avLst/>
          </a:prstGeom>
          <a:noFill/>
        </p:spPr>
        <p:txBody>
          <a:bodyPr wrap="square" rtlCol="0">
            <a:spAutoFit/>
          </a:bodyPr>
          <a:lstStyle/>
          <a:p>
            <a:r>
              <a:rPr lang="en-US" dirty="0" smtClean="0"/>
              <a:t>Parliament</a:t>
            </a:r>
          </a:p>
          <a:p>
            <a:pPr>
              <a:buFont typeface="Arial" pitchFamily="34" charset="0"/>
              <a:buChar char="•"/>
            </a:pPr>
            <a:r>
              <a:rPr lang="en-US" dirty="0" smtClean="0"/>
              <a:t> Had to be summoned regularly</a:t>
            </a:r>
          </a:p>
          <a:p>
            <a:pPr>
              <a:buFont typeface="Arial" pitchFamily="34" charset="0"/>
              <a:buChar char="•"/>
            </a:pPr>
            <a:r>
              <a:rPr lang="en-US" dirty="0" smtClean="0"/>
              <a:t> Freedom of speech</a:t>
            </a:r>
          </a:p>
          <a:p>
            <a:pPr>
              <a:buFont typeface="Arial" pitchFamily="34" charset="0"/>
              <a:buChar char="•"/>
            </a:pPr>
            <a:r>
              <a:rPr lang="en-US" dirty="0" smtClean="0"/>
              <a:t> Freedom to elect members without the monarch</a:t>
            </a:r>
          </a:p>
          <a:p>
            <a:pPr>
              <a:buFont typeface="Arial" pitchFamily="34" charset="0"/>
              <a:buChar char="•"/>
            </a:pPr>
            <a:r>
              <a:rPr lang="en-US" dirty="0" smtClean="0"/>
              <a:t> Had to be consulted before:</a:t>
            </a:r>
          </a:p>
          <a:p>
            <a:pPr>
              <a:buFont typeface="Courier New" pitchFamily="49" charset="0"/>
              <a:buChar char="o"/>
            </a:pPr>
            <a:r>
              <a:rPr lang="en-US" dirty="0" smtClean="0"/>
              <a:t> </a:t>
            </a:r>
            <a:r>
              <a:rPr lang="en-US" dirty="0" smtClean="0"/>
              <a:t>The army could move against the people</a:t>
            </a:r>
          </a:p>
          <a:p>
            <a:pPr>
              <a:buFont typeface="Courier New" pitchFamily="49" charset="0"/>
              <a:buChar char="o"/>
            </a:pPr>
            <a:r>
              <a:rPr lang="en-US" dirty="0" smtClean="0"/>
              <a:t> </a:t>
            </a:r>
            <a:r>
              <a:rPr lang="en-US" dirty="0" smtClean="0"/>
              <a:t>New taxes were created</a:t>
            </a:r>
          </a:p>
          <a:p>
            <a:pPr>
              <a:buFont typeface="Courier New" pitchFamily="49" charset="0"/>
              <a:buChar char="o"/>
            </a:pPr>
            <a:endParaRPr lang="en-US" dirty="0" smtClean="0"/>
          </a:p>
          <a:p>
            <a:r>
              <a:rPr lang="en-US" dirty="0" smtClean="0"/>
              <a:t>Religion:</a:t>
            </a:r>
          </a:p>
          <a:p>
            <a:pPr>
              <a:buFont typeface="Arial" pitchFamily="34" charset="0"/>
              <a:buChar char="•"/>
            </a:pPr>
            <a:r>
              <a:rPr lang="en-US" dirty="0" smtClean="0"/>
              <a:t> Protestant had the right to bear arms</a:t>
            </a:r>
          </a:p>
          <a:p>
            <a:pPr>
              <a:buFont typeface="Arial" pitchFamily="34" charset="0"/>
              <a:buChar char="•"/>
            </a:pPr>
            <a:r>
              <a:rPr lang="en-US" dirty="0" smtClean="0"/>
              <a:t> NO CATHOLIC COULD BE THE RULER OF BRITTAIN</a:t>
            </a:r>
          </a:p>
          <a:p>
            <a:pPr>
              <a:buFont typeface="Arial" pitchFamily="34" charset="0"/>
              <a:buChar char="•"/>
            </a:pPr>
            <a:endParaRPr lang="en-US" dirty="0" smtClean="0"/>
          </a:p>
          <a:p>
            <a:r>
              <a:rPr lang="en-US" dirty="0" smtClean="0"/>
              <a:t>The People:</a:t>
            </a:r>
          </a:p>
          <a:p>
            <a:pPr>
              <a:buFont typeface="Arial" pitchFamily="34" charset="0"/>
              <a:buChar char="•"/>
            </a:pPr>
            <a:r>
              <a:rPr lang="en-US" dirty="0" smtClean="0"/>
              <a:t> Freedom from cruel and unusual punishment</a:t>
            </a:r>
          </a:p>
          <a:p>
            <a:pPr>
              <a:buFont typeface="Arial" pitchFamily="34" charset="0"/>
              <a:buChar char="•"/>
            </a:pPr>
            <a:r>
              <a:rPr lang="en-US" dirty="0" smtClean="0"/>
              <a:t> Trial by jury</a:t>
            </a:r>
          </a:p>
          <a:p>
            <a:pPr>
              <a:buFont typeface="Arial" pitchFamily="34" charset="0"/>
              <a:buChar char="•"/>
            </a:pPr>
            <a:r>
              <a:rPr lang="en-US" dirty="0" smtClean="0"/>
              <a:t> Habeas Corpus</a:t>
            </a:r>
          </a:p>
          <a:p>
            <a:pPr>
              <a:buFont typeface="Arial" pitchFamily="34" charset="0"/>
              <a:buChar char="•"/>
            </a:pPr>
            <a:endParaRPr lang="en-US" dirty="0" smtClean="0"/>
          </a:p>
          <a:p>
            <a:r>
              <a:rPr lang="en-US" dirty="0" smtClean="0"/>
              <a:t> </a:t>
            </a:r>
          </a:p>
          <a:p>
            <a:endParaRPr lang="en-US" dirty="0" smtClean="0"/>
          </a:p>
          <a:p>
            <a:endParaRPr lang="en-US" dirty="0" smtClean="0"/>
          </a:p>
          <a:p>
            <a:endParaRPr lang="en-US" dirty="0"/>
          </a:p>
        </p:txBody>
      </p:sp>
      <p:sp>
        <p:nvSpPr>
          <p:cNvPr id="11" name="Rectangle 10"/>
          <p:cNvSpPr/>
          <p:nvPr/>
        </p:nvSpPr>
        <p:spPr>
          <a:xfrm>
            <a:off x="304800" y="5410200"/>
            <a:ext cx="25146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 of the rights of Englishmen: Increased Parliamentary Power over royal power</a:t>
            </a:r>
            <a:endParaRPr lang="en-US" dirty="0">
              <a:solidFill>
                <a:schemeClr val="tx1"/>
              </a:solidFill>
            </a:endParaRPr>
          </a:p>
        </p:txBody>
      </p:sp>
      <p:sp>
        <p:nvSpPr>
          <p:cNvPr id="12" name="Rectangle 11"/>
          <p:cNvSpPr/>
          <p:nvPr/>
        </p:nvSpPr>
        <p:spPr>
          <a:xfrm>
            <a:off x="304800" y="5181600"/>
            <a:ext cx="6096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SOL</a:t>
            </a:r>
            <a:endParaRPr lang="en-US" sz="2000" i="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276600" y="762000"/>
            <a:ext cx="632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descr="http://upload.wikimedia.org/wikipedia/commons/6/63/JamesIEngland.jpg"/>
          <p:cNvPicPr>
            <a:picLocks noChangeAspect="1" noChangeArrowheads="1"/>
          </p:cNvPicPr>
          <p:nvPr/>
        </p:nvPicPr>
        <p:blipFill>
          <a:blip r:embed="rId2"/>
          <a:srcRect/>
          <a:stretch>
            <a:fillRect/>
          </a:stretch>
        </p:blipFill>
        <p:spPr bwMode="auto">
          <a:xfrm>
            <a:off x="228600" y="173861"/>
            <a:ext cx="3776730" cy="6499989"/>
          </a:xfrm>
          <a:prstGeom prst="rect">
            <a:avLst/>
          </a:prstGeom>
          <a:noFill/>
        </p:spPr>
      </p:pic>
      <p:pic>
        <p:nvPicPr>
          <p:cNvPr id="14340" name="Picture 4" descr="File:England Arms 1603.svg">
            <a:hlinkClick r:id="rId3"/>
          </p:cNvPr>
          <p:cNvPicPr>
            <a:picLocks noChangeAspect="1" noChangeArrowheads="1"/>
          </p:cNvPicPr>
          <p:nvPr/>
        </p:nvPicPr>
        <p:blipFill>
          <a:blip r:embed="rId4" cstate="print"/>
          <a:srcRect/>
          <a:stretch>
            <a:fillRect/>
          </a:stretch>
        </p:blipFill>
        <p:spPr bwMode="auto">
          <a:xfrm>
            <a:off x="7239000" y="152400"/>
            <a:ext cx="1730375" cy="1905000"/>
          </a:xfrm>
          <a:prstGeom prst="rect">
            <a:avLst/>
          </a:prstGeom>
          <a:noFill/>
        </p:spPr>
      </p:pic>
      <p:sp>
        <p:nvSpPr>
          <p:cNvPr id="6" name="TextBox 5"/>
          <p:cNvSpPr txBox="1"/>
          <p:nvPr/>
        </p:nvSpPr>
        <p:spPr>
          <a:xfrm>
            <a:off x="4267200" y="152400"/>
            <a:ext cx="2819400" cy="2077492"/>
          </a:xfrm>
          <a:prstGeom prst="rect">
            <a:avLst/>
          </a:prstGeom>
          <a:noFill/>
        </p:spPr>
        <p:txBody>
          <a:bodyPr wrap="square" rtlCol="0">
            <a:spAutoFit/>
          </a:bodyPr>
          <a:lstStyle/>
          <a:p>
            <a:r>
              <a:rPr lang="en-US" sz="4300" dirty="0" smtClean="0">
                <a:latin typeface="Andalus" pitchFamily="2" charset="-78"/>
                <a:cs typeface="Andalus" pitchFamily="2" charset="-78"/>
              </a:rPr>
              <a:t>The Stuarts: James I of England</a:t>
            </a:r>
            <a:endParaRPr lang="en-US" sz="4300" dirty="0">
              <a:latin typeface="Andalus" pitchFamily="2" charset="-78"/>
              <a:cs typeface="Andalus" pitchFamily="2" charset="-78"/>
            </a:endParaRPr>
          </a:p>
        </p:txBody>
      </p:sp>
      <p:sp>
        <p:nvSpPr>
          <p:cNvPr id="13" name="Rectangle 12"/>
          <p:cNvSpPr/>
          <p:nvPr/>
        </p:nvSpPr>
        <p:spPr>
          <a:xfrm>
            <a:off x="231820" y="152400"/>
            <a:ext cx="3760631" cy="6518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8600" y="2241352"/>
            <a:ext cx="5105400" cy="4616648"/>
          </a:xfrm>
          <a:prstGeom prst="rect">
            <a:avLst/>
          </a:prstGeom>
          <a:noFill/>
        </p:spPr>
        <p:txBody>
          <a:bodyPr wrap="square" rtlCol="0">
            <a:spAutoFit/>
          </a:bodyPr>
          <a:lstStyle/>
          <a:p>
            <a:pPr algn="ctr">
              <a:buFont typeface="Arial" pitchFamily="34" charset="0"/>
              <a:buChar char="•"/>
            </a:pPr>
            <a:r>
              <a:rPr lang="en-US" sz="2100" dirty="0" smtClean="0">
                <a:latin typeface="Andalus" pitchFamily="2" charset="-78"/>
                <a:cs typeface="Andalus" pitchFamily="2" charset="-78"/>
              </a:rPr>
              <a:t> James had been the king of Scotland for 36 years . Under his reign Scotland, England and Ireland were ruled by one monarch.</a:t>
            </a:r>
          </a:p>
          <a:p>
            <a:pPr algn="ctr">
              <a:buFont typeface="Arial" pitchFamily="34" charset="0"/>
              <a:buChar char="•"/>
            </a:pPr>
            <a:r>
              <a:rPr lang="en-US" sz="2100" dirty="0" smtClean="0">
                <a:latin typeface="Andalus" pitchFamily="2" charset="-78"/>
                <a:cs typeface="Andalus" pitchFamily="2" charset="-78"/>
              </a:rPr>
              <a:t> James also believed in divine right and absolute rule but did not have the same views as the Tudors when it came to dealing with parliament.</a:t>
            </a:r>
          </a:p>
          <a:p>
            <a:pPr algn="ctr">
              <a:buFont typeface="Arial" pitchFamily="34" charset="0"/>
              <a:buChar char="•"/>
            </a:pPr>
            <a:r>
              <a:rPr lang="en-US" sz="2100" dirty="0" smtClean="0">
                <a:latin typeface="Andalus" pitchFamily="2" charset="-78"/>
                <a:cs typeface="Andalus" pitchFamily="2" charset="-78"/>
              </a:rPr>
              <a:t> Like other English kings James needed to go to parliament to raise money to finance his court and wage wars.</a:t>
            </a:r>
          </a:p>
          <a:p>
            <a:pPr algn="ctr">
              <a:buFont typeface="Arial" pitchFamily="34" charset="0"/>
              <a:buChar char="•"/>
            </a:pPr>
            <a:r>
              <a:rPr lang="en-US" sz="2100" dirty="0" smtClean="0">
                <a:latin typeface="Andalus" pitchFamily="2" charset="-78"/>
                <a:cs typeface="Andalus" pitchFamily="2" charset="-78"/>
              </a:rPr>
              <a:t> After several clashes with parliament over the budget James dissolved the body after members refused to raise funds for the king until they discussed foreign affairs.</a:t>
            </a:r>
            <a:endParaRPr lang="en-US" sz="21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495800" y="1143000"/>
            <a:ext cx="556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File:England Arms 1603.svg">
            <a:hlinkClick r:id="rId2"/>
          </p:cNvPr>
          <p:cNvPicPr>
            <a:picLocks noChangeAspect="1" noChangeArrowheads="1"/>
          </p:cNvPicPr>
          <p:nvPr/>
        </p:nvPicPr>
        <p:blipFill>
          <a:blip r:embed="rId3" cstate="print"/>
          <a:srcRect/>
          <a:stretch>
            <a:fillRect/>
          </a:stretch>
        </p:blipFill>
        <p:spPr bwMode="auto">
          <a:xfrm>
            <a:off x="7239000" y="152400"/>
            <a:ext cx="1725295" cy="1899407"/>
          </a:xfrm>
          <a:prstGeom prst="rect">
            <a:avLst/>
          </a:prstGeom>
          <a:noFill/>
        </p:spPr>
      </p:pic>
      <p:sp>
        <p:nvSpPr>
          <p:cNvPr id="4" name="TextBox 3"/>
          <p:cNvSpPr txBox="1"/>
          <p:nvPr/>
        </p:nvSpPr>
        <p:spPr>
          <a:xfrm>
            <a:off x="4849970" y="261870"/>
            <a:ext cx="4267200" cy="1107996"/>
          </a:xfrm>
          <a:prstGeom prst="rect">
            <a:avLst/>
          </a:prstGeom>
          <a:noFill/>
        </p:spPr>
        <p:txBody>
          <a:bodyPr wrap="square" rtlCol="0">
            <a:spAutoFit/>
          </a:bodyPr>
          <a:lstStyle/>
          <a:p>
            <a:r>
              <a:rPr lang="en-US" sz="6600" dirty="0" smtClean="0">
                <a:latin typeface="Andalus" pitchFamily="2" charset="-78"/>
                <a:cs typeface="Andalus" pitchFamily="2" charset="-78"/>
              </a:rPr>
              <a:t>Charles I</a:t>
            </a:r>
            <a:endParaRPr lang="en-US" sz="6600" dirty="0">
              <a:latin typeface="Andalus" pitchFamily="2" charset="-78"/>
              <a:cs typeface="Andalus" pitchFamily="2" charset="-78"/>
            </a:endParaRPr>
          </a:p>
        </p:txBody>
      </p:sp>
      <p:sp>
        <p:nvSpPr>
          <p:cNvPr id="7" name="TextBox 6"/>
          <p:cNvSpPr txBox="1"/>
          <p:nvPr/>
        </p:nvSpPr>
        <p:spPr>
          <a:xfrm>
            <a:off x="4876800" y="1219200"/>
            <a:ext cx="4267200" cy="5632311"/>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Charles adopted </a:t>
            </a:r>
          </a:p>
          <a:p>
            <a:r>
              <a:rPr lang="en-US" sz="2000" dirty="0" smtClean="0">
                <a:latin typeface="Andalus" pitchFamily="2" charset="-78"/>
                <a:cs typeface="Andalus" pitchFamily="2" charset="-78"/>
              </a:rPr>
              <a:t>several problems from </a:t>
            </a:r>
          </a:p>
          <a:p>
            <a:r>
              <a:rPr lang="en-US" sz="2000" dirty="0" smtClean="0">
                <a:latin typeface="Andalus" pitchFamily="2" charset="-78"/>
                <a:cs typeface="Andalus" pitchFamily="2" charset="-78"/>
              </a:rPr>
              <a:t>his late father. He shared  </a:t>
            </a:r>
          </a:p>
          <a:p>
            <a:r>
              <a:rPr lang="en-US" sz="2000" dirty="0" smtClean="0">
                <a:latin typeface="Andalus" pitchFamily="2" charset="-78"/>
                <a:cs typeface="Andalus" pitchFamily="2" charset="-78"/>
              </a:rPr>
              <a:t>James’ lack of admiration for the English parliament as well as challenges from </a:t>
            </a:r>
            <a:r>
              <a:rPr lang="en-US" sz="2000" i="1" dirty="0" smtClean="0">
                <a:latin typeface="Andalus" pitchFamily="2" charset="-78"/>
                <a:cs typeface="Andalus" pitchFamily="2" charset="-78"/>
              </a:rPr>
              <a:t>dissenters</a:t>
            </a:r>
            <a:r>
              <a:rPr lang="en-US" sz="2000" dirty="0" smtClean="0">
                <a:latin typeface="Andalus" pitchFamily="2" charset="-78"/>
                <a:cs typeface="Andalus" pitchFamily="2" charset="-78"/>
              </a:rPr>
              <a:t>  called puritans.</a:t>
            </a:r>
          </a:p>
          <a:p>
            <a:pPr>
              <a:buFont typeface="Arial" pitchFamily="34" charset="0"/>
              <a:buChar char="•"/>
            </a:pPr>
            <a:r>
              <a:rPr lang="en-US" sz="2000" dirty="0" smtClean="0">
                <a:latin typeface="Andalus" pitchFamily="2" charset="-78"/>
                <a:cs typeface="Andalus" pitchFamily="2" charset="-78"/>
              </a:rPr>
              <a:t> Charles also needed to raise funds, calling on parliament to serve its king.</a:t>
            </a:r>
          </a:p>
          <a:p>
            <a:pPr>
              <a:buFont typeface="Arial" pitchFamily="34" charset="0"/>
              <a:buChar char="•"/>
            </a:pPr>
            <a:r>
              <a:rPr lang="en-US" sz="2000" dirty="0" smtClean="0">
                <a:latin typeface="Andalus" pitchFamily="2" charset="-78"/>
                <a:cs typeface="Andalus" pitchFamily="2" charset="-78"/>
              </a:rPr>
              <a:t> Before Parliament would do anything Charles had to sign the Petition of Right, a document which limited the kings powers of raising taxes himself and imprisonment without just cause.</a:t>
            </a:r>
          </a:p>
          <a:p>
            <a:pPr>
              <a:buFont typeface="Arial" pitchFamily="34" charset="0"/>
              <a:buChar char="•"/>
            </a:pPr>
            <a:r>
              <a:rPr lang="en-US" sz="2000" dirty="0" smtClean="0">
                <a:latin typeface="Andalus" pitchFamily="2" charset="-78"/>
                <a:cs typeface="Andalus" pitchFamily="2" charset="-78"/>
              </a:rPr>
              <a:t> Charles signed the document, ignored its contents and then dissolved Parliament a year later.</a:t>
            </a:r>
          </a:p>
          <a:p>
            <a:pPr>
              <a:buFont typeface="Arial" pitchFamily="34" charset="0"/>
              <a:buChar char="•"/>
            </a:pPr>
            <a:r>
              <a:rPr lang="en-US" sz="2000" dirty="0" smtClean="0">
                <a:latin typeface="Andalus" pitchFamily="2" charset="-78"/>
                <a:cs typeface="Andalus" pitchFamily="2" charset="-78"/>
              </a:rPr>
              <a:t> This made him many enemies.</a:t>
            </a:r>
            <a:endParaRPr lang="en-US" sz="2000" dirty="0">
              <a:latin typeface="Andalus" pitchFamily="2" charset="-78"/>
              <a:cs typeface="Andalus" pitchFamily="2" charset="-78"/>
            </a:endParaRPr>
          </a:p>
        </p:txBody>
      </p:sp>
      <p:pic>
        <p:nvPicPr>
          <p:cNvPr id="1032" name="Picture 8" descr="http://upload.wikimedia.org/wikipedia/commons/9/96/King_Charles_I_by_Antoon_van_Dyck.jpg"/>
          <p:cNvPicPr>
            <a:picLocks noChangeAspect="1" noChangeArrowheads="1"/>
          </p:cNvPicPr>
          <p:nvPr/>
        </p:nvPicPr>
        <p:blipFill>
          <a:blip r:embed="rId4"/>
          <a:srcRect t="10112" r="2232"/>
          <a:stretch>
            <a:fillRect/>
          </a:stretch>
        </p:blipFill>
        <p:spPr bwMode="auto">
          <a:xfrm>
            <a:off x="171718" y="158839"/>
            <a:ext cx="4705082" cy="6553200"/>
          </a:xfrm>
          <a:prstGeom prst="rect">
            <a:avLst/>
          </a:prstGeom>
          <a:noFill/>
        </p:spPr>
      </p:pic>
      <p:sp>
        <p:nvSpPr>
          <p:cNvPr id="12" name="Rectangle 11"/>
          <p:cNvSpPr/>
          <p:nvPr/>
        </p:nvSpPr>
        <p:spPr>
          <a:xfrm>
            <a:off x="180304" y="167425"/>
            <a:ext cx="4696496" cy="6542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381000" y="3124200"/>
            <a:ext cx="10058400" cy="8382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1000" y="533400"/>
            <a:ext cx="8458200" cy="60198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838200"/>
            <a:ext cx="7239000" cy="533400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28600"/>
            <a:ext cx="6934200" cy="1371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600" dirty="0" smtClean="0">
                <a:solidFill>
                  <a:schemeClr val="bg1"/>
                </a:solidFill>
                <a:latin typeface="Arial Black" pitchFamily="34" charset="0"/>
                <a:cs typeface="Andalus" pitchFamily="2" charset="-78"/>
              </a:rPr>
              <a:t>REVIEW</a:t>
            </a:r>
            <a:endParaRPr lang="en-US" sz="9600" dirty="0">
              <a:solidFill>
                <a:schemeClr val="bg1"/>
              </a:solidFill>
              <a:latin typeface="Arial Black" pitchFamily="34" charset="0"/>
              <a:cs typeface="Andalus" pitchFamily="2" charset="-78"/>
            </a:endParaRPr>
          </a:p>
        </p:txBody>
      </p:sp>
      <p:sp>
        <p:nvSpPr>
          <p:cNvPr id="9" name="TextBox 8"/>
          <p:cNvSpPr txBox="1"/>
          <p:nvPr/>
        </p:nvSpPr>
        <p:spPr>
          <a:xfrm>
            <a:off x="1143000" y="1752600"/>
            <a:ext cx="6934200" cy="830997"/>
          </a:xfrm>
          <a:prstGeom prst="rect">
            <a:avLst/>
          </a:prstGeom>
          <a:noFill/>
        </p:spPr>
        <p:txBody>
          <a:bodyPr wrap="square" rtlCol="0">
            <a:spAutoFit/>
          </a:bodyPr>
          <a:lstStyle/>
          <a:p>
            <a:pPr algn="ctr"/>
            <a:r>
              <a:rPr lang="en-US" sz="2400" dirty="0" smtClean="0"/>
              <a:t>The Stuarts were the ruling family of what country before inheriting the English throne?</a:t>
            </a:r>
            <a:endParaRPr lang="en-US" sz="2400" dirty="0"/>
          </a:p>
        </p:txBody>
      </p:sp>
      <p:sp>
        <p:nvSpPr>
          <p:cNvPr id="10" name="TextBox 9"/>
          <p:cNvSpPr txBox="1"/>
          <p:nvPr/>
        </p:nvSpPr>
        <p:spPr>
          <a:xfrm>
            <a:off x="1143000" y="3200400"/>
            <a:ext cx="6629400" cy="830997"/>
          </a:xfrm>
          <a:prstGeom prst="rect">
            <a:avLst/>
          </a:prstGeom>
          <a:noFill/>
        </p:spPr>
        <p:txBody>
          <a:bodyPr wrap="square" rtlCol="0">
            <a:spAutoFit/>
          </a:bodyPr>
          <a:lstStyle/>
          <a:p>
            <a:pPr algn="ctr"/>
            <a:r>
              <a:rPr lang="en-US" sz="2400" dirty="0" smtClean="0"/>
              <a:t>Who did the King of England have to go to </a:t>
            </a:r>
            <a:r>
              <a:rPr lang="en-US" sz="2400" dirty="0" err="1" smtClean="0"/>
              <a:t>to</a:t>
            </a:r>
            <a:r>
              <a:rPr lang="en-US" sz="2400" dirty="0" smtClean="0"/>
              <a:t> raise funds for court life and taxes?</a:t>
            </a:r>
            <a:endParaRPr lang="en-US" sz="2400" dirty="0"/>
          </a:p>
        </p:txBody>
      </p:sp>
      <p:sp>
        <p:nvSpPr>
          <p:cNvPr id="11" name="TextBox 10"/>
          <p:cNvSpPr txBox="1"/>
          <p:nvPr/>
        </p:nvSpPr>
        <p:spPr>
          <a:xfrm>
            <a:off x="1219200" y="4495800"/>
            <a:ext cx="6781800" cy="830997"/>
          </a:xfrm>
          <a:prstGeom prst="rect">
            <a:avLst/>
          </a:prstGeom>
          <a:noFill/>
        </p:spPr>
        <p:txBody>
          <a:bodyPr wrap="square" rtlCol="0">
            <a:spAutoFit/>
          </a:bodyPr>
          <a:lstStyle/>
          <a:p>
            <a:pPr algn="ctr"/>
            <a:r>
              <a:rPr lang="en-US" sz="2400" dirty="0" smtClean="0"/>
              <a:t>What two groups did both James I and Charles I have problems with?</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980" y="-90152"/>
            <a:ext cx="3586766" cy="1723549"/>
          </a:xfrm>
          <a:prstGeom prst="rect">
            <a:avLst/>
          </a:prstGeom>
          <a:noFill/>
        </p:spPr>
        <p:txBody>
          <a:bodyPr wrap="square" rtlCol="0">
            <a:spAutoFit/>
          </a:bodyPr>
          <a:lstStyle/>
          <a:p>
            <a:r>
              <a:rPr lang="en-US" sz="5300" dirty="0" smtClean="0">
                <a:latin typeface="Andalus" pitchFamily="2" charset="-78"/>
                <a:cs typeface="Andalus" pitchFamily="2" charset="-78"/>
              </a:rPr>
              <a:t>Charles and Parliament</a:t>
            </a:r>
            <a:endParaRPr lang="en-US" sz="5300" dirty="0">
              <a:latin typeface="Andalus" pitchFamily="2" charset="-78"/>
              <a:cs typeface="Andalus" pitchFamily="2" charset="-78"/>
            </a:endParaRPr>
          </a:p>
        </p:txBody>
      </p:sp>
      <p:cxnSp>
        <p:nvCxnSpPr>
          <p:cNvPr id="5" name="Straight Connector 4"/>
          <p:cNvCxnSpPr/>
          <p:nvPr/>
        </p:nvCxnSpPr>
        <p:spPr>
          <a:xfrm rot="5400000">
            <a:off x="3619500" y="723900"/>
            <a:ext cx="1143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http://upload.wikimedia.org/wikipedia/commons/a/a8/William_Laud.jpg"/>
          <p:cNvPicPr>
            <a:picLocks noChangeAspect="1" noChangeArrowheads="1"/>
          </p:cNvPicPr>
          <p:nvPr/>
        </p:nvPicPr>
        <p:blipFill>
          <a:blip r:embed="rId2"/>
          <a:srcRect/>
          <a:stretch>
            <a:fillRect/>
          </a:stretch>
        </p:blipFill>
        <p:spPr bwMode="auto">
          <a:xfrm>
            <a:off x="228600" y="1447800"/>
            <a:ext cx="3962400" cy="5255172"/>
          </a:xfrm>
          <a:prstGeom prst="rect">
            <a:avLst/>
          </a:prstGeom>
          <a:noFill/>
        </p:spPr>
      </p:pic>
      <p:sp>
        <p:nvSpPr>
          <p:cNvPr id="8" name="Rectangle 7"/>
          <p:cNvSpPr/>
          <p:nvPr/>
        </p:nvSpPr>
        <p:spPr>
          <a:xfrm>
            <a:off x="228600" y="1447800"/>
            <a:ext cx="3962400" cy="5223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43400" y="152400"/>
            <a:ext cx="4648200" cy="7109639"/>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Charles was not only making enemies in the English Parliament but also among religious dissenters.</a:t>
            </a:r>
          </a:p>
          <a:p>
            <a:pPr>
              <a:buFont typeface="Arial" pitchFamily="34" charset="0"/>
              <a:buChar char="•"/>
            </a:pPr>
            <a:r>
              <a:rPr lang="en-US" sz="2000" dirty="0" smtClean="0">
                <a:latin typeface="Andalus" pitchFamily="2" charset="-78"/>
                <a:cs typeface="Andalus" pitchFamily="2" charset="-78"/>
              </a:rPr>
              <a:t> The Archbishop of Canterbury, William Laud was forcing the Anglican Church (Church of England) on  dissenters, dismissing or imprisoning religious officials who did not obey.</a:t>
            </a:r>
          </a:p>
          <a:p>
            <a:pPr>
              <a:buFont typeface="Arial" pitchFamily="34" charset="0"/>
              <a:buChar char="•"/>
            </a:pPr>
            <a:r>
              <a:rPr lang="en-US" sz="2000" dirty="0" smtClean="0">
                <a:latin typeface="Andalus" pitchFamily="2" charset="-78"/>
                <a:cs typeface="Andalus" pitchFamily="2" charset="-78"/>
              </a:rPr>
              <a:t> When Laud attempted to force the Scottish to accept the Anglican prayer book the Scots revolted.</a:t>
            </a:r>
          </a:p>
          <a:p>
            <a:pPr>
              <a:buFont typeface="Arial" pitchFamily="34" charset="0"/>
              <a:buChar char="•"/>
            </a:pPr>
            <a:r>
              <a:rPr lang="en-US" sz="2000" dirty="0" smtClean="0">
                <a:latin typeface="Andalus" pitchFamily="2" charset="-78"/>
                <a:cs typeface="Andalus" pitchFamily="2" charset="-78"/>
              </a:rPr>
              <a:t> English citizens would pay no more taxes so Charles called parliament into session to raise </a:t>
            </a:r>
            <a:r>
              <a:rPr lang="en-US" sz="2000" dirty="0" smtClean="0">
                <a:latin typeface="Andalus" pitchFamily="2" charset="-78"/>
                <a:cs typeface="Andalus" pitchFamily="2" charset="-78"/>
              </a:rPr>
              <a:t>funds to put down the rebellion.</a:t>
            </a:r>
            <a:endParaRPr lang="en-US" sz="2000" dirty="0" smtClean="0">
              <a:latin typeface="Andalus" pitchFamily="2" charset="-78"/>
              <a:cs typeface="Andalus" pitchFamily="2" charset="-78"/>
            </a:endParaRPr>
          </a:p>
          <a:p>
            <a:pPr>
              <a:buFont typeface="Arial" pitchFamily="34" charset="0"/>
              <a:buChar char="•"/>
            </a:pPr>
            <a:r>
              <a:rPr lang="en-US" sz="2000" dirty="0" smtClean="0">
                <a:latin typeface="Andalus" pitchFamily="2" charset="-78"/>
                <a:cs typeface="Andalus" pitchFamily="2" charset="-78"/>
              </a:rPr>
              <a:t>Charles had to agree to several concessions including allowing the execution of Laud.</a:t>
            </a:r>
          </a:p>
          <a:p>
            <a:pPr>
              <a:buFont typeface="Arial" pitchFamily="34" charset="0"/>
              <a:buChar char="•"/>
            </a:pPr>
            <a:r>
              <a:rPr lang="en-US" sz="2000" dirty="0" smtClean="0">
                <a:latin typeface="Andalus" pitchFamily="2" charset="-78"/>
                <a:cs typeface="Andalus" pitchFamily="2" charset="-78"/>
              </a:rPr>
              <a:t> The king heard rumors that his catholic queen would be impeached and led armed guards into parliament to arrest five of the most radical members.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00" y="685800"/>
            <a:ext cx="3962400" cy="6801862"/>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It </a:t>
            </a:r>
            <a:r>
              <a:rPr lang="en-US" sz="2000" dirty="0" smtClean="0">
                <a:latin typeface="Andalus" pitchFamily="2" charset="-78"/>
                <a:cs typeface="Andalus" pitchFamily="2" charset="-78"/>
              </a:rPr>
              <a:t>was evident that a conflict was imminent between the forces of parliament and those loyal to the king.</a:t>
            </a:r>
          </a:p>
          <a:p>
            <a:pPr>
              <a:buFont typeface="Arial" pitchFamily="34" charset="0"/>
              <a:buChar char="•"/>
            </a:pPr>
            <a:r>
              <a:rPr lang="en-US" sz="2000" dirty="0" smtClean="0">
                <a:latin typeface="Andalus" pitchFamily="2" charset="-78"/>
                <a:cs typeface="Andalus" pitchFamily="2" charset="-78"/>
              </a:rPr>
              <a:t> Charles </a:t>
            </a:r>
            <a:r>
              <a:rPr lang="en-US" sz="2000" dirty="0" smtClean="0">
                <a:latin typeface="Andalus" pitchFamily="2" charset="-78"/>
                <a:cs typeface="Andalus" pitchFamily="2" charset="-78"/>
              </a:rPr>
              <a:t>fled to the North while Parliament raised an army around London in the south.</a:t>
            </a:r>
          </a:p>
          <a:p>
            <a:pPr>
              <a:buFont typeface="Arial" pitchFamily="34" charset="0"/>
              <a:buChar char="•"/>
            </a:pPr>
            <a:r>
              <a:rPr lang="en-US" sz="2000" dirty="0" smtClean="0">
                <a:latin typeface="Andalus" pitchFamily="2" charset="-78"/>
                <a:cs typeface="Andalus" pitchFamily="2" charset="-78"/>
              </a:rPr>
              <a:t> The </a:t>
            </a:r>
            <a:r>
              <a:rPr lang="en-US" sz="2000" dirty="0" smtClean="0">
                <a:latin typeface="Andalus" pitchFamily="2" charset="-78"/>
                <a:cs typeface="Andalus" pitchFamily="2" charset="-78"/>
              </a:rPr>
              <a:t>war was fought over seven years in two parts involving a Scottish invasion, and an Irish rebellion, with battles won and lost on both sides of the conflict.</a:t>
            </a:r>
          </a:p>
          <a:p>
            <a:pPr>
              <a:buFont typeface="Arial" pitchFamily="34" charset="0"/>
              <a:buChar char="•"/>
            </a:pPr>
            <a:r>
              <a:rPr lang="en-US" sz="2000" dirty="0" smtClean="0">
                <a:latin typeface="Andalus" pitchFamily="2" charset="-78"/>
                <a:cs typeface="Andalus" pitchFamily="2" charset="-78"/>
              </a:rPr>
              <a:t> Eventually </a:t>
            </a:r>
            <a:r>
              <a:rPr lang="en-US" sz="2000" dirty="0" smtClean="0">
                <a:latin typeface="Andalus" pitchFamily="2" charset="-78"/>
                <a:cs typeface="Andalus" pitchFamily="2" charset="-78"/>
              </a:rPr>
              <a:t>the New Model Army (a mostly puritan consolidated parliamentary force) led by Oliver Cromwell was victorious over the royalists and seized Charles.</a:t>
            </a:r>
          </a:p>
          <a:p>
            <a:pPr>
              <a:buFont typeface="Arial" pitchFamily="34" charset="0"/>
              <a:buChar char="•"/>
            </a:pPr>
            <a:r>
              <a:rPr lang="en-US" sz="2000" dirty="0" smtClean="0">
                <a:latin typeface="Andalus" pitchFamily="2" charset="-78"/>
                <a:cs typeface="Andalus" pitchFamily="2" charset="-78"/>
              </a:rPr>
              <a:t> Afterwards </a:t>
            </a:r>
            <a:r>
              <a:rPr lang="en-US" sz="2000" dirty="0" smtClean="0">
                <a:latin typeface="Andalus" pitchFamily="2" charset="-78"/>
                <a:cs typeface="Andalus" pitchFamily="2" charset="-78"/>
              </a:rPr>
              <a:t>a number of royalist leaders were executed for taking part in the second civil war.</a:t>
            </a:r>
          </a:p>
          <a:p>
            <a:endParaRPr lang="en-US" dirty="0" smtClean="0"/>
          </a:p>
          <a:p>
            <a:endParaRPr lang="en-US" dirty="0"/>
          </a:p>
        </p:txBody>
      </p:sp>
      <p:pic>
        <p:nvPicPr>
          <p:cNvPr id="2050" name="Picture 2" descr="http://upload.wikimedia.org/wikipedia/commons/0/0f/Oliver_cromwell.jpg"/>
          <p:cNvPicPr>
            <a:picLocks noChangeAspect="1" noChangeArrowheads="1"/>
          </p:cNvPicPr>
          <p:nvPr/>
        </p:nvPicPr>
        <p:blipFill>
          <a:blip r:embed="rId2"/>
          <a:srcRect l="7298"/>
          <a:stretch>
            <a:fillRect/>
          </a:stretch>
        </p:blipFill>
        <p:spPr bwMode="auto">
          <a:xfrm>
            <a:off x="152400" y="155575"/>
            <a:ext cx="4674763" cy="6473825"/>
          </a:xfrm>
          <a:prstGeom prst="rect">
            <a:avLst/>
          </a:prstGeom>
          <a:noFill/>
        </p:spPr>
      </p:pic>
      <p:sp>
        <p:nvSpPr>
          <p:cNvPr id="6" name="TextBox 5"/>
          <p:cNvSpPr txBox="1"/>
          <p:nvPr/>
        </p:nvSpPr>
        <p:spPr>
          <a:xfrm>
            <a:off x="5105400" y="152400"/>
            <a:ext cx="4038600" cy="707886"/>
          </a:xfrm>
          <a:prstGeom prst="rect">
            <a:avLst/>
          </a:prstGeom>
          <a:noFill/>
        </p:spPr>
        <p:txBody>
          <a:bodyPr wrap="square" rtlCol="0">
            <a:spAutoFit/>
          </a:bodyPr>
          <a:lstStyle/>
          <a:p>
            <a:r>
              <a:rPr lang="en-US" sz="4000" dirty="0" smtClean="0">
                <a:latin typeface="Andalus" pitchFamily="2" charset="-78"/>
                <a:cs typeface="Andalus" pitchFamily="2" charset="-78"/>
              </a:rPr>
              <a:t>Oliver Cromwell</a:t>
            </a:r>
            <a:endParaRPr lang="en-US" sz="4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English civil war map 1642 to 1645.JPG">
            <a:hlinkClick r:id="rId2"/>
          </p:cNvPr>
          <p:cNvPicPr>
            <a:picLocks noChangeAspect="1" noChangeArrowheads="1"/>
          </p:cNvPicPr>
          <p:nvPr/>
        </p:nvPicPr>
        <p:blipFill>
          <a:blip r:embed="rId3"/>
          <a:srcRect/>
          <a:stretch>
            <a:fillRect/>
          </a:stretch>
        </p:blipFill>
        <p:spPr bwMode="auto">
          <a:xfrm>
            <a:off x="0" y="0"/>
            <a:ext cx="5486400" cy="6875218"/>
          </a:xfrm>
          <a:prstGeom prst="rect">
            <a:avLst/>
          </a:prstGeom>
          <a:noFill/>
        </p:spPr>
      </p:pic>
      <p:grpSp>
        <p:nvGrpSpPr>
          <p:cNvPr id="6" name="Group 5"/>
          <p:cNvGrpSpPr/>
          <p:nvPr/>
        </p:nvGrpSpPr>
        <p:grpSpPr>
          <a:xfrm>
            <a:off x="5410200" y="1219200"/>
            <a:ext cx="3553496" cy="2362200"/>
            <a:chOff x="5410200" y="381000"/>
            <a:chExt cx="3553496" cy="2362200"/>
          </a:xfrm>
        </p:grpSpPr>
        <p:pic>
          <p:nvPicPr>
            <p:cNvPr id="3" name="Picture 2" descr="http://upload.wikimedia.org/wikipedia/commons/d/de/Battle_of_Marston_Moor%2C_1644.png"/>
            <p:cNvPicPr>
              <a:picLocks noChangeAspect="1" noChangeArrowheads="1"/>
            </p:cNvPicPr>
            <p:nvPr/>
          </p:nvPicPr>
          <p:blipFill>
            <a:blip r:embed="rId4"/>
            <a:srcRect/>
            <a:stretch>
              <a:fillRect/>
            </a:stretch>
          </p:blipFill>
          <p:spPr bwMode="auto">
            <a:xfrm>
              <a:off x="5410200" y="381000"/>
              <a:ext cx="3552180" cy="2362200"/>
            </a:xfrm>
            <a:prstGeom prst="rect">
              <a:avLst/>
            </a:prstGeom>
            <a:noFill/>
          </p:spPr>
        </p:pic>
        <p:sp>
          <p:nvSpPr>
            <p:cNvPr id="5" name="Rectangle 4"/>
            <p:cNvSpPr/>
            <p:nvPr/>
          </p:nvSpPr>
          <p:spPr>
            <a:xfrm>
              <a:off x="5410200" y="381000"/>
              <a:ext cx="3553496"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410200" y="3810000"/>
            <a:ext cx="3527738" cy="2819400"/>
            <a:chOff x="5410200" y="3657600"/>
            <a:chExt cx="3527738" cy="2819400"/>
          </a:xfrm>
        </p:grpSpPr>
        <p:pic>
          <p:nvPicPr>
            <p:cNvPr id="1026" name="Picture 2" descr="File:Flag of The Commonwealth.svg">
              <a:hlinkClick r:id="rId5"/>
            </p:cNvPr>
            <p:cNvPicPr>
              <a:picLocks noChangeAspect="1" noChangeArrowheads="1"/>
            </p:cNvPicPr>
            <p:nvPr/>
          </p:nvPicPr>
          <p:blipFill>
            <a:blip r:embed="rId6"/>
            <a:srcRect/>
            <a:stretch>
              <a:fillRect/>
            </a:stretch>
          </p:blipFill>
          <p:spPr bwMode="auto">
            <a:xfrm>
              <a:off x="5410200" y="3657600"/>
              <a:ext cx="3524248" cy="2819400"/>
            </a:xfrm>
            <a:prstGeom prst="rect">
              <a:avLst/>
            </a:prstGeom>
            <a:noFill/>
          </p:spPr>
        </p:pic>
        <p:sp>
          <p:nvSpPr>
            <p:cNvPr id="7" name="Rectangle 6"/>
            <p:cNvSpPr/>
            <p:nvPr/>
          </p:nvSpPr>
          <p:spPr>
            <a:xfrm>
              <a:off x="5410200" y="3657600"/>
              <a:ext cx="3527738"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638800" y="0"/>
            <a:ext cx="3276600" cy="1323439"/>
          </a:xfrm>
          <a:prstGeom prst="rect">
            <a:avLst/>
          </a:prstGeom>
          <a:noFill/>
        </p:spPr>
        <p:txBody>
          <a:bodyPr wrap="square" rtlCol="0">
            <a:spAutoFit/>
          </a:bodyPr>
          <a:lstStyle/>
          <a:p>
            <a:pPr algn="ctr"/>
            <a:r>
              <a:rPr lang="en-US" sz="4000" dirty="0" smtClean="0">
                <a:latin typeface="Andalus" pitchFamily="2" charset="-78"/>
                <a:cs typeface="Andalus" pitchFamily="2" charset="-78"/>
              </a:rPr>
              <a:t>The English Civil War</a:t>
            </a:r>
            <a:endParaRPr lang="en-US" sz="4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017" y="326265"/>
            <a:ext cx="3810000" cy="1200329"/>
          </a:xfrm>
          <a:prstGeom prst="rect">
            <a:avLst/>
          </a:prstGeom>
          <a:noFill/>
        </p:spPr>
        <p:txBody>
          <a:bodyPr wrap="square" rtlCol="0">
            <a:spAutoFit/>
          </a:bodyPr>
          <a:lstStyle/>
          <a:p>
            <a:pPr algn="ctr"/>
            <a:r>
              <a:rPr lang="en-US" sz="3600" dirty="0" smtClean="0">
                <a:latin typeface="Andalus" pitchFamily="2" charset="-78"/>
                <a:cs typeface="Andalus" pitchFamily="2" charset="-78"/>
              </a:rPr>
              <a:t>Roundhead</a:t>
            </a:r>
          </a:p>
          <a:p>
            <a:pPr algn="ctr"/>
            <a:r>
              <a:rPr lang="en-US" sz="3600" dirty="0" smtClean="0">
                <a:latin typeface="Andalus" pitchFamily="2" charset="-78"/>
                <a:cs typeface="Andalus" pitchFamily="2" charset="-78"/>
              </a:rPr>
              <a:t>Parliamentarian</a:t>
            </a:r>
            <a:endParaRPr lang="en-US" sz="3600" dirty="0">
              <a:latin typeface="Andalus" pitchFamily="2" charset="-78"/>
              <a:cs typeface="Andalus" pitchFamily="2" charset="-78"/>
            </a:endParaRPr>
          </a:p>
        </p:txBody>
      </p:sp>
      <p:grpSp>
        <p:nvGrpSpPr>
          <p:cNvPr id="9" name="Group 8"/>
          <p:cNvGrpSpPr/>
          <p:nvPr/>
        </p:nvGrpSpPr>
        <p:grpSpPr>
          <a:xfrm>
            <a:off x="152400" y="1676400"/>
            <a:ext cx="3200400" cy="5029200"/>
            <a:chOff x="152400" y="1676400"/>
            <a:chExt cx="3200400" cy="5029200"/>
          </a:xfrm>
        </p:grpSpPr>
        <p:pic>
          <p:nvPicPr>
            <p:cNvPr id="20482" name="Picture 2" descr="http://upload.wikimedia.org/wikipedia/en/0/0d/Puritan-Roundhead.jpg"/>
            <p:cNvPicPr>
              <a:picLocks noChangeAspect="1" noChangeArrowheads="1"/>
            </p:cNvPicPr>
            <p:nvPr/>
          </p:nvPicPr>
          <p:blipFill>
            <a:blip r:embed="rId2"/>
            <a:srcRect/>
            <a:stretch>
              <a:fillRect/>
            </a:stretch>
          </p:blipFill>
          <p:spPr bwMode="auto">
            <a:xfrm>
              <a:off x="152400" y="1676400"/>
              <a:ext cx="3193542" cy="5029200"/>
            </a:xfrm>
            <a:prstGeom prst="rect">
              <a:avLst/>
            </a:prstGeom>
            <a:noFill/>
          </p:spPr>
        </p:pic>
        <p:sp>
          <p:nvSpPr>
            <p:cNvPr id="7" name="Rectangle 6"/>
            <p:cNvSpPr/>
            <p:nvPr/>
          </p:nvSpPr>
          <p:spPr>
            <a:xfrm>
              <a:off x="152400" y="1676400"/>
              <a:ext cx="32004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43600" y="1676400"/>
            <a:ext cx="3021169" cy="5030905"/>
            <a:chOff x="5943600" y="1676400"/>
            <a:chExt cx="3021169" cy="5030905"/>
          </a:xfrm>
        </p:grpSpPr>
        <p:pic>
          <p:nvPicPr>
            <p:cNvPr id="20484" name="Picture 4" descr="http://upload.wikimedia.org/wikipedia/en/1/13/Prince_Rupert.jpg"/>
            <p:cNvPicPr>
              <a:picLocks noChangeAspect="1" noChangeArrowheads="1"/>
            </p:cNvPicPr>
            <p:nvPr/>
          </p:nvPicPr>
          <p:blipFill>
            <a:blip r:embed="rId3"/>
            <a:srcRect l="992" t="896" r="1654" b="1024"/>
            <a:stretch>
              <a:fillRect/>
            </a:stretch>
          </p:blipFill>
          <p:spPr bwMode="auto">
            <a:xfrm>
              <a:off x="5943600" y="1676400"/>
              <a:ext cx="3021169" cy="5030905"/>
            </a:xfrm>
            <a:prstGeom prst="rect">
              <a:avLst/>
            </a:prstGeom>
            <a:noFill/>
          </p:spPr>
        </p:pic>
        <p:sp>
          <p:nvSpPr>
            <p:cNvPr id="8" name="Rectangle 7"/>
            <p:cNvSpPr/>
            <p:nvPr/>
          </p:nvSpPr>
          <p:spPr>
            <a:xfrm>
              <a:off x="5943600" y="1676400"/>
              <a:ext cx="3020096"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867400" y="381000"/>
            <a:ext cx="3048000" cy="1323439"/>
          </a:xfrm>
          <a:prstGeom prst="rect">
            <a:avLst/>
          </a:prstGeom>
          <a:noFill/>
        </p:spPr>
        <p:txBody>
          <a:bodyPr wrap="square" rtlCol="0">
            <a:spAutoFit/>
          </a:bodyPr>
          <a:lstStyle/>
          <a:p>
            <a:pPr algn="ctr"/>
            <a:r>
              <a:rPr lang="en-US" sz="4000" dirty="0" smtClean="0">
                <a:latin typeface="Andalus" pitchFamily="2" charset="-78"/>
                <a:cs typeface="Andalus" pitchFamily="2" charset="-78"/>
              </a:rPr>
              <a:t>Cavalier </a:t>
            </a:r>
          </a:p>
          <a:p>
            <a:pPr algn="ctr"/>
            <a:r>
              <a:rPr lang="en-US" sz="4000" dirty="0" smtClean="0">
                <a:latin typeface="Andalus" pitchFamily="2" charset="-78"/>
                <a:cs typeface="Andalus" pitchFamily="2" charset="-78"/>
              </a:rPr>
              <a:t>Royalist</a:t>
            </a:r>
            <a:endParaRPr lang="en-US" sz="4000" dirty="0">
              <a:latin typeface="Andalus" pitchFamily="2" charset="-78"/>
              <a:cs typeface="Andalus" pitchFamily="2" charset="-78"/>
            </a:endParaRPr>
          </a:p>
        </p:txBody>
      </p:sp>
      <p:cxnSp>
        <p:nvCxnSpPr>
          <p:cNvPr id="13" name="Straight Arrow Connector 12"/>
          <p:cNvCxnSpPr/>
          <p:nvPr/>
        </p:nvCxnSpPr>
        <p:spPr>
          <a:xfrm>
            <a:off x="3505200" y="6629400"/>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429000" y="4495800"/>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667000" y="8382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410200" y="8382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05200" y="1676400"/>
            <a:ext cx="228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90900" y="152400"/>
            <a:ext cx="2362200" cy="1569660"/>
          </a:xfrm>
          <a:prstGeom prst="rect">
            <a:avLst/>
          </a:prstGeom>
          <a:noFill/>
        </p:spPr>
        <p:txBody>
          <a:bodyPr wrap="square" rtlCol="0">
            <a:spAutoFit/>
          </a:bodyPr>
          <a:lstStyle/>
          <a:p>
            <a:pPr algn="ctr"/>
            <a:r>
              <a:rPr lang="en-US" sz="4800" b="1" dirty="0" smtClean="0">
                <a:latin typeface="Andalus" pitchFamily="2" charset="-78"/>
                <a:cs typeface="Andalus" pitchFamily="2" charset="-78"/>
              </a:rPr>
              <a:t>The Two Sides</a:t>
            </a:r>
            <a:endParaRPr lang="en-US" sz="4800" b="1" dirty="0">
              <a:latin typeface="Andalus" pitchFamily="2" charset="-78"/>
              <a:cs typeface="Andalus" pitchFamily="2" charset="-78"/>
            </a:endParaRPr>
          </a:p>
        </p:txBody>
      </p:sp>
      <p:sp>
        <p:nvSpPr>
          <p:cNvPr id="24" name="TextBox 23"/>
          <p:cNvSpPr txBox="1"/>
          <p:nvPr/>
        </p:nvSpPr>
        <p:spPr>
          <a:xfrm>
            <a:off x="3429000" y="1752600"/>
            <a:ext cx="2362200" cy="2831544"/>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Country gentry, town-dwelling manufacturers, and puritan clergy.</a:t>
            </a:r>
          </a:p>
          <a:p>
            <a:pPr>
              <a:buFont typeface="Arial" pitchFamily="34" charset="0"/>
              <a:buChar char="•"/>
            </a:pPr>
            <a:r>
              <a:rPr lang="en-US" sz="2000" dirty="0" smtClean="0">
                <a:latin typeface="Andalus" pitchFamily="2" charset="-78"/>
                <a:cs typeface="Andalus" pitchFamily="2" charset="-78"/>
              </a:rPr>
              <a:t> Led by Oliver Cromwell</a:t>
            </a:r>
          </a:p>
          <a:p>
            <a:pPr>
              <a:buFont typeface="Arial" pitchFamily="34" charset="0"/>
              <a:buChar char="•"/>
            </a:pPr>
            <a:r>
              <a:rPr lang="en-US" sz="2000" dirty="0" smtClean="0">
                <a:latin typeface="Andalus" pitchFamily="2" charset="-78"/>
                <a:cs typeface="Andalus" pitchFamily="2" charset="-78"/>
              </a:rPr>
              <a:t> Wore haircuts close to the head.</a:t>
            </a:r>
          </a:p>
          <a:p>
            <a:endParaRPr lang="en-US" dirty="0"/>
          </a:p>
        </p:txBody>
      </p:sp>
      <p:sp>
        <p:nvSpPr>
          <p:cNvPr id="25" name="TextBox 24"/>
          <p:cNvSpPr txBox="1"/>
          <p:nvPr/>
        </p:nvSpPr>
        <p:spPr>
          <a:xfrm>
            <a:off x="3429000" y="4724400"/>
            <a:ext cx="2438400" cy="1631216"/>
          </a:xfrm>
          <a:prstGeom prst="rect">
            <a:avLst/>
          </a:prstGeom>
          <a:noFill/>
        </p:spPr>
        <p:txBody>
          <a:bodyPr wrap="square" rtlCol="0">
            <a:spAutoFit/>
          </a:bodyPr>
          <a:lstStyle/>
          <a:p>
            <a:pPr>
              <a:buFont typeface="Arial" pitchFamily="34" charset="0"/>
              <a:buChar char="•"/>
            </a:pPr>
            <a:r>
              <a:rPr lang="en-US" sz="2000" dirty="0" smtClean="0">
                <a:latin typeface="Andalus" pitchFamily="2" charset="-78"/>
                <a:cs typeface="Andalus" pitchFamily="2" charset="-78"/>
              </a:rPr>
              <a:t> Well trained, wealthy nobles.</a:t>
            </a:r>
          </a:p>
          <a:p>
            <a:pPr>
              <a:buFont typeface="Arial" pitchFamily="34" charset="0"/>
              <a:buChar char="•"/>
            </a:pPr>
            <a:r>
              <a:rPr lang="en-US" sz="2000" dirty="0" smtClean="0">
                <a:latin typeface="Andalus" pitchFamily="2" charset="-78"/>
                <a:cs typeface="Andalus" pitchFamily="2" charset="-78"/>
              </a:rPr>
              <a:t> Supported the king</a:t>
            </a:r>
          </a:p>
          <a:p>
            <a:pPr>
              <a:buFont typeface="Arial" pitchFamily="34" charset="0"/>
              <a:buChar char="•"/>
            </a:pPr>
            <a:r>
              <a:rPr lang="en-US" sz="2000" dirty="0" smtClean="0">
                <a:latin typeface="Andalus" pitchFamily="2" charset="-78"/>
                <a:cs typeface="Andalus" pitchFamily="2" charset="-78"/>
              </a:rPr>
              <a:t> Wore plumed hats and long hair.</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4724400"/>
            <a:ext cx="5562600" cy="1938992"/>
          </a:xfrm>
          <a:prstGeom prst="rect">
            <a:avLst/>
          </a:prstGeom>
          <a:noFill/>
        </p:spPr>
        <p:txBody>
          <a:bodyPr wrap="square" rtlCol="0">
            <a:spAutoFit/>
          </a:bodyPr>
          <a:lstStyle/>
          <a:p>
            <a:pPr algn="ctr">
              <a:buFont typeface="Arial" pitchFamily="34" charset="0"/>
              <a:buChar char="•"/>
            </a:pPr>
            <a:r>
              <a:rPr lang="en-US" sz="2400" dirty="0" smtClean="0">
                <a:latin typeface="Andalus" pitchFamily="2" charset="-78"/>
                <a:cs typeface="Andalus" pitchFamily="2" charset="-78"/>
              </a:rPr>
              <a:t> Charles was put on trail, charged with high treason and executed in 1649.</a:t>
            </a:r>
          </a:p>
          <a:p>
            <a:pPr algn="ctr">
              <a:buFont typeface="Arial" pitchFamily="34" charset="0"/>
              <a:buChar char="•"/>
            </a:pPr>
            <a:r>
              <a:rPr lang="en-US" sz="2400" dirty="0" smtClean="0">
                <a:latin typeface="Andalus" pitchFamily="2" charset="-78"/>
                <a:cs typeface="Andalus" pitchFamily="2" charset="-78"/>
              </a:rPr>
              <a:t> This marked the first time a monarch had been tried, sentenced, and killed by his own people.</a:t>
            </a:r>
          </a:p>
        </p:txBody>
      </p:sp>
      <p:sp>
        <p:nvSpPr>
          <p:cNvPr id="21510" name="AutoShape 6" descr="https://www.1st-art-gallery.com/thumbnail/182419/1/An-Eyewitness-Representation-Of-The-Execution-Of-King-Charles-I-$281600-49$29-Of-England,-164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https://www.1st-art-gallery.com/thumbnail/182419/1/An-Eyewitness-Representation-Of-The-Execution-Of-King-Charles-I-$281600-49$29-Of-England,-164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https://www.1st-art-gallery.com/thumbnail/182419/1/An-Eyewitness-Representation-Of-The-Execution-Of-King-Charles-I-$281600-49$29-Of-England,-164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3276600" y="152400"/>
            <a:ext cx="5715000" cy="4495800"/>
            <a:chOff x="152400" y="152400"/>
            <a:chExt cx="5715000" cy="4495800"/>
          </a:xfrm>
        </p:grpSpPr>
        <p:pic>
          <p:nvPicPr>
            <p:cNvPr id="21516" name="Picture 12" descr="http://upload.wikimedia.org/wikipedia/commons/6/6f/Contemporary_German_print_depicting_Charles_Is_beheading.jpg"/>
            <p:cNvPicPr>
              <a:picLocks noChangeAspect="1" noChangeArrowheads="1"/>
            </p:cNvPicPr>
            <p:nvPr/>
          </p:nvPicPr>
          <p:blipFill>
            <a:blip r:embed="rId2"/>
            <a:srcRect t="7519" b="3759"/>
            <a:stretch>
              <a:fillRect/>
            </a:stretch>
          </p:blipFill>
          <p:spPr bwMode="auto">
            <a:xfrm>
              <a:off x="152400" y="152400"/>
              <a:ext cx="5715000" cy="4495800"/>
            </a:xfrm>
            <a:prstGeom prst="rect">
              <a:avLst/>
            </a:prstGeom>
            <a:noFill/>
          </p:spPr>
        </p:pic>
        <p:sp>
          <p:nvSpPr>
            <p:cNvPr id="11" name="Rectangle 10"/>
            <p:cNvSpPr/>
            <p:nvPr/>
          </p:nvSpPr>
          <p:spPr>
            <a:xfrm>
              <a:off x="152400" y="152400"/>
              <a:ext cx="57150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18" name="Picture 14" descr="http://mercuriuspoliticus.files.wordpress.com/2009/01/execution-charles.jpg"/>
          <p:cNvPicPr>
            <a:picLocks noChangeAspect="1" noChangeArrowheads="1"/>
          </p:cNvPicPr>
          <p:nvPr/>
        </p:nvPicPr>
        <p:blipFill>
          <a:blip r:embed="rId3"/>
          <a:srcRect/>
          <a:stretch>
            <a:fillRect/>
          </a:stretch>
        </p:blipFill>
        <p:spPr bwMode="auto">
          <a:xfrm>
            <a:off x="228600" y="228600"/>
            <a:ext cx="5143500" cy="2781300"/>
          </a:xfrm>
          <a:prstGeom prst="rect">
            <a:avLst/>
          </a:prstGeom>
          <a:noFill/>
        </p:spPr>
      </p:pic>
      <p:sp>
        <p:nvSpPr>
          <p:cNvPr id="14" name="Rectangle 13"/>
          <p:cNvSpPr/>
          <p:nvPr/>
        </p:nvSpPr>
        <p:spPr>
          <a:xfrm>
            <a:off x="228599" y="228599"/>
            <a:ext cx="5154769" cy="277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 y="2971800"/>
            <a:ext cx="2819400" cy="1446550"/>
          </a:xfrm>
          <a:prstGeom prst="rect">
            <a:avLst/>
          </a:prstGeom>
          <a:noFill/>
        </p:spPr>
        <p:txBody>
          <a:bodyPr wrap="square" rtlCol="0">
            <a:spAutoFit/>
          </a:bodyPr>
          <a:lstStyle/>
          <a:p>
            <a:pPr algn="ctr"/>
            <a:r>
              <a:rPr lang="en-US" sz="4400" dirty="0" smtClean="0">
                <a:latin typeface="Andalus" pitchFamily="2" charset="-78"/>
                <a:cs typeface="Andalus" pitchFamily="2" charset="-78"/>
              </a:rPr>
              <a:t>Execution of Charles I</a:t>
            </a:r>
            <a:endParaRPr lang="en-US" sz="4400" dirty="0">
              <a:latin typeface="Andalus" pitchFamily="2" charset="-78"/>
              <a:cs typeface="Andalus" pitchFamily="2" charset="-78"/>
            </a:endParaRPr>
          </a:p>
        </p:txBody>
      </p:sp>
      <p:pic>
        <p:nvPicPr>
          <p:cNvPr id="21520" name="Picture 16" descr="http://thestoryandthetruth.files.wordpress.com/2009/01/charles_execution.jpg"/>
          <p:cNvPicPr>
            <a:picLocks noChangeAspect="1" noChangeArrowheads="1"/>
          </p:cNvPicPr>
          <p:nvPr/>
        </p:nvPicPr>
        <p:blipFill>
          <a:blip r:embed="rId4"/>
          <a:srcRect/>
          <a:stretch>
            <a:fillRect/>
          </a:stretch>
        </p:blipFill>
        <p:spPr bwMode="auto">
          <a:xfrm>
            <a:off x="228600" y="4243388"/>
            <a:ext cx="3200400" cy="2428876"/>
          </a:xfrm>
          <a:prstGeom prst="rect">
            <a:avLst/>
          </a:prstGeom>
          <a:noFill/>
        </p:spPr>
      </p:pic>
      <p:sp>
        <p:nvSpPr>
          <p:cNvPr id="17" name="Rectangle 16"/>
          <p:cNvSpPr/>
          <p:nvPr/>
        </p:nvSpPr>
        <p:spPr>
          <a:xfrm>
            <a:off x="231820" y="4267200"/>
            <a:ext cx="3197180" cy="24169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86600" y="762000"/>
            <a:ext cx="18288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Oliver Cromwell and the execution of Charles I</a:t>
            </a:r>
            <a:endParaRPr lang="en-US" dirty="0">
              <a:solidFill>
                <a:schemeClr val="tx1"/>
              </a:solidFill>
            </a:endParaRPr>
          </a:p>
        </p:txBody>
      </p:sp>
      <p:sp>
        <p:nvSpPr>
          <p:cNvPr id="18" name="Rectangle 17"/>
          <p:cNvSpPr/>
          <p:nvPr/>
        </p:nvSpPr>
        <p:spPr>
          <a:xfrm>
            <a:off x="7086600" y="533400"/>
            <a:ext cx="6096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SOL</a:t>
            </a:r>
            <a:endParaRPr lang="en-US" sz="2000" i="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1158</Words>
  <Application>Microsoft Office PowerPoint</Application>
  <PresentationFormat>On-screen Show (4:3)</PresentationFormat>
  <Paragraphs>95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Logan</dc:creator>
  <cp:lastModifiedBy>Logan</cp:lastModifiedBy>
  <cp:revision>51</cp:revision>
  <dcterms:created xsi:type="dcterms:W3CDTF">2009-03-10T00:13:48Z</dcterms:created>
  <dcterms:modified xsi:type="dcterms:W3CDTF">2009-03-12T13:11:16Z</dcterms:modified>
</cp:coreProperties>
</file>