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9AFD-2399-4C72-9651-6C34618D6E5C}" type="datetimeFigureOut">
              <a:rPr lang="en-US" smtClean="0"/>
              <a:pPr/>
              <a:t>4/29/2009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F352-D54E-4CB4-B431-21064B11D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3/3a/Joseph_Stal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upload.wikimedia.org/wikipedia/commons/c/cc/Stalin's_Mug_Shot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en/3/3d/Tsar_Nicholas_II_-189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f/f2/Russian_Wounded_NGM-v31-p369-B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a/a4/Rasputin_pt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c/cc/Nikolaus_II._(Russland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upload.wikimedia.org/wikipedia/commons/6/60/Lenin-office-191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4/43/Lenin_portrait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a/aa/Tov_lenin_ochishch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0/05/Nationalversamml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</a:t>
            </a:r>
            <a:b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Revolution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c/ce/Kustodijew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November Revolution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Guards: armed factory workers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Deserted sailors from the Russian fleet joined the Red Guards and attacked the provisional government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matter of days, Lenin’s forces had overthrown the provisional government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 gained control of other cities, ended private ownership, and redistributed land and factories to the people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3434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Treaty of </a:t>
            </a:r>
            <a:br>
              <a:rPr lang="en-US" b="1" dirty="0" smtClean="0"/>
            </a:br>
            <a:r>
              <a:rPr lang="en-US" b="1" dirty="0" smtClean="0"/>
              <a:t>Brest-Litovsk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24400" cy="525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Ended Russian participation in the war</a:t>
            </a:r>
          </a:p>
          <a:p>
            <a:r>
              <a:rPr lang="en-US" sz="3600" b="1" dirty="0" smtClean="0"/>
              <a:t>Gave up huge tracts and territory</a:t>
            </a:r>
          </a:p>
          <a:p>
            <a:r>
              <a:rPr lang="en-US" sz="3600" b="1" dirty="0" smtClean="0"/>
              <a:t>Bolsheviks needed to focus on fighting off people still loyal to the Czar, or “Whites”</a:t>
            </a:r>
            <a:endParaRPr lang="en-US" sz="3600" b="1" dirty="0"/>
          </a:p>
        </p:txBody>
      </p:sp>
      <p:pic>
        <p:nvPicPr>
          <p:cNvPr id="2050" name="Picture 2" descr="http://upload.wikimedia.org/wikipedia/commons/8/8a/Armisticebrestlitov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"/>
            <a:ext cx="4219575" cy="6563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Civil War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 years of war between the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</a:t>
            </a:r>
          </a:p>
          <a:p>
            <a:r>
              <a:rPr lang="en-US" b="1" dirty="0" smtClean="0"/>
              <a:t>Nationalist movements </a:t>
            </a:r>
            <a:r>
              <a:rPr lang="en-US" dirty="0" smtClean="0"/>
              <a:t>in Poland, Estonia, Latvia, and Lithuania </a:t>
            </a:r>
            <a:r>
              <a:rPr lang="en-US" b="1" dirty="0" smtClean="0"/>
              <a:t>broke free</a:t>
            </a:r>
          </a:p>
          <a:p>
            <a:r>
              <a:rPr lang="en-US" b="1" dirty="0" smtClean="0"/>
              <a:t>Nationalist movements </a:t>
            </a:r>
            <a:r>
              <a:rPr lang="en-US" dirty="0" smtClean="0"/>
              <a:t>in Ukraine and Central Asia </a:t>
            </a:r>
            <a:r>
              <a:rPr lang="en-US" b="1" dirty="0" smtClean="0"/>
              <a:t>failed</a:t>
            </a:r>
          </a:p>
          <a:p>
            <a:r>
              <a:rPr lang="en-US" dirty="0" smtClean="0"/>
              <a:t>Western democracies sent troops to help the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whites</a:t>
            </a:r>
          </a:p>
          <a:p>
            <a:pPr lvl="1"/>
            <a:r>
              <a:rPr lang="en-US" dirty="0" smtClean="0"/>
              <a:t>Created Soviet distrust of the West</a:t>
            </a:r>
          </a:p>
          <a:p>
            <a:r>
              <a:rPr lang="en-US" dirty="0" smtClean="0"/>
              <a:t>Millions perished from starvation and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Soviet Union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Government</a:t>
            </a:r>
          </a:p>
          <a:p>
            <a:pPr lvl="1"/>
            <a:r>
              <a:rPr lang="en-US" dirty="0" smtClean="0"/>
              <a:t>Democratic and Socialist constitution</a:t>
            </a:r>
          </a:p>
          <a:p>
            <a:pPr lvl="1"/>
            <a:r>
              <a:rPr lang="en-US" b="1" dirty="0" smtClean="0"/>
              <a:t>Supreme Soviet-</a:t>
            </a:r>
            <a:r>
              <a:rPr lang="en-US" dirty="0" smtClean="0"/>
              <a:t>universal</a:t>
            </a:r>
            <a:r>
              <a:rPr lang="en-US" b="1" dirty="0" smtClean="0"/>
              <a:t> </a:t>
            </a:r>
            <a:r>
              <a:rPr lang="en-US" dirty="0" smtClean="0"/>
              <a:t>suffrage for 18 and up</a:t>
            </a:r>
          </a:p>
          <a:p>
            <a:pPr lvl="1"/>
            <a:r>
              <a:rPr lang="en-US" dirty="0" smtClean="0"/>
              <a:t>In reality, only party members had full rights</a:t>
            </a:r>
          </a:p>
          <a:p>
            <a:pPr lvl="2"/>
            <a:r>
              <a:rPr lang="en-US" dirty="0" smtClean="0"/>
              <a:t>Used army and secret police to enforce will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War Communism</a:t>
            </a:r>
          </a:p>
          <a:p>
            <a:pPr lvl="1"/>
            <a:r>
              <a:rPr lang="en-US" dirty="0" err="1" smtClean="0"/>
              <a:t>Gov’t</a:t>
            </a:r>
            <a:r>
              <a:rPr lang="en-US" dirty="0" smtClean="0"/>
              <a:t> took over banks, mines, and factories</a:t>
            </a:r>
          </a:p>
          <a:p>
            <a:pPr lvl="1"/>
            <a:r>
              <a:rPr lang="en-US" dirty="0" smtClean="0"/>
              <a:t>Forced peasants to give surpluses to cities</a:t>
            </a:r>
          </a:p>
          <a:p>
            <a:pPr lvl="1"/>
            <a:r>
              <a:rPr lang="en-US" dirty="0" smtClean="0"/>
              <a:t>Peasants were drafted to the army or factory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dirty="0" smtClean="0"/>
              <a:t>NEP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Lenin was forced to retreat from war communism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Factory output had fallen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Peasants stopped producing grain</a:t>
            </a:r>
          </a:p>
          <a:p>
            <a:r>
              <a:rPr lang="en-US" sz="3600" b="1" dirty="0" smtClean="0"/>
              <a:t>New Economic Plan </a:t>
            </a:r>
            <a:r>
              <a:rPr lang="en-US" sz="3600" dirty="0" smtClean="0"/>
              <a:t>(NEP)</a:t>
            </a:r>
          </a:p>
          <a:p>
            <a:pPr lvl="1"/>
            <a:r>
              <a:rPr lang="en-US" sz="3200" dirty="0" err="1" smtClean="0">
                <a:solidFill>
                  <a:schemeClr val="bg1"/>
                </a:solidFill>
              </a:rPr>
              <a:t>Gov’t</a:t>
            </a:r>
            <a:r>
              <a:rPr lang="en-US" sz="3200" dirty="0" smtClean="0">
                <a:solidFill>
                  <a:schemeClr val="bg1"/>
                </a:solidFill>
              </a:rPr>
              <a:t> kept control of banks, big industry, and foreign trade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Small businesses started and farmers sold surplus crops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Lenin saw this as temporary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5/54/Stalin-Lenin-Kalinin-1919.jpg/800px-Stalin-Lenin-Kalinin-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95133" cy="45624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28600"/>
            <a:ext cx="44196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Stalin and Trotsky battled for power after Lenin’s death</a:t>
            </a:r>
          </a:p>
          <a:p>
            <a:pPr lvl="1"/>
            <a:r>
              <a:rPr lang="en-US" dirty="0" smtClean="0"/>
              <a:t>Ended with Stalin in power and Trotsky in Mexico</a:t>
            </a:r>
            <a:endParaRPr lang="en-US" dirty="0"/>
          </a:p>
        </p:txBody>
      </p:sp>
      <p:pic>
        <p:nvPicPr>
          <p:cNvPr id="30722" name="Picture 2" descr="File:Joseph Sta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3819525" cy="5705476"/>
          </a:xfrm>
          <a:prstGeom prst="rect">
            <a:avLst/>
          </a:prstGeom>
          <a:noFill/>
        </p:spPr>
      </p:pic>
      <p:pic>
        <p:nvPicPr>
          <p:cNvPr id="30724" name="Picture 4" descr="File:Stalin's Mug Sho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971800"/>
            <a:ext cx="473964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Comrade Stalin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Stalin quickly went to work by revoking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 the Five Year Plans and developed Russia’s Command Economy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Economy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gov’t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makes all economic decisions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Year Plans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aimed at building heavy industry, improving transportation, and increasing farm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egueuserfiles.middlebury.edu/Geog0214a-1-G2/Alpert-Kalmikov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657600"/>
            <a:ext cx="4286250" cy="3152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6934200" cy="320040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Peasants were able to keep their houses </a:t>
            </a:r>
          </a:p>
          <a:p>
            <a:pPr lvl="1"/>
            <a:r>
              <a:rPr lang="en-US" dirty="0" smtClean="0"/>
              <a:t>All else went to the state “collectives”</a:t>
            </a:r>
          </a:p>
          <a:p>
            <a:pPr lvl="1"/>
            <a:r>
              <a:rPr lang="en-US" dirty="0" smtClean="0"/>
              <a:t>Farm animals and all machinery</a:t>
            </a:r>
          </a:p>
          <a:p>
            <a:r>
              <a:rPr lang="en-US" b="1" dirty="0" smtClean="0"/>
              <a:t>Kulaks</a:t>
            </a:r>
            <a:r>
              <a:rPr lang="en-US" dirty="0" smtClean="0"/>
              <a:t>: wealthy peasants</a:t>
            </a:r>
          </a:p>
          <a:p>
            <a:pPr lvl="1"/>
            <a:r>
              <a:rPr lang="en-US" dirty="0" smtClean="0"/>
              <a:t>Land was confiscated and sent to work camps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52400"/>
            <a:ext cx="3657600" cy="1143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Year Plans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4" descr="http://entertainment.timesonline.co.uk/multimedia/archive/00211/kulak385_21116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0"/>
            <a:ext cx="3667125" cy="1762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Tsar Nicholas II -189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52523"/>
            <a:ext cx="4495800" cy="55713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52400"/>
            <a:ext cx="4495800" cy="838200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March Revolution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4267200" cy="6553200"/>
          </a:xfr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the Stage</a:t>
            </a:r>
          </a:p>
          <a:p>
            <a:pPr lvl="1"/>
            <a:r>
              <a:rPr lang="en-US" dirty="0" smtClean="0"/>
              <a:t>Russia was still ruled by feudalism</a:t>
            </a:r>
          </a:p>
          <a:p>
            <a:pPr lvl="1"/>
            <a:r>
              <a:rPr lang="en-US" dirty="0" smtClean="0"/>
              <a:t>Most peasants were living in poverty</a:t>
            </a:r>
          </a:p>
          <a:p>
            <a:pPr lvl="1"/>
            <a:r>
              <a:rPr lang="en-US" dirty="0" smtClean="0"/>
              <a:t>A small middle-class existed as Russia began to industrialize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Czar Nicholas II</a:t>
            </a:r>
          </a:p>
          <a:p>
            <a:pPr lvl="1"/>
            <a:r>
              <a:rPr lang="en-US" dirty="0" smtClean="0"/>
              <a:t>Refused any limits to his power</a:t>
            </a:r>
          </a:p>
          <a:p>
            <a:pPr lvl="1"/>
            <a:r>
              <a:rPr lang="en-US" dirty="0" smtClean="0"/>
              <a:t>Relied on his secret police to enforce his will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6043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March Revolution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763000" cy="2971800"/>
          </a:xfr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an elected legislature that held no real power over the Czar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Reformers</a:t>
            </a:r>
            <a:r>
              <a:rPr lang="en-US" dirty="0" smtClean="0">
                <a:solidFill>
                  <a:schemeClr val="bg1"/>
                </a:solidFill>
              </a:rPr>
              <a:t>: wanted a constitution and basic social change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Wanted to fix the court system and reform the bureaucracy </a:t>
            </a:r>
          </a:p>
        </p:txBody>
      </p:sp>
      <p:pic>
        <p:nvPicPr>
          <p:cNvPr id="10242" name="Picture 2" descr="http://net.lib.byu.edu/~rdh7/wwi/memoir/RusRev/images/rr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199"/>
            <a:ext cx="9144000" cy="259080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62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Revolution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43434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Marxists: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followers of Marx’s ideas (communism)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 to overthrow the government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the proletariat would rise up and set up a communist government in Russia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Proletariat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urban working class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steveraggie.com/admin/upload2me/proletariat%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191000" cy="57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Russian Wounded NGM-v31-p369-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234" y="0"/>
            <a:ext cx="918723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March Revolution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War I</a:t>
            </a:r>
          </a:p>
          <a:p>
            <a:pPr lvl="1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Russians behind the army</a:t>
            </a:r>
          </a:p>
          <a:p>
            <a:pPr lvl="1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 drained Russia’s resources</a:t>
            </a:r>
          </a:p>
          <a:p>
            <a:pPr lvl="1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soldiers went without basic necessities</a:t>
            </a:r>
          </a:p>
          <a:p>
            <a:pPr lvl="1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1915, Russia suffered 2 million casualties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52400"/>
            <a:ext cx="4343400" cy="91440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Gregory Rasputin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19200"/>
            <a:ext cx="4648200" cy="5410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Illiterate peasant / “holy man”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Czarina Alexandra relied on him for advice and as a healer to her ailing son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Rasputin’s influence weakened the Russian peoples’ confidence in government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Afraid of a revolution, a group of nobles murdered Rasputin in late 1916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File:Rasputin p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3724275" cy="57054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the Monarchy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5334000" cy="2667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Poor military performance in the war combined with food shortages and a workers strike in St. Petersburg</a:t>
            </a:r>
          </a:p>
          <a:p>
            <a:r>
              <a:rPr lang="en-US" sz="2400" dirty="0" smtClean="0"/>
              <a:t>Troops refused to fire on </a:t>
            </a:r>
            <a:r>
              <a:rPr lang="en-US" sz="2400" dirty="0" smtClean="0"/>
              <a:t>protestors outside the Winter Palace</a:t>
            </a:r>
            <a:endParaRPr lang="en-US" sz="2400" dirty="0" smtClean="0"/>
          </a:p>
          <a:p>
            <a:r>
              <a:rPr lang="en-US" sz="2400" dirty="0" smtClean="0"/>
              <a:t>The Czar was forced to abdicate</a:t>
            </a:r>
          </a:p>
        </p:txBody>
      </p:sp>
      <p:pic>
        <p:nvPicPr>
          <p:cNvPr id="6146" name="Picture 2" descr="File:Nikolaus II. (Russland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95400"/>
            <a:ext cx="2704338" cy="37583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290" name="Picture 2" descr="http://stpetersburg-guide.com/images/pics/winterpal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657600"/>
            <a:ext cx="502919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76200"/>
            <a:ext cx="4953000" cy="1066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Government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Duma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set up a provisional government</a:t>
            </a:r>
          </a:p>
          <a:p>
            <a:pPr lvl="1"/>
            <a:r>
              <a:rPr lang="en-US" dirty="0" smtClean="0"/>
              <a:t>Began writing a constitution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Continued Russian participation in the war</a:t>
            </a:r>
            <a:endParaRPr lang="en-US" dirty="0" smtClean="0"/>
          </a:p>
          <a:p>
            <a:r>
              <a:rPr lang="en-US" b="1" dirty="0" smtClean="0"/>
              <a:t>Russian People</a:t>
            </a:r>
          </a:p>
          <a:p>
            <a:pPr lvl="1"/>
            <a:r>
              <a:rPr lang="en-US" dirty="0" smtClean="0"/>
              <a:t>Fed up with the war</a:t>
            </a:r>
          </a:p>
          <a:p>
            <a:pPr lvl="1"/>
            <a:r>
              <a:rPr lang="en-US" dirty="0" smtClean="0"/>
              <a:t>Peasants wanted land</a:t>
            </a:r>
          </a:p>
          <a:p>
            <a:pPr lvl="1"/>
            <a:r>
              <a:rPr lang="en-US" dirty="0" smtClean="0"/>
              <a:t>Revolutionary socialists set up </a:t>
            </a:r>
            <a:r>
              <a:rPr lang="en-US" i="1" dirty="0" smtClean="0"/>
              <a:t>Soviets</a:t>
            </a:r>
            <a:r>
              <a:rPr lang="en-US" dirty="0" smtClean="0"/>
              <a:t>, or workers and soldiers councils</a:t>
            </a:r>
          </a:p>
        </p:txBody>
      </p:sp>
      <p:pic>
        <p:nvPicPr>
          <p:cNvPr id="5122" name="Picture 2" descr="http://upload.wikimedia.org/wikipedia/commons/d/dc/Tauride_du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6147"/>
            <a:ext cx="9144000" cy="2991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ile:Lenin-office-191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36994"/>
            <a:ext cx="3304122" cy="2506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3276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Vladimir Lenin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>
            <a:noAutofit/>
          </a:bodyPr>
          <a:lstStyle/>
          <a:p>
            <a:r>
              <a:rPr lang="en-US" b="1" dirty="0" smtClean="0"/>
              <a:t>Lived in Switzerland to keep out of reach of the Czar’s secret police</a:t>
            </a:r>
          </a:p>
          <a:p>
            <a:r>
              <a:rPr lang="en-US" b="1" dirty="0" smtClean="0"/>
              <a:t>Wanted to set up a “dictatorship of the proletariat”</a:t>
            </a:r>
          </a:p>
          <a:p>
            <a:r>
              <a:rPr lang="en-US" b="1" dirty="0" smtClean="0"/>
              <a:t>His followers were called Bolsheviks</a:t>
            </a:r>
          </a:p>
        </p:txBody>
      </p:sp>
      <p:pic>
        <p:nvPicPr>
          <p:cNvPr id="4098" name="Picture 2" descr="File:Tov lenin ochishchae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3704" b="16031"/>
          <a:stretch>
            <a:fillRect/>
          </a:stretch>
        </p:blipFill>
        <p:spPr bwMode="auto">
          <a:xfrm>
            <a:off x="0" y="0"/>
            <a:ext cx="2895600" cy="408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File:Lenin portrai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29718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649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Russia  and Revolution</vt:lpstr>
      <vt:lpstr>The March Revolution</vt:lpstr>
      <vt:lpstr>The March Revolution</vt:lpstr>
      <vt:lpstr>March Revolution</vt:lpstr>
      <vt:lpstr>The March Revolution</vt:lpstr>
      <vt:lpstr>Gregory Rasputin</vt:lpstr>
      <vt:lpstr>End of the Monarchy</vt:lpstr>
      <vt:lpstr>New Government</vt:lpstr>
      <vt:lpstr>Vladimir Lenin</vt:lpstr>
      <vt:lpstr>The November Revolution</vt:lpstr>
      <vt:lpstr>Treaty of  Brest-Litovsk</vt:lpstr>
      <vt:lpstr>Russian Civil War</vt:lpstr>
      <vt:lpstr>Soviet Union</vt:lpstr>
      <vt:lpstr>NEP</vt:lpstr>
      <vt:lpstr>Slide 15</vt:lpstr>
      <vt:lpstr>Slide 16</vt:lpstr>
      <vt:lpstr>Comrade Stalin</vt:lpstr>
      <vt:lpstr>Five Year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and Revolution</dc:title>
  <dc:creator>Jausch</dc:creator>
  <cp:lastModifiedBy>Jausch</cp:lastModifiedBy>
  <cp:revision>26</cp:revision>
  <dcterms:created xsi:type="dcterms:W3CDTF">2009-04-29T15:36:21Z</dcterms:created>
  <dcterms:modified xsi:type="dcterms:W3CDTF">2009-04-30T00:07:10Z</dcterms:modified>
</cp:coreProperties>
</file>