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
  </p:handoutMasterIdLst>
  <p:sldIdLst>
    <p:sldId id="259" r:id="rId2"/>
    <p:sldId id="258" r:id="rId3"/>
    <p:sldId id="260" r:id="rId4"/>
    <p:sldId id="261"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9" d="100"/>
          <a:sy n="89" d="100"/>
        </p:scale>
        <p:origin x="-120"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4B6AB3-87B7-4A3F-B021-FD6625F79DDA}" type="datetimeFigureOut">
              <a:rPr lang="en-US" smtClean="0"/>
              <a:t>2/18/2009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FD103E-D83D-4418-ABC4-DFE0AF387FFF}"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A00CEC-367B-42DA-B8F6-02B6D2931002}" type="datetimeFigureOut">
              <a:rPr lang="en-US" smtClean="0"/>
              <a:pPr/>
              <a:t>2/18/2009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31DE3-8D1E-4978-B21F-923A11FB63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00CEC-367B-42DA-B8F6-02B6D2931002}" type="datetimeFigureOut">
              <a:rPr lang="en-US" smtClean="0"/>
              <a:pPr/>
              <a:t>2/18/2009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31DE3-8D1E-4978-B21F-923A11FB63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00CEC-367B-42DA-B8F6-02B6D2931002}" type="datetimeFigureOut">
              <a:rPr lang="en-US" smtClean="0"/>
              <a:pPr/>
              <a:t>2/18/2009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31DE3-8D1E-4978-B21F-923A11FB63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00CEC-367B-42DA-B8F6-02B6D2931002}" type="datetimeFigureOut">
              <a:rPr lang="en-US" smtClean="0"/>
              <a:pPr/>
              <a:t>2/18/2009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31DE3-8D1E-4978-B21F-923A11FB63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A00CEC-367B-42DA-B8F6-02B6D2931002}" type="datetimeFigureOut">
              <a:rPr lang="en-US" smtClean="0"/>
              <a:pPr/>
              <a:t>2/18/2009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31DE3-8D1E-4978-B21F-923A11FB63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A00CEC-367B-42DA-B8F6-02B6D2931002}" type="datetimeFigureOut">
              <a:rPr lang="en-US" smtClean="0"/>
              <a:pPr/>
              <a:t>2/18/2009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31DE3-8D1E-4978-B21F-923A11FB63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A00CEC-367B-42DA-B8F6-02B6D2931002}" type="datetimeFigureOut">
              <a:rPr lang="en-US" smtClean="0"/>
              <a:pPr/>
              <a:t>2/18/2009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31DE3-8D1E-4978-B21F-923A11FB63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A00CEC-367B-42DA-B8F6-02B6D2931002}" type="datetimeFigureOut">
              <a:rPr lang="en-US" smtClean="0"/>
              <a:pPr/>
              <a:t>2/18/2009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31DE3-8D1E-4978-B21F-923A11FB63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00CEC-367B-42DA-B8F6-02B6D2931002}" type="datetimeFigureOut">
              <a:rPr lang="en-US" smtClean="0"/>
              <a:pPr/>
              <a:t>2/18/2009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31DE3-8D1E-4978-B21F-923A11FB63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A00CEC-367B-42DA-B8F6-02B6D2931002}" type="datetimeFigureOut">
              <a:rPr lang="en-US" smtClean="0"/>
              <a:pPr/>
              <a:t>2/18/2009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31DE3-8D1E-4978-B21F-923A11FB63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A00CEC-367B-42DA-B8F6-02B6D2931002}" type="datetimeFigureOut">
              <a:rPr lang="en-US" smtClean="0"/>
              <a:pPr/>
              <a:t>2/18/2009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31DE3-8D1E-4978-B21F-923A11FB63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00CEC-367B-42DA-B8F6-02B6D2931002}" type="datetimeFigureOut">
              <a:rPr lang="en-US" smtClean="0"/>
              <a:pPr/>
              <a:t>2/18/2009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31DE3-8D1E-4978-B21F-923A11FB63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6386" name="Picture 2" descr="http://upload.wikimedia.org/wikipedia/commons/2/20/1590_or_later_Marcus_Gheeraerts%2C_Sir_Francis_Drake_Buckland_Abbey%2C_Devon.jpg"/>
          <p:cNvPicPr>
            <a:picLocks noChangeAspect="1" noChangeArrowheads="1"/>
          </p:cNvPicPr>
          <p:nvPr/>
        </p:nvPicPr>
        <p:blipFill>
          <a:blip r:embed="rId2"/>
          <a:srcRect/>
          <a:stretch>
            <a:fillRect/>
          </a:stretch>
        </p:blipFill>
        <p:spPr bwMode="auto">
          <a:xfrm>
            <a:off x="4191000" y="200356"/>
            <a:ext cx="4752175" cy="6483018"/>
          </a:xfrm>
          <a:prstGeom prst="rect">
            <a:avLst/>
          </a:prstGeom>
          <a:noFill/>
        </p:spPr>
      </p:pic>
      <p:sp>
        <p:nvSpPr>
          <p:cNvPr id="11" name="TextBox 10"/>
          <p:cNvSpPr txBox="1"/>
          <p:nvPr/>
        </p:nvSpPr>
        <p:spPr>
          <a:xfrm>
            <a:off x="304800" y="152400"/>
            <a:ext cx="3733800" cy="584775"/>
          </a:xfrm>
          <a:prstGeom prst="rect">
            <a:avLst/>
          </a:prstGeom>
          <a:noFill/>
        </p:spPr>
        <p:txBody>
          <a:bodyPr wrap="square" rtlCol="0">
            <a:spAutoFit/>
          </a:bodyPr>
          <a:lstStyle/>
          <a:p>
            <a:r>
              <a:rPr lang="en-US" sz="3200" dirty="0" smtClean="0">
                <a:latin typeface="Felix Titling" pitchFamily="82" charset="0"/>
              </a:rPr>
              <a:t>Francis Drake</a:t>
            </a:r>
            <a:endParaRPr lang="en-US" sz="3200" dirty="0">
              <a:latin typeface="Felix Titling" pitchFamily="82" charset="0"/>
            </a:endParaRPr>
          </a:p>
        </p:txBody>
      </p:sp>
      <p:sp>
        <p:nvSpPr>
          <p:cNvPr id="12" name="TextBox 11"/>
          <p:cNvSpPr txBox="1"/>
          <p:nvPr/>
        </p:nvSpPr>
        <p:spPr>
          <a:xfrm>
            <a:off x="152400" y="625525"/>
            <a:ext cx="3962400" cy="6232475"/>
          </a:xfrm>
          <a:prstGeom prst="rect">
            <a:avLst/>
          </a:prstGeom>
          <a:noFill/>
        </p:spPr>
        <p:txBody>
          <a:bodyPr wrap="square" rtlCol="0">
            <a:spAutoFit/>
          </a:bodyPr>
          <a:lstStyle/>
          <a:p>
            <a:pPr algn="ctr">
              <a:buFont typeface="Courier New" pitchFamily="49" charset="0"/>
              <a:buChar char="o"/>
            </a:pPr>
            <a:r>
              <a:rPr lang="en-US" sz="1900" dirty="0" smtClean="0">
                <a:latin typeface="Felix Titling" pitchFamily="82" charset="0"/>
              </a:rPr>
              <a:t> Taking command of his own ship by the age of 20 Francis Drake was a natural seamen.</a:t>
            </a:r>
          </a:p>
          <a:p>
            <a:pPr algn="ctr">
              <a:buFont typeface="Courier New" pitchFamily="49" charset="0"/>
              <a:buChar char="o"/>
            </a:pPr>
            <a:r>
              <a:rPr lang="en-US" sz="1900" dirty="0" smtClean="0">
                <a:latin typeface="Felix Titling" pitchFamily="82" charset="0"/>
              </a:rPr>
              <a:t> Having several close run-ins with Catholic Spanish forces when he was young caused Drake to dislike and distrust the Spanish immensely.</a:t>
            </a:r>
          </a:p>
          <a:p>
            <a:pPr algn="ctr">
              <a:buFont typeface="Courier New" pitchFamily="49" charset="0"/>
              <a:buChar char="o"/>
            </a:pPr>
            <a:r>
              <a:rPr lang="en-US" sz="1900" dirty="0" smtClean="0">
                <a:latin typeface="Felix Titling" pitchFamily="82" charset="0"/>
              </a:rPr>
              <a:t> In his early years off the American coast Drake sailed as a slave trader and </a:t>
            </a:r>
            <a:r>
              <a:rPr lang="en-US" sz="1900" i="1" dirty="0" smtClean="0">
                <a:latin typeface="Felix Titling" pitchFamily="82" charset="0"/>
              </a:rPr>
              <a:t>privateer</a:t>
            </a:r>
            <a:r>
              <a:rPr lang="en-US" sz="1900" dirty="0" smtClean="0">
                <a:latin typeface="Felix Titling" pitchFamily="82" charset="0"/>
              </a:rPr>
              <a:t> against Spanish holdings in the new world.</a:t>
            </a:r>
          </a:p>
          <a:p>
            <a:pPr algn="ctr">
              <a:buFont typeface="Courier New" pitchFamily="49" charset="0"/>
              <a:buChar char="o"/>
            </a:pPr>
            <a:r>
              <a:rPr lang="en-US" sz="1900" dirty="0" smtClean="0">
                <a:latin typeface="Felix Titling" pitchFamily="82" charset="0"/>
              </a:rPr>
              <a:t> Later Queen Elizabeth I sent Drake on a mission against Spanish holdings along the Pacific by way of the Strait of Magellan.</a:t>
            </a:r>
            <a:endParaRPr lang="en-US" sz="1900" dirty="0">
              <a:latin typeface="Felix Titling" pitchFamily="82" charset="0"/>
            </a:endParaRPr>
          </a:p>
        </p:txBody>
      </p:sp>
      <p:cxnSp>
        <p:nvCxnSpPr>
          <p:cNvPr id="14" name="Straight Connector 13"/>
          <p:cNvCxnSpPr/>
          <p:nvPr/>
        </p:nvCxnSpPr>
        <p:spPr>
          <a:xfrm>
            <a:off x="381000" y="609600"/>
            <a:ext cx="3429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p:nvGrpSpPr>
        <p:grpSpPr bwMode="auto">
          <a:xfrm>
            <a:off x="3962400" y="381000"/>
            <a:ext cx="1828800" cy="1066800"/>
            <a:chOff x="228600" y="3581400"/>
            <a:chExt cx="1828800" cy="1066800"/>
          </a:xfrm>
        </p:grpSpPr>
        <p:sp>
          <p:nvSpPr>
            <p:cNvPr id="7" name="Rectangle 6"/>
            <p:cNvSpPr/>
            <p:nvPr/>
          </p:nvSpPr>
          <p:spPr>
            <a:xfrm>
              <a:off x="228600" y="3810000"/>
              <a:ext cx="18288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Creation of empires and destruction of native peoples.</a:t>
              </a:r>
            </a:p>
          </p:txBody>
        </p:sp>
        <p:sp>
          <p:nvSpPr>
            <p:cNvPr id="8" name="Rectangle 7"/>
            <p:cNvSpPr/>
            <p:nvPr/>
          </p:nvSpPr>
          <p:spPr>
            <a:xfrm>
              <a:off x="228600" y="3581400"/>
              <a:ext cx="5334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chemeClr val="tx1"/>
                  </a:solidFill>
                </a:rPr>
                <a:t>SOL</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098" name="Picture 2" descr="http://upload.wikimedia.org/wikipedia/commons/d/db/Hondius_Vera_Totius_Expeditionis_Nauticae_Francis_Drake_high.jpg"/>
          <p:cNvPicPr>
            <a:picLocks noChangeAspect="1" noChangeArrowheads="1"/>
          </p:cNvPicPr>
          <p:nvPr/>
        </p:nvPicPr>
        <p:blipFill>
          <a:blip r:embed="rId2"/>
          <a:srcRect l="986" t="2012" r="986" b="6023"/>
          <a:stretch>
            <a:fillRect/>
          </a:stretch>
        </p:blipFill>
        <p:spPr bwMode="auto">
          <a:xfrm>
            <a:off x="0" y="304800"/>
            <a:ext cx="9144000" cy="6319344"/>
          </a:xfrm>
          <a:prstGeom prst="rect">
            <a:avLst/>
          </a:prstGeom>
          <a:noFill/>
        </p:spPr>
      </p:pic>
      <p:cxnSp>
        <p:nvCxnSpPr>
          <p:cNvPr id="6" name="Straight Connector 5"/>
          <p:cNvCxnSpPr/>
          <p:nvPr/>
        </p:nvCxnSpPr>
        <p:spPr>
          <a:xfrm>
            <a:off x="-228600" y="304800"/>
            <a:ext cx="9829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2124" y="6606862"/>
            <a:ext cx="98298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099" name="Picture 3" descr="C:\Users\Logan\AppData\Local\Microsoft\Windows\Temporary Internet Files\Content.IE5\2NCY02RV\MCj02309350000[1].wmf"/>
          <p:cNvPicPr>
            <a:picLocks noChangeAspect="1" noChangeArrowheads="1"/>
          </p:cNvPicPr>
          <p:nvPr/>
        </p:nvPicPr>
        <p:blipFill>
          <a:blip r:embed="rId3"/>
          <a:srcRect/>
          <a:stretch>
            <a:fillRect/>
          </a:stretch>
        </p:blipFill>
        <p:spPr bwMode="auto">
          <a:xfrm flipH="1">
            <a:off x="6858000" y="2209800"/>
            <a:ext cx="323123" cy="338696"/>
          </a:xfrm>
          <a:prstGeom prst="rect">
            <a:avLst/>
          </a:prstGeom>
          <a:noFill/>
        </p:spPr>
      </p:pic>
      <p:sp>
        <p:nvSpPr>
          <p:cNvPr id="10" name="Line Callout 1 (Border and Accent Bar) 9"/>
          <p:cNvSpPr/>
          <p:nvPr/>
        </p:nvSpPr>
        <p:spPr>
          <a:xfrm>
            <a:off x="6781800" y="2819400"/>
            <a:ext cx="2057400" cy="1828800"/>
          </a:xfrm>
          <a:prstGeom prst="accentBorderCallout1">
            <a:avLst>
              <a:gd name="adj1" fmla="val 18750"/>
              <a:gd name="adj2" fmla="val -8333"/>
              <a:gd name="adj3" fmla="val 110991"/>
              <a:gd name="adj4" fmla="val -45845"/>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Felix Titling" pitchFamily="82" charset="0"/>
              </a:rPr>
              <a:t>By the time Drake arrives at the Pacific he has one remaining ship left, the Golden </a:t>
            </a:r>
            <a:r>
              <a:rPr lang="en-US" sz="1600" dirty="0" err="1" smtClean="0">
                <a:solidFill>
                  <a:schemeClr val="tx1"/>
                </a:solidFill>
                <a:latin typeface="Felix Titling" pitchFamily="82" charset="0"/>
              </a:rPr>
              <a:t>Hinde</a:t>
            </a:r>
            <a:r>
              <a:rPr lang="en-US" sz="1600" dirty="0" smtClean="0">
                <a:solidFill>
                  <a:schemeClr val="tx1"/>
                </a:solidFill>
                <a:latin typeface="Felix Titling" pitchFamily="82" charset="0"/>
              </a:rPr>
              <a:t>.</a:t>
            </a:r>
            <a:endParaRPr lang="en-US" sz="1600" dirty="0">
              <a:solidFill>
                <a:schemeClr val="tx1"/>
              </a:solidFill>
              <a:latin typeface="Felix Titling" pitchFamily="82" charset="0"/>
            </a:endParaRPr>
          </a:p>
        </p:txBody>
      </p:sp>
      <p:grpSp>
        <p:nvGrpSpPr>
          <p:cNvPr id="12" name="Group 11"/>
          <p:cNvGrpSpPr/>
          <p:nvPr/>
        </p:nvGrpSpPr>
        <p:grpSpPr>
          <a:xfrm>
            <a:off x="228600" y="2438400"/>
            <a:ext cx="5105400" cy="3962400"/>
            <a:chOff x="228600" y="2438400"/>
            <a:chExt cx="5105400" cy="3962400"/>
          </a:xfrm>
        </p:grpSpPr>
        <p:pic>
          <p:nvPicPr>
            <p:cNvPr id="13" name="Picture 7" descr="http://www.mariner.org/exploration/mm_images/LP618GoldenHind_large.jpg"/>
            <p:cNvPicPr>
              <a:picLocks noChangeAspect="1" noChangeArrowheads="1"/>
            </p:cNvPicPr>
            <p:nvPr/>
          </p:nvPicPr>
          <p:blipFill>
            <a:blip r:embed="rId4"/>
            <a:srcRect l="3405" t="6067" r="24552" b="10733"/>
            <a:stretch>
              <a:fillRect/>
            </a:stretch>
          </p:blipFill>
          <p:spPr bwMode="auto">
            <a:xfrm>
              <a:off x="228600" y="2438400"/>
              <a:ext cx="5105400" cy="3962400"/>
            </a:xfrm>
            <a:prstGeom prst="rect">
              <a:avLst/>
            </a:prstGeom>
            <a:noFill/>
          </p:spPr>
        </p:pic>
        <p:sp>
          <p:nvSpPr>
            <p:cNvPr id="14" name="Rectangle 13"/>
            <p:cNvSpPr/>
            <p:nvPr/>
          </p:nvSpPr>
          <p:spPr>
            <a:xfrm>
              <a:off x="228600" y="2438400"/>
              <a:ext cx="5105400" cy="396240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Line Callout 1 (Border and Accent Bar) 14"/>
          <p:cNvSpPr/>
          <p:nvPr/>
        </p:nvSpPr>
        <p:spPr>
          <a:xfrm flipH="1">
            <a:off x="4572000" y="1066800"/>
            <a:ext cx="1752600" cy="1219200"/>
          </a:xfrm>
          <a:prstGeom prst="accentBorderCallout1">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Felix Titling" pitchFamily="82" charset="0"/>
              </a:rPr>
              <a:t>Drake leaves England with 5 ships and 163 men.</a:t>
            </a:r>
            <a:endParaRPr lang="en-US" sz="1600" dirty="0">
              <a:solidFill>
                <a:schemeClr val="tx1"/>
              </a:solidFill>
              <a:latin typeface="Felix Titling" pitchFamily="82" charset="0"/>
            </a:endParaRPr>
          </a:p>
        </p:txBody>
      </p:sp>
      <p:sp>
        <p:nvSpPr>
          <p:cNvPr id="16" name="Line Callout 1 (Border and Accent Bar) 15"/>
          <p:cNvSpPr/>
          <p:nvPr/>
        </p:nvSpPr>
        <p:spPr>
          <a:xfrm>
            <a:off x="3352800" y="4343400"/>
            <a:ext cx="2438400" cy="2133600"/>
          </a:xfrm>
          <a:prstGeom prst="accentBorderCallout1">
            <a:avLst>
              <a:gd name="adj1" fmla="val 18750"/>
              <a:gd name="adj2" fmla="val -8333"/>
              <a:gd name="adj3" fmla="val -81625"/>
              <a:gd name="adj4" fmla="val -22160"/>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Felix Titling" pitchFamily="82" charset="0"/>
              </a:rPr>
              <a:t>While Drake and his crew search for the northwest passage they claim North America for England calling it Nova Albion (New England)</a:t>
            </a:r>
            <a:endParaRPr lang="en-US" sz="1600" dirty="0">
              <a:solidFill>
                <a:schemeClr val="tx1"/>
              </a:solidFill>
              <a:latin typeface="Felix Titling" pitchFamily="82" charset="0"/>
            </a:endParaRPr>
          </a:p>
        </p:txBody>
      </p:sp>
      <p:grpSp>
        <p:nvGrpSpPr>
          <p:cNvPr id="18" name="Group 17"/>
          <p:cNvGrpSpPr/>
          <p:nvPr/>
        </p:nvGrpSpPr>
        <p:grpSpPr>
          <a:xfrm>
            <a:off x="4495800" y="1295400"/>
            <a:ext cx="2935310" cy="2266950"/>
            <a:chOff x="4495800" y="1295400"/>
            <a:chExt cx="2935310" cy="2266950"/>
          </a:xfrm>
        </p:grpSpPr>
        <p:pic>
          <p:nvPicPr>
            <p:cNvPr id="19" name="Picture 9" descr="http://upload.wikimedia.org/wikipedia/en/f/f2/Joducus_hondius_new_albion_1589.png"/>
            <p:cNvPicPr>
              <a:picLocks noChangeAspect="1" noChangeArrowheads="1"/>
            </p:cNvPicPr>
            <p:nvPr/>
          </p:nvPicPr>
          <p:blipFill>
            <a:blip r:embed="rId5"/>
            <a:srcRect/>
            <a:stretch>
              <a:fillRect/>
            </a:stretch>
          </p:blipFill>
          <p:spPr bwMode="auto">
            <a:xfrm>
              <a:off x="4495800" y="1295400"/>
              <a:ext cx="2933700" cy="2266950"/>
            </a:xfrm>
            <a:prstGeom prst="rect">
              <a:avLst/>
            </a:prstGeom>
            <a:noFill/>
          </p:spPr>
        </p:pic>
        <p:sp>
          <p:nvSpPr>
            <p:cNvPr id="20" name="Rectangle 19"/>
            <p:cNvSpPr/>
            <p:nvPr/>
          </p:nvSpPr>
          <p:spPr>
            <a:xfrm>
              <a:off x="4495800" y="1295400"/>
              <a:ext cx="2935310" cy="224629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Line Callout 1 (Border and Accent Bar) 20"/>
          <p:cNvSpPr/>
          <p:nvPr/>
        </p:nvSpPr>
        <p:spPr>
          <a:xfrm>
            <a:off x="2667000" y="1828800"/>
            <a:ext cx="1828800" cy="1295400"/>
          </a:xfrm>
          <a:prstGeom prst="accentBorderCallout1">
            <a:avLst>
              <a:gd name="adj1" fmla="val 18750"/>
              <a:gd name="adj2" fmla="val -8333"/>
              <a:gd name="adj3" fmla="val 133378"/>
              <a:gd name="adj4" fmla="val -52418"/>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Felix Titling" pitchFamily="82" charset="0"/>
              </a:rPr>
              <a:t>Drake stops at the Spice Islands to trade.</a:t>
            </a:r>
            <a:endParaRPr lang="en-US" dirty="0">
              <a:solidFill>
                <a:schemeClr val="tx1"/>
              </a:solidFill>
              <a:latin typeface="Felix Titling" pitchFamily="82" charset="0"/>
            </a:endParaRPr>
          </a:p>
        </p:txBody>
      </p:sp>
      <p:sp>
        <p:nvSpPr>
          <p:cNvPr id="22" name="Line Callout 1 (Border and Accent Bar) 21"/>
          <p:cNvSpPr/>
          <p:nvPr/>
        </p:nvSpPr>
        <p:spPr>
          <a:xfrm flipH="1">
            <a:off x="3962400" y="533400"/>
            <a:ext cx="1981200" cy="1828800"/>
          </a:xfrm>
          <a:prstGeom prst="accentBorderCallout1">
            <a:avLst>
              <a:gd name="adj1" fmla="val 18750"/>
              <a:gd name="adj2" fmla="val -8333"/>
              <a:gd name="adj3" fmla="val 101989"/>
              <a:gd name="adj4" fmla="val -53793"/>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Felix Titling" pitchFamily="82" charset="0"/>
              </a:rPr>
              <a:t>Drake arrives back in England with a sizable amount of spices and Spanish loot.</a:t>
            </a:r>
            <a:endParaRPr lang="en-US" sz="1600" dirty="0">
              <a:solidFill>
                <a:schemeClr val="tx1"/>
              </a:solidFill>
              <a:latin typeface="Felix Titling"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6.17946E-6 C -0.00781 0.01549 -0.0092 0.03538 -0.01701 0.05064 C -0.02066 0.06544 -0.01562 0.04648 -0.02118 0.06174 C -0.02378 0.06891 -0.02483 0.07886 -0.02674 0.08626 C -0.03194 0.10753 -0.03663 0.12904 -0.04236 0.15009 C -0.04062 0.1561 -0.03854 0.16026 -0.03524 0.16512 C -0.03299 0.17414 -0.03368 0.16813 -0.03524 0.18015 C -0.03767 0.19935 -0.03889 0.21646 -0.04931 0.2308 C -0.05087 0.23727 -0.05278 0.24098 -0.05642 0.24583 C -0.05885 0.25555 -0.06042 0.26526 -0.06476 0.27382 C -0.06528 0.27567 -0.06528 0.27798 -0.06615 0.2796 C -0.06684 0.28122 -0.0684 0.28168 -0.0691 0.2833 C -0.07049 0.28677 -0.06979 0.29162 -0.07187 0.2944 C -0.07656 0.3011 -0.075 0.29833 -0.08038 0.30943 C -0.08333 0.31544 -0.08646 0.32493 -0.0901 0.33024 C -0.09392 0.34574 -0.08854 0.32701 -0.09444 0.3395 C -0.09826 0.34759 -0.09288 0.34273 -0.09861 0.34898 C -0.10694 0.35823 -0.11944 0.35823 -0.12969 0.35823 " pathEditMode="relative" ptsTypes="fffffffffffffffffA">
                                      <p:cBhvr>
                                        <p:cTn id="6" dur="2000" fill="hold"/>
                                        <p:tgtEl>
                                          <p:spTgt spid="4099"/>
                                        </p:tgtEl>
                                        <p:attrNameLst>
                                          <p:attrName>ppt_x</p:attrName>
                                          <p:attrName>ppt_y</p:attrName>
                                        </p:attrNameLst>
                                      </p:cBhvr>
                                    </p:animMotion>
                                  </p:childTnLst>
                                </p:cTn>
                              </p:par>
                              <p:par>
                                <p:cTn id="7" presetID="10" presetClass="exit" presetSubtype="0" fill="hold" grpId="0" nodeType="withEffect">
                                  <p:stCondLst>
                                    <p:cond delay="0"/>
                                  </p:stCondLst>
                                  <p:childTnLst>
                                    <p:animEffect transition="out" filter="fade">
                                      <p:cBhvr>
                                        <p:cTn id="8" dur="2000"/>
                                        <p:tgtEl>
                                          <p:spTgt spid="15"/>
                                        </p:tgtEl>
                                      </p:cBhvr>
                                    </p:animEffect>
                                    <p:set>
                                      <p:cBhvr>
                                        <p:cTn id="9" dur="1" fill="hold">
                                          <p:stCondLst>
                                            <p:cond delay="1999"/>
                                          </p:stCondLst>
                                        </p:cTn>
                                        <p:tgtEl>
                                          <p:spTgt spid="15"/>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12969 0.35823 C -0.13611 0.36678 -0.13698 0.36378 -0.14514 0.36008 C -0.15313 0.35013 -0.15052 0.3469 -0.15226 0.33001 C -0.15399 0.31336 -0.16215 0.28399 -0.1691 0.27011 C -0.17309 0.25393 -0.17465 0.23751 -0.18177 0.22317 C -0.18333 0.21207 -0.18629 0.20189 -0.18889 0.19125 C -0.19132 0.18154 -0.19063 0.1709 -0.19306 0.16119 C -0.19479 0.13667 -0.19288 0.14708 -0.19722 0.12927 C -0.19774 0.12719 -0.20035 0.12719 -0.20156 0.12557 C -0.21163 0.11378 -0.20434 0.11794 -0.21285 0.11424 C -0.21997 0.10776 -0.22431 0.09736 -0.23247 0.09366 C -0.25382 0.06683 -0.31302 0.06984 -0.33385 0.06914 C -0.3533 0.07053 -0.37118 0.07284 -0.39028 0.07492 C -0.39219 0.07423 -0.39392 0.07354 -0.39583 0.07307 C -0.4 0.07215 -0.40434 0.07238 -0.40851 0.07122 C -0.41528 0.06937 -0.41927 0.06452 -0.42552 0.06174 C -0.42691 0.05989 -0.42795 0.05758 -0.42969 0.05619 C -0.43229 0.05434 -0.43819 0.05226 -0.43819 0.05226 C -0.44254 0.04648 -0.44583 0.03862 -0.45087 0.03353 C -0.46701 0.01711 -0.45521 0.03075 -0.46076 0.02428 " pathEditMode="relative" ptsTypes="fffffffffffffffffffA">
                                      <p:cBhvr>
                                        <p:cTn id="20" dur="2000" fill="hold"/>
                                        <p:tgtEl>
                                          <p:spTgt spid="4099"/>
                                        </p:tgtEl>
                                        <p:attrNameLst>
                                          <p:attrName>ppt_x</p:attrName>
                                          <p:attrName>ppt_y</p:attrName>
                                        </p:attrNameLst>
                                      </p:cBhvr>
                                    </p:animMotion>
                                  </p:childTnLst>
                                </p:cTn>
                              </p:par>
                              <p:par>
                                <p:cTn id="21" presetID="10" presetClass="exit" presetSubtype="0" fill="hold" grpId="1" nodeType="withEffect">
                                  <p:stCondLst>
                                    <p:cond delay="0"/>
                                  </p:stCondLst>
                                  <p:childTnLst>
                                    <p:animEffect transition="out" filter="fade">
                                      <p:cBhvr>
                                        <p:cTn id="22" dur="1000"/>
                                        <p:tgtEl>
                                          <p:spTgt spid="10"/>
                                        </p:tgtEl>
                                      </p:cBhvr>
                                    </p:animEffect>
                                    <p:set>
                                      <p:cBhvr>
                                        <p:cTn id="23" dur="1" fill="hold">
                                          <p:stCondLst>
                                            <p:cond delay="999"/>
                                          </p:stCondLst>
                                        </p:cTn>
                                        <p:tgtEl>
                                          <p:spTgt spid="1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12"/>
                                        </p:tgtEl>
                                      </p:cBhvr>
                                    </p:animEffect>
                                    <p:set>
                                      <p:cBhvr>
                                        <p:cTn id="26" dur="1" fill="hold">
                                          <p:stCondLst>
                                            <p:cond delay="999"/>
                                          </p:stCondLst>
                                        </p:cTn>
                                        <p:tgtEl>
                                          <p:spTgt spid="12"/>
                                        </p:tgtEl>
                                        <p:attrNameLst>
                                          <p:attrName>style.visibility</p:attrName>
                                        </p:attrNameLst>
                                      </p:cBhvr>
                                      <p:to>
                                        <p:strVal val="hidden"/>
                                      </p:to>
                                    </p:se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nodeType="clickEffect">
                                  <p:stCondLst>
                                    <p:cond delay="0"/>
                                  </p:stCondLst>
                                  <p:childTnLst>
                                    <p:animMotion origin="layout" path="M -0.46076 0.02429 C -0.46736 0.05158 -0.4651 0.07632 -0.48472 0.09367 C -0.48854 0.10176 -0.49427 0.10523 -0.50017 0.11055 C -0.50139 0.11148 -0.50191 0.11356 -0.50312 0.11448 C -0.50573 0.11633 -0.51145 0.11818 -0.51145 0.11841 C -0.51562 0.1235 -0.52031 0.12327 -0.52569 0.12558 C -0.53576 0.13992 -0.52031 0.11934 -0.53264 0.13136 C -0.53645 0.13506 -0.53854 0.14131 -0.54253 0.14455 C -0.54375 0.14547 -0.54548 0.14547 -0.5467 0.1464 C -0.54791 0.14732 -0.55677 0.15518 -0.55937 0.1575 C -0.56041 0.15842 -0.56093 0.1605 -0.56215 0.16143 C -0.56475 0.16328 -0.56788 0.16397 -0.57066 0.16513 C -0.57205 0.16582 -0.57482 0.16698 -0.57482 0.16721 C -0.5783 0.17369 -0.57708 0.17045 -0.57916 0.17623 " pathEditMode="relative" rAng="0" ptsTypes="fffffffffffffA">
                                      <p:cBhvr>
                                        <p:cTn id="37" dur="2000" fill="hold"/>
                                        <p:tgtEl>
                                          <p:spTgt spid="4099"/>
                                        </p:tgtEl>
                                        <p:attrNameLst>
                                          <p:attrName>ppt_x</p:attrName>
                                          <p:attrName>ppt_y</p:attrName>
                                        </p:attrNameLst>
                                      </p:cBhvr>
                                      <p:rCtr x="-59" y="76"/>
                                    </p:animMotion>
                                  </p:childTnLst>
                                </p:cTn>
                              </p:par>
                              <p:par>
                                <p:cTn id="38" presetID="10" presetClass="exit" presetSubtype="0" fill="hold" grpId="1" nodeType="withEffect">
                                  <p:stCondLst>
                                    <p:cond delay="0"/>
                                  </p:stCondLst>
                                  <p:childTnLst>
                                    <p:animEffect transition="out" filter="fade">
                                      <p:cBhvr>
                                        <p:cTn id="39" dur="1000"/>
                                        <p:tgtEl>
                                          <p:spTgt spid="16"/>
                                        </p:tgtEl>
                                      </p:cBhvr>
                                    </p:animEffect>
                                    <p:set>
                                      <p:cBhvr>
                                        <p:cTn id="40" dur="1" fill="hold">
                                          <p:stCondLst>
                                            <p:cond delay="999"/>
                                          </p:stCondLst>
                                        </p:cTn>
                                        <p:tgtEl>
                                          <p:spTgt spid="1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1000"/>
                                        <p:tgtEl>
                                          <p:spTgt spid="18"/>
                                        </p:tgtEl>
                                      </p:cBhvr>
                                    </p:animEffect>
                                    <p:set>
                                      <p:cBhvr>
                                        <p:cTn id="43" dur="1" fill="hold">
                                          <p:stCondLst>
                                            <p:cond delay="999"/>
                                          </p:stCondLst>
                                        </p:cTn>
                                        <p:tgtEl>
                                          <p:spTgt spid="18"/>
                                        </p:tgtEl>
                                        <p:attrNameLst>
                                          <p:attrName>style.visibility</p:attrName>
                                        </p:attrNameLst>
                                      </p:cBhvr>
                                      <p:to>
                                        <p:strVal val="hidden"/>
                                      </p:to>
                                    </p:se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57917 0.17623 C -0.58056 0.17553 -0.58195 0.17415 -0.58334 0.17438 C -0.58716 0.17484 -0.59462 0.17808 -0.59462 0.17808 C -0.59532 0.17877 -0.60001 0.18455 -0.60035 0.18571 C -0.60261 0.19195 -0.60296 0.20213 -0.60591 0.20814 C -0.60851 0.21323 -0.61181 0.21647 -0.61442 0.22132 C -0.61928 0.23011 -0.62292 0.23936 -0.62987 0.24561 C -0.63542 0.25671 -0.64497 0.26342 -0.65244 0.27197 C -0.66233 0.2833 -0.65556 0.27937 -0.66389 0.28307 C -0.66928 0.28816 -0.6757 0.29163 -0.68195 0.29441 C -0.68907 0.30319 -0.68039 0.29348 -0.68907 0.29996 C -0.69358 0.30319 -0.69758 0.30759 -0.70174 0.31129 C -0.70417 0.3136 -0.71025 0.31499 -0.71025 0.31499 C -0.72466 0.32863 -0.70504 0.31083 -0.71858 0.32077 C -0.73317 0.33141 -0.72188 0.32586 -0.73126 0.33002 C -0.73681 0.33696 -0.74428 0.34066 -0.75105 0.34505 C -0.75261 0.34598 -0.754 0.34737 -0.75521 0.34875 C -0.75626 0.34991 -0.75678 0.35176 -0.75799 0.35268 C -0.75921 0.35384 -0.76702 0.35592 -0.76789 0.35638 C -0.77362 0.3587 -0.77917 0.36124 -0.7849 0.36379 C -0.78768 0.36494 -0.79324 0.36749 -0.79324 0.36749 C -0.80157 0.37489 -0.80278 0.37535 -0.81164 0.37882 C -0.81442 0.37997 -0.81719 0.38136 -0.81997 0.38252 C -0.82136 0.38321 -0.82431 0.38437 -0.82431 0.38437 C -0.82657 0.38761 -0.82952 0.39246 -0.83264 0.3883 " pathEditMode="relative" ptsTypes="ffffffffffffffffffffffffA">
                                      <p:cBhvr>
                                        <p:cTn id="51" dur="2000" fill="hold"/>
                                        <p:tgtEl>
                                          <p:spTgt spid="4099"/>
                                        </p:tgtEl>
                                        <p:attrNameLst>
                                          <p:attrName>ppt_x</p:attrName>
                                          <p:attrName>ppt_y</p:attrName>
                                        </p:attrNameLst>
                                      </p:cBhvr>
                                    </p:animMotion>
                                  </p:childTnLst>
                                </p:cTn>
                              </p:par>
                              <p:par>
                                <p:cTn id="52" presetID="10" presetClass="exit" presetSubtype="0" fill="hold" grpId="1" nodeType="withEffect">
                                  <p:stCondLst>
                                    <p:cond delay="0"/>
                                  </p:stCondLst>
                                  <p:childTnLst>
                                    <p:animEffect transition="out" filter="fade">
                                      <p:cBhvr>
                                        <p:cTn id="53" dur="1000"/>
                                        <p:tgtEl>
                                          <p:spTgt spid="21"/>
                                        </p:tgtEl>
                                      </p:cBhvr>
                                    </p:animEffect>
                                    <p:set>
                                      <p:cBhvr>
                                        <p:cTn id="54" dur="1" fill="hold">
                                          <p:stCondLst>
                                            <p:cond delay="999"/>
                                          </p:stCondLst>
                                        </p:cTn>
                                        <p:tgtEl>
                                          <p:spTgt spid="21"/>
                                        </p:tgtEl>
                                        <p:attrNameLst>
                                          <p:attrName>style.visibility</p:attrName>
                                        </p:attrNameLst>
                                      </p:cBhvr>
                                      <p:to>
                                        <p:strVal val="hidden"/>
                                      </p:to>
                                    </p:set>
                                  </p:childTnLst>
                                </p:cTn>
                              </p:par>
                            </p:childTnLst>
                          </p:cTn>
                        </p:par>
                        <p:par>
                          <p:cTn id="55" fill="hold">
                            <p:stCondLst>
                              <p:cond delay="2000"/>
                            </p:stCondLst>
                            <p:childTnLst>
                              <p:par>
                                <p:cTn id="56" presetID="0" presetClass="path" presetSubtype="0" accel="50000" decel="50000" fill="hold" nodeType="afterEffect">
                                  <p:stCondLst>
                                    <p:cond delay="0"/>
                                  </p:stCondLst>
                                  <p:childTnLst>
                                    <p:animMotion origin="layout" path="M 0.26892 0.21022 C 0.25573 0.21601 0.27639 0.20676 0.25903 0.21578 C 0.25625 0.21716 0.25069 0.21948 0.25069 0.21948 C 0.24444 0.2278 0.23368 0.22896 0.22534 0.23266 C 0.22153 0.23728 0.2184 0.23705 0.21406 0.24029 C 0.19948 0.25093 0.21076 0.24538 0.20139 0.24954 C 0.1967 0.2537 0.18854 0.25856 0.18298 0.26087 C 0.15677 0.28423 0.12534 0.29163 0.09427 0.29464 C 0.08958 0.29394 0.08489 0.29394 0.08021 0.29279 C 0.07725 0.29209 0.0717 0.28909 0.0717 0.28909 C 0.06493 0.27521 0.05989 0.25856 0.05764 0.24214 C 0.05642 0.23243 0.05538 0.22341 0.05347 0.21393 C 0.05278 0.20999 0.05295 0.20537 0.05069 0.20259 C 0.0401 0.18918 0.03385 0.176 0.01962 0.16883 C 0.01458 0.16212 0.00937 0.15703 0.00416 0.1501 C 0.00278 0.14825 1.11111E-6 0.14454 1.11111E-6 0.14454 C -0.004 0.13044 -0.0092 0.11772 -0.01268 0.10315 C -0.01407 0.0976 -0.01563 0.09182 -0.01702 0.08627 C -0.01754 0.08442 -0.01841 0.08072 -0.01841 0.08072 C -0.01719 0.06591 -0.01615 0.05227 -0.0099 0.03955 C -0.00799 0.03146 -0.00504 0.02521 -0.00295 0.01689 C -0.00261 0.01527 -0.00035 0.01504 1.11111E-6 0.01319 C 0.00069 0.00879 1.11111E-6 0.0044 1.11111E-6 -4.35708E-6 " pathEditMode="relative" ptsTypes="ffffffffffffffffffffffA">
                                      <p:cBhvr>
                                        <p:cTn id="57" dur="2000" fill="hold"/>
                                        <p:tgtEl>
                                          <p:spTgt spid="4099"/>
                                        </p:tgtEl>
                                        <p:attrNameLst>
                                          <p:attrName>ppt_x</p:attrName>
                                          <p:attrName>ppt_y</p:attrName>
                                        </p:attrNameLst>
                                      </p:cBhvr>
                                    </p:animMotion>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5" grpId="0" animBg="1"/>
      <p:bldP spid="16" grpId="0" animBg="1"/>
      <p:bldP spid="16" grpId="1" animBg="1"/>
      <p:bldP spid="21" grpId="0" animBg="1"/>
      <p:bldP spid="21" grpId="1"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extBox 3"/>
          <p:cNvSpPr txBox="1"/>
          <p:nvPr/>
        </p:nvSpPr>
        <p:spPr>
          <a:xfrm>
            <a:off x="5257800" y="117693"/>
            <a:ext cx="3886200" cy="6647974"/>
          </a:xfrm>
          <a:prstGeom prst="rect">
            <a:avLst/>
          </a:prstGeom>
          <a:noFill/>
        </p:spPr>
        <p:txBody>
          <a:bodyPr wrap="square" rtlCol="0">
            <a:spAutoFit/>
          </a:bodyPr>
          <a:lstStyle/>
          <a:p>
            <a:pPr algn="ctr">
              <a:buFont typeface="Courier New" pitchFamily="49" charset="0"/>
              <a:buChar char="o"/>
            </a:pPr>
            <a:r>
              <a:rPr lang="en-US" dirty="0" smtClean="0">
                <a:latin typeface="Felix Titling" pitchFamily="82" charset="0"/>
              </a:rPr>
              <a:t> </a:t>
            </a:r>
            <a:r>
              <a:rPr lang="en-US" sz="1700" dirty="0" smtClean="0">
                <a:latin typeface="Felix Titling" pitchFamily="82" charset="0"/>
              </a:rPr>
              <a:t>Drake was successful at attacking several Pacific Spanish ports and robbing Spanish ships at sea.</a:t>
            </a:r>
          </a:p>
          <a:p>
            <a:pPr algn="ctr">
              <a:buFont typeface="Courier New" pitchFamily="49" charset="0"/>
              <a:buChar char="o"/>
            </a:pPr>
            <a:r>
              <a:rPr lang="en-US" sz="1700" dirty="0" smtClean="0">
                <a:latin typeface="Felix Titling" pitchFamily="82" charset="0"/>
              </a:rPr>
              <a:t>While at camp in “New England” Drake took part in one of the first protestant masses on the North American continent, which was a spit in the eye of the Catholic church.</a:t>
            </a:r>
          </a:p>
          <a:p>
            <a:pPr algn="ctr">
              <a:buFont typeface="Courier New" pitchFamily="49" charset="0"/>
              <a:buChar char="o"/>
            </a:pPr>
            <a:r>
              <a:rPr lang="en-US" sz="1700" dirty="0" smtClean="0">
                <a:latin typeface="Felix Titling" pitchFamily="82" charset="0"/>
              </a:rPr>
              <a:t> The significance of Drakes “claim” of North America for the English was not meant to be subtle or ceremonial. All English maps from then on claimed the territory above Spanish New Mexico as “Nova Albion”. This would go on to affect American ideals of manifest destiny and negotiations after the Mexican-American War.  </a:t>
            </a:r>
          </a:p>
          <a:p>
            <a:pPr algn="ctr">
              <a:buFont typeface="Courier New" pitchFamily="49" charset="0"/>
              <a:buChar char="o"/>
            </a:pPr>
            <a:r>
              <a:rPr lang="en-US" sz="1700" dirty="0" smtClean="0">
                <a:latin typeface="Felix Titling" pitchFamily="82" charset="0"/>
              </a:rPr>
              <a:t> Drake returned from his voyage with 59 of his sailors.</a:t>
            </a:r>
            <a:endParaRPr lang="en-US" sz="1700" dirty="0">
              <a:latin typeface="Felix Titling" pitchFamily="82" charset="0"/>
            </a:endParaRPr>
          </a:p>
        </p:txBody>
      </p:sp>
      <p:pic>
        <p:nvPicPr>
          <p:cNvPr id="18434" name="Picture 2" descr="http://upload.wikimedia.org/wikipedia/commons/7/7d/Gheeraerts_Francis_Drake_1591.jpg"/>
          <p:cNvPicPr>
            <a:picLocks noChangeAspect="1" noChangeArrowheads="1"/>
          </p:cNvPicPr>
          <p:nvPr/>
        </p:nvPicPr>
        <p:blipFill>
          <a:blip r:embed="rId2"/>
          <a:srcRect/>
          <a:stretch>
            <a:fillRect/>
          </a:stretch>
        </p:blipFill>
        <p:spPr bwMode="auto">
          <a:xfrm>
            <a:off x="228600" y="152400"/>
            <a:ext cx="5081410" cy="6560372"/>
          </a:xfrm>
          <a:prstGeom prst="rect">
            <a:avLst/>
          </a:prstGeom>
          <a:noFill/>
        </p:spPr>
      </p:pic>
      <p:sp>
        <p:nvSpPr>
          <p:cNvPr id="6" name="Rectangle 5"/>
          <p:cNvSpPr/>
          <p:nvPr/>
        </p:nvSpPr>
        <p:spPr>
          <a:xfrm>
            <a:off x="228600" y="152400"/>
            <a:ext cx="5077496" cy="65574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7410" name="Picture 2" descr="http://upload.wikimedia.org/wikipedia/commons/4/45/Loutherbourg-Spanish_Armada.jpg"/>
          <p:cNvPicPr>
            <a:picLocks noChangeAspect="1" noChangeArrowheads="1"/>
          </p:cNvPicPr>
          <p:nvPr/>
        </p:nvPicPr>
        <p:blipFill>
          <a:blip r:embed="rId2"/>
          <a:srcRect/>
          <a:stretch>
            <a:fillRect/>
          </a:stretch>
        </p:blipFill>
        <p:spPr bwMode="auto">
          <a:xfrm>
            <a:off x="1238250" y="0"/>
            <a:ext cx="6667500" cy="5191125"/>
          </a:xfrm>
          <a:prstGeom prst="rect">
            <a:avLst/>
          </a:prstGeom>
          <a:noFill/>
        </p:spPr>
      </p:pic>
      <p:cxnSp>
        <p:nvCxnSpPr>
          <p:cNvPr id="6" name="Straight Connector 5"/>
          <p:cNvCxnSpPr/>
          <p:nvPr/>
        </p:nvCxnSpPr>
        <p:spPr>
          <a:xfrm>
            <a:off x="-304800" y="5181600"/>
            <a:ext cx="10058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1362501" y="2583976"/>
            <a:ext cx="5181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5303134" y="2572019"/>
            <a:ext cx="5209783" cy="7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 y="5288340"/>
            <a:ext cx="8839200" cy="1569660"/>
          </a:xfrm>
          <a:prstGeom prst="rect">
            <a:avLst/>
          </a:prstGeom>
          <a:noFill/>
        </p:spPr>
        <p:txBody>
          <a:bodyPr wrap="square" rtlCol="0">
            <a:spAutoFit/>
          </a:bodyPr>
          <a:lstStyle/>
          <a:p>
            <a:pPr algn="ctr">
              <a:buFont typeface="Courier New" pitchFamily="49" charset="0"/>
              <a:buChar char="o"/>
            </a:pPr>
            <a:r>
              <a:rPr lang="en-US" sz="1600" dirty="0" smtClean="0">
                <a:latin typeface="Felix Titling" pitchFamily="82" charset="0"/>
              </a:rPr>
              <a:t> When war broke out between England and Spain Drake sailed to the new world sacking two Spanish cities and capturing a Florida fort.</a:t>
            </a:r>
          </a:p>
          <a:p>
            <a:pPr algn="ctr">
              <a:buFont typeface="Courier New" pitchFamily="49" charset="0"/>
              <a:buChar char="o"/>
            </a:pPr>
            <a:r>
              <a:rPr lang="en-US" sz="1600" dirty="0" smtClean="0">
                <a:latin typeface="Felix Titling" pitchFamily="82" charset="0"/>
              </a:rPr>
              <a:t> Later Drake sailed into two of Spain’s largest ports destroying merchant ships and delaying a planned invasion of England for a year.</a:t>
            </a:r>
          </a:p>
          <a:p>
            <a:pPr algn="ctr">
              <a:buFont typeface="Courier New" pitchFamily="49" charset="0"/>
              <a:buChar char="o"/>
            </a:pPr>
            <a:r>
              <a:rPr lang="en-US" sz="1600" dirty="0" smtClean="0">
                <a:latin typeface="Felix Titling" pitchFamily="82" charset="0"/>
              </a:rPr>
              <a:t> When the Spanish Armada did attack England Drake was the vice admiral of the force which overpowered it.</a:t>
            </a:r>
            <a:endParaRPr lang="en-US" sz="1600" dirty="0">
              <a:latin typeface="Felix Titling"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373</Words>
  <Application>Microsoft Office PowerPoint</Application>
  <PresentationFormat>On-screen Show (4:3)</PresentationFormat>
  <Paragraphs>19</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Slide 1</vt:lpstr>
      <vt:lpstr>Slide 2</vt:lpstr>
      <vt:lpstr>Slide 3</vt:lpstr>
      <vt:lpstr>Slide 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Logan</dc:creator>
  <cp:lastModifiedBy>Radford University</cp:lastModifiedBy>
  <cp:revision>23</cp:revision>
  <dcterms:created xsi:type="dcterms:W3CDTF">2009-02-16T23:27:01Z</dcterms:created>
  <dcterms:modified xsi:type="dcterms:W3CDTF">2009-02-19T02:07:38Z</dcterms:modified>
</cp:coreProperties>
</file>