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</p:sldMasterIdLst>
  <p:sldIdLst>
    <p:sldId id="277" r:id="rId20"/>
    <p:sldId id="282" r:id="rId21"/>
    <p:sldId id="300" r:id="rId22"/>
    <p:sldId id="278" r:id="rId23"/>
    <p:sldId id="279" r:id="rId24"/>
    <p:sldId id="280" r:id="rId25"/>
    <p:sldId id="256" r:id="rId26"/>
    <p:sldId id="257" r:id="rId27"/>
    <p:sldId id="275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7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83" r:id="rId46"/>
    <p:sldId id="284" r:id="rId47"/>
    <p:sldId id="285" r:id="rId48"/>
    <p:sldId id="286" r:id="rId49"/>
    <p:sldId id="287" r:id="rId50"/>
    <p:sldId id="288" r:id="rId51"/>
    <p:sldId id="301" r:id="rId52"/>
    <p:sldId id="289" r:id="rId53"/>
    <p:sldId id="291" r:id="rId54"/>
    <p:sldId id="293" r:id="rId55"/>
    <p:sldId id="294" r:id="rId56"/>
    <p:sldId id="295" r:id="rId57"/>
    <p:sldId id="296" r:id="rId58"/>
    <p:sldId id="292" r:id="rId59"/>
    <p:sldId id="298" r:id="rId60"/>
    <p:sldId id="299" r:id="rId61"/>
    <p:sldId id="290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82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Master" Target="slideMasters/slideMaster17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9.xml"/><Relationship Id="rId19" Type="http://schemas.openxmlformats.org/officeDocument/2006/relationships/slideMaster" Target="slideMasters/slideMaster18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058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91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145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2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852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248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726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1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82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49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01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46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69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43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4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2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73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4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23D6A95-6244-448A-85F3-DBC96789B21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597C6A-3CF7-49F8-BCC8-73C51960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6A95-6244-448A-85F3-DBC96789B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7C6A-3CF7-49F8-BCC8-73C519606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tc.gov/" TargetMode="External"/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doj.gov/" TargetMode="External"/><Relationship Id="rId1" Type="http://schemas.openxmlformats.org/officeDocument/2006/relationships/slideLayout" Target="../slideLayouts/slideLayout18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walmart.com/" TargetMode="External"/><Relationship Id="rId1" Type="http://schemas.openxmlformats.org/officeDocument/2006/relationships/slideLayout" Target="../slideLayouts/slideLayout1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b.org/" TargetMode="External"/><Relationship Id="rId1" Type="http://schemas.openxmlformats.org/officeDocument/2006/relationships/slideLayout" Target="../slideLayouts/slideLayout18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al.com/5onyourside/nailsalons/page/1001541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wral.com/5onyourside/restaurants/page/1001540/" TargetMode="External"/><Relationship Id="rId1" Type="http://schemas.openxmlformats.org/officeDocument/2006/relationships/slideLayout" Target="../slideLayouts/slideLayout189.xml"/><Relationship Id="rId6" Type="http://schemas.openxmlformats.org/officeDocument/2006/relationships/hyperlink" Target="http://www.wral.com/5onyourside/smartshopper/" TargetMode="External"/><Relationship Id="rId5" Type="http://schemas.openxmlformats.org/officeDocument/2006/relationships/hyperlink" Target="http://www.wral.com/5onyourside/story/10915284/" TargetMode="External"/><Relationship Id="rId4" Type="http://schemas.openxmlformats.org/officeDocument/2006/relationships/hyperlink" Target="http://www.wral.com/5onyourside/consumer_complaints/page/1001542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8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7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 smtClean="0"/>
              <a:t>Personal Finance 5.01</a:t>
            </a:r>
            <a:endParaRPr lang="en-US" sz="5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the rights and responsibilities of consumers affect the buying experience?</a:t>
            </a:r>
          </a:p>
        </p:txBody>
      </p:sp>
    </p:spTree>
    <p:extLst>
      <p:ext uri="{BB962C8B-B14F-4D97-AF65-F5344CB8AC3E}">
        <p14:creationId xmlns:p14="http://schemas.microsoft.com/office/powerpoint/2010/main" val="1266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/>
          <a:lstStyle/>
          <a:p>
            <a:r>
              <a:rPr lang="en-US" dirty="0"/>
              <a:t>Right </a:t>
            </a:r>
            <a:r>
              <a:rPr lang="en-US"/>
              <a:t>to </a:t>
            </a:r>
            <a:r>
              <a:rPr lang="en-US" smtClean="0"/>
              <a:t>be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be protected against products that are hazardous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/>
          <a:lstStyle/>
          <a:p>
            <a:r>
              <a:rPr lang="en-US" dirty="0"/>
              <a:t>Right to be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be protected against dishonest advertising, labeling, or sales practices.  They should be given the facts needed to make informed choices.</a:t>
            </a:r>
          </a:p>
        </p:txBody>
      </p:sp>
    </p:spTree>
    <p:extLst>
      <p:ext uri="{BB962C8B-B14F-4D97-AF65-F5344CB8AC3E}">
        <p14:creationId xmlns:p14="http://schemas.microsoft.com/office/powerpoint/2010/main" val="2315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/>
          <a:lstStyle/>
          <a:p>
            <a:r>
              <a:rPr lang="en-US" dirty="0"/>
              <a:t>Right to choose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have the opportunity to select from a range of goods and services, make free choices of items for purchase, and choose place of purchase.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to be heard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know that their interests will be considered in the making of laws. 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/>
          </a:bodyPr>
          <a:lstStyle/>
          <a:p>
            <a:r>
              <a:rPr lang="en-US" dirty="0"/>
              <a:t>Right to </a:t>
            </a:r>
            <a:r>
              <a:rPr lang="en-US" dirty="0" smtClean="0"/>
              <a:t>redress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are entitled to swift and fair remedies for wrongs that are done.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to consumer </a:t>
            </a: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have the opportunity to learn how to be effective consumers.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/>
          </a:bodyPr>
          <a:lstStyle/>
          <a:p>
            <a:r>
              <a:rPr lang="en-US" dirty="0"/>
              <a:t>Right to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have the right to expect convenience, courtesy, and responsiveness from businesses.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to a healthy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have a right to live and work in an environment that is non-threatening to the well-being of present and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Types of activities a consumer is expected to perform as part of a purchase decision</a:t>
            </a:r>
          </a:p>
        </p:txBody>
      </p:sp>
    </p:spTree>
    <p:extLst>
      <p:ext uri="{BB962C8B-B14F-4D97-AF65-F5344CB8AC3E}">
        <p14:creationId xmlns:p14="http://schemas.microsoft.com/office/powerpoint/2010/main" val="7365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Responsibility to use products </a:t>
            </a:r>
            <a:r>
              <a:rPr lang="en-US" dirty="0" smtClean="0"/>
              <a:t>safely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use products as they are meant to be used.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one thing you know about the following topics</a:t>
            </a:r>
          </a:p>
          <a:p>
            <a:pPr lvl="1"/>
            <a:r>
              <a:rPr lang="en-US" sz="3600" b="1" dirty="0" smtClean="0"/>
              <a:t>Consumer rights</a:t>
            </a:r>
          </a:p>
          <a:p>
            <a:pPr lvl="1"/>
            <a:r>
              <a:rPr lang="en-US" sz="3600" b="1" dirty="0" smtClean="0"/>
              <a:t>Consumer responsibilities</a:t>
            </a:r>
          </a:p>
          <a:p>
            <a:pPr lvl="1"/>
            <a:r>
              <a:rPr lang="en-US" sz="3600" b="1" dirty="0" smtClean="0"/>
              <a:t>Consumer protection</a:t>
            </a:r>
          </a:p>
        </p:txBody>
      </p:sp>
    </p:spTree>
    <p:extLst>
      <p:ext uri="{BB962C8B-B14F-4D97-AF65-F5344CB8AC3E}">
        <p14:creationId xmlns:p14="http://schemas.microsoft.com/office/powerpoint/2010/main" val="38050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Responsibility to use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look for information about products they plan to buy and use it to compare and evaluate different brands and models.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Responsibility to choose carefully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use their buying power intelligently to encourage ethical business practices and safe, reliable products. 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Responsibility to speak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let public officials know their opinions about consumer issues.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Responsibility to seek redress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pursue remedies when products and services do not meet expectations.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/>
          <a:lstStyle/>
          <a:p>
            <a:r>
              <a:rPr lang="en-US" dirty="0"/>
              <a:t>Responsibility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take advantage of every opportunity to develop and improve consumer skills.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Responsibility to reward good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be courteous and responsive to businesses in return.  They should show their appreciation for good service by patronizing businesses that provide it.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Responsibility to care for the environment.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dirty="0"/>
              <a:t>Consumers should respect the earth and overall environment by measures such as responsible waste disposals, preservation and conservation of natural resources.</a:t>
            </a:r>
          </a:p>
        </p:txBody>
      </p:sp>
    </p:spTree>
    <p:extLst>
      <p:ext uri="{BB962C8B-B14F-4D97-AF65-F5344CB8AC3E}">
        <p14:creationId xmlns:p14="http://schemas.microsoft.com/office/powerpoint/2010/main" val="3649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Reports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kinds of information did you find in </a:t>
            </a:r>
            <a:r>
              <a:rPr lang="en-US" u="sng" dirty="0" smtClean="0"/>
              <a:t>Consumer </a:t>
            </a:r>
            <a:r>
              <a:rPr lang="en-US" u="sng" dirty="0"/>
              <a:t>Reports</a:t>
            </a:r>
            <a:r>
              <a:rPr lang="en-US" dirty="0"/>
              <a:t> that would help you be a more effective consumer?</a:t>
            </a:r>
          </a:p>
          <a:p>
            <a:pPr lvl="0"/>
            <a:r>
              <a:rPr lang="en-US" dirty="0"/>
              <a:t> How would the information help you make better purchases?</a:t>
            </a:r>
          </a:p>
          <a:p>
            <a:pPr lvl="0"/>
            <a:r>
              <a:rPr lang="en-US" dirty="0"/>
              <a:t> What are some other useful sources of information? </a:t>
            </a:r>
            <a:r>
              <a:rPr lang="fr-FR" dirty="0"/>
              <a:t>(</a:t>
            </a:r>
            <a:r>
              <a:rPr lang="fr-FR" dirty="0" err="1"/>
              <a:t>websites</a:t>
            </a:r>
            <a:r>
              <a:rPr lang="fr-FR" dirty="0"/>
              <a:t>, brochures, magazine articles, etc</a:t>
            </a:r>
            <a:r>
              <a:rPr lang="fr-FR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024744" cy="270613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Sources of Consumer Protection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775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Agencies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7108" cy="415334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>
                <a:hlinkClick r:id="rId2"/>
              </a:rPr>
              <a:t>Federal </a:t>
            </a:r>
            <a:r>
              <a:rPr lang="en-US" b="1" dirty="0">
                <a:hlinkClick r:id="rId2"/>
              </a:rPr>
              <a:t>Trade Commission (FTC) </a:t>
            </a:r>
            <a:r>
              <a:rPr lang="en-US" dirty="0"/>
              <a:t>– Ensure fair transactions, product labels, privacy</a:t>
            </a:r>
          </a:p>
          <a:p>
            <a:pPr lvl="0"/>
            <a:r>
              <a:rPr lang="en-US" b="1" dirty="0"/>
              <a:t>Department of Labor (DOL)</a:t>
            </a:r>
            <a:r>
              <a:rPr lang="en-US" dirty="0"/>
              <a:t> – Ensure fair and reasonable working conditions</a:t>
            </a:r>
          </a:p>
          <a:p>
            <a:pPr lvl="0"/>
            <a:r>
              <a:rPr lang="en-US" b="1" dirty="0"/>
              <a:t>Food and Drug Administration (FDA) </a:t>
            </a:r>
            <a:r>
              <a:rPr lang="en-US" dirty="0"/>
              <a:t>– Protect against unsafe food, drugs, cosmetics</a:t>
            </a:r>
          </a:p>
          <a:p>
            <a:pPr lvl="0"/>
            <a:r>
              <a:rPr lang="en-US" b="1" dirty="0"/>
              <a:t>Consumer Product Safety Commission (CPSC)</a:t>
            </a:r>
            <a:r>
              <a:rPr lang="en-US" dirty="0"/>
              <a:t> – Set safety standards for products</a:t>
            </a:r>
          </a:p>
          <a:p>
            <a:pPr lvl="0"/>
            <a:r>
              <a:rPr lang="en-US" b="1" dirty="0"/>
              <a:t>Department of Housing and Urban Development (HUD) </a:t>
            </a:r>
            <a:r>
              <a:rPr lang="en-US" dirty="0"/>
              <a:t>– Supervises programs related to housing needs and fair housing opportunities</a:t>
            </a:r>
          </a:p>
          <a:p>
            <a:pPr lvl="0"/>
            <a:r>
              <a:rPr lang="en-US" b="1" dirty="0"/>
              <a:t>United States Department of Agriculture (USDA) </a:t>
            </a:r>
            <a:r>
              <a:rPr lang="en-US" dirty="0"/>
              <a:t>– Inspects and sets standards for meat, poultry, and canned foods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W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one thing you WANT to know about the following topics</a:t>
            </a:r>
          </a:p>
          <a:p>
            <a:pPr lvl="1"/>
            <a:r>
              <a:rPr lang="en-US" sz="3600" b="1" dirty="0" smtClean="0"/>
              <a:t>Consumer rights</a:t>
            </a:r>
          </a:p>
          <a:p>
            <a:pPr lvl="1"/>
            <a:r>
              <a:rPr lang="en-US" sz="3600" b="1" dirty="0" smtClean="0"/>
              <a:t>Consumer responsibilities</a:t>
            </a:r>
          </a:p>
          <a:p>
            <a:pPr lvl="1"/>
            <a:r>
              <a:rPr lang="en-US" sz="3600" b="1" dirty="0" smtClean="0"/>
              <a:t>Consumer protection</a:t>
            </a:r>
          </a:p>
        </p:txBody>
      </p:sp>
    </p:spTree>
    <p:extLst>
      <p:ext uri="{BB962C8B-B14F-4D97-AF65-F5344CB8AC3E}">
        <p14:creationId xmlns:p14="http://schemas.microsoft.com/office/powerpoint/2010/main" val="40659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</a:t>
            </a:r>
            <a:r>
              <a:rPr lang="en-US" dirty="0" smtClean="0"/>
              <a:t>Agencies: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hlinkClick r:id="rId2"/>
              </a:rPr>
              <a:t>Attorney </a:t>
            </a:r>
            <a:r>
              <a:rPr lang="en-US" b="1" dirty="0">
                <a:hlinkClick r:id="rId2"/>
              </a:rPr>
              <a:t>General’s Office</a:t>
            </a:r>
            <a:r>
              <a:rPr lang="en-US" b="1" dirty="0"/>
              <a:t> </a:t>
            </a:r>
            <a:r>
              <a:rPr lang="en-US" dirty="0"/>
              <a:t>– takes legal action on behalf of the state and its citizens</a:t>
            </a:r>
          </a:p>
          <a:p>
            <a:pPr lvl="0"/>
            <a:r>
              <a:rPr lang="en-US" b="1" dirty="0"/>
              <a:t>NC Cooperative Extension </a:t>
            </a:r>
            <a:r>
              <a:rPr lang="en-US" dirty="0"/>
              <a:t>– provides unbiased research-based consumer education and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Merchant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Warranty </a:t>
            </a:r>
            <a:r>
              <a:rPr lang="en-US" dirty="0"/>
              <a:t>and return policies – provide guidelines for dissatisfied customers</a:t>
            </a:r>
          </a:p>
          <a:p>
            <a:pPr lvl="0"/>
            <a:r>
              <a:rPr lang="en-US" dirty="0">
                <a:hlinkClick r:id="rId2"/>
              </a:rPr>
              <a:t>Consumer affairs departments </a:t>
            </a:r>
            <a:r>
              <a:rPr lang="en-US" dirty="0"/>
              <a:t>– deal with consumer concerns and complaints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 Advocacy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hlinkClick r:id="rId2"/>
              </a:rPr>
              <a:t>Better </a:t>
            </a:r>
            <a:r>
              <a:rPr lang="en-US" dirty="0">
                <a:hlinkClick r:id="rId2"/>
              </a:rPr>
              <a:t>Business Bureau (BBB) </a:t>
            </a:r>
            <a:r>
              <a:rPr lang="en-US" dirty="0"/>
              <a:t>– provide reliability reports on businesses, accept consumer complaints</a:t>
            </a:r>
          </a:p>
          <a:p>
            <a:pPr lvl="0"/>
            <a:r>
              <a:rPr lang="en-US" dirty="0"/>
              <a:t>News media – provide consumer investigative reports</a:t>
            </a:r>
          </a:p>
          <a:p>
            <a:pPr lvl="0"/>
            <a:r>
              <a:rPr lang="en-US" dirty="0"/>
              <a:t>National consumer organizations – provide consumer advocacy, educational materials, product/service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664"/>
            <a:ext cx="7382434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WRAL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local sources of consumer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hlinkClick r:id="rId2"/>
              </a:rPr>
              <a:t>Restaurant Ratings</a:t>
            </a:r>
            <a:endParaRPr lang="en-US" sz="2800" u="sng" dirty="0" smtClean="0"/>
          </a:p>
          <a:p>
            <a:r>
              <a:rPr lang="en-US" sz="2800" u="sng" dirty="0" smtClean="0">
                <a:hlinkClick r:id="rId3"/>
              </a:rPr>
              <a:t>Nail Salons</a:t>
            </a:r>
            <a:endParaRPr lang="en-US" sz="2800" u="sng" dirty="0" smtClean="0"/>
          </a:p>
          <a:p>
            <a:r>
              <a:rPr lang="en-US" sz="2800" u="sng" dirty="0" smtClean="0">
                <a:hlinkClick r:id="rId4"/>
              </a:rPr>
              <a:t>Consumer Complaints</a:t>
            </a:r>
            <a:endParaRPr lang="en-US" sz="2800" dirty="0" smtClean="0"/>
          </a:p>
          <a:p>
            <a:r>
              <a:rPr lang="en-US" sz="2800" u="sng" dirty="0" smtClean="0">
                <a:hlinkClick r:id="rId5"/>
              </a:rPr>
              <a:t>Buying in Bulk Video</a:t>
            </a:r>
            <a:endParaRPr lang="en-US" sz="2800" u="sng" dirty="0" smtClean="0"/>
          </a:p>
          <a:p>
            <a:r>
              <a:rPr lang="en-US" sz="2800" u="sng" dirty="0" smtClean="0">
                <a:hlinkClick r:id="rId6"/>
              </a:rPr>
              <a:t>Smart Shopper</a:t>
            </a:r>
            <a:endParaRPr lang="en-US" sz="2800" dirty="0"/>
          </a:p>
        </p:txBody>
      </p:sp>
      <p:sp>
        <p:nvSpPr>
          <p:cNvPr id="4" name="AutoShape 2" descr="data:image/jpeg;base64,/9j/4AAQSkZJRgABAQAAAQABAAD/2wCEAAkGBggQERIUExQSEhEWGSERFhYVFyMZHRsiHhwhIBocGB4gHCshHB8vGx4ZIzUgLzMqMS0xGioxNTA2NyYrLCkBCQoKDgwOGA8PGi0jHyQ1LDQuLDAxLCw0LzUwLCw0NSksNTQwLDUsKSwsKTAtKSwsMCwsLCwsLCwsLCwpLCksLP/AABEIAFAAvAMBIgACEQEDEQH/xAAbAAEAAwEBAQEAAAAAAAAAAAAABAYHBQMCAf/EAEcQAAECBAMEAwsIBwkAAAAAAAECAwAEBREGEiEHEzFRIkGRFBYjMlNhcYGT0dIVFzNCVHOhszZSdIKio7I0NUNykrHBwsP/xAAYAQEBAQEBAAAAAAAAAAAAAAAAAgEDBP/EACcRAAICAQMEAQQDAAAAAAAAAAABAhEDEjFRBBMhQWEyM3GxIiOB/9oADAMBAAIRAxEAPwDcYQhACEIQAhCEAIQhACEIQAhCEAIQhACEIQAhCEAIQhACEIQAhCEAIzHbe46G5EJcLIU8UleYpABA1Vl1sOPqjToynb99BJ/eK/ojv0/3ERk+lleGzesdz90/KLPc9s283ruW17X4c4/H9nNWQwJhVSZEubEOb13Lrw1tFj2RPNzlLmpNf1SpH7rqTY/6s3ZE7Zo03OUtyTfFyw6WFp5WUFAdtx6o9Usko3fp8LY5KKdFEdwVUUzCZY1JnfK4J3rt7nLlTa3EhV/UYmN7NK2ppbwqDRaRmClh12wyEhd9Oog9kQaBUg7Up6oK8VhDs0m46z0GR6dU9hi6YNJOG5i/Hdv/APaLySlFL/PXJkUmU9Gz7ELrKnZWcbm0p4pZfXm4XtrYXt1RVKcuqPvtspdeC3FhoXWrQk21F+r/AIjS9gSVgTyjo34MXPC4zk/gRf0iONgxMm9W35m47naccfCurpLyII9KlgxWtpzT80TpTSfJXa/TalJzqpVcy4LKSneqWtKbKtZZGYkDXz8IsiNm9YLHdAqLJlwM28DruWwNieHOJG3elZJlh8DRxBbPpQev91Q7I7tN/RZX3S/zDEub0Qkvfg1RVtGSVCam2nVoTMrdSk2DiHF5VacU3IPm9UaTseospPNTKpneOlC0pSS6sWBTc8FjrjJY2bZU9LUyWUqbcQ0ZkpeaSblWUCwUoAaA9UV1TUMe9FYMcsk9MVfwvJd+8DD3kle2c+OHeBh7ySvbOfHHZfqEshpTylDdJTvSoajKBe456Rkbe0TF9VmVNU5CGWxrdQBITfRTilXAPmH42vHgxxnO2n4/J1lpj4aND7wMPeSV7Zz44d4GHvJK9s58ccSlVDFFPRMP1R1pyWbbzJ3YGYqKhYDQej1xW6bjHHdXWsySWZdhBsSoA26wCpQOZVrcAIpY5u/5eObJuPBf+8DD3kle2c+OHeBh7ySvbOfHFAf2g4vpL6G6ihDzStQpAAJA4lChYEi46JHLhe8Ttpm0SpyplFSbiN082XblAVfUZTrw0PCN7WRtJPf3Y1RrYuPeBh7ySvbOfHDvAw95JXtnPjikTVc2iTMsZxkMsS4RvEo0LikgaqNx12Jtp5vPFw1tNxZPp7mYaZVN6qL6tEpQOJUnhmuQL8NeEO1kq9X587DVHg0HvAw95JXtnPjji4owxTJRMs4wlbbndUui+9WdFPJChYrIsQSIqE5j/GVKnENzym3kGy1BKRqkkglCgAQRY6HlGh48UCxLEcO7JY/z0Rkozg1btM1OLukWeEIR5joIynb99BJ/eK/ojVoynb99BJ/eK/ojv0/3InPJ9LKvsTq26qBaJ6L7ZR609JP4Zh640zDVGEpUagonKiZcQWk81ZFLct2mMCw/UzKzTD3k3ErPoB6X8N413aLi4MVSmgK6DR3rljpZw5NfQgE+uPZnxtzpe1+jlCSS8+it4xpXydLT6B0TNzYSj7pA3nZmVbsi14CmVtYedWkJKkJeWAoXGhJ1B0I80VbbZPrfn2ZdF1FtAASOtbh4D0gIEXPC9BqTVCel1tqTMFDyQ2bXJVfL121vETf9UXLdtGr6nRz6C49XKQ8gHuZ5tRRZjwaFnKFDMkdRuARz180U/DeHasukzCpdpa3Zh9LXRIBCGrqJ1I/xNPUItWxRxcs5OSbw3cwFJd3aiL+LZVrcbDKfXFd2m0SpyyJdKULTKspN3BoneOuFShxudMg9UVF1NwXKaD2Ui5bWJB6YpDby0ZXWih5af1bjKseoq/CIlN/RZX3S/wAwx0cD0mfdo7kpNIU2ohbaM+t0rF0KGp4E/hHxIUOoJw8qWLahM7tSd3pe5WSBxtwjlaS0XtIqr8/BhcnJvvOIbbSVuLOVKRxJ5CNVkMPO1VDa2VpQ6whEnMNuXGRTact0kAgggXiHs22cVhudafmWyy2yc4zEXUq1kgAE6a3v5osWxRd/lE8379uaL6xQzQa4o79F1OXpcncx7u0WirYcdFKdlGyVr3BbSf1ja9vNc6euMw2NYop0k7MNTCgyXcuVa9ACjMClR6vG6+RjdIrlb2e4cnFlbzCS4eK0koJ/zFJF/SY82LJGMHCWzIyapz1+zhbS5uTqEg8zKvNPvIyzJbaWFkpQoZvFvzvaOHsYxfSWZZyXedbZcDhcSVqCQoKA4E6XBFreiL3h7ANCkHC5LtlLhTkKitStNLjU8wI8Kts0wxNLK1y6Qs6ktkov5zlIF/PFrJj0vH5ojTK9RnO2fFFOm1SzEutLykFSlKR0hdVglKSPGPHh5o4+0WlzErLUplzRxEuoKHIlQNvVe3qjZaJgDDsmoLZYSHBwWolah6Com3pEe1fwbRZ9SFTDW8KAUp6RFgdTwMXHqIw0pbIx427bIsn/AHOj9jH5EZzsDQnuiaPXu0jtUb/7CNiRTZYMhgJ8EEbkJv8AVy5bX48I5tAwbRZBS1S7W7KwEq6RNwNRxMcllShKPJTi7TMl28f25j9n/wDRcaVjP+yyn7VK/nIibXsEUOeWlyYa3i0p3YOYjS5NtDzJiNjtIDEsBwE3LD+eiNeRSjCK9DTTbLPCEI8x0EUzaXgicqjbCWlttltZWc97G6baWBi5wioycXaMatUzDPmGrfl5b+P4Y9H9h2IXDdcyws2CbqLijYaAXKeFuqNdxG/NtyrymcxdCCUZU5jfzC2sVp+s4iQ2kBDq3ULcccs3e6EKslGbKEqzAk5ki+nCPSs+V+zn24lIf2H4hcUVLmmFrPFSi4on0kpvD5kMRfamO1z4Y0GdrdS3c2EB7eJdSWrMq+jIbvY5CDxXzI100j8mKlWgBk3pTu2ypW7zKTd1QcUBkTmUEAdG3ntzd7LyO3Ez1OwzEAUFCZlwoG4UCsEHmDlvePab2MYpetvZxt23DeLdXb0ZgYuMzWsQbolpDpIadPTSc10uAIUAGhmJTeybC416otk0/PB1kIbSppRVvVlViiw6Nh13MY8+Ve/0b24mOjYdiH7Sx2ufDH78x+IvtTHa58MaNNT9WE6pCN6UbxtIRu+gUFPhVFeXQj08dLaxzflPEqkAAO5wG21+Dy9MvkKsSgi26t0gCkcYrvZeTO3EpfzH4h+0sdrnwxZMH4IxZS0OJZckFhwhR3gd0sLaWtHVZq2IiGuisgiX3hKCkgqdKXbJya9HjqLDpdcfL1cr5E0Qh5IUkrlzuvFyuBNrWuSUEKsoA8bcImWTJJU2jVCK2J1sdc6Z2Pe+Fsdc6Z2Pe+PzDlQrjkyQ+FpbDRTYosM6FhClXt9Y5lAcjcR0Xpyq9zTSlNht1OfchBzlQA6CrW4k/Vji7XBVHPtjrnTOx73wtjrnTOx73xGfqtea3HQeWEAOv2SF5gpQGUEITqEZ1WAJGgMJybxAhEwcyzu3UMt5W9VpKgpTniG9kKCbgEDKTaKp/Aok2x1zpnY974Wx1zpnY974+0Kqa3WwHX0tqYLh6A8cEAAktjUgk2sOHCIVOn60XZRLin8q2krcO7y9MqN0q8EbWFtOjzvGefgUSrY650zse98LY650zse98eDFQr5ScwcBbcalz4Px/DeFcGni7sp1Gg15R6y9eng3LFYezB5SJjwC/Fs5l0COFwjUebnCn8Cj6tjrnTOx73xFnqNi2a3KXlSAaQ82+rdh3N4NwLsM1x1WjpYcnp9x6YDu8sFqCApJSMoWQkjwY+rbXMb8osMY20xQhCEcyhCEIAQhCAEIQgBCEIAQhCAEIQgBCEIAQhCAEIQgBCEIAQhCAEIQgD//2Q=="/>
          <p:cNvSpPr>
            <a:spLocks noChangeAspect="1" noChangeArrowheads="1"/>
          </p:cNvSpPr>
          <p:nvPr/>
        </p:nvSpPr>
        <p:spPr bwMode="auto">
          <a:xfrm>
            <a:off x="0" y="-379413"/>
            <a:ext cx="17907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ggQERIUExQSEhEWGSERFhYVFyMZHRsiHhwhIBocGB4gHCshHB8vGx4ZIzUgLzMqMS0xGioxNTA2NyYrLCkBCQoKDgwOGA8PGi0jHyQ1LDQuLDAxLCw0LzUwLCw0NSksNTQwLDUsKSwsKTAtKSwsMCwsLCwsLCwsLCwpLCksLP/AABEIAFAAvAMBIgACEQEDEQH/xAAbAAEAAwEBAQEAAAAAAAAAAAAABAYHBQMCAf/EAEcQAAECBAMEAwsIBwkAAAAAAAECAwAEBREGEiEHEzFRIkGRFBYjMlNhcYGT0dIVFzNCVHOhszZSdIKio7I0NUNykrHBwsP/xAAYAQEBAQEBAAAAAAAAAAAAAAAAAgEDBP/EACcRAAICAQMEAQQDAAAAAAAAAAABAhEDEjFRBBMhQWEyM3GxIiOB/9oADAMBAAIRAxEAPwDcYQhACEIQAhCEAIQhACEIQAhCEAIQhACEIQAhCEAIQhACEIQAhCEAIzHbe46G5EJcLIU8UleYpABA1Vl1sOPqjToynb99BJ/eK/ojv0/3ERk+lleGzesdz90/KLPc9s283ruW17X4c4/H9nNWQwJhVSZEubEOb13Lrw1tFj2RPNzlLmpNf1SpH7rqTY/6s3ZE7Zo03OUtyTfFyw6WFp5WUFAdtx6o9Usko3fp8LY5KKdFEdwVUUzCZY1JnfK4J3rt7nLlTa3EhV/UYmN7NK2ppbwqDRaRmClh12wyEhd9Oog9kQaBUg7Up6oK8VhDs0m46z0GR6dU9hi6YNJOG5i/Hdv/APaLySlFL/PXJkUmU9Gz7ELrKnZWcbm0p4pZfXm4XtrYXt1RVKcuqPvtspdeC3FhoXWrQk21F+r/AIjS9gSVgTyjo34MXPC4zk/gRf0iONgxMm9W35m47naccfCurpLyII9KlgxWtpzT80TpTSfJXa/TalJzqpVcy4LKSneqWtKbKtZZGYkDXz8IsiNm9YLHdAqLJlwM28DruWwNieHOJG3elZJlh8DRxBbPpQev91Q7I7tN/RZX3S/zDEub0Qkvfg1RVtGSVCam2nVoTMrdSk2DiHF5VacU3IPm9UaTseospPNTKpneOlC0pSS6sWBTc8FjrjJY2bZU9LUyWUqbcQ0ZkpeaSblWUCwUoAaA9UV1TUMe9FYMcsk9MVfwvJd+8DD3kle2c+OHeBh7ySvbOfHHZfqEshpTylDdJTvSoajKBe456Rkbe0TF9VmVNU5CGWxrdQBITfRTilXAPmH42vHgxxnO2n4/J1lpj4aND7wMPeSV7Zz44d4GHvJK9s58ccSlVDFFPRMP1R1pyWbbzJ3YGYqKhYDQej1xW6bjHHdXWsySWZdhBsSoA26wCpQOZVrcAIpY5u/5eObJuPBf+8DD3kle2c+OHeBh7ySvbOfHFAf2g4vpL6G6ihDzStQpAAJA4lChYEi46JHLhe8Ttpm0SpyplFSbiN082XblAVfUZTrw0PCN7WRtJPf3Y1RrYuPeBh7ySvbOfHDvAw95JXtnPjikTVc2iTMsZxkMsS4RvEo0LikgaqNx12Jtp5vPFw1tNxZPp7mYaZVN6qL6tEpQOJUnhmuQL8NeEO1kq9X587DVHg0HvAw95JXtnPjji4owxTJRMs4wlbbndUui+9WdFPJChYrIsQSIqE5j/GVKnENzym3kGy1BKRqkkglCgAQRY6HlGh48UCxLEcO7JY/z0Rkozg1btM1OLukWeEIR5joIynb99BJ/eK/ojVoynb99BJ/eK/ojv0/3InPJ9LKvsTq26qBaJ6L7ZR609JP4Zh640zDVGEpUagonKiZcQWk81ZFLct2mMCw/UzKzTD3k3ErPoB6X8N413aLi4MVSmgK6DR3rljpZw5NfQgE+uPZnxtzpe1+jlCSS8+it4xpXydLT6B0TNzYSj7pA3nZmVbsi14CmVtYedWkJKkJeWAoXGhJ1B0I80VbbZPrfn2ZdF1FtAASOtbh4D0gIEXPC9BqTVCel1tqTMFDyQ2bXJVfL121vETf9UXLdtGr6nRz6C49XKQ8gHuZ5tRRZjwaFnKFDMkdRuARz180U/DeHasukzCpdpa3Zh9LXRIBCGrqJ1I/xNPUItWxRxcs5OSbw3cwFJd3aiL+LZVrcbDKfXFd2m0SpyyJdKULTKspN3BoneOuFShxudMg9UVF1NwXKaD2Ui5bWJB6YpDby0ZXWih5af1bjKseoq/CIlN/RZX3S/wAwx0cD0mfdo7kpNIU2ohbaM+t0rF0KGp4E/hHxIUOoJw8qWLahM7tSd3pe5WSBxtwjlaS0XtIqr8/BhcnJvvOIbbSVuLOVKRxJ5CNVkMPO1VDa2VpQ6whEnMNuXGRTact0kAgggXiHs22cVhudafmWyy2yc4zEXUq1kgAE6a3v5osWxRd/lE8379uaL6xQzQa4o79F1OXpcncx7u0WirYcdFKdlGyVr3BbSf1ja9vNc6euMw2NYop0k7MNTCgyXcuVa9ACjMClR6vG6+RjdIrlb2e4cnFlbzCS4eK0koJ/zFJF/SY82LJGMHCWzIyapz1+zhbS5uTqEg8zKvNPvIyzJbaWFkpQoZvFvzvaOHsYxfSWZZyXedbZcDhcSVqCQoKA4E6XBFreiL3h7ANCkHC5LtlLhTkKitStNLjU8wI8Kts0wxNLK1y6Qs6ktkov5zlIF/PFrJj0vH5ojTK9RnO2fFFOm1SzEutLykFSlKR0hdVglKSPGPHh5o4+0WlzErLUplzRxEuoKHIlQNvVe3qjZaJgDDsmoLZYSHBwWolah6Com3pEe1fwbRZ9SFTDW8KAUp6RFgdTwMXHqIw0pbIx427bIsn/AHOj9jH5EZzsDQnuiaPXu0jtUb/7CNiRTZYMhgJ8EEbkJv8AVy5bX48I5tAwbRZBS1S7W7KwEq6RNwNRxMcllShKPJTi7TMl28f25j9n/wDRcaVjP+yyn7VK/nIibXsEUOeWlyYa3i0p3YOYjS5NtDzJiNjtIDEsBwE3LD+eiNeRSjCK9DTTbLPCEI8x0EUzaXgicqjbCWlttltZWc97G6baWBi5wioycXaMatUzDPmGrfl5b+P4Y9H9h2IXDdcyws2CbqLijYaAXKeFuqNdxG/NtyrymcxdCCUZU5jfzC2sVp+s4iQ2kBDq3ULcccs3e6EKslGbKEqzAk5ki+nCPSs+V+zn24lIf2H4hcUVLmmFrPFSi4on0kpvD5kMRfamO1z4Y0GdrdS3c2EB7eJdSWrMq+jIbvY5CDxXzI100j8mKlWgBk3pTu2ypW7zKTd1QcUBkTmUEAdG3ntzd7LyO3Ez1OwzEAUFCZlwoG4UCsEHmDlvePab2MYpetvZxt23DeLdXb0ZgYuMzWsQbolpDpIadPTSc10uAIUAGhmJTeybC416otk0/PB1kIbSppRVvVlViiw6Nh13MY8+Ve/0b24mOjYdiH7Sx2ufDH78x+IvtTHa58MaNNT9WE6pCN6UbxtIRu+gUFPhVFeXQj08dLaxzflPEqkAAO5wG21+Dy9MvkKsSgi26t0gCkcYrvZeTO3EpfzH4h+0sdrnwxZMH4IxZS0OJZckFhwhR3gd0sLaWtHVZq2IiGuisgiX3hKCkgqdKXbJya9HjqLDpdcfL1cr5E0Qh5IUkrlzuvFyuBNrWuSUEKsoA8bcImWTJJU2jVCK2J1sdc6Z2Pe+Fsdc6Z2Pe+PzDlQrjkyQ+FpbDRTYosM6FhClXt9Y5lAcjcR0Xpyq9zTSlNht1OfchBzlQA6CrW4k/Vji7XBVHPtjrnTOx73wtjrnTOx73xGfqtea3HQeWEAOv2SF5gpQGUEITqEZ1WAJGgMJybxAhEwcyzu3UMt5W9VpKgpTniG9kKCbgEDKTaKp/Aok2x1zpnY974Wx1zpnY974+0Kqa3WwHX0tqYLh6A8cEAAktjUgk2sOHCIVOn60XZRLin8q2krcO7y9MqN0q8EbWFtOjzvGefgUSrY650zse98LY650zse98eDFQr5ScwcBbcalz4Px/DeFcGni7sp1Gg15R6y9eng3LFYezB5SJjwC/Fs5l0COFwjUebnCn8Cj6tjrnTOx73xFnqNi2a3KXlSAaQ82+rdh3N4NwLsM1x1WjpYcnp9x6YDu8sFqCApJSMoWQkjwY+rbXMb8osMY20xQhCEcyhCEIAQhCAEIQgBCEIAQhCAEIQgBCEIAQhCAEIQgBCEIAQhCAEIQgD//2Q=="/>
          <p:cNvSpPr>
            <a:spLocks noChangeAspect="1" noChangeArrowheads="1"/>
          </p:cNvSpPr>
          <p:nvPr/>
        </p:nvSpPr>
        <p:spPr bwMode="auto">
          <a:xfrm>
            <a:off x="152400" y="-227013"/>
            <a:ext cx="17907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214884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308272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Making a Successful Written Complaint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295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Components of a </a:t>
            </a:r>
            <a:r>
              <a:rPr lang="en-US" sz="3400" b="1" dirty="0" smtClean="0"/>
              <a:t>written complaint: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Company Name and Address	</a:t>
            </a:r>
          </a:p>
          <a:p>
            <a:pPr lvl="0"/>
            <a:r>
              <a:rPr lang="en-US" dirty="0"/>
              <a:t>Salutation/greeting</a:t>
            </a:r>
          </a:p>
          <a:p>
            <a:pPr lvl="0"/>
            <a:r>
              <a:rPr lang="en-US" dirty="0"/>
              <a:t>Opening</a:t>
            </a:r>
          </a:p>
          <a:p>
            <a:pPr lvl="0"/>
            <a:r>
              <a:rPr lang="en-US" dirty="0"/>
              <a:t>Body</a:t>
            </a:r>
          </a:p>
          <a:p>
            <a:pPr lvl="0"/>
            <a:r>
              <a:rPr lang="en-US" dirty="0"/>
              <a:t>Closure</a:t>
            </a:r>
          </a:p>
          <a:p>
            <a:endParaRPr lang="en-US" dirty="0"/>
          </a:p>
        </p:txBody>
      </p:sp>
      <p:sp>
        <p:nvSpPr>
          <p:cNvPr id="4" name="Letter"/>
          <p:cNvSpPr>
            <a:spLocks noEditPoints="1" noChangeArrowheads="1"/>
          </p:cNvSpPr>
          <p:nvPr/>
        </p:nvSpPr>
        <p:spPr bwMode="auto">
          <a:xfrm>
            <a:off x="3276600" y="3657600"/>
            <a:ext cx="4857750" cy="20478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Salutation or Greeting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38508" cy="3508977"/>
          </a:xfrm>
        </p:spPr>
        <p:txBody>
          <a:bodyPr/>
          <a:lstStyle/>
          <a:p>
            <a:r>
              <a:rPr lang="en-US" dirty="0" smtClean="0"/>
              <a:t>Directs </a:t>
            </a:r>
            <a:r>
              <a:rPr lang="en-US" dirty="0"/>
              <a:t>your complaint to a specific person or position and establish a pleasant rapport.  </a:t>
            </a:r>
          </a:p>
          <a:p>
            <a:pPr lvl="0"/>
            <a:r>
              <a:rPr lang="en-US" dirty="0"/>
              <a:t>Identify to whom your complaint letter, </a:t>
            </a:r>
            <a:r>
              <a:rPr lang="en-US" dirty="0" smtClean="0"/>
              <a:t>email, or </a:t>
            </a:r>
            <a:r>
              <a:rPr lang="en-US" dirty="0"/>
              <a:t>conversation will be </a:t>
            </a:r>
            <a:r>
              <a:rPr lang="en-US" dirty="0" smtClean="0"/>
              <a:t>directed</a:t>
            </a:r>
            <a:endParaRPr lang="en-US" dirty="0"/>
          </a:p>
        </p:txBody>
      </p:sp>
      <p:pic>
        <p:nvPicPr>
          <p:cNvPr id="3074" name="Picture 2" descr="C:\Users\robertsk\AppData\Local\Microsoft\Windows\Temporary Internet Files\Content.IE5\XE7VAKAH\MC9001047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50256"/>
            <a:ext cx="381574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bertsk\AppData\Local\Microsoft\Windows\Temporary Internet Files\Content.IE5\HXYHBIUB\MC9001047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17033"/>
            <a:ext cx="3271114" cy="18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5235"/>
            <a:ext cx="7024744" cy="1143000"/>
          </a:xfrm>
        </p:spPr>
        <p:txBody>
          <a:bodyPr/>
          <a:lstStyle/>
          <a:p>
            <a:r>
              <a:rPr lang="en-US" b="1" dirty="0"/>
              <a:t>Opening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01223"/>
            <a:ext cx="6777317" cy="350897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purpose of the opening is to establish the reason you are contacting the organization.</a:t>
            </a:r>
          </a:p>
          <a:p>
            <a:pPr lvl="0"/>
            <a:r>
              <a:rPr lang="en-US" dirty="0"/>
              <a:t>Write the first few lines of the letter or telephone conversation to identify the reason you are contacting the person or position in the organization.</a:t>
            </a:r>
          </a:p>
          <a:p>
            <a:endParaRPr lang="en-US" dirty="0"/>
          </a:p>
        </p:txBody>
      </p:sp>
      <p:pic>
        <p:nvPicPr>
          <p:cNvPr id="4098" name="Picture 2" descr="C:\Users\robertsk\AppData\Local\Microsoft\Windows\Temporary Internet Files\Content.IE5\XE7VAKAH\MP9004117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4133"/>
            <a:ext cx="2971800" cy="19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Body: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purpose of the body is to describe the details of the problems encountered with the company’s product and to request the desired remedy.  </a:t>
            </a:r>
          </a:p>
          <a:p>
            <a:pPr lvl="0"/>
            <a:r>
              <a:rPr lang="en-US" dirty="0"/>
              <a:t>Describe the problem(s) or product defect(s) experienced.</a:t>
            </a:r>
          </a:p>
          <a:p>
            <a:pPr lvl="0"/>
            <a:r>
              <a:rPr lang="en-US" dirty="0"/>
              <a:t>Request a specific remedy such as a refund, a credit to your account, or product replacement.</a:t>
            </a:r>
          </a:p>
          <a:p>
            <a:endParaRPr lang="en-US" dirty="0"/>
          </a:p>
        </p:txBody>
      </p:sp>
      <p:pic>
        <p:nvPicPr>
          <p:cNvPr id="5122" name="Picture 2" descr="C:\Users\robertsk\AppData\Local\Microsoft\Windows\Temporary Internet Files\Content.IE5\WOWPK3TP\MC9000822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7999" y="685800"/>
            <a:ext cx="1575511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Closure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90800"/>
            <a:ext cx="4976308" cy="350897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purpose of closure is to request a response within a certain time period.  </a:t>
            </a:r>
          </a:p>
          <a:p>
            <a:pPr lvl="0"/>
            <a:r>
              <a:rPr lang="en-US" dirty="0"/>
              <a:t>Request a written response within a specific time period.  Generally, two to three weeks.</a:t>
            </a:r>
          </a:p>
          <a:p>
            <a:endParaRPr lang="en-US" dirty="0"/>
          </a:p>
        </p:txBody>
      </p:sp>
      <p:pic>
        <p:nvPicPr>
          <p:cNvPr id="6147" name="Picture 3" descr="C:\Users\robertsk\AppData\Local\Microsoft\Windows\Temporary Internet Files\Content.IE5\HXYHBIUB\MC9004127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684352" cy="34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Preview</a:t>
            </a:r>
            <a:endParaRPr lang="en-US" dirty="0"/>
          </a:p>
        </p:txBody>
      </p:sp>
      <p:pic>
        <p:nvPicPr>
          <p:cNvPr id="1026" name="Picture 2" descr="C:\Users\robertsk\AppData\Local\Microsoft\Windows\Temporary Internet Files\Content.IE5\WOWPK3TP\MC90043579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37" y="3180346"/>
            <a:ext cx="2539815" cy="25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b="1" dirty="0"/>
              <a:t>Making a Successful Verbal </a:t>
            </a:r>
            <a:r>
              <a:rPr lang="en-US" sz="3300" b="1" dirty="0" smtClean="0"/>
              <a:t>Complaint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971800"/>
            <a:ext cx="6777317" cy="2860829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Act quickly </a:t>
            </a:r>
            <a:r>
              <a:rPr lang="en-US" dirty="0"/>
              <a:t> </a:t>
            </a:r>
            <a:endParaRPr lang="en-US" sz="1800" dirty="0"/>
          </a:p>
          <a:p>
            <a:pPr lvl="0"/>
            <a:r>
              <a:rPr lang="en-US" b="1" dirty="0"/>
              <a:t>Address the right </a:t>
            </a:r>
            <a:r>
              <a:rPr lang="en-US" b="1" dirty="0" smtClean="0"/>
              <a:t>source</a:t>
            </a:r>
            <a:r>
              <a:rPr lang="en-US" dirty="0"/>
              <a:t> </a:t>
            </a:r>
          </a:p>
          <a:p>
            <a:pPr lvl="0"/>
            <a:r>
              <a:rPr lang="en-US" b="1" dirty="0"/>
              <a:t>Be specific and </a:t>
            </a:r>
            <a:r>
              <a:rPr lang="en-US" b="1" dirty="0" smtClean="0"/>
              <a:t>factual</a:t>
            </a:r>
            <a:r>
              <a:rPr lang="en-US" dirty="0"/>
              <a:t> </a:t>
            </a:r>
          </a:p>
          <a:p>
            <a:pPr lvl="0"/>
            <a:r>
              <a:rPr lang="en-US" b="1" dirty="0"/>
              <a:t>Be </a:t>
            </a:r>
            <a:r>
              <a:rPr lang="en-US" b="1" dirty="0" smtClean="0"/>
              <a:t>reasonable</a:t>
            </a:r>
            <a:r>
              <a:rPr lang="en-US" dirty="0"/>
              <a:t> </a:t>
            </a:r>
          </a:p>
          <a:p>
            <a:pPr lvl="0"/>
            <a:r>
              <a:rPr lang="en-US" b="1" dirty="0"/>
              <a:t>Suggest a </a:t>
            </a:r>
            <a:r>
              <a:rPr lang="en-US" b="1" dirty="0" smtClean="0"/>
              <a:t>solution</a:t>
            </a:r>
            <a:endParaRPr lang="en-US" sz="1600" dirty="0"/>
          </a:p>
        </p:txBody>
      </p:sp>
      <p:pic>
        <p:nvPicPr>
          <p:cNvPr id="5" name="Picture 2" descr="C:\Users\robertsk\AppData\Local\Microsoft\Windows\Temporary Internet Files\Content.IE5\XE7VAKAH\MC9000787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70444"/>
            <a:ext cx="3209926" cy="370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Write two things you have learned on your sticky note and place it in the L section of the KWL poster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Review K and W sticky notes</a:t>
            </a:r>
            <a:endParaRPr lang="en-US" b="1" u="sng" dirty="0"/>
          </a:p>
        </p:txBody>
      </p:sp>
      <p:pic>
        <p:nvPicPr>
          <p:cNvPr id="7170" name="Picture 2" descr="C:\Users\robertsk\AppData\Local\Microsoft\Windows\Temporary Internet Files\Content.IE5\XE7VAKAH\MP9004309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761086" cy="40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Questions/Comments/Concerns</a:t>
            </a:r>
            <a:endParaRPr lang="en-US" b="1" u="sng" dirty="0"/>
          </a:p>
        </p:txBody>
      </p:sp>
      <p:pic>
        <p:nvPicPr>
          <p:cNvPr id="8195" name="Picture 3" descr="C:\Users\robertsk\AppData\Local\Microsoft\Windows\Temporary Internet Files\Content.IE5\4FQAXYPI\MC9004419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30475"/>
            <a:ext cx="3275013" cy="38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38200"/>
            <a:ext cx="7024744" cy="1143000"/>
          </a:xfrm>
        </p:spPr>
        <p:txBody>
          <a:bodyPr/>
          <a:lstStyle/>
          <a:p>
            <a:r>
              <a:rPr lang="en-US" dirty="0" smtClean="0"/>
              <a:t>A Recent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474824"/>
            <a:ext cx="6777317" cy="36973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Discuss </a:t>
            </a:r>
            <a:r>
              <a:rPr lang="en-US" dirty="0"/>
              <a:t>with a partner a recent purchase of a durable, non-consumable item (camera, cell phone, </a:t>
            </a:r>
            <a:r>
              <a:rPr lang="en-US" dirty="0" err="1"/>
              <a:t>ipod</a:t>
            </a:r>
            <a:r>
              <a:rPr lang="en-US" dirty="0"/>
              <a:t>, ear phones,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Share </a:t>
            </a:r>
            <a:r>
              <a:rPr lang="en-US" dirty="0"/>
              <a:t>and discuss responses to the following questions:</a:t>
            </a:r>
          </a:p>
          <a:p>
            <a:pPr lvl="1"/>
            <a:r>
              <a:rPr lang="en-US" dirty="0"/>
              <a:t>Describe the process used to select this item for purchase.</a:t>
            </a:r>
          </a:p>
          <a:p>
            <a:pPr lvl="1"/>
            <a:r>
              <a:rPr lang="en-US" dirty="0"/>
              <a:t>What sources of information did you use to help you decide what to purchase?</a:t>
            </a:r>
          </a:p>
          <a:p>
            <a:r>
              <a:rPr lang="en-US" dirty="0"/>
              <a:t>Return to whole group to share highlights of discussions.  </a:t>
            </a:r>
            <a:endParaRPr lang="en-US" dirty="0" smtClean="0"/>
          </a:p>
          <a:p>
            <a:r>
              <a:rPr lang="en-US" dirty="0" smtClean="0"/>
              <a:t>Summarize</a:t>
            </a:r>
            <a:r>
              <a:rPr lang="en-US" dirty="0"/>
              <a:t>; discuss findings.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9218" name="Picture 2" descr="C:\Users\robertsk\AppData\Local\Microsoft\Windows\Temporary Internet Files\Content.IE5\HXYHBIUB\MC9002954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1000"/>
            <a:ext cx="1828800" cy="20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Rights &amp; Responsibilities Flipper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743200"/>
            <a:ext cx="6777317" cy="3089429"/>
          </a:xfrm>
        </p:spPr>
        <p:txBody>
          <a:bodyPr/>
          <a:lstStyle/>
          <a:p>
            <a:r>
              <a:rPr lang="en-US" dirty="0" smtClean="0"/>
              <a:t>Fold in half (hamburger style)</a:t>
            </a:r>
          </a:p>
          <a:p>
            <a:r>
              <a:rPr lang="en-US" dirty="0" smtClean="0"/>
              <a:t>Open back up</a:t>
            </a:r>
          </a:p>
          <a:p>
            <a:r>
              <a:rPr lang="en-US" dirty="0" smtClean="0"/>
              <a:t>Fold each side into the center crease</a:t>
            </a:r>
          </a:p>
          <a:p>
            <a:r>
              <a:rPr lang="en-US" dirty="0" smtClean="0"/>
              <a:t>Cut the flaps</a:t>
            </a:r>
          </a:p>
          <a:p>
            <a:r>
              <a:rPr lang="en-US" dirty="0" smtClean="0"/>
              <a:t>Make reference lines so you know where to write!</a:t>
            </a:r>
            <a:endParaRPr lang="en-US" dirty="0"/>
          </a:p>
        </p:txBody>
      </p:sp>
      <p:pic>
        <p:nvPicPr>
          <p:cNvPr id="10242" name="Picture 2" descr="C:\Users\robertsk\AppData\Local\Microsoft\Windows\Temporary Internet Files\Content.IE5\XE7VAKAH\MP9003057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5679">
            <a:off x="5767542" y="1368845"/>
            <a:ext cx="2737549" cy="157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0"/>
            <a:ext cx="5257800" cy="2133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 5.01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514600"/>
            <a:ext cx="4038600" cy="2971800"/>
          </a:xfrm>
        </p:spPr>
        <p:txBody>
          <a:bodyPr anchor="ctr" anchorCtr="1"/>
          <a:lstStyle/>
          <a:p>
            <a:r>
              <a:rPr lang="en-US" b="1" dirty="0" smtClean="0">
                <a:solidFill>
                  <a:schemeClr val="tx1"/>
                </a:solidFill>
              </a:rPr>
              <a:t>Consumer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Rights and Responsibilities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7543800" cy="3276600"/>
          </a:xfrm>
        </p:spPr>
        <p:txBody>
          <a:bodyPr/>
          <a:lstStyle/>
          <a:p>
            <a:r>
              <a:rPr lang="en-US" i="1" dirty="0"/>
              <a:t>Consumers have rights and accompanying responsibilities.  </a:t>
            </a:r>
            <a:endParaRPr lang="en-US" dirty="0"/>
          </a:p>
          <a:p>
            <a:r>
              <a:rPr lang="en-US" i="1" dirty="0"/>
              <a:t>Exercising consumer rights and responsibilities helps to balance the marketplace.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A basic set of protections, agreed upon by society and written into law, that apply to purchases of merchandise and services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0406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SC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7B2F05-84BF-4A30-9174-DC2EA4EBF0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1701</TotalTime>
  <Words>1069</Words>
  <Application>Microsoft Office PowerPoint</Application>
  <PresentationFormat>On-screen Show (4:3)</PresentationFormat>
  <Paragraphs>125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CSC(2)</vt:lpstr>
      <vt:lpstr>1_CSC(2)</vt:lpstr>
      <vt:lpstr>2_CSC(2)</vt:lpstr>
      <vt:lpstr>3_CSC(2)</vt:lpstr>
      <vt:lpstr>4_CSC(2)</vt:lpstr>
      <vt:lpstr>5_CSC(2)</vt:lpstr>
      <vt:lpstr>6_CSC(2)</vt:lpstr>
      <vt:lpstr>7_CSC(2)</vt:lpstr>
      <vt:lpstr>8_CSC(2)</vt:lpstr>
      <vt:lpstr>9_CSC(2)</vt:lpstr>
      <vt:lpstr>10_CSC(2)</vt:lpstr>
      <vt:lpstr>11_CSC(2)</vt:lpstr>
      <vt:lpstr>12_CSC(2)</vt:lpstr>
      <vt:lpstr>13_CSC(2)</vt:lpstr>
      <vt:lpstr>14_CSC(2)</vt:lpstr>
      <vt:lpstr>15_CSC(2)</vt:lpstr>
      <vt:lpstr>Austin</vt:lpstr>
      <vt:lpstr>1_Austin</vt:lpstr>
      <vt:lpstr>Personal Finance 5.01</vt:lpstr>
      <vt:lpstr>K</vt:lpstr>
      <vt:lpstr>W</vt:lpstr>
      <vt:lpstr>Key Terms Preview</vt:lpstr>
      <vt:lpstr>A Recent Purchase</vt:lpstr>
      <vt:lpstr>Consumer Rights &amp; Responsibilities Flipper</vt:lpstr>
      <vt:lpstr>PF 5.01</vt:lpstr>
      <vt:lpstr>PowerPoint Presentation</vt:lpstr>
      <vt:lpstr>Consumer Rights</vt:lpstr>
      <vt:lpstr>Right to be safe</vt:lpstr>
      <vt:lpstr>Right to be informed</vt:lpstr>
      <vt:lpstr>Right to choose</vt:lpstr>
      <vt:lpstr>Right to be heard </vt:lpstr>
      <vt:lpstr>Right to redress</vt:lpstr>
      <vt:lpstr>Right to consumer education</vt:lpstr>
      <vt:lpstr>Right to service</vt:lpstr>
      <vt:lpstr>Right to a healthy environment</vt:lpstr>
      <vt:lpstr>Consumer Responsibilities</vt:lpstr>
      <vt:lpstr>Responsibility to use products safely</vt:lpstr>
      <vt:lpstr>Responsibility to use information</vt:lpstr>
      <vt:lpstr>Responsibility to choose carefully</vt:lpstr>
      <vt:lpstr>Responsibility to speak up</vt:lpstr>
      <vt:lpstr>Responsibility to seek redress</vt:lpstr>
      <vt:lpstr>Responsibility to learn</vt:lpstr>
      <vt:lpstr>Responsibility to reward good service</vt:lpstr>
      <vt:lpstr>Responsibility to care for the environment.</vt:lpstr>
      <vt:lpstr>Consumer Reports Activity</vt:lpstr>
      <vt:lpstr>Sources of Consumer Protection</vt:lpstr>
      <vt:lpstr>Federal Agencies:</vt:lpstr>
      <vt:lpstr>State Agencies:</vt:lpstr>
      <vt:lpstr>Merchant Services</vt:lpstr>
      <vt:lpstr>Consumer Advocacy Groups</vt:lpstr>
      <vt:lpstr>WRAL  – local sources of consumer info</vt:lpstr>
      <vt:lpstr>Making a Successful Written Complaint</vt:lpstr>
      <vt:lpstr>Components of a written complaint:</vt:lpstr>
      <vt:lpstr>Salutation or Greeting: </vt:lpstr>
      <vt:lpstr>Opening: </vt:lpstr>
      <vt:lpstr>Body: </vt:lpstr>
      <vt:lpstr>Closure: </vt:lpstr>
      <vt:lpstr>Making a Successful Verbal Complaint</vt:lpstr>
      <vt:lpstr>L</vt:lpstr>
      <vt:lpstr>Review K and W sticky notes</vt:lpstr>
      <vt:lpstr>Questions/Comments/Concerns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 5.01</dc:title>
  <dc:creator>Kara Roberts</dc:creator>
  <cp:lastModifiedBy>Janie Torain</cp:lastModifiedBy>
  <cp:revision>16</cp:revision>
  <cp:lastPrinted>2013-04-09T13:22:19Z</cp:lastPrinted>
  <dcterms:created xsi:type="dcterms:W3CDTF">2012-03-29T15:02:03Z</dcterms:created>
  <dcterms:modified xsi:type="dcterms:W3CDTF">2013-04-09T15:16:40Z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TC300094009990</vt:lpwstr>
  </property>
</Properties>
</file>