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63" r:id="rId5"/>
    <p:sldId id="260" r:id="rId6"/>
    <p:sldId id="265" r:id="rId7"/>
    <p:sldId id="264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7053263" cy="9356725"/>
  <p:embeddedFontLst>
    <p:embeddedFont>
      <p:font typeface="Segoe UI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3" autoAdjust="0"/>
    <p:restoredTop sz="93606" autoAdjust="0"/>
  </p:normalViewPr>
  <p:slideViewPr>
    <p:cSldViewPr>
      <p:cViewPr varScale="1">
        <p:scale>
          <a:sx n="69" d="100"/>
          <a:sy n="69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4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r>
              <a:rPr lang="en-US" smtClean="0"/>
              <a:t>PF 6.01 Basic Shopping Options &amp; Effective Shopping Practices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r>
              <a:rPr lang="en-US" smtClean="0"/>
              <a:t>Unit C Becoming a Responsible Consumer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9735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r>
              <a:rPr lang="en-US" smtClean="0"/>
              <a:t>PF 6.01 Basic Shopping Options &amp; Effective Shopping Practices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r>
              <a:rPr lang="en-US" smtClean="0"/>
              <a:t>Unit C Becoming a Responsible Consumer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926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C Becoming a Responsible Consumer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PF 6.01 Basic Shopping Options &amp; Effective Shopping Practices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links for a list of stores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C Becoming a Responsible Consumer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PF 6.01 Basic Shopping Options &amp; Effective Shopping Practices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 anchor="b" anchorCtr="0"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1328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52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PF 6.01 Shopping Options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274638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676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ints.org/ethemes/resources/S00001755.shtml" TargetMode="External"/><Relationship Id="rId2" Type="http://schemas.openxmlformats.org/officeDocument/2006/relationships/hyperlink" Target="http://www.fcclain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nguardonline.gov/" TargetMode="External"/><Relationship Id="rId5" Type="http://schemas.openxmlformats.org/officeDocument/2006/relationships/hyperlink" Target="http://www.privacyrights.org/fs/fs23-shopping.htm" TargetMode="External"/><Relationship Id="rId4" Type="http://schemas.openxmlformats.org/officeDocument/2006/relationships/hyperlink" Target="http://www.moneyinstructor.com/wsp/wsp0042.as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stores.org/STORES%2520Magazine%2520July%25202011/top-100-retailers" TargetMode="External"/><Relationship Id="rId7" Type="http://schemas.openxmlformats.org/officeDocument/2006/relationships/hyperlink" Target="http://www.factoryoutletstor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greenvillesc.localguides.com/ypcyellow/supermarkets_super_stores.html?a1=1&amp;a2=7366228429&amp;a3=11408049044&amp;a4=e&amp;gclid=CNiG6o3dubYCFWlnOgod9XUAIw" TargetMode="External"/><Relationship Id="rId5" Type="http://schemas.openxmlformats.org/officeDocument/2006/relationships/hyperlink" Target="http://en.wikipedia.org/wiki/List_of_superstores#Warehouse_clubs" TargetMode="External"/><Relationship Id="rId4" Type="http://schemas.openxmlformats.org/officeDocument/2006/relationships/hyperlink" Target="http://www.fact-index.com/l/li/list_of_department_stores.html#United States of Ame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gnmentshops.com/northcarolina.html" TargetMode="External"/><Relationship Id="rId2" Type="http://schemas.openxmlformats.org/officeDocument/2006/relationships/hyperlink" Target="http://retailindustry.about.com/lr/discount_stores/1028503/4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hyperlink" Target="http://wiki.urbandead.com/index.php/List_of_specialty_stor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oppingmatchmaker.com/cataloglist.html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data.consumeraffairs.govt.nz/consumerinfo/shopathome/doortodoo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oomberg.com/markets/companies/e-commerce-products/" TargetMode="External"/><Relationship Id="rId5" Type="http://schemas.openxmlformats.org/officeDocument/2006/relationships/hyperlink" Target="http://www.getelastic.com/t-commerce-11-innovations-to-watch/" TargetMode="External"/><Relationship Id="rId4" Type="http://schemas.openxmlformats.org/officeDocument/2006/relationships/hyperlink" Target="http://www.ehow.com/list_5848985_list-telemarketing-companie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PF 6.01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1328400"/>
            <a:ext cx="8211000" cy="1752600"/>
          </a:xfrm>
        </p:spPr>
        <p:txBody>
          <a:bodyPr/>
          <a:lstStyle/>
          <a:p>
            <a:pPr algn="ctr"/>
            <a:r>
              <a:rPr lang="en-US" dirty="0" smtClean="0"/>
              <a:t>Basic Shopping Options </a:t>
            </a:r>
          </a:p>
          <a:p>
            <a:pPr algn="ctr"/>
            <a:r>
              <a:rPr lang="en-US" dirty="0" smtClean="0"/>
              <a:t>&amp; </a:t>
            </a:r>
          </a:p>
          <a:p>
            <a:pPr algn="ctr"/>
            <a:r>
              <a:rPr lang="en-US" dirty="0" smtClean="0"/>
              <a:t>Effective Shopping Practices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609600" y="1447801"/>
            <a:ext cx="6553200" cy="761999"/>
          </a:xfrm>
        </p:spPr>
        <p:txBody>
          <a:bodyPr/>
          <a:lstStyle/>
          <a:p>
            <a:r>
              <a:rPr lang="en-US" sz="2400" dirty="0" smtClean="0"/>
              <a:t>Basic Effective shopping Practices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Shopping Practices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230563"/>
          </a:xfrm>
        </p:spPr>
        <p:txBody>
          <a:bodyPr/>
          <a:lstStyle/>
          <a:p>
            <a:endParaRPr lang="en-US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800" dirty="0"/>
              <a:t>Plan before you shop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800" dirty="0"/>
              <a:t>Comparison shop for products and services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800" dirty="0"/>
              <a:t>Shop wisely in stores and at home</a:t>
            </a:r>
          </a:p>
          <a:p>
            <a:endParaRPr lang="en-US" dirty="0"/>
          </a:p>
        </p:txBody>
      </p:sp>
      <p:pic>
        <p:nvPicPr>
          <p:cNvPr id="11266" name="Picture 2" descr="C:\Users\Owner\AppData\Local\Microsoft\Windows\Temporary Internet Files\Content.IE5\XZBS3DDP\MP900405592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89916"/>
            <a:ext cx="3889375" cy="26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657600" y="1524000"/>
            <a:ext cx="4953000" cy="457200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900" dirty="0"/>
              <a:t>Decide if shopping at home or shopping in stores is most appropriate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900" dirty="0"/>
              <a:t>Where there is a choice, decide whether it is advisable to purchase goods or services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900" dirty="0"/>
              <a:t>Check reliability and services of stores and distance-sellers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900" dirty="0"/>
              <a:t>Decide when to buy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Shopping Practices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Plan Before You Shop</a:t>
            </a:r>
            <a:endParaRPr lang="en-US" dirty="0"/>
          </a:p>
        </p:txBody>
      </p:sp>
      <p:pic>
        <p:nvPicPr>
          <p:cNvPr id="12290" name="Picture 2" descr="C:\Users\Owner\AppData\Local\Microsoft\Windows\Temporary Internet Files\Content.IE5\8PX5Q8MH\MC9001570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9" y="1716872"/>
            <a:ext cx="2976461" cy="277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8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390650"/>
            <a:ext cx="5638800" cy="4724399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dirty="0"/>
              <a:t>Research the product --- become familiar with various forms of the product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dirty="0"/>
              <a:t>Compare products --- brand name, store brands, and generics; size of packages, features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dirty="0"/>
              <a:t>Understand warranties that guarantee quality standards of products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dirty="0"/>
              <a:t>Talk to people who have made the same purchase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dirty="0"/>
              <a:t>Check the Internet for consumer information, magazines, and other </a:t>
            </a:r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Shopping Practices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Comparison Shop for Products</a:t>
            </a:r>
            <a:endParaRPr lang="en-US" dirty="0"/>
          </a:p>
        </p:txBody>
      </p:sp>
      <p:pic>
        <p:nvPicPr>
          <p:cNvPr id="13314" name="Picture 2" descr="C:\Users\Owner\AppData\Local\Microsoft\Windows\Temporary Internet Files\Content.IE5\69TSHBJ4\MC9004352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541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4212" y="1219199"/>
            <a:ext cx="4040188" cy="304801"/>
          </a:xfrm>
        </p:spPr>
        <p:txBody>
          <a:bodyPr/>
          <a:lstStyle/>
          <a:p>
            <a:r>
              <a:rPr lang="en-US" dirty="0" smtClean="0"/>
              <a:t>Comparison Shop for Services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Check </a:t>
            </a:r>
            <a:r>
              <a:rPr lang="en-US" dirty="0"/>
              <a:t>the provider’s references and his/her record with the Better Business Bureau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Check to see if provider is licensed, bonded, or insured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Pay close attention to terms of agreements, and read carefully before signing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Shopping Practices</a:t>
            </a:r>
            <a:endParaRPr lang="en-US" dirty="0"/>
          </a:p>
        </p:txBody>
      </p:sp>
      <p:sp>
        <p:nvSpPr>
          <p:cNvPr id="19" name="Content Placeholder 15"/>
          <p:cNvSpPr txBox="1">
            <a:spLocks/>
          </p:cNvSpPr>
          <p:nvPr/>
        </p:nvSpPr>
        <p:spPr>
          <a:xfrm>
            <a:off x="381000" y="2057400"/>
            <a:ext cx="4041775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Identify a person(s) or a business(</a:t>
            </a:r>
            <a:r>
              <a:rPr lang="en-US" dirty="0" err="1" smtClean="0"/>
              <a:t>es</a:t>
            </a:r>
            <a:r>
              <a:rPr lang="en-US" dirty="0" smtClean="0"/>
              <a:t>) that provide the desired service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Check qualifications --- skills, reliability, and professional ethics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Interview the service-provider; ask for demonstrations/work samples</a:t>
            </a:r>
          </a:p>
        </p:txBody>
      </p:sp>
      <p:pic>
        <p:nvPicPr>
          <p:cNvPr id="8194" name="Picture 2" descr="C:\Users\Owner\AppData\Local\Microsoft\Windows\Temporary Internet Files\Content.IE5\R55E0ENF\MP9004229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361703" cy="16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Owner\AppData\Local\Microsoft\Windows\Temporary Internet Files\Content.IE5\XZBS3DDP\MP9002894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066800" cy="16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3889375" cy="4419600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Consider the value of time and energy, as well as money, when shopping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Handle money, cash, and credit cards with care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Get receipts and sales slips; file in an organized place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Deal fairly and honestly with others in the marketplace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Report unfair/dishonest business practices to proper </a:t>
            </a:r>
            <a:r>
              <a:rPr lang="en-US" dirty="0" smtClean="0"/>
              <a:t>authorities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648200" y="1066801"/>
            <a:ext cx="4040188" cy="761999"/>
          </a:xfrm>
        </p:spPr>
        <p:txBody>
          <a:bodyPr/>
          <a:lstStyle/>
          <a:p>
            <a:r>
              <a:rPr lang="en-US" dirty="0" smtClean="0"/>
              <a:t>Shop wisely in stores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Shopping Practices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040188" cy="4068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Users\Owner\AppData\Local\Microsoft\Windows\Temporary Internet Files\Content.IE5\R55E0ENF\MC9002972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5" y="1676401"/>
            <a:ext cx="2875365" cy="27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Know name and physical location of seller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Understand what you are buying, all details of sale, and description of product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Compare prices with other retailers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Only buy from secure sites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Check </a:t>
            </a:r>
            <a:r>
              <a:rPr lang="en-US" dirty="0"/>
              <a:t>seller’s privacy policy before giving out personal and financial information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Pay by credit card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Find out delivery date, return and refund policy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Check product promptly when delivered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Shopping Practices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Shop Wisely at </a:t>
            </a:r>
            <a:r>
              <a:rPr lang="en-US" dirty="0" smtClean="0"/>
              <a:t>Home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C:\Users\Owner\AppData\Local\Microsoft\Windows\Temporary Internet Files\Content.IE5\R55E0ENF\MP90040250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3735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Financial Fitness, National </a:t>
            </a:r>
            <a:r>
              <a:rPr lang="en-US" sz="1800" dirty="0" smtClean="0"/>
              <a:t>Program </a:t>
            </a:r>
            <a:r>
              <a:rPr lang="en-US" sz="1800" u="sng" dirty="0" smtClean="0">
                <a:hlinkClick r:id="rId2"/>
              </a:rPr>
              <a:t>www.fcclainc.org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Unit </a:t>
            </a:r>
            <a:r>
              <a:rPr lang="en-US" sz="1800" dirty="0"/>
              <a:t>pricing lesson </a:t>
            </a:r>
            <a:r>
              <a:rPr lang="en-US" sz="1800" dirty="0" smtClean="0"/>
              <a:t>plan </a:t>
            </a:r>
            <a:r>
              <a:rPr lang="en-US" sz="1800" u="sng" dirty="0" smtClean="0">
                <a:hlinkClick r:id="rId3"/>
              </a:rPr>
              <a:t>http</a:t>
            </a:r>
            <a:r>
              <a:rPr lang="en-US" sz="1800" u="sng" dirty="0">
                <a:hlinkClick r:id="rId3"/>
              </a:rPr>
              <a:t>://www.emints.org/ethemes/resources/S00001755.shtml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Comparison shopping </a:t>
            </a:r>
            <a:r>
              <a:rPr lang="en-US" sz="1800" dirty="0" smtClean="0"/>
              <a:t>lesson </a:t>
            </a:r>
            <a:r>
              <a:rPr lang="en-US" sz="1800" u="sng" dirty="0" smtClean="0">
                <a:hlinkClick r:id="rId4"/>
              </a:rPr>
              <a:t>http</a:t>
            </a:r>
            <a:r>
              <a:rPr lang="en-US" sz="1800" u="sng" dirty="0">
                <a:hlinkClick r:id="rId4"/>
              </a:rPr>
              <a:t>://www.moneyinstructor.com/wsp/wsp0042.asp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Online shopping </a:t>
            </a:r>
            <a:r>
              <a:rPr lang="en-US" sz="1800" dirty="0" smtClean="0"/>
              <a:t>tips</a:t>
            </a:r>
          </a:p>
          <a:p>
            <a:pPr marL="969963" lvl="1" indent="-285750"/>
            <a:r>
              <a:rPr lang="en-US" sz="1400" dirty="0" smtClean="0"/>
              <a:t> </a:t>
            </a: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://www.privacyrights.org/fs/fs23-shopping.htm</a:t>
            </a:r>
            <a:endParaRPr lang="en-US" sz="1400" dirty="0"/>
          </a:p>
          <a:p>
            <a:pPr marL="969963" lvl="1" indent="-285750"/>
            <a:r>
              <a:rPr lang="en-US" sz="1400" u="sng" dirty="0">
                <a:hlinkClick r:id="rId6"/>
              </a:rPr>
              <a:t>http://www.onguardonline.gov</a:t>
            </a:r>
            <a:r>
              <a:rPr lang="en-US" sz="1400" u="sng" dirty="0" smtClean="0">
                <a:hlinkClick r:id="rId6"/>
              </a:rPr>
              <a:t>/</a:t>
            </a:r>
            <a:endParaRPr lang="en-US" sz="1400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Personal Finance 7086 Curriculum Guide</a:t>
            </a: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31200" y="457200"/>
            <a:ext cx="8153400" cy="457200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657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876800" cy="43735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hlinkClick r:id="rId3"/>
              </a:rPr>
              <a:t>Retail </a:t>
            </a:r>
            <a:r>
              <a:rPr lang="en-US" dirty="0">
                <a:hlinkClick r:id="rId3"/>
              </a:rPr>
              <a:t>stores </a:t>
            </a:r>
            <a:r>
              <a:rPr lang="en-US" dirty="0"/>
              <a:t>obtain goods from wholesale sources and sell directly to consumers.</a:t>
            </a:r>
          </a:p>
          <a:p>
            <a:pPr lvl="0"/>
            <a:r>
              <a:rPr lang="en-US" dirty="0" smtClean="0">
                <a:hlinkClick r:id="rId4"/>
              </a:rPr>
              <a:t>Department stores </a:t>
            </a:r>
            <a:r>
              <a:rPr lang="en-US" dirty="0" smtClean="0"/>
              <a:t>sell </a:t>
            </a:r>
            <a:r>
              <a:rPr lang="en-US" dirty="0"/>
              <a:t>a wide variety of goods and services from a single store. </a:t>
            </a:r>
          </a:p>
          <a:p>
            <a:pPr lvl="0"/>
            <a:r>
              <a:rPr lang="en-US" dirty="0">
                <a:hlinkClick r:id="rId5"/>
              </a:rPr>
              <a:t>Warehouse clubs </a:t>
            </a:r>
            <a:r>
              <a:rPr lang="en-US" dirty="0"/>
              <a:t>and </a:t>
            </a:r>
            <a:r>
              <a:rPr lang="en-US" dirty="0">
                <a:hlinkClick r:id="rId6"/>
              </a:rPr>
              <a:t>superstores</a:t>
            </a:r>
            <a:r>
              <a:rPr lang="en-US" dirty="0"/>
              <a:t> offer price advantages and wide product selection.</a:t>
            </a:r>
          </a:p>
          <a:p>
            <a:pPr lvl="0"/>
            <a:r>
              <a:rPr lang="en-US" dirty="0">
                <a:hlinkClick r:id="rId7"/>
              </a:rPr>
              <a:t>Factory outlet stores </a:t>
            </a:r>
            <a:r>
              <a:rPr lang="en-US" dirty="0"/>
              <a:t>are owned by the manufacturer or distributor of the merchandise.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PF 6.01 Shopping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Options for </a:t>
            </a:r>
            <a:r>
              <a:rPr lang="en-US" dirty="0" smtClean="0"/>
              <a:t>Shopping </a:t>
            </a:r>
            <a:r>
              <a:rPr lang="en-US" dirty="0"/>
              <a:t>in </a:t>
            </a:r>
            <a:r>
              <a:rPr lang="en-US" dirty="0" smtClean="0"/>
              <a:t>Stores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XZBS3DDP\MP90044251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92" y="1752600"/>
            <a:ext cx="2915708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724400" y="1600200"/>
            <a:ext cx="4038600" cy="43735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hlinkClick r:id="rId2"/>
              </a:rPr>
              <a:t>Discount </a:t>
            </a:r>
            <a:r>
              <a:rPr lang="en-US" dirty="0">
                <a:hlinkClick r:id="rId2"/>
              </a:rPr>
              <a:t>stores </a:t>
            </a:r>
            <a:r>
              <a:rPr lang="en-US" dirty="0"/>
              <a:t>sell certain lines of merchandise at lower prices.</a:t>
            </a:r>
          </a:p>
          <a:p>
            <a:pPr lvl="0"/>
            <a:r>
              <a:rPr lang="en-US" dirty="0">
                <a:hlinkClick r:id="rId3"/>
              </a:rPr>
              <a:t>Consignment </a:t>
            </a:r>
            <a:r>
              <a:rPr lang="en-US" dirty="0"/>
              <a:t>or thrift stores sell used merchandise at greatly reduced prices.</a:t>
            </a:r>
          </a:p>
          <a:p>
            <a:pPr lvl="0"/>
            <a:r>
              <a:rPr lang="en-US" dirty="0">
                <a:hlinkClick r:id="rId4"/>
              </a:rPr>
              <a:t>Specialty stores </a:t>
            </a:r>
            <a:r>
              <a:rPr lang="en-US" dirty="0"/>
              <a:t>sell specialized </a:t>
            </a:r>
            <a:r>
              <a:rPr lang="en-US" dirty="0" smtClean="0"/>
              <a:t>goods and services </a:t>
            </a:r>
            <a:r>
              <a:rPr lang="en-US" dirty="0"/>
              <a:t>--- e.g., shoe shops and gas stations.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Options for </a:t>
            </a:r>
            <a:r>
              <a:rPr lang="en-US" dirty="0" smtClean="0"/>
              <a:t>Shopping </a:t>
            </a:r>
            <a:r>
              <a:rPr lang="en-US" dirty="0"/>
              <a:t>in </a:t>
            </a:r>
            <a:r>
              <a:rPr lang="en-US" dirty="0" smtClean="0"/>
              <a:t>Stores </a:t>
            </a:r>
            <a:r>
              <a:rPr lang="en-US" sz="1200" dirty="0" smtClean="0"/>
              <a:t>(continued)</a:t>
            </a:r>
            <a:endParaRPr lang="en-US" dirty="0"/>
          </a:p>
        </p:txBody>
      </p:sp>
      <p:pic>
        <p:nvPicPr>
          <p:cNvPr id="2051" name="Picture 3" descr="C:\Users\Owner\AppData\Local\Microsoft\Windows\Temporary Internet Files\Content.IE5\XZBS3DDP\MP90042236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8907"/>
            <a:ext cx="4038600" cy="26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304801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040188" cy="40687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Variety of merchandise in one area or under one roof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Close to home for last-minute or emergency shopping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Offers special prices with a membership card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Malls offer special attractions and promotions for customers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Can try on </a:t>
            </a:r>
            <a:r>
              <a:rPr lang="en-US" dirty="0" smtClean="0"/>
              <a:t>clothes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</a:t>
            </a:r>
            <a:r>
              <a:rPr lang="en-US" dirty="0" smtClean="0"/>
              <a:t>Shopping </a:t>
            </a:r>
            <a:r>
              <a:rPr lang="en-US" dirty="0"/>
              <a:t>in </a:t>
            </a:r>
            <a:r>
              <a:rPr lang="en-US" dirty="0" smtClean="0"/>
              <a:t>Stores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http://upload.wikimedia.org/wikipedia/commons/c/cd/Bon_March%C3%A9%2C_Paris_-_interior_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304801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040188" cy="40687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Items </a:t>
            </a:r>
            <a:r>
              <a:rPr lang="en-US" dirty="0"/>
              <a:t>are easy to exchange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Offer payment plans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Offer store credit cards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Can work with knowledgeable sales people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Stores offer special services---e.g., gift wrapping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</a:t>
            </a:r>
            <a:r>
              <a:rPr lang="en-US" dirty="0" smtClean="0"/>
              <a:t>Shopping </a:t>
            </a:r>
            <a:r>
              <a:rPr lang="en-US" dirty="0"/>
              <a:t>in </a:t>
            </a:r>
            <a:r>
              <a:rPr lang="en-US" dirty="0" smtClean="0"/>
              <a:t>Stores </a:t>
            </a:r>
            <a:r>
              <a:rPr lang="en-US" sz="1200" dirty="0" smtClean="0"/>
              <a:t>(continued)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http://upload.wikimedia.org/wikipedia/commons/c/cd/Bon_March%C3%A9%2C_Paris_-_interior_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951037"/>
            <a:ext cx="4041775" cy="40687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Takes time to buy costly items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Limited space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Picked-over merchandise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Large crowds on sale days and weekends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Must find a place to park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648200" y="1600199"/>
            <a:ext cx="4040188" cy="304801"/>
          </a:xfrm>
        </p:spPr>
        <p:txBody>
          <a:bodyPr/>
          <a:lstStyle/>
          <a:p>
            <a:r>
              <a:rPr lang="en-US" sz="2400" dirty="0" smtClean="0"/>
              <a:t>cons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</a:t>
            </a:r>
            <a:r>
              <a:rPr lang="en-US" dirty="0" smtClean="0"/>
              <a:t>Shopping </a:t>
            </a:r>
            <a:r>
              <a:rPr lang="en-US" dirty="0"/>
              <a:t>in </a:t>
            </a:r>
            <a:r>
              <a:rPr lang="en-US" dirty="0" smtClean="0"/>
              <a:t>Stores </a:t>
            </a:r>
            <a:r>
              <a:rPr lang="en-US" sz="1200" dirty="0" smtClean="0"/>
              <a:t>(continued)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 descr="C:\Users\Owner\AppData\Local\Microsoft\Windows\Temporary Internet Files\Content.IE5\XZBS3DDP\MP90040549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3057"/>
            <a:ext cx="4040188" cy="28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Options for </a:t>
            </a:r>
            <a:r>
              <a:rPr lang="en-US" dirty="0" smtClean="0"/>
              <a:t>Shopping </a:t>
            </a:r>
            <a:r>
              <a:rPr lang="en-US" dirty="0" smtClean="0"/>
              <a:t>at </a:t>
            </a:r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67200" y="1371600"/>
            <a:ext cx="4572000" cy="5105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hlinkClick r:id="rId2"/>
              </a:rPr>
              <a:t>Door-to-door</a:t>
            </a:r>
            <a:r>
              <a:rPr lang="en-US" dirty="0"/>
              <a:t>---salesperson comes to home, either by invitation or not</a:t>
            </a:r>
          </a:p>
          <a:p>
            <a:pPr lvl="0"/>
            <a:r>
              <a:rPr lang="en-US" dirty="0">
                <a:hlinkClick r:id="rId3"/>
              </a:rPr>
              <a:t>Catalog shopping </a:t>
            </a:r>
            <a:r>
              <a:rPr lang="en-US" dirty="0"/>
              <a:t>--- shopper calls on telephone to buy goods listed in a catalog</a:t>
            </a:r>
          </a:p>
          <a:p>
            <a:pPr lvl="0"/>
            <a:r>
              <a:rPr lang="en-US" dirty="0">
                <a:hlinkClick r:id="rId4"/>
              </a:rPr>
              <a:t>Telemarketing</a:t>
            </a:r>
            <a:r>
              <a:rPr lang="en-US" dirty="0"/>
              <a:t> – seller calls on telephone to sell goods or services</a:t>
            </a:r>
          </a:p>
          <a:p>
            <a:pPr lvl="0"/>
            <a:r>
              <a:rPr lang="en-US" dirty="0">
                <a:hlinkClick r:id="rId5"/>
              </a:rPr>
              <a:t>T-commerce</a:t>
            </a:r>
            <a:r>
              <a:rPr lang="en-US" u="sng" dirty="0"/>
              <a:t> </a:t>
            </a:r>
            <a:r>
              <a:rPr lang="en-US" dirty="0"/>
              <a:t>– shopping in response to ads on television</a:t>
            </a:r>
          </a:p>
          <a:p>
            <a:r>
              <a:rPr lang="en-US" dirty="0">
                <a:hlinkClick r:id="rId6"/>
              </a:rPr>
              <a:t>E-commerce</a:t>
            </a:r>
            <a:r>
              <a:rPr lang="en-US" dirty="0"/>
              <a:t> – buying goods and services on the Internet, including Internet auctions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 descr="C:\Users\Owner\AppData\Local\Microsoft\Windows\Temporary Internet Files\Content.IE5\R55E0ENF\MP90040559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" y="1981200"/>
            <a:ext cx="341680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304801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040188" cy="40687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Buy any time seven days a week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Can obtain special orders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Will deliver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Can purchase on the spot with TV remote control or computer mouse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Buy from the comfort and convenience of home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Can buy from a worldwide market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</a:t>
            </a:r>
            <a:r>
              <a:rPr lang="en-US" dirty="0" smtClean="0"/>
              <a:t>Shopping </a:t>
            </a:r>
            <a:r>
              <a:rPr lang="en-US" dirty="0" smtClean="0"/>
              <a:t>at </a:t>
            </a:r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8" name="Picture 4" descr="C:\Users\Owner\AppData\Local\Microsoft\Windows\Temporary Internet Files\Content.IE5\R55E0ENF\MP9004097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3100"/>
            <a:ext cx="217906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498975" cy="50292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May not know the physical location of the seller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Must have a credit card to pay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May not understand exactly what is being bought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Must check seller’s privacy policy before giving personal/financial information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Must keep a complete record of each transaction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Offers that sound too good to be true may not be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Must check exchange policies; may be more costly or difficult to exchange items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Will have shipping and handling costs added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Must check reliability, legitimacy, and security of sellers before buying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Cannot see or feel quality, size, and/or true color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648200" y="1066801"/>
            <a:ext cx="4040188" cy="304801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</a:t>
            </a:r>
            <a:r>
              <a:rPr lang="en-US" dirty="0" smtClean="0"/>
              <a:t>Shopping </a:t>
            </a:r>
            <a:r>
              <a:rPr lang="en-US" dirty="0" smtClean="0"/>
              <a:t>at </a:t>
            </a:r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PF 6.01 Shopping Options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0" name="Picture 2" descr="C:\Users\Owner\AppData\Local\Microsoft\Windows\Temporary Internet Files\Content.IE5\XZBS3DDP\MP90040974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0" y="990600"/>
            <a:ext cx="2801247" cy="40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earth_flow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58B8F9-E30F-4801-8C2F-8CE4BF59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PM_earth_flower</Template>
  <TotalTime>267</TotalTime>
  <Words>926</Words>
  <Application>Microsoft Office PowerPoint</Application>
  <PresentationFormat>On-screen Show (4:3)</PresentationFormat>
  <Paragraphs>149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Segoe UI</vt:lpstr>
      <vt:lpstr>Calibri</vt:lpstr>
      <vt:lpstr>PM_earth_flower</vt:lpstr>
      <vt:lpstr>PF 6.01</vt:lpstr>
      <vt:lpstr>Options for Shopping in Stores</vt:lpstr>
      <vt:lpstr>Options for Shopping in Stores (continued)</vt:lpstr>
      <vt:lpstr>Options for Shopping in Stores</vt:lpstr>
      <vt:lpstr>Options for Shopping in Stores (continued)</vt:lpstr>
      <vt:lpstr>Options for Shopping in Stores (continued)</vt:lpstr>
      <vt:lpstr>Options for Shopping at Home</vt:lpstr>
      <vt:lpstr>Options for Shopping at Home</vt:lpstr>
      <vt:lpstr>Options for Shopping at Home</vt:lpstr>
      <vt:lpstr>Effective Shopping Practices</vt:lpstr>
      <vt:lpstr>Effective Shopping Practices</vt:lpstr>
      <vt:lpstr>Effective Shopping Practices</vt:lpstr>
      <vt:lpstr>Effective Shopping Practices</vt:lpstr>
      <vt:lpstr>Effective Shopping Practices</vt:lpstr>
      <vt:lpstr>Effective Shopping Practices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 6.01</dc:title>
  <dc:creator>Kara Roberts</dc:creator>
  <cp:lastModifiedBy>Owner</cp:lastModifiedBy>
  <cp:revision>13</cp:revision>
  <cp:lastPrinted>2013-04-08T02:32:21Z</cp:lastPrinted>
  <dcterms:created xsi:type="dcterms:W3CDTF">2012-04-19T12:34:07Z</dcterms:created>
  <dcterms:modified xsi:type="dcterms:W3CDTF">2013-04-08T02:40:36Z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TC018572819991</vt:lpwstr>
  </property>
</Properties>
</file>