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2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2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4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6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6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5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5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6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8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36433-2A89-472D-AB26-DA6B21EDE159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C7DED-D362-4C45-9333-6A2C03F2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PF 8.01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Options for Saving &amp; Investing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06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/>
              <a:t>Saving and </a:t>
            </a:r>
            <a:r>
              <a:rPr lang="en-US" b="1" u="sng" dirty="0" smtClean="0"/>
              <a:t>Investing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437226"/>
              </p:ext>
            </p:extLst>
          </p:nvPr>
        </p:nvGraphicFramePr>
        <p:xfrm>
          <a:off x="0" y="914399"/>
          <a:ext cx="9113196" cy="592414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5540"/>
                <a:gridCol w="3493047"/>
                <a:gridCol w="3654609"/>
              </a:tblGrid>
              <a:tr h="348479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Saving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Investing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3939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Definition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0" algn="l"/>
                        </a:tabLst>
                      </a:pP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Saving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is setting aside present income for future use.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0" algn="l"/>
                        </a:tabLst>
                      </a:pP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Savings 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is the portion of income not spent on consumption.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0" algn="l"/>
                        </a:tabLs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Investing 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is purchasing assets that earn interest over time.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0" algn="l"/>
                        </a:tabLs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Investments 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are assets purchased with the goal of increasing income.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96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Primary purpose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make money available for future needs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make a profit over 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1045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Reasons for saving and investing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prepare for emergencies 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prepare for major purchases    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achieve financial goals       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pay recurring expenses     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prepare for future purchases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 prepare for retirement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484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Interest earnings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 bonus or side-benefit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 main focus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484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Return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Usually earns lower rates of interest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Usually earns higher rates of interest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484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Liquidity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Money may be withdrawn at any 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Money may not be easily accessible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96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Volatility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Usually not volatile; rates are fixed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Rate of return and value may change suddenly and significantly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96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Risk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Usually little risk of losing money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Usually more risk, but risks may be necessary to make a profit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44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Reasons individuals may fail to save/invest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Not being able to meet current needs and wants</a:t>
            </a:r>
          </a:p>
          <a:p>
            <a:pPr lvl="0"/>
            <a:r>
              <a:rPr lang="en-US" dirty="0"/>
              <a:t>Not being aware of how much needs to be saved for future goals</a:t>
            </a:r>
          </a:p>
          <a:p>
            <a:pPr lvl="0"/>
            <a:r>
              <a:rPr lang="en-US" dirty="0"/>
              <a:t>Over-relying on credit for emergencies</a:t>
            </a:r>
          </a:p>
          <a:p>
            <a:pPr lvl="0"/>
            <a:r>
              <a:rPr lang="en-US" dirty="0"/>
              <a:t>Over-relying on job security and insurance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6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“Rules” for saving and investing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View saving and investing as a fixed expense</a:t>
            </a:r>
          </a:p>
          <a:p>
            <a:pPr lvl="0"/>
            <a:r>
              <a:rPr lang="en-US" dirty="0"/>
              <a:t>Rule of Saving:  Pay yourself first; take a portion of earnings for saving/investing before spending any of your paycheck</a:t>
            </a:r>
          </a:p>
          <a:p>
            <a:pPr lvl="0"/>
            <a:r>
              <a:rPr lang="en-US" dirty="0"/>
              <a:t>70-20-10 Saving and Investing Rule:  For any money earned, spend 70%, save 20%, and invest 10%</a:t>
            </a:r>
          </a:p>
          <a:p>
            <a:pPr lvl="0"/>
            <a:r>
              <a:rPr lang="en-US" dirty="0"/>
              <a:t>Saving and Investing Plan:  For those whose values or lifestyle make saving 30% unrealistic, start a saving and investing plan in order to continually save a fixed amount</a:t>
            </a:r>
          </a:p>
          <a:p>
            <a:pPr lvl="0"/>
            <a:r>
              <a:rPr lang="en-US" dirty="0"/>
              <a:t>Rule of 72:  Divide 72 by the rate of interest earned on an investment to find the number of years needed to double an amount of money </a:t>
            </a:r>
            <a:r>
              <a:rPr lang="en-US" dirty="0" smtClean="0"/>
              <a:t>invested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54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6235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599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3547" cy="723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06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05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6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-Point Star 2"/>
          <p:cNvSpPr/>
          <p:nvPr/>
        </p:nvSpPr>
        <p:spPr>
          <a:xfrm>
            <a:off x="304800" y="3733800"/>
            <a:ext cx="762000" cy="4572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351235"/>
            <a:ext cx="8458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Directions</a:t>
            </a:r>
            <a:r>
              <a:rPr lang="en-US" dirty="0"/>
              <a:t>:  See if you can do the math in your head to solve these problems using the </a:t>
            </a:r>
            <a:r>
              <a:rPr lang="en-US" b="1" u="sng" dirty="0"/>
              <a:t>70-20-10</a:t>
            </a:r>
            <a:r>
              <a:rPr lang="en-US" dirty="0"/>
              <a:t> </a:t>
            </a:r>
            <a:r>
              <a:rPr lang="en-US" dirty="0" smtClean="0"/>
              <a:t> Saving </a:t>
            </a:r>
            <a:r>
              <a:rPr lang="en-US" dirty="0"/>
              <a:t>and Investing Rule.  </a:t>
            </a:r>
          </a:p>
          <a:p>
            <a:r>
              <a:rPr lang="en-US" dirty="0"/>
              <a:t>  </a:t>
            </a:r>
          </a:p>
          <a:p>
            <a:pPr lvl="0"/>
            <a:r>
              <a:rPr lang="en-US" dirty="0"/>
              <a:t>Josh earned $100 from mowing lawns during the month of July. </a:t>
            </a:r>
          </a:p>
          <a:p>
            <a:r>
              <a:rPr lang="en-US" dirty="0"/>
              <a:t> </a:t>
            </a:r>
          </a:p>
          <a:p>
            <a:pPr lvl="1"/>
            <a:r>
              <a:rPr lang="en-US" dirty="0"/>
              <a:t>How much should he save</a:t>
            </a:r>
            <a:r>
              <a:rPr lang="en-US" dirty="0" smtClean="0"/>
              <a:t>?</a:t>
            </a:r>
            <a:r>
              <a:rPr lang="en-US" dirty="0"/>
              <a:t> </a:t>
            </a:r>
            <a:r>
              <a:rPr lang="en-US" dirty="0" smtClean="0"/>
              <a:t>	How </a:t>
            </a:r>
            <a:r>
              <a:rPr lang="en-US" dirty="0"/>
              <a:t>much should he spend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 $20					$</a:t>
            </a:r>
            <a:r>
              <a:rPr lang="en-US" dirty="0"/>
              <a:t>70</a:t>
            </a:r>
          </a:p>
          <a:p>
            <a:r>
              <a:rPr lang="en-US" dirty="0" smtClean="0"/>
              <a:t>		How </a:t>
            </a:r>
            <a:r>
              <a:rPr lang="en-US" dirty="0"/>
              <a:t>much should he invest?</a:t>
            </a:r>
          </a:p>
          <a:p>
            <a:r>
              <a:rPr lang="en-US" dirty="0"/>
              <a:t> 	</a:t>
            </a:r>
            <a:r>
              <a:rPr lang="en-US" dirty="0" smtClean="0"/>
              <a:t>		$</a:t>
            </a:r>
            <a:r>
              <a:rPr lang="en-US" dirty="0"/>
              <a:t>10</a:t>
            </a:r>
          </a:p>
          <a:p>
            <a:r>
              <a:rPr lang="en-US" dirty="0"/>
              <a:t>	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Janet </a:t>
            </a:r>
            <a:r>
              <a:rPr lang="en-US" dirty="0"/>
              <a:t>received $140 in gift money for her birthday. How much should she spend?</a:t>
            </a:r>
          </a:p>
          <a:p>
            <a:r>
              <a:rPr lang="en-US" sz="1200" dirty="0" smtClean="0"/>
              <a:t>		</a:t>
            </a:r>
            <a:r>
              <a:rPr lang="en-US" sz="1600" dirty="0" smtClean="0"/>
              <a:t>$140 divided by 10 and then multiply by 7</a:t>
            </a:r>
          </a:p>
          <a:p>
            <a:r>
              <a:rPr lang="en-US" sz="1600" dirty="0" smtClean="0"/>
              <a:t>		$140/10 = $14 x 7 = $98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Hal </a:t>
            </a:r>
            <a:r>
              <a:rPr lang="en-US" dirty="0"/>
              <a:t>earned $25 today.  How much should he invest</a:t>
            </a:r>
            <a:r>
              <a:rPr lang="en-US" dirty="0" smtClean="0"/>
              <a:t>? $2.50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Mr. Jones inherited $50,000 from his great uncle.  How much should he invest</a:t>
            </a:r>
            <a:r>
              <a:rPr lang="en-US" dirty="0" smtClean="0"/>
              <a:t>?</a:t>
            </a:r>
            <a:r>
              <a:rPr lang="en-US" dirty="0"/>
              <a:t> $5000</a:t>
            </a:r>
          </a:p>
          <a:p>
            <a:endParaRPr lang="en-US" dirty="0"/>
          </a:p>
          <a:p>
            <a:pPr lvl="0"/>
            <a:r>
              <a:rPr lang="en-US" dirty="0"/>
              <a:t>Sarah won $100 from a raffle.  How much should she save</a:t>
            </a:r>
            <a:r>
              <a:rPr lang="en-US" dirty="0" smtClean="0"/>
              <a:t>? $20</a:t>
            </a:r>
            <a:endParaRPr lang="en-US" dirty="0"/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Theo sold enough magazine subscriptions to earn a profit of $200.  How much should she save</a:t>
            </a:r>
            <a:r>
              <a:rPr lang="en-US" dirty="0" smtClean="0"/>
              <a:t>? $40</a:t>
            </a:r>
            <a:endParaRPr lang="en-US" dirty="0"/>
          </a:p>
        </p:txBody>
      </p:sp>
      <p:sp>
        <p:nvSpPr>
          <p:cNvPr id="4" name="6-Point Star 3"/>
          <p:cNvSpPr/>
          <p:nvPr/>
        </p:nvSpPr>
        <p:spPr>
          <a:xfrm>
            <a:off x="304800" y="3352800"/>
            <a:ext cx="1219200" cy="914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73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xit" presetSubtype="0" fill="hold" nodeType="clickEffect">
                                  <p:stCondLst>
                                    <p:cond delay="5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356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PF 8.01</vt:lpstr>
      <vt:lpstr>Saving and Investing</vt:lpstr>
      <vt:lpstr>Reasons individuals may fail to save/invest</vt:lpstr>
      <vt:lpstr>“Rules” for saving and investing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PF 8.01</dc:title>
  <dc:creator>Kara Roberts</dc:creator>
  <cp:lastModifiedBy>Lisa Garrett</cp:lastModifiedBy>
  <cp:revision>4</cp:revision>
  <dcterms:created xsi:type="dcterms:W3CDTF">2011-12-20T16:57:02Z</dcterms:created>
  <dcterms:modified xsi:type="dcterms:W3CDTF">2012-05-21T14:59:49Z</dcterms:modified>
</cp:coreProperties>
</file>