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8EF2E-4904-48E7-A96D-B1B53AC2ED47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D7371-BE8F-4B5C-92C8-E708F4457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16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1" descr="C:\Documents and Settings\yanceyag\Local Settings\Temporary Internet Files\Content.IE5\109BCQPD\MPj04010730000[1].jp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1" descr="C:\Documents and Settings\yanceyag\Local Settings\Temporary Internet Files\Content.IE5\109BCQPD\MPj04010730000[1].jpg"/>
          <p:cNvPicPr>
            <a:picLocks noChangeAspect="1" noChangeArrowheads="1"/>
          </p:cNvPicPr>
          <p:nvPr userDrawn="1"/>
        </p:nvPicPr>
        <p:blipFill>
          <a:blip r:embed="rId13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4DBF1-2DD5-4922-916A-A8E92B26A0CF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224C1-3192-4DE0-ACAE-CFFD5DD941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C:\Documents and Settings\yanceyag\Local Settings\Temporary Internet Files\Content.IE5\109BCQPD\MPj04010730000[1]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2057400"/>
            <a:ext cx="3276600" cy="3200400"/>
          </a:xfrm>
        </p:spPr>
        <p:txBody>
          <a:bodyPr>
            <a:normAutofit fontScale="90000"/>
          </a:bodyPr>
          <a:lstStyle/>
          <a:p>
            <a:r>
              <a:rPr lang="en-US" sz="3600" u="sng" dirty="0" smtClean="0"/>
              <a:t>PF 8.02</a:t>
            </a:r>
            <a:br>
              <a:rPr lang="en-US" sz="3600" u="sng" dirty="0" smtClean="0"/>
            </a:br>
            <a:r>
              <a:rPr lang="en-US" sz="3600" dirty="0" smtClean="0"/>
              <a:t>Understand personal financial planning</a:t>
            </a:r>
            <a:br>
              <a:rPr lang="en-US" sz="3600" dirty="0" smtClean="0"/>
            </a:br>
            <a:r>
              <a:rPr lang="en-US" sz="3100" dirty="0" smtClean="0"/>
              <a:t>(Unpacked Content)</a:t>
            </a:r>
            <a:endParaRPr lang="en-US" sz="3100" dirty="0"/>
          </a:p>
        </p:txBody>
      </p:sp>
      <p:pic>
        <p:nvPicPr>
          <p:cNvPr id="1035" name="Picture 11" descr="C:\Documents and Settings\yanceyag\Local Settings\Temporary Internet Files\Content.IE5\YME3YAHM\MCj039068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905000"/>
            <a:ext cx="3860404" cy="4495800"/>
          </a:xfrm>
          <a:prstGeom prst="rect">
            <a:avLst/>
          </a:prstGeom>
          <a:noFill/>
        </p:spPr>
      </p:pic>
      <p:pic>
        <p:nvPicPr>
          <p:cNvPr id="1050" name="Picture 26" descr="http://images.intellitxt.com/ast/adTypes/2_bing.gif">
            <a:hlinkClick r:id="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23738" y="-68263"/>
            <a:ext cx="95250" cy="95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Uses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u="sng" dirty="0" smtClean="0"/>
              <a:t>Income &amp; Expense Statement</a:t>
            </a:r>
          </a:p>
          <a:p>
            <a:pPr lvl="0"/>
            <a:r>
              <a:rPr lang="en-US" dirty="0"/>
              <a:t>Shows if living within means</a:t>
            </a:r>
          </a:p>
          <a:p>
            <a:pPr lvl="0"/>
            <a:r>
              <a:rPr lang="en-US" dirty="0"/>
              <a:t>Shows where money was spent</a:t>
            </a:r>
          </a:p>
          <a:p>
            <a:pPr lvl="0"/>
            <a:r>
              <a:rPr lang="en-US" dirty="0"/>
              <a:t>Shows when too much is being spent on a certain category of expenses</a:t>
            </a:r>
          </a:p>
          <a:p>
            <a:r>
              <a:rPr lang="en-US" dirty="0"/>
              <a:t>Shows if additional income is needed to meet necessary expenses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u="sng" dirty="0" smtClean="0"/>
              <a:t>Spending Plan</a:t>
            </a:r>
          </a:p>
          <a:p>
            <a:pPr lvl="0"/>
            <a:r>
              <a:rPr lang="en-US" dirty="0"/>
              <a:t>Helps one live within means</a:t>
            </a:r>
          </a:p>
          <a:p>
            <a:pPr lvl="0"/>
            <a:r>
              <a:rPr lang="en-US" dirty="0"/>
              <a:t>Helps plan where to spend money</a:t>
            </a:r>
          </a:p>
          <a:p>
            <a:pPr lvl="0"/>
            <a:r>
              <a:rPr lang="en-US" dirty="0"/>
              <a:t>Helps track income and expenditures</a:t>
            </a:r>
          </a:p>
          <a:p>
            <a:pPr lvl="0"/>
            <a:r>
              <a:rPr lang="en-US" dirty="0"/>
              <a:t>Reduces the likelihood of having to use credit and go into debt</a:t>
            </a:r>
          </a:p>
        </p:txBody>
      </p:sp>
    </p:spTree>
    <p:extLst>
      <p:ext uri="{BB962C8B-B14F-4D97-AF65-F5344CB8AC3E}">
        <p14:creationId xmlns:p14="http://schemas.microsoft.com/office/powerpoint/2010/main" val="3362988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it Fits in Financial Planning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Income &amp; Expense Statement</a:t>
            </a:r>
          </a:p>
          <a:p>
            <a:r>
              <a:rPr lang="en-US" dirty="0"/>
              <a:t>Is used to develop a spending plan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Spending Plan</a:t>
            </a:r>
          </a:p>
          <a:p>
            <a:r>
              <a:rPr lang="en-US" dirty="0"/>
              <a:t>Becomes the income and expense statement at end of specified time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301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Financial </a:t>
            </a:r>
            <a:r>
              <a:rPr lang="en-US" b="1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sz="4200" dirty="0" smtClean="0"/>
              <a:t>Used </a:t>
            </a:r>
            <a:r>
              <a:rPr lang="en-US" sz="4200" dirty="0"/>
              <a:t>for planning ways to reach financial goals</a:t>
            </a:r>
          </a:p>
          <a:p>
            <a:pPr lvl="0"/>
            <a:r>
              <a:rPr lang="en-US" sz="4200" dirty="0"/>
              <a:t>A continual, cyclical process of tracking, then anticipating, income and expenses</a:t>
            </a:r>
          </a:p>
          <a:p>
            <a:pPr lvl="0"/>
            <a:r>
              <a:rPr lang="en-US" sz="4200" dirty="0"/>
              <a:t>Steps in the process of financial planning</a:t>
            </a:r>
          </a:p>
          <a:p>
            <a:pPr lvl="0"/>
            <a:r>
              <a:rPr lang="en-US" sz="4200" dirty="0"/>
              <a:t>Identify financial goals</a:t>
            </a:r>
          </a:p>
          <a:p>
            <a:pPr lvl="0"/>
            <a:r>
              <a:rPr lang="en-US" sz="4200" dirty="0"/>
              <a:t>Prepare a </a:t>
            </a:r>
            <a:r>
              <a:rPr lang="en-US" sz="4200" b="1" dirty="0"/>
              <a:t>balance sheet</a:t>
            </a:r>
            <a:r>
              <a:rPr lang="en-US" sz="4200" dirty="0"/>
              <a:t> showing what you own and what you owe</a:t>
            </a:r>
          </a:p>
          <a:p>
            <a:pPr lvl="0"/>
            <a:r>
              <a:rPr lang="en-US" sz="4200" dirty="0"/>
              <a:t>Track income and expenditures for a set time period, usually a month, and record in an </a:t>
            </a:r>
            <a:r>
              <a:rPr lang="en-US" sz="4200" b="1" dirty="0"/>
              <a:t>income and expense statement</a:t>
            </a:r>
            <a:endParaRPr lang="en-US" sz="4200" dirty="0"/>
          </a:p>
          <a:p>
            <a:pPr lvl="0"/>
            <a:r>
              <a:rPr lang="en-US" sz="4200" dirty="0"/>
              <a:t>Analyze amount of money earned and how it was spent</a:t>
            </a:r>
          </a:p>
          <a:p>
            <a:pPr lvl="0"/>
            <a:r>
              <a:rPr lang="en-US" sz="4200" dirty="0"/>
              <a:t>Prepare a </a:t>
            </a:r>
            <a:r>
              <a:rPr lang="en-US" sz="4200" b="1" dirty="0"/>
              <a:t>spending plan</a:t>
            </a:r>
            <a:r>
              <a:rPr lang="en-US" sz="4200" dirty="0"/>
              <a:t> with anticipated income and expenses to meet financial goals during the next time period</a:t>
            </a:r>
          </a:p>
          <a:p>
            <a:pPr lvl="0"/>
            <a:r>
              <a:rPr lang="en-US" sz="4200" dirty="0"/>
              <a:t>At the end of the time period, revise financial goals, if needed, and use the actual income and expenses to again analyze income and how it was spent</a:t>
            </a:r>
          </a:p>
          <a:p>
            <a:pPr lvl="0"/>
            <a:r>
              <a:rPr lang="en-US" sz="4200" dirty="0"/>
              <a:t>Prepare your next spending plan</a:t>
            </a:r>
          </a:p>
          <a:p>
            <a:r>
              <a:rPr lang="en-US" sz="4200" dirty="0"/>
              <a:t>Note that three types of financial statements, shown above in bold font, are needed for financial planning</a:t>
            </a:r>
            <a:r>
              <a:rPr lang="en-US" sz="4200" dirty="0" smtClean="0"/>
              <a:t>.</a:t>
            </a:r>
            <a:endParaRPr lang="en-US" sz="4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Financial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Learn to live within one’s means</a:t>
            </a:r>
          </a:p>
          <a:p>
            <a:pPr lvl="0"/>
            <a:r>
              <a:rPr lang="en-US" dirty="0"/>
              <a:t>Helps avoid financial difficulties</a:t>
            </a:r>
          </a:p>
          <a:p>
            <a:pPr lvl="0"/>
            <a:r>
              <a:rPr lang="en-US" dirty="0"/>
              <a:t>Have resources for one’s desired standard of living</a:t>
            </a:r>
          </a:p>
          <a:p>
            <a:pPr lvl="0"/>
            <a:r>
              <a:rPr lang="en-US" dirty="0"/>
              <a:t>Reduces the need to use credit</a:t>
            </a:r>
          </a:p>
          <a:p>
            <a:pPr lvl="0"/>
            <a:r>
              <a:rPr lang="en-US" dirty="0"/>
              <a:t>Increases sense of security</a:t>
            </a:r>
          </a:p>
          <a:p>
            <a:pPr lvl="0"/>
            <a:r>
              <a:rPr lang="en-US" dirty="0"/>
              <a:t>Lessens anxiety about money matters</a:t>
            </a:r>
          </a:p>
          <a:p>
            <a:pPr lvl="0"/>
            <a:r>
              <a:rPr lang="en-US" dirty="0"/>
              <a:t>Stay in control of finances</a:t>
            </a:r>
          </a:p>
          <a:p>
            <a:pPr lvl="0"/>
            <a:r>
              <a:rPr lang="en-US" dirty="0"/>
              <a:t>Become financially independent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0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Statements</a:t>
            </a:r>
            <a:br>
              <a:rPr lang="en-US" dirty="0" smtClean="0"/>
            </a:br>
            <a:r>
              <a:rPr lang="en-US" dirty="0" smtClean="0"/>
              <a:t>*Balance Sheet*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Shows assets, liabilities, and net worth of an individual or family</a:t>
            </a:r>
          </a:p>
          <a:p>
            <a:r>
              <a:rPr lang="en-US" dirty="0"/>
              <a:t>Reason needed:  need to know financial status in order to plan finances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14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Statements</a:t>
            </a:r>
            <a:br>
              <a:rPr lang="en-US" dirty="0" smtClean="0"/>
            </a:br>
            <a:r>
              <a:rPr lang="en-US" dirty="0" smtClean="0"/>
              <a:t>*Income and Expense Statement*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Also known as cash flow statement</a:t>
            </a:r>
          </a:p>
          <a:p>
            <a:pPr lvl="0"/>
            <a:r>
              <a:rPr lang="en-US" dirty="0"/>
              <a:t>A list of all income and expenses for a specified time period</a:t>
            </a:r>
          </a:p>
          <a:p>
            <a:pPr lvl="0"/>
            <a:r>
              <a:rPr lang="en-US" dirty="0"/>
              <a:t>A historical type of record that serves as the basis for a spending plan</a:t>
            </a:r>
          </a:p>
          <a:p>
            <a:pPr lvl="0"/>
            <a:r>
              <a:rPr lang="en-US" dirty="0"/>
              <a:t>Shows whether individual/family was able to live within his/her/their means</a:t>
            </a:r>
          </a:p>
          <a:p>
            <a:pPr lvl="0"/>
            <a:r>
              <a:rPr lang="en-US" dirty="0"/>
              <a:t>Shows where income was spent</a:t>
            </a:r>
          </a:p>
          <a:p>
            <a:pPr lvl="0"/>
            <a:r>
              <a:rPr lang="en-US" dirty="0"/>
              <a:t>Shows when expenses exceed income and areas of excess expense</a:t>
            </a:r>
          </a:p>
          <a:p>
            <a:r>
              <a:rPr lang="en-US" dirty="0"/>
              <a:t>Shows if income was sufficient to meet expenditures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52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Statements</a:t>
            </a:r>
            <a:br>
              <a:rPr lang="en-US" dirty="0" smtClean="0"/>
            </a:br>
            <a:r>
              <a:rPr lang="en-US" dirty="0" smtClean="0"/>
              <a:t>*Spending Plan*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known as a budget or a financial plan</a:t>
            </a:r>
          </a:p>
          <a:p>
            <a:pPr lvl="0"/>
            <a:r>
              <a:rPr lang="en-US" dirty="0"/>
              <a:t>A tool used to plan income and expenses for a future time period</a:t>
            </a:r>
          </a:p>
          <a:p>
            <a:pPr lvl="0"/>
            <a:r>
              <a:rPr lang="en-US" dirty="0"/>
              <a:t>Used to track income and expenditures</a:t>
            </a:r>
          </a:p>
          <a:p>
            <a:pPr lvl="0"/>
            <a:r>
              <a:rPr lang="en-US" dirty="0"/>
              <a:t>Used to evaluate spending at the end of a time period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656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Financial Statements Comparison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6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Orientation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Income &amp; Expense Statement</a:t>
            </a:r>
          </a:p>
          <a:p>
            <a:r>
              <a:rPr lang="en-US" dirty="0"/>
              <a:t>Past---a historical record of what was earned and spent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Spending Plan</a:t>
            </a:r>
          </a:p>
          <a:p>
            <a:r>
              <a:rPr lang="en-US" dirty="0"/>
              <a:t>Future ---a projection of anticipated earnings and expenditures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2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Use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Income &amp; Expense Statement</a:t>
            </a:r>
          </a:p>
          <a:p>
            <a:r>
              <a:rPr lang="en-US" dirty="0"/>
              <a:t>Used as a foundation for planning one’s finances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smtClean="0"/>
              <a:t>Spending Plan</a:t>
            </a:r>
          </a:p>
          <a:p>
            <a:r>
              <a:rPr lang="en-US" dirty="0"/>
              <a:t>Used to estimate finances for a future time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02327"/>
      </p:ext>
    </p:extLst>
  </p:cSld>
  <p:clrMapOvr>
    <a:masterClrMapping/>
  </p:clrMapOvr>
</p:sld>
</file>

<file path=ppt/theme/theme1.xml><?xml version="1.0" encoding="utf-8"?>
<a:theme xmlns:a="http://schemas.openxmlformats.org/drawingml/2006/main" name="CSC(3)">
  <a:themeElements>
    <a:clrScheme name="Twilight">
      <a:dk1>
        <a:sysClr val="windowText" lastClr="000000"/>
      </a:dk1>
      <a:lt1>
        <a:sysClr val="window" lastClr="FFFFFF"/>
      </a:lt1>
      <a:dk2>
        <a:srgbClr val="461455"/>
      </a:dk2>
      <a:lt2>
        <a:srgbClr val="FFFFD2"/>
      </a:lt2>
      <a:accent1>
        <a:srgbClr val="B94B2D"/>
      </a:accent1>
      <a:accent2>
        <a:srgbClr val="B95F91"/>
      </a:accent2>
      <a:accent3>
        <a:srgbClr val="C8AF3C"/>
      </a:accent3>
      <a:accent4>
        <a:srgbClr val="78AA64"/>
      </a:accent4>
      <a:accent5>
        <a:srgbClr val="8264AA"/>
      </a:accent5>
      <a:accent6>
        <a:srgbClr val="D29B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2D26155-5414-4C5F-B4D8-18BA6CB28B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CSC(3)</Template>
  <TotalTime>23</TotalTime>
  <Words>491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CSC(3)</vt:lpstr>
      <vt:lpstr>PF 8.02 Understand personal financial planning (Unpacked Content)</vt:lpstr>
      <vt:lpstr>Financial Planning</vt:lpstr>
      <vt:lpstr>Benefits of Financial Planning</vt:lpstr>
      <vt:lpstr>Financial Statements *Balance Sheet*</vt:lpstr>
      <vt:lpstr>Financial Statements *Income and Expense Statement*</vt:lpstr>
      <vt:lpstr>Financial Statements *Spending Plan*</vt:lpstr>
      <vt:lpstr>Financial Statements Comparison</vt:lpstr>
      <vt:lpstr>Time Orientation</vt:lpstr>
      <vt:lpstr>Basic Use</vt:lpstr>
      <vt:lpstr>Specific Uses</vt:lpstr>
      <vt:lpstr>Where it Fits in Financial Planning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think Money Grows on Trees?</dc:title>
  <dc:creator>Kara Roberts</dc:creator>
  <cp:lastModifiedBy>Kara Roberts</cp:lastModifiedBy>
  <cp:revision>5</cp:revision>
  <dcterms:created xsi:type="dcterms:W3CDTF">2012-04-02T14:24:50Z</dcterms:created>
  <dcterms:modified xsi:type="dcterms:W3CDTF">2012-04-02T14:48:32Z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TC300088619990</vt:lpwstr>
  </property>
</Properties>
</file>