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handoutMasterIdLst>
    <p:handoutMasterId r:id="rId10"/>
  </p:handout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>
      <p:cViewPr>
        <p:scale>
          <a:sx n="66" d="100"/>
          <a:sy n="66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07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FF8FC-8473-4DFD-87CC-D576DA80B410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22161-F0FA-48FB-AB7F-FA9B9B1E1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5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7"/>
          <p:cNvSpPr>
            <a:spLocks/>
          </p:cNvSpPr>
          <p:nvPr userDrawn="1"/>
        </p:nvSpPr>
        <p:spPr bwMode="auto">
          <a:xfrm>
            <a:off x="-38100" y="463550"/>
            <a:ext cx="9182100" cy="6419850"/>
          </a:xfrm>
          <a:custGeom>
            <a:avLst/>
            <a:gdLst/>
            <a:ahLst/>
            <a:cxnLst>
              <a:cxn ang="0">
                <a:pos x="17280" y="12123"/>
              </a:cxn>
              <a:cxn ang="0">
                <a:pos x="0" y="12132"/>
              </a:cxn>
              <a:cxn ang="0">
                <a:pos x="2" y="4163"/>
              </a:cxn>
              <a:cxn ang="0">
                <a:pos x="262" y="3633"/>
              </a:cxn>
              <a:cxn ang="0">
                <a:pos x="567" y="3147"/>
              </a:cxn>
              <a:cxn ang="0">
                <a:pos x="912" y="2704"/>
              </a:cxn>
              <a:cxn ang="0">
                <a:pos x="1295" y="2299"/>
              </a:cxn>
              <a:cxn ang="0">
                <a:pos x="1714" y="1931"/>
              </a:cxn>
              <a:cxn ang="0">
                <a:pos x="2166" y="1602"/>
              </a:cxn>
              <a:cxn ang="0">
                <a:pos x="2649" y="1308"/>
              </a:cxn>
              <a:cxn ang="0">
                <a:pos x="3160" y="1048"/>
              </a:cxn>
              <a:cxn ang="0">
                <a:pos x="3696" y="820"/>
              </a:cxn>
              <a:cxn ang="0">
                <a:pos x="4255" y="623"/>
              </a:cxn>
              <a:cxn ang="0">
                <a:pos x="4835" y="457"/>
              </a:cxn>
              <a:cxn ang="0">
                <a:pos x="5433" y="319"/>
              </a:cxn>
              <a:cxn ang="0">
                <a:pos x="6047" y="207"/>
              </a:cxn>
              <a:cxn ang="0">
                <a:pos x="6673" y="121"/>
              </a:cxn>
              <a:cxn ang="0">
                <a:pos x="7311" y="59"/>
              </a:cxn>
              <a:cxn ang="0">
                <a:pos x="7955" y="19"/>
              </a:cxn>
              <a:cxn ang="0">
                <a:pos x="8605" y="0"/>
              </a:cxn>
              <a:cxn ang="0">
                <a:pos x="9259" y="1"/>
              </a:cxn>
              <a:cxn ang="0">
                <a:pos x="9911" y="20"/>
              </a:cxn>
              <a:cxn ang="0">
                <a:pos x="10562" y="55"/>
              </a:cxn>
              <a:cxn ang="0">
                <a:pos x="11209" y="107"/>
              </a:cxn>
              <a:cxn ang="0">
                <a:pos x="11848" y="172"/>
              </a:cxn>
              <a:cxn ang="0">
                <a:pos x="12477" y="250"/>
              </a:cxn>
              <a:cxn ang="0">
                <a:pos x="13094" y="338"/>
              </a:cxn>
              <a:cxn ang="0">
                <a:pos x="13695" y="435"/>
              </a:cxn>
              <a:cxn ang="0">
                <a:pos x="14280" y="542"/>
              </a:cxn>
              <a:cxn ang="0">
                <a:pos x="14845" y="655"/>
              </a:cxn>
              <a:cxn ang="0">
                <a:pos x="15387" y="772"/>
              </a:cxn>
              <a:cxn ang="0">
                <a:pos x="15904" y="894"/>
              </a:cxn>
              <a:cxn ang="0">
                <a:pos x="16393" y="1019"/>
              </a:cxn>
              <a:cxn ang="0">
                <a:pos x="16853" y="1144"/>
              </a:cxn>
              <a:cxn ang="0">
                <a:pos x="17280" y="1268"/>
              </a:cxn>
              <a:cxn ang="0">
                <a:pos x="17280" y="1980"/>
              </a:cxn>
              <a:cxn ang="0">
                <a:pos x="17280" y="2678"/>
              </a:cxn>
              <a:cxn ang="0">
                <a:pos x="17280" y="3364"/>
              </a:cxn>
              <a:cxn ang="0">
                <a:pos x="17280" y="4043"/>
              </a:cxn>
              <a:cxn ang="0">
                <a:pos x="17280" y="4712"/>
              </a:cxn>
              <a:cxn ang="0">
                <a:pos x="17280" y="5377"/>
              </a:cxn>
              <a:cxn ang="0">
                <a:pos x="17280" y="6038"/>
              </a:cxn>
              <a:cxn ang="0">
                <a:pos x="17280" y="6696"/>
              </a:cxn>
              <a:cxn ang="0">
                <a:pos x="17280" y="7355"/>
              </a:cxn>
              <a:cxn ang="0">
                <a:pos x="17280" y="8015"/>
              </a:cxn>
              <a:cxn ang="0">
                <a:pos x="17280" y="8680"/>
              </a:cxn>
              <a:cxn ang="0">
                <a:pos x="17280" y="9350"/>
              </a:cxn>
              <a:cxn ang="0">
                <a:pos x="17280" y="10027"/>
              </a:cxn>
              <a:cxn ang="0">
                <a:pos x="17280" y="10714"/>
              </a:cxn>
              <a:cxn ang="0">
                <a:pos x="17280" y="11413"/>
              </a:cxn>
              <a:cxn ang="0">
                <a:pos x="17280" y="12123"/>
              </a:cxn>
            </a:cxnLst>
            <a:rect l="0" t="0" r="r" b="b"/>
            <a:pathLst>
              <a:path w="17280" h="12132">
                <a:moveTo>
                  <a:pt x="17280" y="12123"/>
                </a:moveTo>
                <a:lnTo>
                  <a:pt x="0" y="12132"/>
                </a:lnTo>
                <a:lnTo>
                  <a:pt x="2" y="4163"/>
                </a:lnTo>
                <a:lnTo>
                  <a:pt x="262" y="3633"/>
                </a:lnTo>
                <a:lnTo>
                  <a:pt x="567" y="3147"/>
                </a:lnTo>
                <a:lnTo>
                  <a:pt x="912" y="2704"/>
                </a:lnTo>
                <a:lnTo>
                  <a:pt x="1295" y="2299"/>
                </a:lnTo>
                <a:lnTo>
                  <a:pt x="1714" y="1931"/>
                </a:lnTo>
                <a:lnTo>
                  <a:pt x="2166" y="1602"/>
                </a:lnTo>
                <a:lnTo>
                  <a:pt x="2649" y="1308"/>
                </a:lnTo>
                <a:lnTo>
                  <a:pt x="3160" y="1048"/>
                </a:lnTo>
                <a:lnTo>
                  <a:pt x="3696" y="820"/>
                </a:lnTo>
                <a:lnTo>
                  <a:pt x="4255" y="623"/>
                </a:lnTo>
                <a:lnTo>
                  <a:pt x="4835" y="457"/>
                </a:lnTo>
                <a:lnTo>
                  <a:pt x="5433" y="319"/>
                </a:lnTo>
                <a:lnTo>
                  <a:pt x="6047" y="207"/>
                </a:lnTo>
                <a:lnTo>
                  <a:pt x="6673" y="121"/>
                </a:lnTo>
                <a:lnTo>
                  <a:pt x="7311" y="59"/>
                </a:lnTo>
                <a:lnTo>
                  <a:pt x="7955" y="19"/>
                </a:lnTo>
                <a:lnTo>
                  <a:pt x="8605" y="0"/>
                </a:lnTo>
                <a:lnTo>
                  <a:pt x="9259" y="1"/>
                </a:lnTo>
                <a:lnTo>
                  <a:pt x="9911" y="20"/>
                </a:lnTo>
                <a:lnTo>
                  <a:pt x="10562" y="55"/>
                </a:lnTo>
                <a:lnTo>
                  <a:pt x="11209" y="107"/>
                </a:lnTo>
                <a:lnTo>
                  <a:pt x="11848" y="172"/>
                </a:lnTo>
                <a:lnTo>
                  <a:pt x="12477" y="250"/>
                </a:lnTo>
                <a:lnTo>
                  <a:pt x="13094" y="338"/>
                </a:lnTo>
                <a:lnTo>
                  <a:pt x="13695" y="435"/>
                </a:lnTo>
                <a:lnTo>
                  <a:pt x="14280" y="542"/>
                </a:lnTo>
                <a:lnTo>
                  <a:pt x="14845" y="655"/>
                </a:lnTo>
                <a:lnTo>
                  <a:pt x="15387" y="772"/>
                </a:lnTo>
                <a:lnTo>
                  <a:pt x="15904" y="894"/>
                </a:lnTo>
                <a:lnTo>
                  <a:pt x="16393" y="1019"/>
                </a:lnTo>
                <a:lnTo>
                  <a:pt x="16853" y="1144"/>
                </a:lnTo>
                <a:lnTo>
                  <a:pt x="17280" y="1268"/>
                </a:lnTo>
                <a:lnTo>
                  <a:pt x="17280" y="1980"/>
                </a:lnTo>
                <a:lnTo>
                  <a:pt x="17280" y="2678"/>
                </a:lnTo>
                <a:lnTo>
                  <a:pt x="17280" y="3364"/>
                </a:lnTo>
                <a:lnTo>
                  <a:pt x="17280" y="4043"/>
                </a:lnTo>
                <a:lnTo>
                  <a:pt x="17280" y="4712"/>
                </a:lnTo>
                <a:lnTo>
                  <a:pt x="17280" y="5377"/>
                </a:lnTo>
                <a:lnTo>
                  <a:pt x="17280" y="6038"/>
                </a:lnTo>
                <a:lnTo>
                  <a:pt x="17280" y="6696"/>
                </a:lnTo>
                <a:lnTo>
                  <a:pt x="17280" y="7355"/>
                </a:lnTo>
                <a:lnTo>
                  <a:pt x="17280" y="8015"/>
                </a:lnTo>
                <a:lnTo>
                  <a:pt x="17280" y="8680"/>
                </a:lnTo>
                <a:lnTo>
                  <a:pt x="17280" y="9350"/>
                </a:lnTo>
                <a:lnTo>
                  <a:pt x="17280" y="10027"/>
                </a:lnTo>
                <a:lnTo>
                  <a:pt x="17280" y="10714"/>
                </a:lnTo>
                <a:lnTo>
                  <a:pt x="17280" y="11413"/>
                </a:lnTo>
                <a:lnTo>
                  <a:pt x="17280" y="12123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85800" y="1143000"/>
            <a:ext cx="7772400" cy="646331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85800" y="1828800"/>
            <a:ext cx="7772400" cy="46166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5" name="Freeform 9"/>
          <p:cNvSpPr>
            <a:spLocks/>
          </p:cNvSpPr>
          <p:nvPr userDrawn="1"/>
        </p:nvSpPr>
        <p:spPr bwMode="auto">
          <a:xfrm flipV="1">
            <a:off x="-25400" y="4889500"/>
            <a:ext cx="8839200" cy="32766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8"/>
          <p:cNvSpPr>
            <a:spLocks/>
          </p:cNvSpPr>
          <p:nvPr userDrawn="1"/>
        </p:nvSpPr>
        <p:spPr bwMode="auto">
          <a:xfrm flipV="1">
            <a:off x="-25400" y="4786406"/>
            <a:ext cx="9144000" cy="3227294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5"/>
          <p:cNvSpPr>
            <a:spLocks/>
          </p:cNvSpPr>
          <p:nvPr userDrawn="1"/>
        </p:nvSpPr>
        <p:spPr bwMode="auto">
          <a:xfrm>
            <a:off x="1588" y="268288"/>
            <a:ext cx="9142413" cy="1760538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6"/>
          <p:cNvSpPr>
            <a:spLocks/>
          </p:cNvSpPr>
          <p:nvPr userDrawn="1"/>
        </p:nvSpPr>
        <p:spPr bwMode="auto">
          <a:xfrm>
            <a:off x="523875" y="190500"/>
            <a:ext cx="8620125" cy="1658938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>
            <a:off x="892175" y="169862"/>
            <a:ext cx="8251826" cy="1679671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533400" y="322262"/>
            <a:ext cx="8610600" cy="1582738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>
            <a:off x="-10274" y="4572000"/>
            <a:ext cx="9154274" cy="2310441"/>
          </a:xfrm>
          <a:custGeom>
            <a:avLst/>
            <a:gdLst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2885326"/>
              <a:gd name="connsiteX1" fmla="*/ 3996647 w 9154274"/>
              <a:gd name="connsiteY1" fmla="*/ 1890445 h 2885326"/>
              <a:gd name="connsiteX2" fmla="*/ 9154274 w 9154274"/>
              <a:gd name="connsiteY2" fmla="*/ 0 h 2885326"/>
              <a:gd name="connsiteX3" fmla="*/ 9154274 w 9154274"/>
              <a:gd name="connsiteY3" fmla="*/ 2476072 h 2885326"/>
              <a:gd name="connsiteX4" fmla="*/ 0 w 9154274"/>
              <a:gd name="connsiteY4" fmla="*/ 2455524 h 2885326"/>
              <a:gd name="connsiteX5" fmla="*/ 0 w 9154274"/>
              <a:gd name="connsiteY5" fmla="*/ 1202077 h 2885326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4274" h="2476072">
                <a:moveTo>
                  <a:pt x="0" y="1202077"/>
                </a:moveTo>
                <a:cubicBezTo>
                  <a:pt x="875016" y="1451225"/>
                  <a:pt x="2273156" y="1880171"/>
                  <a:pt x="3996647" y="1890445"/>
                </a:cubicBezTo>
                <a:cubicBezTo>
                  <a:pt x="7798941" y="1960652"/>
                  <a:pt x="8793822" y="505146"/>
                  <a:pt x="9154274" y="0"/>
                </a:cubicBezTo>
                <a:lnTo>
                  <a:pt x="9154274" y="2476072"/>
                </a:lnTo>
                <a:lnTo>
                  <a:pt x="0" y="2455524"/>
                </a:lnTo>
                <a:cubicBezTo>
                  <a:pt x="3425" y="2027434"/>
                  <a:pt x="6849" y="1599344"/>
                  <a:pt x="0" y="1202077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 flipV="1">
            <a:off x="0" y="4114800"/>
            <a:ext cx="8991600" cy="3810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/>
          </p:cNvSpPr>
          <p:nvPr userDrawn="1"/>
        </p:nvSpPr>
        <p:spPr bwMode="auto">
          <a:xfrm flipV="1">
            <a:off x="0" y="4571999"/>
            <a:ext cx="9144000" cy="3251199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88646-8CEC-4AE4-B1E7-ADF9D885FD96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81E8-6DE5-4C92-89BE-5D6CD56A8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3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F2618-C234-4528-BB60-72360CB0937F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69FB6-8607-469E-84BB-4E9214D062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892433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PF </a:t>
            </a:r>
            <a:r>
              <a:rPr lang="en-US" sz="6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8.03</a:t>
            </a:r>
            <a:endParaRPr lang="en-US" sz="6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64368"/>
            <a:ext cx="7772400" cy="46166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Apply procedures to manage personal income and expenses.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Principles of financial planning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b="1" dirty="0" smtClean="0"/>
              <a:t>(</a:t>
            </a:r>
            <a:r>
              <a:rPr lang="en-US" sz="2400" b="1" dirty="0"/>
              <a:t>JumpStart Coalition)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47800"/>
            <a:ext cx="5105400" cy="46021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Money doubles by the “Rule of 72”</a:t>
            </a:r>
          </a:p>
          <a:p>
            <a:pPr lvl="0"/>
            <a:r>
              <a:rPr lang="en-US" dirty="0"/>
              <a:t>Your credit past is your credit future</a:t>
            </a:r>
          </a:p>
          <a:p>
            <a:pPr lvl="0"/>
            <a:r>
              <a:rPr lang="en-US" dirty="0"/>
              <a:t>Start saving young</a:t>
            </a:r>
          </a:p>
          <a:p>
            <a:pPr lvl="0"/>
            <a:r>
              <a:rPr lang="en-US" dirty="0"/>
              <a:t>Stay insured</a:t>
            </a:r>
          </a:p>
          <a:p>
            <a:pPr lvl="0"/>
            <a:r>
              <a:rPr lang="en-US" dirty="0"/>
              <a:t>Budget your money</a:t>
            </a:r>
          </a:p>
          <a:p>
            <a:pPr lvl="0"/>
            <a:r>
              <a:rPr lang="en-US" dirty="0"/>
              <a:t>Don’t borrow what you can’t repay</a:t>
            </a:r>
          </a:p>
          <a:p>
            <a:pPr lvl="0"/>
            <a:r>
              <a:rPr lang="en-US" dirty="0"/>
              <a:t>Map your financial future</a:t>
            </a:r>
          </a:p>
          <a:p>
            <a:pPr lvl="0"/>
            <a:r>
              <a:rPr lang="en-US" dirty="0"/>
              <a:t>Don’t expect something for nothing</a:t>
            </a:r>
          </a:p>
          <a:p>
            <a:pPr lvl="0"/>
            <a:r>
              <a:rPr lang="en-US" dirty="0"/>
              <a:t>High returns equal high risks</a:t>
            </a:r>
          </a:p>
          <a:p>
            <a:pPr lvl="0"/>
            <a:r>
              <a:rPr lang="en-US" dirty="0"/>
              <a:t>Know your take-home pay</a:t>
            </a:r>
          </a:p>
          <a:p>
            <a:pPr lvl="0"/>
            <a:r>
              <a:rPr lang="en-US" dirty="0"/>
              <a:t>Compare interest rates</a:t>
            </a:r>
          </a:p>
          <a:p>
            <a:pPr lvl="0"/>
            <a:r>
              <a:rPr lang="en-US" dirty="0"/>
              <a:t>Pay yourself first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2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/>
          </a:bodyPr>
          <a:lstStyle/>
          <a:p>
            <a:r>
              <a:rPr lang="en-US" b="1" dirty="0"/>
              <a:t>Elements of spending </a:t>
            </a:r>
            <a:r>
              <a:rPr lang="en-US" b="1" dirty="0" smtClean="0"/>
              <a:t>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 smtClean="0"/>
              <a:t>Income</a:t>
            </a:r>
            <a:r>
              <a:rPr lang="en-US" dirty="0" smtClean="0"/>
              <a:t>-</a:t>
            </a:r>
            <a:r>
              <a:rPr lang="en-US" dirty="0"/>
              <a:t>--money earned from wages, salaries, tips, withdrawals from savings and investments, interest earnings, scholarships, sales of properties, and gifts</a:t>
            </a:r>
          </a:p>
          <a:p>
            <a:pPr lvl="0"/>
            <a:r>
              <a:rPr lang="en-US" b="1" u="sng" dirty="0"/>
              <a:t>Expenses</a:t>
            </a:r>
          </a:p>
          <a:p>
            <a:pPr lvl="1"/>
            <a:r>
              <a:rPr lang="en-US" b="1" dirty="0"/>
              <a:t>Fixed expenses-</a:t>
            </a:r>
            <a:r>
              <a:rPr lang="en-US" dirty="0"/>
              <a:t>--due by a specified date, often agreed upon in a contract; difficult to change in a short time</a:t>
            </a:r>
          </a:p>
          <a:p>
            <a:pPr lvl="1"/>
            <a:r>
              <a:rPr lang="en-US" b="1" dirty="0"/>
              <a:t>Flexible expenses-</a:t>
            </a:r>
            <a:r>
              <a:rPr lang="en-US" dirty="0"/>
              <a:t>--not due by a specified date; usually these are easier than fixed expenses to reduce or eliminate</a:t>
            </a:r>
          </a:p>
          <a:p>
            <a:pPr lvl="1"/>
            <a:r>
              <a:rPr lang="en-US" b="1" dirty="0"/>
              <a:t>Net gain-</a:t>
            </a:r>
            <a:r>
              <a:rPr lang="en-US" dirty="0"/>
              <a:t>--when one has more income than expenses, the difference between the two</a:t>
            </a:r>
          </a:p>
          <a:p>
            <a:pPr lvl="1"/>
            <a:r>
              <a:rPr lang="en-US" b="1" dirty="0"/>
              <a:t>Net loss-</a:t>
            </a:r>
            <a:r>
              <a:rPr lang="en-US" dirty="0"/>
              <a:t>--when one has more expenses than income, the difference between the two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09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Set </a:t>
            </a:r>
            <a:r>
              <a:rPr lang="en-US" b="1" i="1" dirty="0"/>
              <a:t>SMART</a:t>
            </a:r>
            <a:r>
              <a:rPr lang="en-US" i="1" dirty="0"/>
              <a:t> </a:t>
            </a:r>
            <a:r>
              <a:rPr lang="en-US" dirty="0"/>
              <a:t>financial </a:t>
            </a:r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3429000" cy="4525963"/>
          </a:xfrm>
        </p:spPr>
        <p:txBody>
          <a:bodyPr>
            <a:normAutofit/>
          </a:bodyPr>
          <a:lstStyle/>
          <a:p>
            <a:pPr lvl="0"/>
            <a:r>
              <a:rPr lang="en-US" sz="4400" b="1" i="1" dirty="0" smtClean="0"/>
              <a:t>S</a:t>
            </a:r>
            <a:r>
              <a:rPr lang="en-US" sz="4400" dirty="0" smtClean="0"/>
              <a:t>pecific</a:t>
            </a:r>
            <a:endParaRPr lang="en-US" sz="4400" dirty="0"/>
          </a:p>
          <a:p>
            <a:pPr lvl="0"/>
            <a:r>
              <a:rPr lang="en-US" sz="4400" b="1" i="1" dirty="0"/>
              <a:t>M</a:t>
            </a:r>
            <a:r>
              <a:rPr lang="en-US" sz="4400" dirty="0"/>
              <a:t>easurable</a:t>
            </a:r>
          </a:p>
          <a:p>
            <a:pPr lvl="0"/>
            <a:r>
              <a:rPr lang="en-US" sz="4400" b="1" i="1" dirty="0"/>
              <a:t>A</a:t>
            </a:r>
            <a:r>
              <a:rPr lang="en-US" sz="4400" dirty="0"/>
              <a:t>ttainable</a:t>
            </a:r>
          </a:p>
          <a:p>
            <a:pPr lvl="0"/>
            <a:r>
              <a:rPr lang="en-US" sz="4400" b="1" i="1" dirty="0"/>
              <a:t>R</a:t>
            </a:r>
            <a:r>
              <a:rPr lang="en-US" sz="4400" dirty="0"/>
              <a:t>ealistic</a:t>
            </a:r>
          </a:p>
          <a:p>
            <a:pPr lvl="0"/>
            <a:r>
              <a:rPr lang="en-US" sz="4400" b="1" i="1" dirty="0"/>
              <a:t>T</a:t>
            </a:r>
            <a:r>
              <a:rPr lang="en-US" sz="4400" dirty="0"/>
              <a:t>ime-bound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4320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/>
              <a:t>Organize</a:t>
            </a:r>
          </a:p>
          <a:p>
            <a:pPr lvl="1"/>
            <a:r>
              <a:rPr lang="en-US" dirty="0"/>
              <a:t>Determine format to use</a:t>
            </a:r>
          </a:p>
          <a:p>
            <a:pPr lvl="1"/>
            <a:r>
              <a:rPr lang="en-US" dirty="0"/>
              <a:t>Select categories for the spending plan</a:t>
            </a:r>
          </a:p>
          <a:p>
            <a:pPr lvl="1"/>
            <a:r>
              <a:rPr lang="en-US" dirty="0"/>
              <a:t>Select a time period</a:t>
            </a:r>
          </a:p>
          <a:p>
            <a:pPr lvl="0"/>
            <a:r>
              <a:rPr lang="en-US" b="1" u="sng" dirty="0"/>
              <a:t>Decide</a:t>
            </a:r>
          </a:p>
          <a:p>
            <a:pPr lvl="1"/>
            <a:r>
              <a:rPr lang="en-US" dirty="0"/>
              <a:t>Make realistic decisions and estimates for categories of spending.</a:t>
            </a:r>
          </a:p>
          <a:p>
            <a:pPr lvl="1"/>
            <a:r>
              <a:rPr lang="en-US" dirty="0"/>
              <a:t>If income is less than expenses, decide whether to earn more income, decrease expenses, or a combination of these.</a:t>
            </a:r>
          </a:p>
          <a:p>
            <a:pPr lvl="0"/>
            <a:r>
              <a:rPr lang="en-US" b="1" u="sng" dirty="0" smtClean="0"/>
              <a:t>Implement</a:t>
            </a:r>
            <a:endParaRPr lang="en-US" dirty="0"/>
          </a:p>
          <a:p>
            <a:pPr lvl="1"/>
            <a:r>
              <a:rPr lang="en-US" dirty="0" smtClean="0"/>
              <a:t>put </a:t>
            </a:r>
            <a:r>
              <a:rPr lang="en-US" dirty="0"/>
              <a:t>the spending plan into action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Note</a:t>
            </a:r>
            <a:r>
              <a:rPr lang="en-US" dirty="0"/>
              <a:t>:  Implement and control are to be done at the same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16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3300" b="1" u="sng" dirty="0"/>
              <a:t>Control</a:t>
            </a:r>
          </a:p>
          <a:p>
            <a:pPr lvl="1"/>
            <a:r>
              <a:rPr lang="en-US" dirty="0"/>
              <a:t>Records kept as the spending plan is implemented reveal potential problems early, such as overspending in one category.</a:t>
            </a:r>
          </a:p>
          <a:p>
            <a:pPr lvl="1"/>
            <a:r>
              <a:rPr lang="en-US" dirty="0"/>
              <a:t>Use a computer or calculator to check records for accuracy.</a:t>
            </a:r>
          </a:p>
          <a:p>
            <a:pPr lvl="1"/>
            <a:r>
              <a:rPr lang="en-US" dirty="0"/>
              <a:t>Keep a credit spreadsheet to log all credit transactions, including both charges and payments.</a:t>
            </a:r>
          </a:p>
          <a:p>
            <a:pPr lvl="1"/>
            <a:r>
              <a:rPr lang="en-US" dirty="0"/>
              <a:t>Types of control systems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Envelope system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Spending plan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dirty="0"/>
              <a:t>Check register system</a:t>
            </a:r>
          </a:p>
          <a:p>
            <a:pPr lvl="0"/>
            <a:r>
              <a:rPr lang="en-US" sz="3300" b="1" u="sng" dirty="0"/>
              <a:t>Evaluate</a:t>
            </a:r>
          </a:p>
          <a:p>
            <a:pPr lvl="1"/>
            <a:r>
              <a:rPr lang="en-US" dirty="0"/>
              <a:t>Determine if the spending plan process has worked</a:t>
            </a:r>
          </a:p>
          <a:p>
            <a:pPr lvl="1"/>
            <a:r>
              <a:rPr lang="en-US" dirty="0"/>
              <a:t>Compare estimated income and expenses to actual</a:t>
            </a:r>
          </a:p>
          <a:p>
            <a:pPr lvl="1"/>
            <a:r>
              <a:rPr lang="en-US" dirty="0"/>
              <a:t>Assess progress toward financial goals</a:t>
            </a:r>
          </a:p>
          <a:p>
            <a:pPr lvl="1"/>
            <a:r>
              <a:rPr lang="en-US" dirty="0"/>
              <a:t>Revise the spending plan (including financial goals) as needed and recycle to beginning of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3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rgWaveBusPlan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B852922-DE84-443C-ACF9-B65630A64A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BurgWaveBusPlan</Template>
  <TotalTime>259</TotalTime>
  <Words>355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BurgWaveBusPlan</vt:lpstr>
      <vt:lpstr>Custom Design</vt:lpstr>
      <vt:lpstr>PF 8.03</vt:lpstr>
      <vt:lpstr>Principles of financial planning  (JumpStart Coalition)</vt:lpstr>
      <vt:lpstr>Elements of spending plans</vt:lpstr>
      <vt:lpstr>Set SMART financial goals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PF 8.02</dc:title>
  <dc:creator>Kara Roberts</dc:creator>
  <cp:lastModifiedBy>Kara Roberts</cp:lastModifiedBy>
  <cp:revision>3</cp:revision>
  <dcterms:created xsi:type="dcterms:W3CDTF">2012-05-21T19:58:10Z</dcterms:created>
  <dcterms:modified xsi:type="dcterms:W3CDTF">2012-05-22T17:11:32Z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TC103852689990</vt:lpwstr>
  </property>
</Properties>
</file>