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0" r:id="rId3"/>
    <p:sldId id="274" r:id="rId4"/>
    <p:sldId id="276" r:id="rId5"/>
    <p:sldId id="277"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264" r:id="rId24"/>
    <p:sldId id="265" r:id="rId25"/>
    <p:sldId id="266" r:id="rId26"/>
    <p:sldId id="267" r:id="rId27"/>
    <p:sldId id="269" r:id="rId28"/>
    <p:sldId id="271" r:id="rId29"/>
    <p:sldId id="272" r:id="rId30"/>
    <p:sldId id="270" r:id="rId31"/>
    <p:sldId id="273" r:id="rId32"/>
    <p:sldId id="260" r:id="rId33"/>
    <p:sldId id="261" r:id="rId34"/>
    <p:sldId id="26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66CB9-9B69-4B80-ABF8-6DA77C15B9B3}" type="datetimeFigureOut">
              <a:rPr lang="en-US" smtClean="0"/>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3A71C-20E0-48D2-B566-15AC7040A480}" type="slidenum">
              <a:rPr lang="en-US" smtClean="0"/>
              <a:t>‹#›</a:t>
            </a:fld>
            <a:endParaRPr lang="en-US"/>
          </a:p>
        </p:txBody>
      </p:sp>
    </p:spTree>
    <p:extLst>
      <p:ext uri="{BB962C8B-B14F-4D97-AF65-F5344CB8AC3E}">
        <p14:creationId xmlns:p14="http://schemas.microsoft.com/office/powerpoint/2010/main" val="263943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EC1F41-49C3-49AB-BC51-681F57E25451}" type="slidenum">
              <a:rPr lang="en-US"/>
              <a:pPr fontAlgn="base">
                <a:spcBef>
                  <a:spcPct val="0"/>
                </a:spcBef>
                <a:spcAft>
                  <a:spcPct val="0"/>
                </a:spcAft>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AA249E0-9586-4CEE-AFE4-F84550F5C90C}" type="slidenum">
              <a:rPr lang="en-US" smtClean="0"/>
              <a:pPr>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96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52E005-3FC4-45A5-9776-FF876E981ADB}" type="slidenum">
              <a:rPr lang="en-US"/>
              <a:pPr fontAlgn="base">
                <a:spcBef>
                  <a:spcPct val="0"/>
                </a:spcBef>
                <a:spcAft>
                  <a:spcPct val="0"/>
                </a:spcAft>
                <a:defRPr/>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066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F6FC44-57B8-424B-96F4-E99BA5E5E5AE}" type="slidenum">
              <a:rPr lang="en-US"/>
              <a:pPr fontAlgn="base">
                <a:spcBef>
                  <a:spcPct val="0"/>
                </a:spcBef>
                <a:spcAft>
                  <a:spcPct val="0"/>
                </a:spcAft>
                <a:defRPr/>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C5594E5-C0EC-4AF8-BC9F-F74CB4EE0AC1}"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B04DF-EF17-4EF4-A286-6CC231D21544}" type="slidenum">
              <a:rPr lang="en-US"/>
              <a:pPr fontAlgn="base">
                <a:spcBef>
                  <a:spcPct val="0"/>
                </a:spcBef>
                <a:spcAft>
                  <a:spcPct val="0"/>
                </a:spcAft>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CB86C-A8E4-468E-B047-FD2E701B2F41}" type="slidenum">
              <a:rPr lang="en-US"/>
              <a:pPr fontAlgn="base">
                <a:spcBef>
                  <a:spcPct val="0"/>
                </a:spcBef>
                <a:spcAft>
                  <a:spcPct val="0"/>
                </a:spcAft>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85A4E8-E795-4A8F-AB44-41307CAFE374}" type="slidenum">
              <a:rPr lang="en-US">
                <a:latin typeface="Arial" pitchFamily="34" charset="0"/>
              </a:rPr>
              <a:pPr fontAlgn="base">
                <a:spcBef>
                  <a:spcPct val="0"/>
                </a:spcBef>
                <a:spcAft>
                  <a:spcPct val="0"/>
                </a:spcAft>
                <a:defRPr/>
              </a:pPr>
              <a:t>6</a:t>
            </a:fld>
            <a:endParaRPr lang="en-US">
              <a:latin typeface="Arial" pitchFamily="34" charset="0"/>
            </a:endParaRPr>
          </a:p>
        </p:txBody>
      </p:sp>
      <p:sp>
        <p:nvSpPr>
          <p:cNvPr id="8294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charset="0"/>
              </a:rPr>
              <a:t>Ethnocentrism serves a function because it allows us to feel national pride, patriotism, and to develop a sense of self-identity.     A major dysfunction of ethnocentrism is that it allows us to make judgments and feel distances.  It helps us develop prejudices against or in favor of certain individuals or categories.  Prejudice motivates us to categorize individuals by looks, accent, family name, or other behavior.   Generally these categories are superficial, arbitrary, and illogical.  </a:t>
            </a:r>
          </a:p>
          <a:p>
            <a:pPr>
              <a:spcBef>
                <a:spcPct val="0"/>
              </a:spcBef>
            </a:pPr>
            <a:r>
              <a:rPr lang="en-US" altLang="en-US" smtClean="0">
                <a:latin typeface="Arial" charset="0"/>
              </a:rPr>
              <a:t>We can be prejudiced in favor of something but generally we view the negative side of prejudice -- we feel prejudice against someone or something.  </a:t>
            </a:r>
          </a:p>
          <a:p>
            <a:pPr>
              <a:spcBef>
                <a:spcPct val="0"/>
              </a:spcBef>
            </a:pPr>
            <a:r>
              <a:rPr lang="en-US" altLang="en-US" smtClean="0">
                <a:latin typeface="Arial" charset="0"/>
              </a:rPr>
              <a:t>If we feel prejudice against individuals who have the target (hated) characteristic, we tend to believe that everyone who shares that characteristic deserves our negative assessment.   Thus we say we hate or dislike all members of that group.  For example, at a faculty dinner another teacher’s date asked if I minded if he smoked.  I said I did and he said “too bad, it’s a free country.”  His actions may lead me to perceive ALL smokers as rude and become intolerant of ALL SMOKERS.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117B8E-7170-476A-A028-CE7402F5A402}" type="slidenum">
              <a:rPr lang="en-US">
                <a:latin typeface="Arial" pitchFamily="34" charset="0"/>
              </a:rPr>
              <a:pPr fontAlgn="base">
                <a:spcBef>
                  <a:spcPct val="0"/>
                </a:spcBef>
                <a:spcAft>
                  <a:spcPct val="0"/>
                </a:spcAft>
                <a:defRPr/>
              </a:pPr>
              <a:t>7</a:t>
            </a:fld>
            <a:endParaRPr lang="en-US">
              <a:latin typeface="Arial" pitchFamily="34" charset="0"/>
            </a:endParaRPr>
          </a:p>
        </p:txBody>
      </p:sp>
      <p:sp>
        <p:nvSpPr>
          <p:cNvPr id="8397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charset="0"/>
              </a:rPr>
              <a:t>When we turn the prejudicial beliefs we hold into some sort of action, we are guilty of discrimination.  </a:t>
            </a:r>
          </a:p>
          <a:p>
            <a:pPr>
              <a:spcBef>
                <a:spcPct val="0"/>
              </a:spcBef>
            </a:pPr>
            <a:endParaRPr lang="en-US" altLang="en-US" smtClean="0">
              <a:latin typeface="Arial" charset="0"/>
            </a:endParaRPr>
          </a:p>
          <a:p>
            <a:pPr>
              <a:spcBef>
                <a:spcPct val="0"/>
              </a:spcBef>
            </a:pPr>
            <a:r>
              <a:rPr lang="en-US" altLang="en-US" smtClean="0">
                <a:latin typeface="Arial" charset="0"/>
              </a:rPr>
              <a:t>Very often our negative assessment of another category of individuals springs from one bad experience or even just the fear that a bad experience might take place.  We feel anxiety  that turns into animosity.  We feel that we must compete with others for jobs, water, food, money, even space on the bus, etc.  So we behave in such a way that we try to limit the access of the feared minority group members to jobs, natural resources, money, etc.  For example, we may say that “they” must sit in the back 3 rows of the bus as was true for African Americans in the South prior to the Civil Rights Movement.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59C9DD-0B48-407E-9574-F3524822F4DC}" type="slidenum">
              <a:rPr lang="en-US">
                <a:latin typeface="Arial" pitchFamily="34" charset="0"/>
              </a:rPr>
              <a:pPr fontAlgn="base">
                <a:spcBef>
                  <a:spcPct val="0"/>
                </a:spcBef>
                <a:spcAft>
                  <a:spcPct val="0"/>
                </a:spcAft>
                <a:defRPr/>
              </a:pPr>
              <a:t>8</a:t>
            </a:fld>
            <a:endParaRPr lang="en-US">
              <a:latin typeface="Arial" pitchFamily="34" charset="0"/>
            </a:endParaRPr>
          </a:p>
        </p:txBody>
      </p:sp>
      <p:sp>
        <p:nvSpPr>
          <p:cNvPr id="84995"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charset="0"/>
              </a:rPr>
              <a:t>So, the difference between prejudice and discrimination is that prejudice goes on in your mind and discrimination shows up in your activities.  It might be possible to have one without the other but generally the two go hand in hand.  </a:t>
            </a:r>
          </a:p>
          <a:p>
            <a:pPr>
              <a:spcBef>
                <a:spcPct val="0"/>
              </a:spcBef>
            </a:pPr>
            <a:endParaRPr lang="en-US" altLang="en-US" smtClean="0">
              <a:latin typeface="Arial" charset="0"/>
            </a:endParaRPr>
          </a:p>
          <a:p>
            <a:pPr>
              <a:spcBef>
                <a:spcPct val="0"/>
              </a:spcBef>
            </a:pPr>
            <a:r>
              <a:rPr lang="en-US" altLang="en-US" b="1" smtClean="0">
                <a:solidFill>
                  <a:srgbClr val="CC3300"/>
                </a:solidFill>
                <a:latin typeface="Arial" charset="0"/>
              </a:rPr>
              <a:t>Go to the Course Communication area:</a:t>
            </a:r>
          </a:p>
          <a:p>
            <a:pPr>
              <a:spcBef>
                <a:spcPct val="0"/>
              </a:spcBef>
            </a:pPr>
            <a:r>
              <a:rPr lang="en-US" altLang="en-US" b="1" smtClean="0">
                <a:solidFill>
                  <a:srgbClr val="CC3300"/>
                </a:solidFill>
                <a:latin typeface="Arial" charset="0"/>
              </a:rPr>
              <a:t>In the long run, it is easier to control one than the other.  Which do you think is easiest to control?  Why?  Cite some real life examples to support your answer.</a:t>
            </a:r>
            <a:endParaRPr lang="en-US" altLang="en-US" b="1"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33E822-8437-4A57-B57E-268D5BB1A538}" type="slidenum">
              <a:rPr lang="en-US">
                <a:latin typeface="Arial" pitchFamily="34" charset="0"/>
              </a:rPr>
              <a:pPr fontAlgn="base">
                <a:spcBef>
                  <a:spcPct val="0"/>
                </a:spcBef>
                <a:spcAft>
                  <a:spcPct val="0"/>
                </a:spcAft>
                <a:defRPr/>
              </a:pPr>
              <a:t>9</a:t>
            </a:fld>
            <a:endParaRPr lang="en-US">
              <a:latin typeface="Arial" pitchFamily="34" charset="0"/>
            </a:endParaRPr>
          </a:p>
        </p:txBody>
      </p:sp>
      <p:sp>
        <p:nvSpPr>
          <p:cNvPr id="8601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500"/>
              </a:spcBef>
              <a:spcAft>
                <a:spcPts val="500"/>
              </a:spcAft>
            </a:pPr>
            <a:r>
              <a:rPr lang="en-US" altLang="en-US" smtClean="0">
                <a:latin typeface="Arial" charset="0"/>
              </a:rPr>
              <a:t>The dictionary definition of stereotype is “to give a fixed, unvarying form to” something.  When we apply the impressions we have about individuals or isolated incidents to all members of a group, we are giving them that “fixed and unvarying form” and unfortunately, it is usually a negative form. </a:t>
            </a:r>
          </a:p>
          <a:p>
            <a:pPr>
              <a:spcBef>
                <a:spcPts val="500"/>
              </a:spcBef>
              <a:spcAft>
                <a:spcPts val="500"/>
              </a:spcAft>
            </a:pPr>
            <a:r>
              <a:rPr lang="en-US" altLang="en-US" smtClean="0">
                <a:latin typeface="Arial" charset="0"/>
              </a:rPr>
              <a:t> Recall my example about the rude smoker.  I will feel prejudice against smokers because I believe all of them to be rude and inconsiderate.  </a:t>
            </a:r>
          </a:p>
          <a:p>
            <a:pPr>
              <a:spcBef>
                <a:spcPts val="500"/>
              </a:spcBef>
              <a:spcAft>
                <a:spcPts val="500"/>
              </a:spcAft>
            </a:pPr>
            <a:r>
              <a:rPr lang="en-US" altLang="en-US" smtClean="0">
                <a:latin typeface="Arial" charset="0"/>
              </a:rPr>
              <a:t>Maybe an adolescent male driver was speeding and recklessly cut me off as I was trying to exit from the Interstate this morning.  I may come to the hasty generalization that all young male drivers are dangerous and ought to be kept off the road.  </a:t>
            </a:r>
          </a:p>
          <a:p>
            <a:pPr>
              <a:spcBef>
                <a:spcPts val="500"/>
              </a:spcBef>
              <a:spcAft>
                <a:spcPts val="500"/>
              </a:spcAft>
            </a:pPr>
            <a:r>
              <a:rPr lang="en-US" altLang="en-US" smtClean="0">
                <a:latin typeface="Arial" charset="0"/>
              </a:rPr>
              <a:t>The humor of racial, ethnic, and other jokes meant to point out the  “stupidity” another group is based on our willingness  to stereotype members of that group.</a:t>
            </a:r>
          </a:p>
          <a:p>
            <a:pPr>
              <a:spcBef>
                <a:spcPct val="0"/>
              </a:spcBef>
            </a:pPr>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C0387-C2DC-45C4-B675-7CB638A726A3}" type="slidenum">
              <a:rPr lang="en-US">
                <a:latin typeface="Arial" pitchFamily="34" charset="0"/>
              </a:rPr>
              <a:pPr fontAlgn="base">
                <a:spcBef>
                  <a:spcPct val="0"/>
                </a:spcBef>
                <a:spcAft>
                  <a:spcPct val="0"/>
                </a:spcAft>
                <a:defRPr/>
              </a:pPr>
              <a:t>10</a:t>
            </a:fld>
            <a:endParaRPr lang="en-US">
              <a:latin typeface="Arial" pitchFamily="34" charset="0"/>
            </a:endParaRPr>
          </a:p>
        </p:txBody>
      </p:sp>
      <p:sp>
        <p:nvSpPr>
          <p:cNvPr id="87043"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charset="0"/>
              </a:rPr>
              <a:t>It seems that when we have formed stereotypes, we have a difficult time “letting go” of them and changing our minds about the individuals or groups.  “Women drivers” continue to be vilified in spite of the fact that women receive fewer tickets, have many fewer accidents than males in all age categories and often pay significantly lower insurance rates than their male counterparts.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86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1132A0-3FF6-4FC4-9B8D-0F850C42E2A8}" type="slidenum">
              <a:rPr lang="en-US"/>
              <a:pPr fontAlgn="base">
                <a:spcBef>
                  <a:spcPct val="0"/>
                </a:spcBef>
                <a:spcAft>
                  <a:spcPct val="0"/>
                </a:spcAft>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0D009-2E5C-4A0C-9774-1EF416C72F9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32282-92E8-469B-BD19-3094F1DF8B25}" type="slidenum">
              <a:rPr lang="en-US" smtClean="0"/>
              <a:t>‹#›</a:t>
            </a:fld>
            <a:endParaRPr lang="en-US"/>
          </a:p>
        </p:txBody>
      </p:sp>
    </p:spTree>
    <p:extLst>
      <p:ext uri="{BB962C8B-B14F-4D97-AF65-F5344CB8AC3E}">
        <p14:creationId xmlns:p14="http://schemas.microsoft.com/office/powerpoint/2010/main" val="136603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0D009-2E5C-4A0C-9774-1EF416C72F9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32282-92E8-469B-BD19-3094F1DF8B25}" type="slidenum">
              <a:rPr lang="en-US" smtClean="0"/>
              <a:t>‹#›</a:t>
            </a:fld>
            <a:endParaRPr lang="en-US"/>
          </a:p>
        </p:txBody>
      </p:sp>
    </p:spTree>
    <p:extLst>
      <p:ext uri="{BB962C8B-B14F-4D97-AF65-F5344CB8AC3E}">
        <p14:creationId xmlns:p14="http://schemas.microsoft.com/office/powerpoint/2010/main" val="183846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0D009-2E5C-4A0C-9774-1EF416C72F9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32282-92E8-469B-BD19-3094F1DF8B25}" type="slidenum">
              <a:rPr lang="en-US" smtClean="0"/>
              <a:t>‹#›</a:t>
            </a:fld>
            <a:endParaRPr lang="en-US"/>
          </a:p>
        </p:txBody>
      </p:sp>
    </p:spTree>
    <p:extLst>
      <p:ext uri="{BB962C8B-B14F-4D97-AF65-F5344CB8AC3E}">
        <p14:creationId xmlns:p14="http://schemas.microsoft.com/office/powerpoint/2010/main" val="296025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0D009-2E5C-4A0C-9774-1EF416C72F9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32282-92E8-469B-BD19-3094F1DF8B25}" type="slidenum">
              <a:rPr lang="en-US" smtClean="0"/>
              <a:t>‹#›</a:t>
            </a:fld>
            <a:endParaRPr lang="en-US"/>
          </a:p>
        </p:txBody>
      </p:sp>
    </p:spTree>
    <p:extLst>
      <p:ext uri="{BB962C8B-B14F-4D97-AF65-F5344CB8AC3E}">
        <p14:creationId xmlns:p14="http://schemas.microsoft.com/office/powerpoint/2010/main" val="355575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0D009-2E5C-4A0C-9774-1EF416C72F91}"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32282-92E8-469B-BD19-3094F1DF8B25}" type="slidenum">
              <a:rPr lang="en-US" smtClean="0"/>
              <a:t>‹#›</a:t>
            </a:fld>
            <a:endParaRPr lang="en-US"/>
          </a:p>
        </p:txBody>
      </p:sp>
    </p:spTree>
    <p:extLst>
      <p:ext uri="{BB962C8B-B14F-4D97-AF65-F5344CB8AC3E}">
        <p14:creationId xmlns:p14="http://schemas.microsoft.com/office/powerpoint/2010/main" val="144974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0D009-2E5C-4A0C-9774-1EF416C72F91}"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32282-92E8-469B-BD19-3094F1DF8B25}" type="slidenum">
              <a:rPr lang="en-US" smtClean="0"/>
              <a:t>‹#›</a:t>
            </a:fld>
            <a:endParaRPr lang="en-US"/>
          </a:p>
        </p:txBody>
      </p:sp>
    </p:spTree>
    <p:extLst>
      <p:ext uri="{BB962C8B-B14F-4D97-AF65-F5344CB8AC3E}">
        <p14:creationId xmlns:p14="http://schemas.microsoft.com/office/powerpoint/2010/main" val="345767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0D009-2E5C-4A0C-9774-1EF416C72F91}" type="datetimeFigureOut">
              <a:rPr lang="en-US" smtClean="0"/>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32282-92E8-469B-BD19-3094F1DF8B25}" type="slidenum">
              <a:rPr lang="en-US" smtClean="0"/>
              <a:t>‹#›</a:t>
            </a:fld>
            <a:endParaRPr lang="en-US"/>
          </a:p>
        </p:txBody>
      </p:sp>
    </p:spTree>
    <p:extLst>
      <p:ext uri="{BB962C8B-B14F-4D97-AF65-F5344CB8AC3E}">
        <p14:creationId xmlns:p14="http://schemas.microsoft.com/office/powerpoint/2010/main" val="107547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0D009-2E5C-4A0C-9774-1EF416C72F91}"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32282-92E8-469B-BD19-3094F1DF8B25}" type="slidenum">
              <a:rPr lang="en-US" smtClean="0"/>
              <a:t>‹#›</a:t>
            </a:fld>
            <a:endParaRPr lang="en-US"/>
          </a:p>
        </p:txBody>
      </p:sp>
    </p:spTree>
    <p:extLst>
      <p:ext uri="{BB962C8B-B14F-4D97-AF65-F5344CB8AC3E}">
        <p14:creationId xmlns:p14="http://schemas.microsoft.com/office/powerpoint/2010/main" val="41520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0D009-2E5C-4A0C-9774-1EF416C72F91}" type="datetimeFigureOut">
              <a:rPr lang="en-US" smtClean="0"/>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32282-92E8-469B-BD19-3094F1DF8B25}" type="slidenum">
              <a:rPr lang="en-US" smtClean="0"/>
              <a:t>‹#›</a:t>
            </a:fld>
            <a:endParaRPr lang="en-US"/>
          </a:p>
        </p:txBody>
      </p:sp>
    </p:spTree>
    <p:extLst>
      <p:ext uri="{BB962C8B-B14F-4D97-AF65-F5344CB8AC3E}">
        <p14:creationId xmlns:p14="http://schemas.microsoft.com/office/powerpoint/2010/main" val="208497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0D009-2E5C-4A0C-9774-1EF416C72F91}"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32282-92E8-469B-BD19-3094F1DF8B25}" type="slidenum">
              <a:rPr lang="en-US" smtClean="0"/>
              <a:t>‹#›</a:t>
            </a:fld>
            <a:endParaRPr lang="en-US"/>
          </a:p>
        </p:txBody>
      </p:sp>
    </p:spTree>
    <p:extLst>
      <p:ext uri="{BB962C8B-B14F-4D97-AF65-F5344CB8AC3E}">
        <p14:creationId xmlns:p14="http://schemas.microsoft.com/office/powerpoint/2010/main" val="117517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0D009-2E5C-4A0C-9774-1EF416C72F91}"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32282-92E8-469B-BD19-3094F1DF8B25}" type="slidenum">
              <a:rPr lang="en-US" smtClean="0"/>
              <a:t>‹#›</a:t>
            </a:fld>
            <a:endParaRPr lang="en-US"/>
          </a:p>
        </p:txBody>
      </p:sp>
    </p:spTree>
    <p:extLst>
      <p:ext uri="{BB962C8B-B14F-4D97-AF65-F5344CB8AC3E}">
        <p14:creationId xmlns:p14="http://schemas.microsoft.com/office/powerpoint/2010/main" val="149664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alpha val="8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D009-2E5C-4A0C-9774-1EF416C72F91}" type="datetimeFigureOut">
              <a:rPr lang="en-US" smtClean="0"/>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32282-92E8-469B-BD19-3094F1DF8B25}" type="slidenum">
              <a:rPr lang="en-US" smtClean="0"/>
              <a:t>‹#›</a:t>
            </a:fld>
            <a:endParaRPr lang="en-US"/>
          </a:p>
        </p:txBody>
      </p:sp>
    </p:spTree>
    <p:extLst>
      <p:ext uri="{BB962C8B-B14F-4D97-AF65-F5344CB8AC3E}">
        <p14:creationId xmlns:p14="http://schemas.microsoft.com/office/powerpoint/2010/main" val="365680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luecorncomics.com/mascots.htm" TargetMode="External"/><Relationship Id="rId2" Type="http://schemas.openxmlformats.org/officeDocument/2006/relationships/hyperlink" Target="http://www.alternet.org/story/2111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luecorncomics.com/mascots.htm" TargetMode="External"/><Relationship Id="rId2" Type="http://schemas.openxmlformats.org/officeDocument/2006/relationships/hyperlink" Target="http://en.wikipedia.org/wiki/Native_American_mascot_controvers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HDAdhOxuTw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www.battleforwhiteclay.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v=GACcBe9Be5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z6vMTZZZMq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96975"/>
            <a:ext cx="7772400" cy="1470025"/>
          </a:xfrm>
        </p:spPr>
        <p:txBody>
          <a:bodyPr>
            <a:normAutofit fontScale="90000"/>
          </a:bodyPr>
          <a:lstStyle/>
          <a:p>
            <a:pPr algn="l"/>
            <a:r>
              <a:rPr lang="en-US" dirty="0" smtClean="0"/>
              <a:t>Native American </a:t>
            </a:r>
            <a:br>
              <a:rPr lang="en-US" dirty="0" smtClean="0"/>
            </a:br>
            <a:r>
              <a:rPr lang="en-US" dirty="0" smtClean="0"/>
              <a:t>Studies</a:t>
            </a:r>
            <a:br>
              <a:rPr lang="en-US" dirty="0" smtClean="0"/>
            </a:br>
            <a:r>
              <a:rPr lang="en-US" dirty="0" smtClean="0"/>
              <a:t>SOCI 1100 4A  </a:t>
            </a:r>
            <a:br>
              <a:rPr lang="en-US" dirty="0" smtClean="0"/>
            </a:br>
            <a:r>
              <a:rPr lang="en-US" dirty="0" smtClean="0"/>
              <a:t>Day #17  Fall 2014</a:t>
            </a:r>
            <a:endParaRPr lang="en-US" dirty="0"/>
          </a:p>
        </p:txBody>
      </p:sp>
      <p:sp>
        <p:nvSpPr>
          <p:cNvPr id="3" name="Subtitle 2"/>
          <p:cNvSpPr>
            <a:spLocks noGrp="1"/>
          </p:cNvSpPr>
          <p:nvPr>
            <p:ph type="subTitle" idx="1"/>
          </p:nvPr>
        </p:nvSpPr>
        <p:spPr/>
        <p:txBody>
          <a:bodyPr/>
          <a:lstStyle/>
          <a:p>
            <a:endParaRPr lang="en-US" dirty="0"/>
          </a:p>
        </p:txBody>
      </p:sp>
      <p:pic>
        <p:nvPicPr>
          <p:cNvPr id="12290" name="Picture 2" descr="http://www.riic.ca/wp-content/uploads/2011/10/nodrunkenindians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75029"/>
            <a:ext cx="3733800" cy="2800351"/>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292" name="Picture 4" descr="https://lh4.googleusercontent.com/-J10_i0nDL58/TYKyMU4wTPI/AAAAAAAAA6s/wL48iDxUfK0/s640/Spiri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9379"/>
            <a:ext cx="3943350" cy="6096001"/>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9504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rPr>
              <a:t>Stereotypes</a:t>
            </a:r>
          </a:p>
        </p:txBody>
      </p:sp>
      <p:sp>
        <p:nvSpPr>
          <p:cNvPr id="18435" name="Rectangle 3"/>
          <p:cNvSpPr>
            <a:spLocks noGrp="1" noChangeArrowheads="1"/>
          </p:cNvSpPr>
          <p:nvPr>
            <p:ph type="body" idx="1"/>
          </p:nvPr>
        </p:nvSpPr>
        <p:spPr>
          <a:xfrm>
            <a:off x="304800" y="1447800"/>
            <a:ext cx="8229600" cy="4525963"/>
          </a:xfrm>
        </p:spPr>
        <p:txBody>
          <a:bodyPr>
            <a:normAutofit fontScale="92500" lnSpcReduction="10000"/>
          </a:bodyPr>
          <a:lstStyle/>
          <a:p>
            <a:r>
              <a:rPr lang="en-US" altLang="en-US" smtClean="0">
                <a:latin typeface="Arial" charset="0"/>
              </a:rPr>
              <a:t>Are resistant to change even when shown to be in error by factual evidence</a:t>
            </a:r>
          </a:p>
          <a:p>
            <a:endParaRPr lang="en-US" altLang="en-US" smtClean="0">
              <a:latin typeface="Arial" charset="0"/>
            </a:endParaRPr>
          </a:p>
          <a:p>
            <a:r>
              <a:rPr lang="en-US" altLang="en-US" smtClean="0">
                <a:latin typeface="Arial" charset="0"/>
              </a:rPr>
              <a:t>Ethnophaulisms – pejorative and negative</a:t>
            </a:r>
            <a:br>
              <a:rPr lang="en-US" altLang="en-US" smtClean="0">
                <a:latin typeface="Arial" charset="0"/>
              </a:rPr>
            </a:br>
            <a:r>
              <a:rPr lang="en-US" altLang="en-US" smtClean="0">
                <a:latin typeface="Arial" charset="0"/>
              </a:rPr>
              <a:t>names for groups, i.e. Redskins</a:t>
            </a:r>
            <a:br>
              <a:rPr lang="en-US" altLang="en-US" smtClean="0">
                <a:latin typeface="Arial" charset="0"/>
              </a:rPr>
            </a:br>
            <a:r>
              <a:rPr lang="en-US" altLang="en-US" smtClean="0">
                <a:latin typeface="Arial" charset="0"/>
              </a:rPr>
              <a:t>what names can you</a:t>
            </a:r>
            <a:br>
              <a:rPr lang="en-US" altLang="en-US" smtClean="0">
                <a:latin typeface="Arial" charset="0"/>
              </a:rPr>
            </a:br>
            <a:r>
              <a:rPr lang="en-US" altLang="en-US" smtClean="0">
                <a:latin typeface="Arial" charset="0"/>
              </a:rPr>
              <a:t>think of that have been</a:t>
            </a:r>
            <a:br>
              <a:rPr lang="en-US" altLang="en-US" smtClean="0">
                <a:latin typeface="Arial" charset="0"/>
              </a:rPr>
            </a:br>
            <a:r>
              <a:rPr lang="en-US" altLang="en-US" smtClean="0">
                <a:latin typeface="Arial" charset="0"/>
              </a:rPr>
              <a:t>attached to Native </a:t>
            </a:r>
            <a:br>
              <a:rPr lang="en-US" altLang="en-US" smtClean="0">
                <a:latin typeface="Arial" charset="0"/>
              </a:rPr>
            </a:br>
            <a:r>
              <a:rPr lang="en-US" altLang="en-US" smtClean="0">
                <a:latin typeface="Arial" charset="0"/>
              </a:rPr>
              <a:t>Americans</a:t>
            </a:r>
            <a:br>
              <a:rPr lang="en-US" altLang="en-US" smtClean="0">
                <a:latin typeface="Arial" charset="0"/>
              </a:rPr>
            </a:br>
            <a:endParaRPr lang="en-US" altLang="en-US" i="1" smtClean="0">
              <a:latin typeface="Arial" charset="0"/>
            </a:endParaRPr>
          </a:p>
        </p:txBody>
      </p:sp>
      <p:pic>
        <p:nvPicPr>
          <p:cNvPr id="18436" name="Picture 4" descr="cleveland Indian.jpg"/>
          <p:cNvPicPr>
            <a:picLocks noChangeAspect="1"/>
          </p:cNvPicPr>
          <p:nvPr/>
        </p:nvPicPr>
        <p:blipFill>
          <a:blip r:embed="rId3">
            <a:extLst>
              <a:ext uri="{28A0092B-C50C-407E-A947-70E740481C1C}">
                <a14:useLocalDpi xmlns:a14="http://schemas.microsoft.com/office/drawing/2010/main" val="0"/>
              </a:ext>
            </a:extLst>
          </a:blip>
          <a:srcRect l="10085" t="3004"/>
          <a:stretch>
            <a:fillRect/>
          </a:stretch>
        </p:blipFill>
        <p:spPr bwMode="auto">
          <a:xfrm>
            <a:off x="6553200" y="4114800"/>
            <a:ext cx="203835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5"/>
          <p:cNvSpPr txBox="1">
            <a:spLocks noChangeArrowheads="1"/>
          </p:cNvSpPr>
          <p:nvPr/>
        </p:nvSpPr>
        <p:spPr bwMode="auto">
          <a:xfrm>
            <a:off x="5410200" y="5943600"/>
            <a:ext cx="946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solidFill>
                  <a:srgbClr val="FF0000"/>
                </a:solidFill>
              </a:rPr>
              <a:t>Chief </a:t>
            </a:r>
            <a:br>
              <a:rPr lang="en-US" altLang="en-US" b="1">
                <a:solidFill>
                  <a:srgbClr val="FF0000"/>
                </a:solidFill>
              </a:rPr>
            </a:br>
            <a:r>
              <a:rPr lang="en-US" altLang="en-US" b="1">
                <a:solidFill>
                  <a:srgbClr val="FF0000"/>
                </a:solidFill>
              </a:rPr>
              <a:t>Wahoo</a:t>
            </a:r>
          </a:p>
        </p:txBody>
      </p:sp>
    </p:spTree>
    <p:extLst>
      <p:ext uri="{BB962C8B-B14F-4D97-AF65-F5344CB8AC3E}">
        <p14:creationId xmlns:p14="http://schemas.microsoft.com/office/powerpoint/2010/main" val="8576592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tLang="en-US" smtClean="0"/>
          </a:p>
        </p:txBody>
      </p:sp>
      <p:sp>
        <p:nvSpPr>
          <p:cNvPr id="19459" name="Content Placeholder 2"/>
          <p:cNvSpPr>
            <a:spLocks noGrp="1"/>
          </p:cNvSpPr>
          <p:nvPr>
            <p:ph idx="1"/>
          </p:nvPr>
        </p:nvSpPr>
        <p:spPr>
          <a:xfrm>
            <a:off x="457200" y="228600"/>
            <a:ext cx="4800600" cy="6096000"/>
          </a:xfrm>
        </p:spPr>
        <p:txBody>
          <a:bodyPr>
            <a:normAutofit/>
          </a:bodyPr>
          <a:lstStyle/>
          <a:p>
            <a:r>
              <a:rPr lang="en-US" altLang="en-US" sz="2800" dirty="0" smtClean="0"/>
              <a:t>Indian mascots exhibit either idealized or comical facial features and "native" dress, ranging from body-length feathered (usually turkey) headdresses to more subtle fake buckskin attire or skimpy loincloths. Some teams and supporters display counterfeit Indian paraphernalia, including foam tomahawks, feathers, face paints, and symbolic drums and pipes.</a:t>
            </a:r>
          </a:p>
        </p:txBody>
      </p:sp>
      <p:pic>
        <p:nvPicPr>
          <p:cNvPr id="19460" name="Picture 3" descr="eatonr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76200"/>
            <a:ext cx="30480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72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sp>
        <p:nvSpPr>
          <p:cNvPr id="20483" name="Content Placeholder 2"/>
          <p:cNvSpPr>
            <a:spLocks noGrp="1"/>
          </p:cNvSpPr>
          <p:nvPr>
            <p:ph idx="1"/>
          </p:nvPr>
        </p:nvSpPr>
        <p:spPr>
          <a:xfrm>
            <a:off x="381000" y="457200"/>
            <a:ext cx="8229600" cy="5867400"/>
          </a:xfrm>
        </p:spPr>
        <p:txBody>
          <a:bodyPr>
            <a:normAutofit fontScale="92500" lnSpcReduction="10000"/>
          </a:bodyPr>
          <a:lstStyle/>
          <a:p>
            <a:r>
              <a:rPr lang="en-US" altLang="en-US" dirty="0" smtClean="0"/>
              <a:t>Forty years after the civil rights battles of the 1960s, Native Americans and civil rights advocates are still fighting a decades-old battle to end the depiction of American Indians on football helmets, basketball courts and team jerseys. They say such images foster a shallow and inaccurate understanding of Native American cultures, reinforce stereotypes of the noble savage or red-faced warrior, and encourage racist behavior among sports fans. </a:t>
            </a:r>
            <a:r>
              <a:rPr lang="en-US" altLang="en-US" sz="1800" dirty="0" smtClean="0"/>
              <a:t>(From </a:t>
            </a:r>
            <a:r>
              <a:rPr lang="en-US" altLang="en-US" sz="1800" dirty="0" smtClean="0">
                <a:hlinkClick r:id="rId2"/>
              </a:rPr>
              <a:t>Take Me Out of the Ball Game</a:t>
            </a:r>
            <a:r>
              <a:rPr lang="en-US" altLang="en-US" sz="1800" dirty="0" smtClean="0"/>
              <a:t> by Holly Beck, 1/31/05)</a:t>
            </a:r>
            <a:endParaRPr lang="en-US" altLang="en-US" dirty="0" smtClean="0"/>
          </a:p>
          <a:p>
            <a:r>
              <a:rPr lang="en-US" altLang="en-US" sz="2800" dirty="0" smtClean="0">
                <a:hlinkClick r:id="rId3"/>
              </a:rPr>
              <a:t>http://www.bluecorncomics.com/mascots.htm</a:t>
            </a:r>
            <a:endParaRPr lang="en-US" altLang="en-US" sz="2800" dirty="0" smtClean="0"/>
          </a:p>
          <a:p>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98022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smtClean="0"/>
          </a:p>
        </p:txBody>
      </p:sp>
      <p:sp>
        <p:nvSpPr>
          <p:cNvPr id="21507" name="Content Placeholder 2"/>
          <p:cNvSpPr>
            <a:spLocks noGrp="1"/>
          </p:cNvSpPr>
          <p:nvPr>
            <p:ph idx="1"/>
          </p:nvPr>
        </p:nvSpPr>
        <p:spPr>
          <a:xfrm>
            <a:off x="457200" y="685800"/>
            <a:ext cx="8229600" cy="4525963"/>
          </a:xfrm>
        </p:spPr>
        <p:txBody>
          <a:bodyPr/>
          <a:lstStyle/>
          <a:p>
            <a:r>
              <a:rPr lang="en-US" altLang="en-US" smtClean="0"/>
              <a:t>In August 2005, the NCAA forbid college teams from using names of native American tribes as team mascots, unless that school has written permission to use the tribe name, from active members of the tribe (see Florida State).  Politicians in the state are trying to keep the name, Fighting Sioux as the team name for the state’s university.</a:t>
            </a:r>
          </a:p>
        </p:txBody>
      </p:sp>
      <p:pic>
        <p:nvPicPr>
          <p:cNvPr id="21508" name="Picture 3" descr="fighting-sioux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78300"/>
            <a:ext cx="23622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8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htingWhit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188" y="533400"/>
            <a:ext cx="883761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18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p>
        </p:txBody>
      </p:sp>
      <p:sp>
        <p:nvSpPr>
          <p:cNvPr id="23555" name="Content Placeholder 2"/>
          <p:cNvSpPr>
            <a:spLocks noGrp="1"/>
          </p:cNvSpPr>
          <p:nvPr>
            <p:ph idx="1"/>
          </p:nvPr>
        </p:nvSpPr>
        <p:spPr/>
        <p:txBody>
          <a:bodyPr/>
          <a:lstStyle/>
          <a:p>
            <a:r>
              <a:rPr lang="en-US" altLang="en-US" smtClean="0"/>
              <a:t>The </a:t>
            </a:r>
            <a:r>
              <a:rPr lang="en-US" altLang="en-US" b="1" smtClean="0"/>
              <a:t>Fighting Whites</a:t>
            </a:r>
            <a:r>
              <a:rPr lang="en-US" altLang="en-US" smtClean="0"/>
              <a:t> (alternatively identified as </a:t>
            </a:r>
            <a:r>
              <a:rPr lang="en-US" altLang="en-US" b="1" smtClean="0"/>
              <a:t>Fightin' Whites</a:t>
            </a:r>
            <a:r>
              <a:rPr lang="en-US" altLang="en-US" smtClean="0"/>
              <a:t>, </a:t>
            </a:r>
            <a:r>
              <a:rPr lang="en-US" altLang="en-US" b="1" smtClean="0"/>
              <a:t>Fighting Whities</a:t>
            </a:r>
            <a:r>
              <a:rPr lang="en-US" altLang="en-US" smtClean="0"/>
              <a:t>, or </a:t>
            </a:r>
            <a:r>
              <a:rPr lang="en-US" altLang="en-US" b="1" smtClean="0"/>
              <a:t>Fightin' Whities</a:t>
            </a:r>
            <a:r>
              <a:rPr lang="en-US" altLang="en-US" smtClean="0"/>
              <a:t>) were an intramural basketball team formed at the University of Northern Colorado in 2002 and named in response to the Native American mascot controversy.</a:t>
            </a:r>
          </a:p>
        </p:txBody>
      </p:sp>
    </p:spTree>
    <p:extLst>
      <p:ext uri="{BB962C8B-B14F-4D97-AF65-F5344CB8AC3E}">
        <p14:creationId xmlns:p14="http://schemas.microsoft.com/office/powerpoint/2010/main" val="884669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sp>
        <p:nvSpPr>
          <p:cNvPr id="24579" name="Content Placeholder 2"/>
          <p:cNvSpPr>
            <a:spLocks noGrp="1"/>
          </p:cNvSpPr>
          <p:nvPr>
            <p:ph idx="1"/>
          </p:nvPr>
        </p:nvSpPr>
        <p:spPr>
          <a:xfrm>
            <a:off x="457200" y="1066800"/>
            <a:ext cx="8229600" cy="5059363"/>
          </a:xfrm>
        </p:spPr>
        <p:txBody>
          <a:bodyPr/>
          <a:lstStyle/>
          <a:p>
            <a:r>
              <a:rPr lang="en-US" altLang="en-US" smtClean="0"/>
              <a:t>The intramural college team briefly attracted a storm of national attention because of its satirical protest about stereotypes of Native Americans being used as sports mascots, particularly the "Fightin' Reds" of Eaton High School in Eaton, Colorado, not far from the university in Greeley. The Reds' mascot has been described as "a caricature Indian with a misshapen nose, [wearing] a loincloth and eagle feather".</a:t>
            </a:r>
          </a:p>
          <a:p>
            <a:endParaRPr lang="en-US" altLang="en-US" smtClean="0"/>
          </a:p>
          <a:p>
            <a:endParaRPr lang="en-US" altLang="en-US" smtClean="0"/>
          </a:p>
        </p:txBody>
      </p:sp>
    </p:spTree>
    <p:extLst>
      <p:ext uri="{BB962C8B-B14F-4D97-AF65-F5344CB8AC3E}">
        <p14:creationId xmlns:p14="http://schemas.microsoft.com/office/powerpoint/2010/main" val="1146117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sp>
        <p:nvSpPr>
          <p:cNvPr id="25603" name="Content Placeholder 2"/>
          <p:cNvSpPr>
            <a:spLocks noGrp="1"/>
          </p:cNvSpPr>
          <p:nvPr>
            <p:ph idx="1"/>
          </p:nvPr>
        </p:nvSpPr>
        <p:spPr>
          <a:xfrm>
            <a:off x="304800" y="838200"/>
            <a:ext cx="8229600" cy="4525963"/>
          </a:xfrm>
        </p:spPr>
        <p:txBody>
          <a:bodyPr>
            <a:normAutofit fontScale="92500" lnSpcReduction="10000"/>
          </a:bodyPr>
          <a:lstStyle/>
          <a:p>
            <a:r>
              <a:rPr lang="en-US" altLang="en-US" dirty="0" smtClean="0"/>
              <a:t>According to polling results published in Sports Illustrated in February 2002,</a:t>
            </a:r>
          </a:p>
          <a:p>
            <a:r>
              <a:rPr lang="en-US" altLang="en-US" b="1" dirty="0" smtClean="0"/>
              <a:t>“</a:t>
            </a:r>
            <a:r>
              <a:rPr lang="en-US" altLang="en-US" dirty="0" smtClean="0"/>
              <a:t> Although most Native American activists and tribal leaders consider Indian team names and mascots offensive, neither Native Americans in general nor a cross section of U.S. sports fans agree.</a:t>
            </a:r>
            <a:r>
              <a:rPr lang="en-US" altLang="en-US" baseline="30000" dirty="0" smtClean="0"/>
              <a:t> </a:t>
            </a:r>
            <a:r>
              <a:rPr lang="en-US" altLang="en-US" dirty="0" smtClean="0"/>
              <a:t>According to the article, "There is a near total disconnect between Indian activists and the Native American population on this </a:t>
            </a:r>
            <a:r>
              <a:rPr lang="en-US" altLang="en-US" dirty="0" smtClean="0"/>
              <a:t>issue.”  </a:t>
            </a:r>
            <a:r>
              <a:rPr lang="en-US" altLang="en-US" sz="1800" dirty="0" smtClean="0">
                <a:hlinkClick r:id="rId2"/>
              </a:rPr>
              <a:t>http</a:t>
            </a:r>
            <a:r>
              <a:rPr lang="en-US" altLang="en-US" sz="1800" dirty="0" smtClean="0">
                <a:hlinkClick r:id="rId2"/>
              </a:rPr>
              <a:t>://en.wikipedia.org/wiki/Native_American_mascot_controversy</a:t>
            </a:r>
            <a:endParaRPr lang="en-US" altLang="en-US" sz="1800" dirty="0" smtClean="0"/>
          </a:p>
          <a:p>
            <a:pPr marL="0" indent="0">
              <a:buNone/>
            </a:pPr>
            <a:r>
              <a:rPr lang="en-US" altLang="en-US" sz="1800" dirty="0">
                <a:hlinkClick r:id="rId3"/>
              </a:rPr>
              <a:t> </a:t>
            </a:r>
            <a:r>
              <a:rPr lang="en-US" altLang="en-US" sz="1800" dirty="0" smtClean="0">
                <a:hlinkClick r:id="rId3"/>
              </a:rPr>
              <a:t>http</a:t>
            </a:r>
            <a:r>
              <a:rPr lang="en-US" altLang="en-US" sz="1800" dirty="0" smtClean="0">
                <a:hlinkClick r:id="rId3"/>
              </a:rPr>
              <a:t>://www.bluecorncomics.com/mascots.htm</a:t>
            </a:r>
            <a:endParaRPr lang="en-US" altLang="en-US" sz="1800" dirty="0" smtClean="0"/>
          </a:p>
          <a:p>
            <a:pPr>
              <a:buFont typeface="Arial" charset="0"/>
              <a:buNone/>
            </a:pPr>
            <a:endParaRPr lang="en-US" altLang="en-US" sz="1800" dirty="0" smtClean="0"/>
          </a:p>
          <a:p>
            <a:endParaRPr lang="en-US" altLang="en-US" dirty="0" smtClean="0"/>
          </a:p>
        </p:txBody>
      </p:sp>
    </p:spTree>
    <p:extLst>
      <p:ext uri="{BB962C8B-B14F-4D97-AF65-F5344CB8AC3E}">
        <p14:creationId xmlns:p14="http://schemas.microsoft.com/office/powerpoint/2010/main" val="748335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457200"/>
            <a:ext cx="8229600" cy="1143000"/>
          </a:xfrm>
        </p:spPr>
        <p:txBody>
          <a:bodyPr>
            <a:normAutofit fontScale="90000"/>
          </a:bodyPr>
          <a:lstStyle/>
          <a:p>
            <a:r>
              <a:rPr lang="en-US" altLang="en-US" smtClean="0"/>
              <a:t/>
            </a:r>
            <a:br>
              <a:rPr lang="en-US" altLang="en-US" smtClean="0"/>
            </a:br>
            <a:r>
              <a:rPr lang="en-US" altLang="en-US" sz="3600" smtClean="0"/>
              <a:t>Chief Osceola and Renegade the official mascots of Florida State University.</a:t>
            </a:r>
            <a:br>
              <a:rPr lang="en-US" altLang="en-US" sz="3600" smtClean="0"/>
            </a:br>
            <a:endParaRPr lang="en-US" altLang="en-US" smtClean="0"/>
          </a:p>
        </p:txBody>
      </p:sp>
      <p:pic>
        <p:nvPicPr>
          <p:cNvPr id="4" name="Content Placeholder 3" descr="-Chief_Osceola_Renegade.jpg"/>
          <p:cNvPicPr>
            <a:picLocks noGrp="1" noChangeAspect="1"/>
          </p:cNvPicPr>
          <p:nvPr>
            <p:ph idx="1"/>
          </p:nvPr>
        </p:nvPicPr>
        <p:blipFill>
          <a:blip r:embed="rId2"/>
          <a:stretch>
            <a:fillRect/>
          </a:stretch>
        </p:blipFill>
        <p:spPr>
          <a:xfrm>
            <a:off x="685800" y="2057400"/>
            <a:ext cx="3810000" cy="2540000"/>
          </a:xfrm>
          <a:ln w="57150">
            <a:solidFill>
              <a:schemeClr val="accent3">
                <a:lumMod val="75000"/>
              </a:schemeClr>
            </a:solidFill>
          </a:ln>
        </p:spPr>
      </p:pic>
      <p:sp>
        <p:nvSpPr>
          <p:cNvPr id="26628" name="TextBox 4"/>
          <p:cNvSpPr txBox="1">
            <a:spLocks noChangeArrowheads="1"/>
          </p:cNvSpPr>
          <p:nvPr/>
        </p:nvSpPr>
        <p:spPr bwMode="auto">
          <a:xfrm>
            <a:off x="2133600" y="5334000"/>
            <a:ext cx="624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Sammy Seminole</a:t>
            </a:r>
            <a:r>
              <a:rPr lang="en-US" altLang="en-US"/>
              <a:t> was the first mascot of the Florida State University Seminoles. He was introduced in 1958 and was retired in 1972 in an effort to find a less insensitive mascot.</a:t>
            </a:r>
          </a:p>
          <a:p>
            <a:pPr eaLnBrk="1" hangingPunct="1"/>
            <a:endParaRPr lang="en-US" altLang="en-US"/>
          </a:p>
        </p:txBody>
      </p:sp>
      <p:sp>
        <p:nvSpPr>
          <p:cNvPr id="26629" name="TextBox 5"/>
          <p:cNvSpPr txBox="1">
            <a:spLocks noChangeArrowheads="1"/>
          </p:cNvSpPr>
          <p:nvPr/>
        </p:nvSpPr>
        <p:spPr bwMode="auto">
          <a:xfrm>
            <a:off x="4953000" y="1752600"/>
            <a:ext cx="3505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Since the 1980s Florida State University has forged a relationship with the Seminole Tribe of Florida, who have given the school their blessing to use the Seminole and Osceola imagery.</a:t>
            </a:r>
          </a:p>
        </p:txBody>
      </p:sp>
      <p:pic>
        <p:nvPicPr>
          <p:cNvPr id="7" name="Picture 6" descr="sammy seminole.jpg"/>
          <p:cNvPicPr>
            <a:picLocks noChangeAspect="1"/>
          </p:cNvPicPr>
          <p:nvPr/>
        </p:nvPicPr>
        <p:blipFill>
          <a:blip r:embed="rId3"/>
          <a:stretch>
            <a:fillRect/>
          </a:stretch>
        </p:blipFill>
        <p:spPr>
          <a:xfrm>
            <a:off x="685800" y="4945063"/>
            <a:ext cx="1295400" cy="1665287"/>
          </a:xfrm>
          <a:prstGeom prst="rect">
            <a:avLst/>
          </a:prstGeom>
          <a:ln w="38100">
            <a:solidFill>
              <a:schemeClr val="accent3">
                <a:lumMod val="75000"/>
              </a:schemeClr>
            </a:solidFill>
          </a:ln>
        </p:spPr>
      </p:pic>
    </p:spTree>
    <p:extLst>
      <p:ext uri="{BB962C8B-B14F-4D97-AF65-F5344CB8AC3E}">
        <p14:creationId xmlns:p14="http://schemas.microsoft.com/office/powerpoint/2010/main" val="1914724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p>
        </p:txBody>
      </p:sp>
      <p:pic>
        <p:nvPicPr>
          <p:cNvPr id="27651" name="Content Placeholder 3" descr="dontlooklikeanindia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9490" y="762000"/>
            <a:ext cx="8755910" cy="5564188"/>
          </a:xfrm>
          <a:ln w="38100">
            <a:solidFill>
              <a:schemeClr val="tx1"/>
            </a:solidFill>
          </a:ln>
        </p:spPr>
      </p:pic>
    </p:spTree>
    <p:extLst>
      <p:ext uri="{BB962C8B-B14F-4D97-AF65-F5344CB8AC3E}">
        <p14:creationId xmlns:p14="http://schemas.microsoft.com/office/powerpoint/2010/main" val="415047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Ethnocentrism and </a:t>
            </a:r>
            <a:br>
              <a:rPr lang="en-US" dirty="0" smtClean="0"/>
            </a:br>
            <a:r>
              <a:rPr lang="en-US" dirty="0" smtClean="0"/>
              <a:t>Stereotypes</a:t>
            </a:r>
          </a:p>
          <a:p>
            <a:r>
              <a:rPr lang="en-US" dirty="0" err="1" smtClean="0"/>
              <a:t>Whiteclay</a:t>
            </a:r>
            <a:r>
              <a:rPr lang="en-US" dirty="0" smtClean="0"/>
              <a:t> NE</a:t>
            </a:r>
          </a:p>
          <a:p>
            <a:r>
              <a:rPr lang="en-US" dirty="0" smtClean="0"/>
              <a:t>Children of the Plaines</a:t>
            </a:r>
            <a:endParaRPr lang="en-US" dirty="0"/>
          </a:p>
        </p:txBody>
      </p:sp>
      <p:pic>
        <p:nvPicPr>
          <p:cNvPr id="1026" name="Picture 2" descr="http://media.syracuse.com/entertainment/photo/9036388-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19200"/>
            <a:ext cx="3619500" cy="533400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71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pic>
        <p:nvPicPr>
          <p:cNvPr id="28675" name="Content Placeholder 3" descr="canyouimage.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4800"/>
            <a:ext cx="9145199" cy="6330281"/>
          </a:xfrm>
        </p:spPr>
      </p:pic>
    </p:spTree>
    <p:extLst>
      <p:ext uri="{BB962C8B-B14F-4D97-AF65-F5344CB8AC3E}">
        <p14:creationId xmlns:p14="http://schemas.microsoft.com/office/powerpoint/2010/main" val="1492346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smtClean="0"/>
          </a:p>
        </p:txBody>
      </p:sp>
      <p:pic>
        <p:nvPicPr>
          <p:cNvPr id="29699" name="Content Placeholder 3" descr="braves.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1452" y="228600"/>
            <a:ext cx="8986348" cy="6525756"/>
          </a:xfrm>
        </p:spPr>
      </p:pic>
    </p:spTree>
    <p:extLst>
      <p:ext uri="{BB962C8B-B14F-4D97-AF65-F5344CB8AC3E}">
        <p14:creationId xmlns:p14="http://schemas.microsoft.com/office/powerpoint/2010/main" val="361096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pic>
        <p:nvPicPr>
          <p:cNvPr id="30723" name="Content Placeholder 3" descr="honordu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381000"/>
            <a:ext cx="7531739" cy="5847764"/>
          </a:xfrm>
          <a:ln w="38100">
            <a:solidFill>
              <a:schemeClr val="tx1"/>
            </a:solidFill>
          </a:ln>
        </p:spPr>
      </p:pic>
    </p:spTree>
    <p:extLst>
      <p:ext uri="{BB962C8B-B14F-4D97-AF65-F5344CB8AC3E}">
        <p14:creationId xmlns:p14="http://schemas.microsoft.com/office/powerpoint/2010/main" val="1298517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ctrTitle"/>
          </p:nvPr>
        </p:nvSpPr>
        <p:spPr>
          <a:xfrm>
            <a:off x="685800" y="457200"/>
            <a:ext cx="7772400" cy="1470025"/>
          </a:xfrm>
        </p:spPr>
        <p:txBody>
          <a:bodyPr/>
          <a:lstStyle/>
          <a:p>
            <a:r>
              <a:rPr lang="en-US" altLang="en-US" dirty="0" smtClean="0">
                <a:hlinkClick r:id="rId3"/>
              </a:rPr>
              <a:t>Does genocide continue?</a:t>
            </a:r>
            <a:endParaRPr lang="en-US" altLang="en-US" dirty="0" smtClean="0"/>
          </a:p>
        </p:txBody>
      </p:sp>
      <p:sp>
        <p:nvSpPr>
          <p:cNvPr id="6" name="Subtitle 5"/>
          <p:cNvSpPr>
            <a:spLocks noGrp="1"/>
          </p:cNvSpPr>
          <p:nvPr>
            <p:ph type="subTitle" idx="1"/>
          </p:nvPr>
        </p:nvSpPr>
        <p:spPr>
          <a:xfrm>
            <a:off x="1371600" y="5105400"/>
            <a:ext cx="6400800" cy="1752600"/>
          </a:xfrm>
        </p:spPr>
        <p:txBody>
          <a:bodyPr rtlCol="0">
            <a:normAutofit/>
          </a:bodyPr>
          <a:lstStyle/>
          <a:p>
            <a:pPr marL="0" lvl="1" fontAlgn="auto">
              <a:spcAft>
                <a:spcPts val="0"/>
              </a:spcAft>
              <a:buFont typeface="Arial" pitchFamily="34" charset="0"/>
              <a:buNone/>
              <a:defRPr/>
            </a:pPr>
            <a:r>
              <a:rPr lang="en-US" b="1" dirty="0" smtClean="0">
                <a:solidFill>
                  <a:schemeClr val="accent3">
                    <a:lumMod val="75000"/>
                  </a:schemeClr>
                </a:solidFill>
              </a:rPr>
              <a:t>Infliction of conditions of life calculated to bring physical destruction</a:t>
            </a:r>
          </a:p>
          <a:p>
            <a:pPr>
              <a:defRPr/>
            </a:pPr>
            <a:r>
              <a:rPr lang="en-US" altLang="en-US" sz="2000" dirty="0">
                <a:hlinkClick r:id="rId3"/>
              </a:rPr>
              <a:t>http://www.youtube.com/watch?v=HDAdhOxuTwk</a:t>
            </a:r>
            <a:endParaRPr lang="en-US" altLang="en-US" sz="2000" dirty="0"/>
          </a:p>
          <a:p>
            <a:pPr fontAlgn="auto">
              <a:spcAft>
                <a:spcPts val="0"/>
              </a:spcAft>
              <a:buFont typeface="Arial" pitchFamily="34" charset="0"/>
              <a:buNone/>
              <a:defRPr/>
            </a:pPr>
            <a:endParaRPr lang="en-US" dirty="0" smtClean="0"/>
          </a:p>
        </p:txBody>
      </p:sp>
      <p:pic>
        <p:nvPicPr>
          <p:cNvPr id="7172" name="Picture 2" descr="http://sociologysource.squarespace.com/storage/images/Battle_For_Whitecla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286000"/>
            <a:ext cx="3810000" cy="25336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505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http://geology.com/cities-map/map-of-nebraska-cities.gif"/>
          <p:cNvPicPr>
            <a:picLocks noChangeAspect="1" noChangeArrowheads="1"/>
          </p:cNvPicPr>
          <p:nvPr/>
        </p:nvPicPr>
        <p:blipFill>
          <a:blip r:embed="rId3" cstate="print"/>
          <a:srcRect/>
          <a:stretch>
            <a:fillRect/>
          </a:stretch>
        </p:blipFill>
        <p:spPr bwMode="auto">
          <a:xfrm>
            <a:off x="573828" y="2971800"/>
            <a:ext cx="8246322" cy="341947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ircular Arrow 4"/>
          <p:cNvSpPr/>
          <p:nvPr/>
        </p:nvSpPr>
        <p:spPr>
          <a:xfrm>
            <a:off x="1219200" y="2514600"/>
            <a:ext cx="977900" cy="977900"/>
          </a:xfrm>
          <a:prstGeom prst="circularArrow">
            <a:avLst>
              <a:gd name="adj1" fmla="val 12500"/>
              <a:gd name="adj2" fmla="val 1142319"/>
              <a:gd name="adj3" fmla="val 20457681"/>
              <a:gd name="adj4" fmla="val 1716263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196" name="TextBox 5"/>
          <p:cNvSpPr txBox="1">
            <a:spLocks noChangeArrowheads="1"/>
          </p:cNvSpPr>
          <p:nvPr/>
        </p:nvSpPr>
        <p:spPr bwMode="auto">
          <a:xfrm>
            <a:off x="1676400" y="2297113"/>
            <a:ext cx="1731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White Clay, NE</a:t>
            </a:r>
          </a:p>
        </p:txBody>
      </p:sp>
      <p:pic>
        <p:nvPicPr>
          <p:cNvPr id="7" name="Picture 6" descr="white clay.jpg"/>
          <p:cNvPicPr>
            <a:picLocks noChangeAspect="1"/>
          </p:cNvPicPr>
          <p:nvPr/>
        </p:nvPicPr>
        <p:blipFill>
          <a:blip r:embed="rId4" cstate="print"/>
          <a:stretch>
            <a:fillRect/>
          </a:stretch>
        </p:blipFill>
        <p:spPr>
          <a:xfrm>
            <a:off x="4038600" y="198120"/>
            <a:ext cx="4267200" cy="277368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529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 Continued Exploitation?</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Whiteclay, NE:  population 14 people </a:t>
            </a:r>
          </a:p>
          <a:p>
            <a:pPr fontAlgn="auto">
              <a:spcAft>
                <a:spcPts val="0"/>
              </a:spcAft>
              <a:buFont typeface="Arial" pitchFamily="34" charset="0"/>
              <a:buChar char="•"/>
              <a:defRPr/>
            </a:pPr>
            <a:r>
              <a:rPr lang="en-US" dirty="0" smtClean="0"/>
              <a:t>4 off sale liquor stores that sell 4.5 million cans of beer a year (approx. 11,000 cans per day). </a:t>
            </a:r>
          </a:p>
          <a:p>
            <a:pPr fontAlgn="auto">
              <a:spcAft>
                <a:spcPts val="0"/>
              </a:spcAft>
              <a:buFont typeface="Arial" pitchFamily="34" charset="0"/>
              <a:buChar char="•"/>
              <a:defRPr/>
            </a:pPr>
            <a:r>
              <a:rPr lang="en-US" dirty="0" smtClean="0"/>
              <a:t>Whiteclay borders the Pine Ridge Indian Reservation, home of the Oglala Lakota</a:t>
            </a:r>
          </a:p>
          <a:p>
            <a:pPr fontAlgn="auto">
              <a:spcAft>
                <a:spcPts val="0"/>
              </a:spcAft>
              <a:buFont typeface="Arial" pitchFamily="34" charset="0"/>
              <a:buChar char="•"/>
              <a:defRPr/>
            </a:pPr>
            <a:r>
              <a:rPr lang="en-US" dirty="0" smtClean="0"/>
              <a:t>4 predatory liquor dealers make millions of dollars each year off of the Oglala's and the social costs of their business are experienced on the Pine Ridge side of the border. </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842474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Unquestionable Injustice</a:t>
            </a:r>
          </a:p>
        </p:txBody>
      </p:sp>
      <p:sp>
        <p:nvSpPr>
          <p:cNvPr id="3" name="Content Placeholder 2"/>
          <p:cNvSpPr>
            <a:spLocks noGrp="1"/>
          </p:cNvSpPr>
          <p:nvPr>
            <p:ph idx="1"/>
          </p:nvPr>
        </p:nvSpPr>
        <p:spPr>
          <a:xfrm>
            <a:off x="457200" y="1600200"/>
            <a:ext cx="8229600" cy="4876800"/>
          </a:xfrm>
        </p:spPr>
        <p:txBody>
          <a:bodyPr rtlCol="0">
            <a:normAutofit fontScale="92500" lnSpcReduction="20000"/>
          </a:bodyPr>
          <a:lstStyle/>
          <a:p>
            <a:pPr fontAlgn="auto">
              <a:spcAft>
                <a:spcPts val="0"/>
              </a:spcAft>
              <a:buFont typeface="Arial" pitchFamily="34" charset="0"/>
              <a:buChar char="•"/>
              <a:defRPr/>
            </a:pPr>
            <a:r>
              <a:rPr lang="en-US" dirty="0" smtClean="0"/>
              <a:t>the town of Whiteclay has no legal place for these 11,000 cans of beer to be consumed </a:t>
            </a:r>
          </a:p>
          <a:p>
            <a:pPr lvl="1" fontAlgn="auto">
              <a:spcAft>
                <a:spcPts val="0"/>
              </a:spcAft>
              <a:buFont typeface="Arial" pitchFamily="34" charset="0"/>
              <a:buChar char="–"/>
              <a:defRPr/>
            </a:pPr>
            <a:r>
              <a:rPr lang="en-US" dirty="0" smtClean="0"/>
              <a:t>You can't drink the beer at any of the off sale liquor stores.</a:t>
            </a:r>
          </a:p>
          <a:p>
            <a:pPr lvl="1" fontAlgn="auto">
              <a:spcAft>
                <a:spcPts val="0"/>
              </a:spcAft>
              <a:buFont typeface="Arial" pitchFamily="34" charset="0"/>
              <a:buChar char="–"/>
              <a:defRPr/>
            </a:pPr>
            <a:r>
              <a:rPr lang="en-US" dirty="0" smtClean="0"/>
              <a:t>You can't drink it in your car or on the street. </a:t>
            </a:r>
          </a:p>
          <a:p>
            <a:pPr lvl="1" fontAlgn="auto">
              <a:spcAft>
                <a:spcPts val="0"/>
              </a:spcAft>
              <a:buFont typeface="Arial" pitchFamily="34" charset="0"/>
              <a:buChar char="–"/>
              <a:defRPr/>
            </a:pPr>
            <a:r>
              <a:rPr lang="en-US" dirty="0" smtClean="0"/>
              <a:t>You certainly can't drink alcohol let alone possess it on the Pine Ridge Indian Reservation. </a:t>
            </a:r>
          </a:p>
          <a:p>
            <a:pPr fontAlgn="auto">
              <a:spcAft>
                <a:spcPts val="0"/>
              </a:spcAft>
              <a:buFont typeface="Arial" pitchFamily="34" charset="0"/>
              <a:buChar char="•"/>
              <a:defRPr/>
            </a:pPr>
            <a:r>
              <a:rPr lang="en-US" dirty="0" smtClean="0"/>
              <a:t>Despite evidence of daily illegalities there has been almost no police intervention. </a:t>
            </a:r>
          </a:p>
          <a:p>
            <a:pPr fontAlgn="auto">
              <a:spcAft>
                <a:spcPts val="0"/>
              </a:spcAft>
              <a:buFont typeface="Arial" pitchFamily="34" charset="0"/>
              <a:buChar char="•"/>
              <a:defRPr/>
            </a:pPr>
            <a:r>
              <a:rPr lang="en-US" dirty="0" smtClean="0"/>
              <a:t>The state government of Nebraska enjoys the excess taxes from Whiteclay and yet claims to not have the funds to adequately police the area. </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119758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1jrw5jterzxwu.cloudfront.net/sites/default/files/styles/cartoon_header_image/public/uploads/2012/09/marty-two-bulls-the-problem-with-whiteclay-nebras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553200" cy="6553200"/>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46273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http://en.wikipedia.org/wiki/Whiteclay,_Nebraska</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On February 9, 2012, the Oglala Sioux Tribe filed a federal lawsuit against </a:t>
            </a:r>
            <a:r>
              <a:rPr lang="en-US" dirty="0" err="1"/>
              <a:t>Whiteclay's</a:t>
            </a:r>
            <a:r>
              <a:rPr lang="en-US" dirty="0"/>
              <a:t> liquor stores, as well as national beer distributors and manufacturers, </a:t>
            </a:r>
            <a:r>
              <a:rPr lang="en-US" dirty="0" smtClean="0"/>
              <a:t>including Anheuser-Busch,</a:t>
            </a:r>
            <a:r>
              <a:rPr lang="en-US" dirty="0"/>
              <a:t> Molson Coors Brewing Company, Pabst Brewing Company, and Miller Brewing Company. The lawsuit alleges that the defendants knowingly sold and distributed beer with the intent of consumption on the Pine Ridge Indian Reservation, where alcohol is banned and alcohol-related problems are rampant.</a:t>
            </a:r>
            <a:r>
              <a:rPr lang="en-US" baseline="30000" dirty="0"/>
              <a:t>[21]</a:t>
            </a:r>
            <a:endParaRPr lang="en-US" dirty="0"/>
          </a:p>
          <a:p>
            <a:pPr marL="0" indent="0">
              <a:buNone/>
            </a:pPr>
            <a:r>
              <a:rPr lang="en-US" dirty="0"/>
              <a:t>According to the suit:</a:t>
            </a:r>
          </a:p>
          <a:p>
            <a:pPr marL="0" indent="0">
              <a:buNone/>
            </a:pPr>
            <a:r>
              <a:rPr lang="en-US" dirty="0"/>
              <a:t>The illegal sale and trade in alcohol in </a:t>
            </a:r>
            <a:r>
              <a:rPr lang="en-US" dirty="0" err="1"/>
              <a:t>Whiteclay</a:t>
            </a:r>
            <a:r>
              <a:rPr lang="en-US" dirty="0"/>
              <a:t> is open, notorious and well documented by news reports, legislative hearings, movies, public protests and law enforcement activities. All of the above have resulted in the publication of the facts of the illegal trade in alcohol and its devastating effects on the Lakota people, especially its children, both born and unborn.</a:t>
            </a:r>
            <a:r>
              <a:rPr lang="en-US" baseline="30000" dirty="0"/>
              <a:t>[21]</a:t>
            </a:r>
            <a:endParaRPr lang="en-US" dirty="0"/>
          </a:p>
          <a:p>
            <a:endParaRPr lang="en-US" dirty="0"/>
          </a:p>
        </p:txBody>
      </p:sp>
    </p:spTree>
    <p:extLst>
      <p:ext uri="{BB962C8B-B14F-4D97-AF65-F5344CB8AC3E}">
        <p14:creationId xmlns:p14="http://schemas.microsoft.com/office/powerpoint/2010/main" val="1790523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OST is seeking $500 million in damages for reimbursement of the "cost of health care, social services and child rehabilitation caused by chronic alcoholism on the reservation, which encompasses some of the nation's most impoverished counties."</a:t>
            </a:r>
            <a:r>
              <a:rPr lang="en-US" baseline="30000" dirty="0"/>
              <a:t>[21]</a:t>
            </a:r>
            <a:r>
              <a:rPr lang="en-US" dirty="0"/>
              <a:t> The tribe is represented in the suit by Tom White, the tribe's Omaha-based attorney.</a:t>
            </a:r>
            <a:r>
              <a:rPr lang="en-US" baseline="30000" dirty="0"/>
              <a:t>[2]</a:t>
            </a:r>
            <a:r>
              <a:rPr lang="en-US" dirty="0"/>
              <a:t> As White said, "In a town of 11 people selling 4.9 million 12-ounce servings of beer, there is no way that alcohol could be legally consumed. It's just impossible."</a:t>
            </a:r>
          </a:p>
        </p:txBody>
      </p:sp>
    </p:spTree>
    <p:extLst>
      <p:ext uri="{BB962C8B-B14F-4D97-AF65-F5344CB8AC3E}">
        <p14:creationId xmlns:p14="http://schemas.microsoft.com/office/powerpoint/2010/main" val="103106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rtlCol="0">
            <a:normAutofit/>
          </a:bodyPr>
          <a:lstStyle/>
          <a:p>
            <a:pPr fontAlgn="auto">
              <a:spcAft>
                <a:spcPts val="0"/>
              </a:spcAft>
              <a:defRPr/>
            </a:pPr>
            <a:r>
              <a:rPr lang="en-US" dirty="0" smtClean="0">
                <a:solidFill>
                  <a:schemeClr val="accent5">
                    <a:lumMod val="25000"/>
                  </a:schemeClr>
                </a:solidFill>
              </a:rPr>
              <a:t>Ethnocentrism</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latin typeface="Arial" pitchFamily="34" charset="0"/>
                <a:cs typeface="Arial" pitchFamily="34" charset="0"/>
              </a:rPr>
              <a:t>The tendency to use one’s own culture as a standard against which other groups or cultures are measured</a:t>
            </a:r>
          </a:p>
          <a:p>
            <a:pPr fontAlgn="auto">
              <a:spcAft>
                <a:spcPts val="0"/>
              </a:spcAft>
              <a:buFont typeface="Arial" pitchFamily="34" charset="0"/>
              <a:buChar char="•"/>
              <a:defRPr/>
            </a:pPr>
            <a:endParaRPr lang="en-US" dirty="0" smtClean="0">
              <a:latin typeface="Arial" pitchFamily="34" charset="0"/>
              <a:cs typeface="Arial" pitchFamily="34" charset="0"/>
            </a:endParaRPr>
          </a:p>
          <a:p>
            <a:pPr fontAlgn="auto">
              <a:spcAft>
                <a:spcPts val="0"/>
              </a:spcAft>
              <a:buFont typeface="Arial" pitchFamily="34" charset="0"/>
              <a:buChar char="•"/>
              <a:defRPr/>
            </a:pPr>
            <a:r>
              <a:rPr lang="en-US" dirty="0" smtClean="0">
                <a:solidFill>
                  <a:schemeClr val="accent5">
                    <a:lumMod val="50000"/>
                  </a:schemeClr>
                </a:solidFill>
                <a:latin typeface="Arial" pitchFamily="34" charset="0"/>
                <a:cs typeface="Arial" pitchFamily="34" charset="0"/>
              </a:rPr>
              <a:t>Positive features</a:t>
            </a:r>
            <a:r>
              <a:rPr lang="en-US" dirty="0" smtClean="0">
                <a:latin typeface="Arial" pitchFamily="34" charset="0"/>
                <a:cs typeface="Arial" pitchFamily="34" charset="0"/>
              </a:rPr>
              <a:t>:  national pride, patriotism, willingness to fight for one’s way of life</a:t>
            </a:r>
          </a:p>
          <a:p>
            <a:pPr fontAlgn="auto">
              <a:spcAft>
                <a:spcPts val="0"/>
              </a:spcAft>
              <a:buFont typeface="Arial" pitchFamily="34" charset="0"/>
              <a:buChar char="•"/>
              <a:defRPr/>
            </a:pPr>
            <a:r>
              <a:rPr lang="en-US" dirty="0" smtClean="0">
                <a:solidFill>
                  <a:schemeClr val="accent5">
                    <a:lumMod val="50000"/>
                  </a:schemeClr>
                </a:solidFill>
                <a:latin typeface="Arial" pitchFamily="34" charset="0"/>
                <a:cs typeface="Arial" pitchFamily="34" charset="0"/>
              </a:rPr>
              <a:t>Negative features</a:t>
            </a:r>
            <a:r>
              <a:rPr lang="en-US" dirty="0" smtClean="0">
                <a:latin typeface="Arial" pitchFamily="34" charset="0"/>
                <a:cs typeface="Arial" pitchFamily="34" charset="0"/>
              </a:rPr>
              <a:t>:  prejudice, discrimination</a:t>
            </a:r>
          </a:p>
        </p:txBody>
      </p:sp>
    </p:spTree>
    <p:extLst>
      <p:ext uri="{BB962C8B-B14F-4D97-AF65-F5344CB8AC3E}">
        <p14:creationId xmlns:p14="http://schemas.microsoft.com/office/powerpoint/2010/main" val="2474484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457200" y="304800"/>
            <a:ext cx="8229600" cy="6400800"/>
          </a:xfrm>
        </p:spPr>
        <p:txBody>
          <a:bodyPr>
            <a:normAutofit fontScale="70000" lnSpcReduction="20000"/>
          </a:bodyPr>
          <a:lstStyle/>
          <a:p>
            <a:pPr marL="0" indent="0">
              <a:buNone/>
            </a:pPr>
            <a:r>
              <a:rPr lang="en-US" dirty="0"/>
              <a:t>On October 1, 2012, the U.S. District Judge John M. Gerrard dismissed the Oglala Sioux Tribe's lawsuit against the beer stores and associated companies, saying that the federal court did not have jurisdiction over the issue. He dismissed it "without prejudice, meaning the tribe could take its claims to state court."</a:t>
            </a:r>
            <a:r>
              <a:rPr lang="en-US" baseline="30000" dirty="0"/>
              <a:t>[24]</a:t>
            </a:r>
            <a:r>
              <a:rPr lang="en-US" dirty="0"/>
              <a:t> The judge acknowledged that beer sales contributed to problems on the reservation.</a:t>
            </a:r>
            <a:r>
              <a:rPr lang="en-US" baseline="30000" dirty="0"/>
              <a:t>[24</a:t>
            </a:r>
            <a:r>
              <a:rPr lang="en-US" baseline="30000" dirty="0" smtClean="0"/>
              <a:t>]</a:t>
            </a:r>
          </a:p>
          <a:p>
            <a:pPr marL="0" indent="0">
              <a:buNone/>
            </a:pPr>
            <a:endParaRPr lang="en-US" dirty="0"/>
          </a:p>
          <a:p>
            <a:pPr marL="0" indent="0">
              <a:buNone/>
            </a:pPr>
            <a:r>
              <a:rPr lang="en-US" b="1" dirty="0"/>
              <a:t>Nebraska state </a:t>
            </a:r>
            <a:r>
              <a:rPr lang="en-US" b="1" dirty="0" smtClean="0"/>
              <a:t>response</a:t>
            </a:r>
            <a:endParaRPr lang="en-US" b="1" dirty="0"/>
          </a:p>
          <a:p>
            <a:pPr marL="0" indent="0">
              <a:buNone/>
            </a:pPr>
            <a:r>
              <a:rPr lang="en-US" dirty="0"/>
              <a:t>As noted, the Nebraska legislature created bills to increase funding for police protection and health services in the area. In February 2012 Nebraska lawmakers were</a:t>
            </a:r>
          </a:p>
          <a:p>
            <a:pPr marL="0" indent="0">
              <a:buNone/>
            </a:pPr>
            <a:r>
              <a:rPr lang="en-US" dirty="0"/>
              <a:t>"considering legislation that would allow the state to limit the types of alcohol sold in areas like </a:t>
            </a:r>
            <a:r>
              <a:rPr lang="en-US" dirty="0" err="1"/>
              <a:t>Whiteclay</a:t>
            </a:r>
            <a:r>
              <a:rPr lang="en-US" dirty="0"/>
              <a:t>. The measure would require local authorities to ask the state to designate the area an 'alcohol impact zone.'"</a:t>
            </a:r>
            <a:r>
              <a:rPr lang="en-US" baseline="30000" dirty="0"/>
              <a:t>[21]</a:t>
            </a:r>
            <a:r>
              <a:rPr lang="en-US" dirty="0"/>
              <a:t> Under the legislation, the state liquor commission would be authorized to "limit the hours alcohol sellers are open, ban the sale of certain products or impose other restrictions."</a:t>
            </a:r>
            <a:r>
              <a:rPr lang="en-US" baseline="30000" dirty="0"/>
              <a:t>[21</a:t>
            </a:r>
            <a:r>
              <a:rPr lang="en-US" baseline="30000" dirty="0" smtClean="0"/>
              <a:t>]</a:t>
            </a:r>
          </a:p>
          <a:p>
            <a:pPr marL="0" indent="0">
              <a:buNone/>
            </a:pPr>
            <a:endParaRPr lang="en-US" dirty="0"/>
          </a:p>
          <a:p>
            <a:pPr marL="0" indent="0">
              <a:buNone/>
            </a:pPr>
            <a:r>
              <a:rPr lang="en-US" dirty="0"/>
              <a:t>The measure was introduced by Nebraska state Senator LeRoy J. Louden of Ellsworth, whose district includes </a:t>
            </a:r>
            <a:r>
              <a:rPr lang="en-US" dirty="0" err="1"/>
              <a:t>Whiteclay</a:t>
            </a:r>
            <a:r>
              <a:rPr lang="en-US" dirty="0"/>
              <a:t>. Sheridan County officials support it.</a:t>
            </a:r>
            <a:r>
              <a:rPr lang="en-US" baseline="30000" dirty="0"/>
              <a:t>[21]</a:t>
            </a:r>
            <a:endParaRPr lang="en-US" dirty="0"/>
          </a:p>
          <a:p>
            <a:pPr marL="0" indent="0">
              <a:buNone/>
            </a:pPr>
            <a:endParaRPr lang="en-US" dirty="0"/>
          </a:p>
        </p:txBody>
      </p:sp>
    </p:spTree>
    <p:extLst>
      <p:ext uri="{BB962C8B-B14F-4D97-AF65-F5344CB8AC3E}">
        <p14:creationId xmlns:p14="http://schemas.microsoft.com/office/powerpoint/2010/main" val="2325030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Pine Ridge </a:t>
            </a:r>
            <a:br>
              <a:rPr lang="en-US" dirty="0" smtClean="0"/>
            </a:br>
            <a:r>
              <a:rPr lang="en-US" dirty="0" smtClean="0"/>
              <a:t>Oglala Lakota Reservations</a:t>
            </a:r>
            <a:endParaRPr lang="en-US" dirty="0"/>
          </a:p>
        </p:txBody>
      </p:sp>
      <p:sp>
        <p:nvSpPr>
          <p:cNvPr id="3" name="Content Placeholder 2"/>
          <p:cNvSpPr>
            <a:spLocks noGrp="1"/>
          </p:cNvSpPr>
          <p:nvPr>
            <p:ph idx="1"/>
          </p:nvPr>
        </p:nvSpPr>
        <p:spPr/>
        <p:txBody>
          <a:bodyPr/>
          <a:lstStyle/>
          <a:p>
            <a:r>
              <a:rPr lang="en-US"/>
              <a:t>Children of the </a:t>
            </a:r>
            <a:r>
              <a:rPr lang="en-US" smtClean="0"/>
              <a:t>Plains</a:t>
            </a:r>
            <a:endParaRPr lang="en-US" smtClean="0">
              <a:hlinkClick r:id="rId2"/>
            </a:endParaRPr>
          </a:p>
          <a:p>
            <a:endParaRPr lang="en-US" dirty="0" smtClean="0">
              <a:hlinkClick r:id="rId2"/>
            </a:endParaRPr>
          </a:p>
          <a:p>
            <a:r>
              <a:rPr lang="en-US" dirty="0" smtClean="0">
                <a:hlinkClick r:id="rId2"/>
              </a:rPr>
              <a:t>http</a:t>
            </a:r>
            <a:r>
              <a:rPr lang="en-US" dirty="0">
                <a:hlinkClick r:id="rId2"/>
              </a:rPr>
              <a:t>://</a:t>
            </a:r>
            <a:r>
              <a:rPr lang="en-US" dirty="0" smtClean="0">
                <a:hlinkClick r:id="rId2"/>
              </a:rPr>
              <a:t>www.youtube.com/watch?v=GACcBe9Be58</a:t>
            </a:r>
            <a:endParaRPr lang="en-US" dirty="0" smtClean="0"/>
          </a:p>
          <a:p>
            <a:endParaRPr lang="en-US" dirty="0"/>
          </a:p>
        </p:txBody>
      </p:sp>
    </p:spTree>
    <p:extLst>
      <p:ext uri="{BB962C8B-B14F-4D97-AF65-F5344CB8AC3E}">
        <p14:creationId xmlns:p14="http://schemas.microsoft.com/office/powerpoint/2010/main" val="2275539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Assignment</a:t>
            </a:r>
          </a:p>
        </p:txBody>
      </p:sp>
      <p:sp>
        <p:nvSpPr>
          <p:cNvPr id="3" name="Content Placeholder 2"/>
          <p:cNvSpPr>
            <a:spLocks noGrp="1"/>
          </p:cNvSpPr>
          <p:nvPr>
            <p:ph idx="1"/>
          </p:nvPr>
        </p:nvSpPr>
        <p:spPr/>
        <p:txBody>
          <a:bodyPr>
            <a:normAutofit/>
          </a:bodyPr>
          <a:lstStyle/>
          <a:p>
            <a:pPr marL="0" indent="0">
              <a:buFont typeface="Arial" charset="0"/>
              <a:buNone/>
              <a:defRPr/>
            </a:pPr>
            <a:endParaRPr lang="en-US" dirty="0"/>
          </a:p>
          <a:p>
            <a:pPr marL="0" indent="0">
              <a:buFont typeface="Arial" charset="0"/>
              <a:buNone/>
              <a:defRPr/>
            </a:pPr>
            <a:endParaRPr lang="en-US" dirty="0"/>
          </a:p>
          <a:p>
            <a:pPr>
              <a:defRPr/>
            </a:pPr>
            <a:endParaRPr lang="en-US" dirty="0"/>
          </a:p>
          <a:p>
            <a:pPr>
              <a:defRPr/>
            </a:pPr>
            <a:r>
              <a:rPr lang="en-US" dirty="0" smtClean="0"/>
              <a:t>Buffalo Robe Papers will be assigned on 10/28 and are due 11/6 unless otherwise announced</a:t>
            </a:r>
            <a:endParaRPr lang="en-US" dirty="0"/>
          </a:p>
        </p:txBody>
      </p:sp>
    </p:spTree>
    <p:extLst>
      <p:ext uri="{BB962C8B-B14F-4D97-AF65-F5344CB8AC3E}">
        <p14:creationId xmlns:p14="http://schemas.microsoft.com/office/powerpoint/2010/main" val="262572352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altLang="en-US" smtClean="0"/>
              <a:t>Buffalo Robe Project</a:t>
            </a:r>
          </a:p>
        </p:txBody>
      </p:sp>
      <p:sp>
        <p:nvSpPr>
          <p:cNvPr id="4099" name="Content Placeholder 5"/>
          <p:cNvSpPr>
            <a:spLocks noGrp="1"/>
          </p:cNvSpPr>
          <p:nvPr>
            <p:ph idx="1"/>
          </p:nvPr>
        </p:nvSpPr>
        <p:spPr/>
        <p:txBody>
          <a:bodyPr/>
          <a:lstStyle/>
          <a:p>
            <a:pPr>
              <a:defRPr/>
            </a:pPr>
            <a:r>
              <a:rPr lang="en-US" altLang="en-US" dirty="0" smtClean="0"/>
              <a:t>We will be working on the descriptions for the Fort Omaha </a:t>
            </a:r>
            <a:r>
              <a:rPr lang="en-US" altLang="en-US" dirty="0" err="1" smtClean="0"/>
              <a:t>Wintercount</a:t>
            </a:r>
            <a:endParaRPr lang="en-US" altLang="en-US" dirty="0" smtClean="0"/>
          </a:p>
          <a:p>
            <a:pPr>
              <a:defRPr/>
            </a:pPr>
            <a:endParaRPr lang="en-US" altLang="en-US" dirty="0" smtClean="0"/>
          </a:p>
          <a:p>
            <a:pPr>
              <a:defRPr/>
            </a:pPr>
            <a:r>
              <a:rPr lang="en-US" altLang="en-US" dirty="0" smtClean="0"/>
              <a:t>Choosing topics -  Thursday</a:t>
            </a:r>
          </a:p>
          <a:p>
            <a:pPr lvl="1">
              <a:defRPr/>
            </a:pPr>
            <a:r>
              <a:rPr lang="en-US" altLang="en-US" dirty="0" smtClean="0"/>
              <a:t>Papers due November 6</a:t>
            </a:r>
          </a:p>
          <a:p>
            <a:pPr marL="0" indent="0">
              <a:buFont typeface="Arial" charset="0"/>
              <a:buNone/>
              <a:defRPr/>
            </a:pPr>
            <a:endParaRPr lang="en-US" altLang="en-US" dirty="0" smtClean="0"/>
          </a:p>
        </p:txBody>
      </p:sp>
    </p:spTree>
    <p:extLst>
      <p:ext uri="{BB962C8B-B14F-4D97-AF65-F5344CB8AC3E}">
        <p14:creationId xmlns:p14="http://schemas.microsoft.com/office/powerpoint/2010/main" val="460655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smtClean="0"/>
          </a:p>
        </p:txBody>
      </p:sp>
      <p:pic>
        <p:nvPicPr>
          <p:cNvPr id="1843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t="11143"/>
          <a:stretch>
            <a:fillRect/>
          </a:stretch>
        </p:blipFill>
        <p:spPr>
          <a:xfrm>
            <a:off x="15875" y="304800"/>
            <a:ext cx="9093200" cy="6059488"/>
          </a:xfrm>
        </p:spPr>
      </p:pic>
    </p:spTree>
    <p:extLst>
      <p:ext uri="{BB962C8B-B14F-4D97-AF65-F5344CB8AC3E}">
        <p14:creationId xmlns:p14="http://schemas.microsoft.com/office/powerpoint/2010/main" val="309756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rtlCol="0">
            <a:normAutofit/>
          </a:bodyPr>
          <a:lstStyle/>
          <a:p>
            <a:pPr fontAlgn="auto">
              <a:spcAft>
                <a:spcPts val="0"/>
              </a:spcAft>
              <a:defRPr/>
            </a:pPr>
            <a:r>
              <a:rPr lang="en-US" dirty="0" smtClean="0">
                <a:solidFill>
                  <a:schemeClr val="accent5">
                    <a:lumMod val="50000"/>
                  </a:schemeClr>
                </a:solidFill>
              </a:rPr>
              <a:t>In</a:t>
            </a:r>
            <a:r>
              <a:rPr lang="en-US" dirty="0" smtClean="0"/>
              <a:t>-groups versus </a:t>
            </a:r>
            <a:r>
              <a:rPr lang="en-US" dirty="0" smtClean="0">
                <a:solidFill>
                  <a:schemeClr val="accent5">
                    <a:lumMod val="50000"/>
                  </a:schemeClr>
                </a:solidFill>
              </a:rPr>
              <a:t>Out</a:t>
            </a:r>
            <a:r>
              <a:rPr lang="en-US" dirty="0" smtClean="0"/>
              <a:t>-groups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latin typeface="+mj-lt"/>
              </a:rPr>
              <a:t>If we see our way as good, </a:t>
            </a:r>
            <a:r>
              <a:rPr lang="en-US" dirty="0" smtClean="0">
                <a:solidFill>
                  <a:schemeClr val="accent5">
                    <a:lumMod val="50000"/>
                  </a:schemeClr>
                </a:solidFill>
                <a:latin typeface="+mj-lt"/>
              </a:rPr>
              <a:t>those who are like us are seen as in-groups</a:t>
            </a:r>
          </a:p>
          <a:p>
            <a:pPr fontAlgn="auto">
              <a:spcAft>
                <a:spcPts val="0"/>
              </a:spcAft>
              <a:buFont typeface="Arial" pitchFamily="34" charset="0"/>
              <a:buChar char="•"/>
              <a:defRPr/>
            </a:pPr>
            <a:r>
              <a:rPr lang="en-US" dirty="0" smtClean="0">
                <a:latin typeface="+mj-lt"/>
              </a:rPr>
              <a:t>All others, then, are viewed as out-groups</a:t>
            </a:r>
          </a:p>
          <a:p>
            <a:pPr fontAlgn="auto">
              <a:spcAft>
                <a:spcPts val="0"/>
              </a:spcAft>
              <a:buFont typeface="Arial" pitchFamily="34" charset="0"/>
              <a:buChar char="•"/>
              <a:defRPr/>
            </a:pPr>
            <a:r>
              <a:rPr lang="en-US" dirty="0" smtClean="0">
                <a:latin typeface="+mj-lt"/>
              </a:rPr>
              <a:t>We feel different degrees of </a:t>
            </a:r>
            <a:r>
              <a:rPr lang="en-US" dirty="0" smtClean="0">
                <a:solidFill>
                  <a:schemeClr val="accent5">
                    <a:lumMod val="50000"/>
                  </a:schemeClr>
                </a:solidFill>
                <a:latin typeface="+mj-lt"/>
              </a:rPr>
              <a:t>social distance from out-groups</a:t>
            </a:r>
          </a:p>
          <a:p>
            <a:pPr fontAlgn="auto">
              <a:spcAft>
                <a:spcPts val="0"/>
              </a:spcAft>
              <a:buFont typeface="Arial" pitchFamily="34" charset="0"/>
              <a:buChar char="•"/>
              <a:defRPr/>
            </a:pPr>
            <a:r>
              <a:rPr lang="en-US" dirty="0" smtClean="0">
                <a:latin typeface="+mj-lt"/>
              </a:rPr>
              <a:t>The more distant, the more we tend to polarize our feelings or judgments</a:t>
            </a:r>
          </a:p>
        </p:txBody>
      </p:sp>
    </p:spTree>
    <p:extLst>
      <p:ext uri="{BB962C8B-B14F-4D97-AF65-F5344CB8AC3E}">
        <p14:creationId xmlns:p14="http://schemas.microsoft.com/office/powerpoint/2010/main" val="5940858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latin typeface="Arial" charset="0"/>
              </a:rPr>
              <a:t>Polarity of Judgments</a:t>
            </a:r>
          </a:p>
        </p:txBody>
      </p:sp>
      <p:sp>
        <p:nvSpPr>
          <p:cNvPr id="3" name="Content Placeholder 2"/>
          <p:cNvSpPr>
            <a:spLocks noGrp="1"/>
          </p:cNvSpPr>
          <p:nvPr>
            <p:ph sz="half" idx="1"/>
          </p:nvPr>
        </p:nvSpPr>
        <p:spPr/>
        <p:txBody>
          <a:bodyPr rtlCol="0">
            <a:normAutofit/>
          </a:bodyPr>
          <a:lstStyle/>
          <a:p>
            <a:pPr fontAlgn="auto">
              <a:spcAft>
                <a:spcPts val="0"/>
              </a:spcAft>
              <a:buFont typeface="Arial" pitchFamily="34" charset="0"/>
              <a:buChar char="•"/>
              <a:defRPr/>
            </a:pPr>
            <a:r>
              <a:rPr lang="en-US" dirty="0" smtClean="0">
                <a:solidFill>
                  <a:schemeClr val="accent5">
                    <a:lumMod val="50000"/>
                  </a:schemeClr>
                </a:solidFill>
                <a:latin typeface="+mj-lt"/>
              </a:rPr>
              <a:t>In-Group:  Our way</a:t>
            </a:r>
            <a:endParaRPr lang="en-US" dirty="0" smtClean="0">
              <a:latin typeface="+mj-lt"/>
            </a:endParaRPr>
          </a:p>
          <a:p>
            <a:pPr fontAlgn="auto">
              <a:spcAft>
                <a:spcPts val="0"/>
              </a:spcAft>
              <a:buFont typeface="Arial" pitchFamily="34" charset="0"/>
              <a:buChar char="•"/>
              <a:defRPr/>
            </a:pPr>
            <a:r>
              <a:rPr lang="en-US" dirty="0" smtClean="0">
                <a:latin typeface="+mj-lt"/>
              </a:rPr>
              <a:t>Good</a:t>
            </a:r>
          </a:p>
          <a:p>
            <a:pPr fontAlgn="auto">
              <a:spcAft>
                <a:spcPts val="0"/>
              </a:spcAft>
              <a:buFont typeface="Arial" pitchFamily="34" charset="0"/>
              <a:buChar char="•"/>
              <a:defRPr/>
            </a:pPr>
            <a:r>
              <a:rPr lang="en-US" dirty="0" smtClean="0">
                <a:latin typeface="+mj-lt"/>
              </a:rPr>
              <a:t>Right</a:t>
            </a:r>
          </a:p>
          <a:p>
            <a:pPr fontAlgn="auto">
              <a:spcAft>
                <a:spcPts val="0"/>
              </a:spcAft>
              <a:buFont typeface="Arial" pitchFamily="34" charset="0"/>
              <a:buChar char="•"/>
              <a:defRPr/>
            </a:pPr>
            <a:r>
              <a:rPr lang="en-US" dirty="0" smtClean="0">
                <a:latin typeface="+mj-lt"/>
              </a:rPr>
              <a:t>Honest</a:t>
            </a:r>
          </a:p>
          <a:p>
            <a:pPr fontAlgn="auto">
              <a:spcAft>
                <a:spcPts val="0"/>
              </a:spcAft>
              <a:buFont typeface="Arial" pitchFamily="34" charset="0"/>
              <a:buChar char="•"/>
              <a:defRPr/>
            </a:pPr>
            <a:r>
              <a:rPr lang="en-US" dirty="0" smtClean="0">
                <a:latin typeface="+mj-lt"/>
              </a:rPr>
              <a:t>Intelligent</a:t>
            </a:r>
          </a:p>
          <a:p>
            <a:pPr fontAlgn="auto">
              <a:spcAft>
                <a:spcPts val="0"/>
              </a:spcAft>
              <a:buFont typeface="Arial" pitchFamily="34" charset="0"/>
              <a:buChar char="•"/>
              <a:defRPr/>
            </a:pPr>
            <a:r>
              <a:rPr lang="en-US" dirty="0" smtClean="0">
                <a:latin typeface="+mj-lt"/>
              </a:rPr>
              <a:t>Clean</a:t>
            </a:r>
          </a:p>
          <a:p>
            <a:pPr fontAlgn="auto">
              <a:spcAft>
                <a:spcPts val="0"/>
              </a:spcAft>
              <a:buFont typeface="Arial" pitchFamily="34" charset="0"/>
              <a:buChar char="•"/>
              <a:defRPr/>
            </a:pPr>
            <a:r>
              <a:rPr lang="en-US" dirty="0" smtClean="0">
                <a:latin typeface="+mj-lt"/>
              </a:rPr>
              <a:t>Etc.</a:t>
            </a:r>
          </a:p>
        </p:txBody>
      </p:sp>
      <p:sp>
        <p:nvSpPr>
          <p:cNvPr id="4" name="Content Placeholder 3"/>
          <p:cNvSpPr>
            <a:spLocks noGrp="1"/>
          </p:cNvSpPr>
          <p:nvPr>
            <p:ph sz="half" idx="2"/>
          </p:nvPr>
        </p:nvSpPr>
        <p:spPr/>
        <p:txBody>
          <a:bodyPr rtlCol="0">
            <a:normAutofit/>
          </a:bodyPr>
          <a:lstStyle/>
          <a:p>
            <a:pPr fontAlgn="auto">
              <a:spcAft>
                <a:spcPts val="0"/>
              </a:spcAft>
              <a:buFont typeface="Arial" pitchFamily="34" charset="0"/>
              <a:buChar char="•"/>
              <a:defRPr/>
            </a:pPr>
            <a:r>
              <a:rPr lang="en-US" dirty="0" smtClean="0">
                <a:solidFill>
                  <a:schemeClr val="accent5">
                    <a:lumMod val="50000"/>
                  </a:schemeClr>
                </a:solidFill>
                <a:latin typeface="+mj-lt"/>
              </a:rPr>
              <a:t>Out-Group:  Their way</a:t>
            </a:r>
          </a:p>
          <a:p>
            <a:pPr fontAlgn="auto">
              <a:spcAft>
                <a:spcPts val="0"/>
              </a:spcAft>
              <a:buFont typeface="Arial" pitchFamily="34" charset="0"/>
              <a:buChar char="•"/>
              <a:defRPr/>
            </a:pPr>
            <a:r>
              <a:rPr lang="en-US" dirty="0" smtClean="0">
                <a:latin typeface="+mj-lt"/>
              </a:rPr>
              <a:t>Bad; Evil</a:t>
            </a:r>
          </a:p>
          <a:p>
            <a:pPr fontAlgn="auto">
              <a:spcAft>
                <a:spcPts val="0"/>
              </a:spcAft>
              <a:buFont typeface="Arial" pitchFamily="34" charset="0"/>
              <a:buChar char="•"/>
              <a:defRPr/>
            </a:pPr>
            <a:r>
              <a:rPr lang="en-US" dirty="0" smtClean="0">
                <a:latin typeface="+mj-lt"/>
              </a:rPr>
              <a:t>Wrong</a:t>
            </a:r>
          </a:p>
          <a:p>
            <a:pPr fontAlgn="auto">
              <a:spcAft>
                <a:spcPts val="0"/>
              </a:spcAft>
              <a:buFont typeface="Arial" pitchFamily="34" charset="0"/>
              <a:buChar char="•"/>
              <a:defRPr/>
            </a:pPr>
            <a:r>
              <a:rPr lang="en-US" dirty="0" smtClean="0">
                <a:latin typeface="+mj-lt"/>
              </a:rPr>
              <a:t>Dishonest, Sneaky</a:t>
            </a:r>
          </a:p>
          <a:p>
            <a:pPr fontAlgn="auto">
              <a:spcAft>
                <a:spcPts val="0"/>
              </a:spcAft>
              <a:buFont typeface="Arial" pitchFamily="34" charset="0"/>
              <a:buChar char="•"/>
              <a:defRPr/>
            </a:pPr>
            <a:r>
              <a:rPr lang="en-US" dirty="0" smtClean="0">
                <a:latin typeface="+mj-lt"/>
              </a:rPr>
              <a:t>Stupid</a:t>
            </a:r>
          </a:p>
          <a:p>
            <a:pPr fontAlgn="auto">
              <a:spcAft>
                <a:spcPts val="0"/>
              </a:spcAft>
              <a:buFont typeface="Arial" pitchFamily="34" charset="0"/>
              <a:buChar char="•"/>
              <a:defRPr/>
            </a:pPr>
            <a:r>
              <a:rPr lang="en-US" dirty="0" smtClean="0">
                <a:latin typeface="+mj-lt"/>
              </a:rPr>
              <a:t>Dirty</a:t>
            </a:r>
          </a:p>
          <a:p>
            <a:pPr fontAlgn="auto">
              <a:spcAft>
                <a:spcPts val="0"/>
              </a:spcAft>
              <a:buFont typeface="Arial" pitchFamily="34" charset="0"/>
              <a:buChar char="•"/>
              <a:defRPr/>
            </a:pPr>
            <a:r>
              <a:rPr lang="en-US" dirty="0" smtClean="0">
                <a:latin typeface="+mj-lt"/>
              </a:rPr>
              <a:t>Etc.</a:t>
            </a:r>
          </a:p>
        </p:txBody>
      </p:sp>
    </p:spTree>
    <p:extLst>
      <p:ext uri="{BB962C8B-B14F-4D97-AF65-F5344CB8AC3E}">
        <p14:creationId xmlns:p14="http://schemas.microsoft.com/office/powerpoint/2010/main" val="17564365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rPr>
              <a:t>Prejudice</a:t>
            </a:r>
          </a:p>
        </p:txBody>
      </p:sp>
      <p:sp>
        <p:nvSpPr>
          <p:cNvPr id="14339" name="Rectangle 3"/>
          <p:cNvSpPr>
            <a:spLocks noGrp="1" noChangeArrowheads="1"/>
          </p:cNvSpPr>
          <p:nvPr>
            <p:ph type="body" idx="1"/>
          </p:nvPr>
        </p:nvSpPr>
        <p:spPr/>
        <p:txBody>
          <a:bodyPr/>
          <a:lstStyle/>
          <a:p>
            <a:r>
              <a:rPr lang="en-US" altLang="en-US" smtClean="0">
                <a:latin typeface="Arial" charset="0"/>
              </a:rPr>
              <a:t>Categorical</a:t>
            </a:r>
          </a:p>
          <a:p>
            <a:r>
              <a:rPr lang="en-US" altLang="en-US" smtClean="0">
                <a:latin typeface="Arial" charset="0"/>
              </a:rPr>
              <a:t>Irrational</a:t>
            </a:r>
          </a:p>
          <a:p>
            <a:r>
              <a:rPr lang="en-US" altLang="en-US" smtClean="0">
                <a:latin typeface="Arial" charset="0"/>
              </a:rPr>
              <a:t>Like or dislike</a:t>
            </a:r>
          </a:p>
          <a:p>
            <a:r>
              <a:rPr lang="en-US" altLang="en-US" smtClean="0">
                <a:latin typeface="Arial" charset="0"/>
              </a:rPr>
              <a:t>Applied to all members of a group</a:t>
            </a:r>
          </a:p>
          <a:p>
            <a:r>
              <a:rPr lang="en-US" altLang="en-US" smtClean="0">
                <a:latin typeface="Arial" charset="0"/>
              </a:rPr>
              <a:t>Based on irrelevant information such as racial or cultural characteristics</a:t>
            </a:r>
          </a:p>
        </p:txBody>
      </p:sp>
    </p:spTree>
    <p:extLst>
      <p:ext uri="{BB962C8B-B14F-4D97-AF65-F5344CB8AC3E}">
        <p14:creationId xmlns:p14="http://schemas.microsoft.com/office/powerpoint/2010/main" val="36787051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rPr>
              <a:t>Discrimination</a:t>
            </a:r>
          </a:p>
        </p:txBody>
      </p:sp>
      <p:sp>
        <p:nvSpPr>
          <p:cNvPr id="15363" name="Rectangle 3"/>
          <p:cNvSpPr>
            <a:spLocks noGrp="1" noChangeArrowheads="1"/>
          </p:cNvSpPr>
          <p:nvPr>
            <p:ph type="body" idx="1"/>
          </p:nvPr>
        </p:nvSpPr>
        <p:spPr/>
        <p:txBody>
          <a:bodyPr/>
          <a:lstStyle/>
          <a:p>
            <a:r>
              <a:rPr lang="en-US" altLang="en-US" smtClean="0">
                <a:latin typeface="Arial" charset="0"/>
              </a:rPr>
              <a:t>Acting out prejudice</a:t>
            </a:r>
            <a:br>
              <a:rPr lang="en-US" altLang="en-US" smtClean="0">
                <a:latin typeface="Arial" charset="0"/>
              </a:rPr>
            </a:br>
            <a:endParaRPr lang="en-US" altLang="en-US" smtClean="0">
              <a:latin typeface="Arial" charset="0"/>
            </a:endParaRPr>
          </a:p>
          <a:p>
            <a:r>
              <a:rPr lang="en-US" altLang="en-US" smtClean="0">
                <a:latin typeface="Arial" charset="0"/>
              </a:rPr>
              <a:t>Systematically grants advantages </a:t>
            </a:r>
            <a:br>
              <a:rPr lang="en-US" altLang="en-US" smtClean="0">
                <a:latin typeface="Arial" charset="0"/>
              </a:rPr>
            </a:br>
            <a:r>
              <a:rPr lang="en-US" altLang="en-US" smtClean="0">
                <a:latin typeface="Arial" charset="0"/>
              </a:rPr>
              <a:t>or disadvantages based on competition for a society’s resources and rewards</a:t>
            </a:r>
          </a:p>
        </p:txBody>
      </p:sp>
    </p:spTree>
    <p:extLst>
      <p:ext uri="{BB962C8B-B14F-4D97-AF65-F5344CB8AC3E}">
        <p14:creationId xmlns:p14="http://schemas.microsoft.com/office/powerpoint/2010/main" val="21806024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762000" y="1143000"/>
            <a:ext cx="7827963" cy="4899025"/>
          </a:xfrm>
          <a:prstGeom prst="rect">
            <a:avLst/>
          </a:prstGeom>
          <a:noFill/>
          <a:ln w="12700">
            <a:noFill/>
            <a:miter lim="800000"/>
            <a:headEnd type="none" w="sm" len="sm"/>
            <a:tailEnd type="none" w="sm" len="sm"/>
          </a:ln>
        </p:spPr>
        <p:txBody>
          <a:bodyPr lIns="82058" tIns="41029" rIns="82058" bIns="41029">
            <a:spAutoFit/>
          </a:bodyPr>
          <a:lstStyle/>
          <a:p>
            <a:pPr defTabSz="820738" eaLnBrk="0" fontAlgn="auto" hangingPunct="0">
              <a:spcBef>
                <a:spcPct val="50000"/>
              </a:spcBef>
              <a:spcAft>
                <a:spcPts val="0"/>
              </a:spcAft>
              <a:defRPr/>
            </a:pPr>
            <a:r>
              <a:rPr lang="en-US" sz="4400" b="1" dirty="0">
                <a:solidFill>
                  <a:schemeClr val="accent1">
                    <a:lumMod val="75000"/>
                  </a:schemeClr>
                </a:solidFill>
              </a:rPr>
              <a:t>Prejudice </a:t>
            </a:r>
            <a:r>
              <a:rPr lang="en-US" sz="4400" b="1" dirty="0"/>
              <a:t>= Attitude or Belief</a:t>
            </a:r>
          </a:p>
          <a:p>
            <a:pPr defTabSz="820738" eaLnBrk="0" fontAlgn="auto" hangingPunct="0">
              <a:spcBef>
                <a:spcPct val="50000"/>
              </a:spcBef>
              <a:spcAft>
                <a:spcPts val="0"/>
              </a:spcAft>
              <a:defRPr/>
            </a:pPr>
            <a:endParaRPr lang="en-US" sz="4400" b="1" dirty="0"/>
          </a:p>
          <a:p>
            <a:pPr defTabSz="820738" eaLnBrk="0" fontAlgn="auto" hangingPunct="0">
              <a:spcBef>
                <a:spcPct val="50000"/>
              </a:spcBef>
              <a:spcAft>
                <a:spcPts val="0"/>
              </a:spcAft>
              <a:defRPr/>
            </a:pPr>
            <a:r>
              <a:rPr lang="en-US" sz="4400" b="1" dirty="0">
                <a:solidFill>
                  <a:schemeClr val="accent1">
                    <a:lumMod val="75000"/>
                  </a:schemeClr>
                </a:solidFill>
              </a:rPr>
              <a:t>Discrimination</a:t>
            </a:r>
            <a:r>
              <a:rPr lang="en-US" sz="4400" b="1" dirty="0"/>
              <a:t> = Behavior or Action</a:t>
            </a:r>
          </a:p>
          <a:p>
            <a:pPr defTabSz="820738" eaLnBrk="0" fontAlgn="auto" hangingPunct="0">
              <a:spcBef>
                <a:spcPct val="50000"/>
              </a:spcBef>
              <a:spcAft>
                <a:spcPts val="0"/>
              </a:spcAft>
              <a:defRPr/>
            </a:pPr>
            <a:endParaRPr lang="en-US" sz="4400" b="1" dirty="0">
              <a:latin typeface="+mn-lt"/>
            </a:endParaRPr>
          </a:p>
          <a:p>
            <a:pPr defTabSz="820738" eaLnBrk="0" fontAlgn="auto" hangingPunct="0">
              <a:spcBef>
                <a:spcPct val="50000"/>
              </a:spcBef>
              <a:spcAft>
                <a:spcPts val="0"/>
              </a:spcAft>
              <a:defRPr/>
            </a:pPr>
            <a:endParaRPr lang="en-US" b="1" dirty="0"/>
          </a:p>
        </p:txBody>
      </p:sp>
    </p:spTree>
    <p:extLst>
      <p:ext uri="{BB962C8B-B14F-4D97-AF65-F5344CB8AC3E}">
        <p14:creationId xmlns:p14="http://schemas.microsoft.com/office/powerpoint/2010/main" val="8713357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latin typeface="Arial" charset="0"/>
              </a:rPr>
              <a:t>Stereotyped Thinking</a:t>
            </a:r>
          </a:p>
        </p:txBody>
      </p:sp>
      <p:sp>
        <p:nvSpPr>
          <p:cNvPr id="30723" name="Rectangle 3"/>
          <p:cNvSpPr>
            <a:spLocks noGrp="1" noChangeArrowheads="1"/>
          </p:cNvSpPr>
          <p:nvPr>
            <p:ph type="body" idx="1"/>
          </p:nvPr>
        </p:nvSpPr>
        <p:spPr/>
        <p:txBody>
          <a:bodyPr rtlCol="0">
            <a:normAutofit/>
          </a:bodyPr>
          <a:lstStyle/>
          <a:p>
            <a:pPr fontAlgn="auto">
              <a:spcAft>
                <a:spcPts val="0"/>
              </a:spcAft>
              <a:defRPr/>
            </a:pPr>
            <a:r>
              <a:rPr lang="en-US" dirty="0" smtClean="0">
                <a:latin typeface="Arial" pitchFamily="34" charset="0"/>
              </a:rPr>
              <a:t>Thinking that involves hasty generalizations</a:t>
            </a:r>
          </a:p>
          <a:p>
            <a:pPr fontAlgn="auto">
              <a:spcAft>
                <a:spcPts val="0"/>
              </a:spcAft>
              <a:defRPr/>
            </a:pPr>
            <a:r>
              <a:rPr lang="en-US" dirty="0" smtClean="0">
                <a:latin typeface="Arial" pitchFamily="34" charset="0"/>
              </a:rPr>
              <a:t>Based on incomplete and often erroneous information</a:t>
            </a:r>
          </a:p>
          <a:p>
            <a:pPr fontAlgn="auto">
              <a:spcAft>
                <a:spcPts val="0"/>
              </a:spcAft>
              <a:defRPr/>
            </a:pPr>
            <a:r>
              <a:rPr lang="en-US" dirty="0" smtClean="0">
                <a:latin typeface="Arial" pitchFamily="34" charset="0"/>
              </a:rPr>
              <a:t>It is a matter of </a:t>
            </a:r>
            <a:r>
              <a:rPr lang="en-US" b="1" dirty="0" smtClean="0">
                <a:solidFill>
                  <a:schemeClr val="accent3">
                    <a:lumMod val="50000"/>
                  </a:schemeClr>
                </a:solidFill>
                <a:latin typeface="Arial" pitchFamily="34" charset="0"/>
              </a:rPr>
              <a:t>perception</a:t>
            </a:r>
          </a:p>
          <a:p>
            <a:pPr fontAlgn="auto">
              <a:spcAft>
                <a:spcPts val="0"/>
              </a:spcAft>
              <a:defRPr/>
            </a:pPr>
            <a:r>
              <a:rPr lang="en-US" dirty="0" smtClean="0">
                <a:latin typeface="Arial" pitchFamily="34" charset="0"/>
              </a:rPr>
              <a:t>About all members of a group or </a:t>
            </a:r>
            <a:r>
              <a:rPr lang="en-US" dirty="0" smtClean="0">
                <a:latin typeface="Arial" pitchFamily="34" charset="0"/>
              </a:rPr>
              <a:t>category</a:t>
            </a:r>
          </a:p>
          <a:p>
            <a:pPr fontAlgn="auto">
              <a:spcAft>
                <a:spcPts val="0"/>
              </a:spcAft>
              <a:defRPr/>
            </a:pPr>
            <a:r>
              <a:rPr lang="en-US" dirty="0">
                <a:latin typeface="Arial" pitchFamily="34" charset="0"/>
                <a:hlinkClick r:id="rId3"/>
              </a:rPr>
              <a:t>http://</a:t>
            </a:r>
            <a:r>
              <a:rPr lang="en-US" dirty="0" smtClean="0">
                <a:latin typeface="Arial" pitchFamily="34" charset="0"/>
                <a:hlinkClick r:id="rId3"/>
              </a:rPr>
              <a:t>www.youtube.com/watch?v=z6vMTZZZMqQ</a:t>
            </a:r>
            <a:r>
              <a:rPr lang="en-US" dirty="0" smtClean="0">
                <a:latin typeface="Arial" pitchFamily="34" charset="0"/>
              </a:rPr>
              <a:t>   (13:50)</a:t>
            </a:r>
          </a:p>
          <a:p>
            <a:pPr fontAlgn="auto">
              <a:spcAft>
                <a:spcPts val="0"/>
              </a:spcAft>
              <a:defRPr/>
            </a:pPr>
            <a:endParaRPr lang="en-US" dirty="0" smtClean="0">
              <a:latin typeface="Arial" pitchFamily="34" charset="0"/>
            </a:endParaRPr>
          </a:p>
        </p:txBody>
      </p:sp>
    </p:spTree>
    <p:extLst>
      <p:ext uri="{BB962C8B-B14F-4D97-AF65-F5344CB8AC3E}">
        <p14:creationId xmlns:p14="http://schemas.microsoft.com/office/powerpoint/2010/main" val="18472989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1679</Words>
  <Application>Microsoft Office PowerPoint</Application>
  <PresentationFormat>On-screen Show (4:3)</PresentationFormat>
  <Paragraphs>136</Paragraphs>
  <Slides>34</Slides>
  <Notes>13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Native American  Studies SOCI 1100 4A   Day #17  Fall 2014</vt:lpstr>
      <vt:lpstr>Agenda</vt:lpstr>
      <vt:lpstr>Ethnocentrism</vt:lpstr>
      <vt:lpstr>In-groups versus Out-groups</vt:lpstr>
      <vt:lpstr>Polarity of Judgments</vt:lpstr>
      <vt:lpstr>Prejudice</vt:lpstr>
      <vt:lpstr>Discrimination</vt:lpstr>
      <vt:lpstr>PowerPoint Presentation</vt:lpstr>
      <vt:lpstr>Stereotyped Thinking</vt:lpstr>
      <vt:lpstr>Stereotypes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Chief Osceola and Renegade the official mascots of Florida State University. </vt:lpstr>
      <vt:lpstr>PowerPoint Presentation</vt:lpstr>
      <vt:lpstr>PowerPoint Presentation</vt:lpstr>
      <vt:lpstr>PowerPoint Presentation</vt:lpstr>
      <vt:lpstr>PowerPoint Presentation</vt:lpstr>
      <vt:lpstr>Does genocide continue?</vt:lpstr>
      <vt:lpstr>PowerPoint Presentation</vt:lpstr>
      <vt:lpstr> Continued Exploitation?</vt:lpstr>
      <vt:lpstr>Unquestionable Injustice</vt:lpstr>
      <vt:lpstr>PowerPoint Presentation</vt:lpstr>
      <vt:lpstr>http://en.wikipedia.org/wiki/Whiteclay,_Nebraska</vt:lpstr>
      <vt:lpstr>PowerPoint Presentation</vt:lpstr>
      <vt:lpstr>PowerPoint Presentation</vt:lpstr>
      <vt:lpstr>Pine Ridge  Oglala Lakota Reservations</vt:lpstr>
      <vt:lpstr>Assignment</vt:lpstr>
      <vt:lpstr>Buffalo Robe Project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Studies SOCI 1100 4A   Day #17  Fall 2014</dc:title>
  <dc:creator>NetTech</dc:creator>
  <cp:lastModifiedBy>NetTech</cp:lastModifiedBy>
  <cp:revision>9</cp:revision>
  <dcterms:created xsi:type="dcterms:W3CDTF">2014-10-23T16:13:40Z</dcterms:created>
  <dcterms:modified xsi:type="dcterms:W3CDTF">2014-10-28T16:52:17Z</dcterms:modified>
</cp:coreProperties>
</file>