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338" r:id="rId4"/>
    <p:sldId id="316" r:id="rId5"/>
    <p:sldId id="35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31"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34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7999C50-9A2C-4E2A-8236-6FEEC13A58A8}" type="datetimeFigureOut">
              <a:rPr lang="en-US"/>
              <a:pPr>
                <a:defRPr/>
              </a:pPr>
              <a:t>9/9/2014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267AFCD-4E59-4DE4-9735-555618E0D7C2}" type="slidenum">
              <a:rPr lang="en-US"/>
              <a:pPr>
                <a:defRPr/>
              </a:pPr>
              <a:t>‹#›</a:t>
            </a:fld>
            <a:endParaRPr lang="en-US"/>
          </a:p>
        </p:txBody>
      </p:sp>
    </p:spTree>
    <p:extLst>
      <p:ext uri="{BB962C8B-B14F-4D97-AF65-F5344CB8AC3E}">
        <p14:creationId xmlns:p14="http://schemas.microsoft.com/office/powerpoint/2010/main" val="414092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D98A85-C227-43E9-8CCA-C7E36253AE3A}"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4275"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defTabSz="920750"/>
            <a:r>
              <a:rPr lang="en-US" sz="1200">
                <a:latin typeface="Times New Roman" pitchFamily="18" charset="0"/>
              </a:rPr>
              <a:t>4</a:t>
            </a:r>
          </a:p>
        </p:txBody>
      </p:sp>
      <p:sp>
        <p:nvSpPr>
          <p:cNvPr id="5427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4277" name="Rectangle 5"/>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4278" name="Rectangle 6"/>
          <p:cNvSpPr>
            <a:spLocks noGrp="1" noRot="1" noChangeAspect="1" noChangeArrowheads="1" noTextEdit="1"/>
          </p:cNvSpPr>
          <p:nvPr>
            <p:ph type="sldImg"/>
          </p:nvPr>
        </p:nvSpPr>
        <p:spPr bwMode="auto">
          <a:xfrm>
            <a:off x="1457325" y="920750"/>
            <a:ext cx="3943350" cy="29591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299"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defTabSz="920750"/>
            <a:r>
              <a:rPr lang="en-US" sz="1200">
                <a:latin typeface="Times New Roman" pitchFamily="18" charset="0"/>
              </a:rPr>
              <a:t>5</a:t>
            </a:r>
          </a:p>
        </p:txBody>
      </p:sp>
      <p:sp>
        <p:nvSpPr>
          <p:cNvPr id="5530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301" name="Rectangle 5"/>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302" name="Rectangle 6"/>
          <p:cNvSpPr>
            <a:spLocks noGrp="1" noRot="1" noChangeAspect="1" noChangeArrowheads="1" noTextEdit="1"/>
          </p:cNvSpPr>
          <p:nvPr>
            <p:ph type="sldImg"/>
          </p:nvPr>
        </p:nvSpPr>
        <p:spPr bwMode="auto">
          <a:xfrm>
            <a:off x="1457325" y="920750"/>
            <a:ext cx="3943350" cy="29591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3"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defTabSz="920750"/>
            <a:r>
              <a:rPr lang="en-US" sz="1200">
                <a:latin typeface="Times New Roman" pitchFamily="18" charset="0"/>
              </a:rPr>
              <a:t>6</a:t>
            </a:r>
          </a:p>
        </p:txBody>
      </p:sp>
      <p:sp>
        <p:nvSpPr>
          <p:cNvPr id="5632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5" name="Rectangle 5"/>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6" name="Rectangle 6"/>
          <p:cNvSpPr>
            <a:spLocks noGrp="1" noRot="1" noChangeAspect="1" noChangeArrowheads="1" noTextEdit="1"/>
          </p:cNvSpPr>
          <p:nvPr>
            <p:ph type="sldImg"/>
          </p:nvPr>
        </p:nvSpPr>
        <p:spPr bwMode="auto">
          <a:xfrm>
            <a:off x="1457325" y="920750"/>
            <a:ext cx="3943350" cy="29591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7347"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defTabSz="920750"/>
            <a:r>
              <a:rPr lang="en-US" sz="1200">
                <a:latin typeface="Times New Roman" pitchFamily="18" charset="0"/>
              </a:rPr>
              <a:t>7</a:t>
            </a:r>
          </a:p>
        </p:txBody>
      </p:sp>
      <p:sp>
        <p:nvSpPr>
          <p:cNvPr id="5734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7349" name="Rectangle 5"/>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7350" name="Rectangle 6"/>
          <p:cNvSpPr>
            <a:spLocks noGrp="1" noRot="1" noChangeAspect="1" noChangeArrowheads="1" noTextEdit="1"/>
          </p:cNvSpPr>
          <p:nvPr>
            <p:ph type="sldImg"/>
          </p:nvPr>
        </p:nvSpPr>
        <p:spPr bwMode="auto">
          <a:xfrm>
            <a:off x="1457325" y="920750"/>
            <a:ext cx="3943350" cy="29591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5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457325" y="920750"/>
            <a:ext cx="3943350" cy="2959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457325" y="920750"/>
            <a:ext cx="3943350" cy="2959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457325" y="920750"/>
            <a:ext cx="3943350" cy="2959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457325" y="920750"/>
            <a:ext cx="3943350" cy="2959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457325" y="920750"/>
            <a:ext cx="3943350" cy="2959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3491"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defTabSz="920750"/>
            <a:r>
              <a:rPr lang="en-US" sz="1200">
                <a:latin typeface="Times New Roman" pitchFamily="18" charset="0"/>
              </a:rPr>
              <a:t>8</a:t>
            </a:r>
          </a:p>
        </p:txBody>
      </p:sp>
      <p:sp>
        <p:nvSpPr>
          <p:cNvPr id="634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3493" name="Rectangle 5"/>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3494" name="Rectangle 6"/>
          <p:cNvSpPr>
            <a:spLocks noGrp="1" noRot="1" noChangeAspect="1" noChangeArrowheads="1" noTextEdit="1"/>
          </p:cNvSpPr>
          <p:nvPr>
            <p:ph type="sldImg"/>
          </p:nvPr>
        </p:nvSpPr>
        <p:spPr bwMode="auto">
          <a:xfrm>
            <a:off x="1457325" y="920750"/>
            <a:ext cx="3943350" cy="29591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EB61F7-FEB2-4D41-A5F3-E68B817CFFD9}"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457325" y="920750"/>
            <a:ext cx="3943350" cy="2959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5539"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defTabSz="920750"/>
            <a:r>
              <a:rPr lang="en-US" sz="1200">
                <a:latin typeface="Times New Roman" pitchFamily="18" charset="0"/>
              </a:rPr>
              <a:t>8</a:t>
            </a:r>
          </a:p>
        </p:txBody>
      </p:sp>
      <p:sp>
        <p:nvSpPr>
          <p:cNvPr id="6554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5541" name="Rectangle 5"/>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5542" name="Rectangle 6"/>
          <p:cNvSpPr>
            <a:spLocks noGrp="1" noRot="1" noChangeAspect="1" noChangeArrowheads="1" noTextEdit="1"/>
          </p:cNvSpPr>
          <p:nvPr>
            <p:ph type="sldImg"/>
          </p:nvPr>
        </p:nvSpPr>
        <p:spPr bwMode="auto">
          <a:xfrm>
            <a:off x="1457325" y="920750"/>
            <a:ext cx="3943350" cy="29591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2849A37-260B-421B-8550-B65EF14BEA75}" type="slidenum">
              <a:rPr lang="en-US" smtClean="0"/>
              <a:pPr>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A587518-2C5B-457E-9FCD-57594265AD65}"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D993FE4-E73B-4207-9C49-F2DA88ACB1D3}"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0179"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defTabSz="920750"/>
            <a:r>
              <a:rPr lang="en-US" sz="1200">
                <a:latin typeface="Times New Roman" pitchFamily="18" charset="0"/>
              </a:rPr>
              <a:t>1</a:t>
            </a:r>
          </a:p>
        </p:txBody>
      </p:sp>
      <p:sp>
        <p:nvSpPr>
          <p:cNvPr id="5018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0181" name="Rectangle 5"/>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0182" name="Rectangle 6"/>
          <p:cNvSpPr>
            <a:spLocks noGrp="1" noRot="1" noChangeAspect="1" noChangeArrowheads="1" noTextEdit="1"/>
          </p:cNvSpPr>
          <p:nvPr>
            <p:ph type="sldImg"/>
          </p:nvPr>
        </p:nvSpPr>
        <p:spPr bwMode="auto">
          <a:xfrm>
            <a:off x="1457325" y="920750"/>
            <a:ext cx="3943350" cy="29591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457325" y="920750"/>
            <a:ext cx="3943350" cy="2959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457325" y="920750"/>
            <a:ext cx="3943350" cy="2959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457325" y="920750"/>
            <a:ext cx="3943350" cy="2959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7D13B4-1FE8-4CCF-8087-45E4E8CED7DC}" type="datetimeFigureOut">
              <a:rPr lang="en-US"/>
              <a:pPr>
                <a:defRPr/>
              </a:pPr>
              <a:t>9/9/2014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ADCF0D-B433-4322-BD0B-8AD8EC761D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4ECD68-A97C-44C3-B9F2-439441BE18A4}" type="datetimeFigureOut">
              <a:rPr lang="en-US"/>
              <a:pPr>
                <a:defRPr/>
              </a:pPr>
              <a:t>9/9/2014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BB0C7F-5F5E-4C68-AE76-87DAF7435D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885E5C-B149-436D-A9BC-858B585E49B4}" type="datetimeFigureOut">
              <a:rPr lang="en-US"/>
              <a:pPr>
                <a:defRPr/>
              </a:pPr>
              <a:t>9/9/2014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17A8F4-C9E4-4F85-B746-C39F2A69A00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93D16E-1A1E-4431-98C5-B34AF044CDFD}" type="datetimeFigureOut">
              <a:rPr lang="en-US"/>
              <a:pPr>
                <a:defRPr/>
              </a:pPr>
              <a:t>9/9/2014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D7E9E3-9A98-4EE7-827E-080F721B73E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1A31A0-8131-413E-ABBE-9AC12CEB79A8}" type="datetimeFigureOut">
              <a:rPr lang="en-US"/>
              <a:pPr>
                <a:defRPr/>
              </a:pPr>
              <a:t>9/9/2014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E5126C-2DB1-4D8B-A922-C7C80213937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5C2BD9D-F54E-4705-B2D7-2FE82E3E8EBB}" type="datetimeFigureOut">
              <a:rPr lang="en-US"/>
              <a:pPr>
                <a:defRPr/>
              </a:pPr>
              <a:t>9/9/2014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60315D-CD90-40CA-800A-62BB139410E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F215007-AE6B-48A9-BD43-A1B705233FED}" type="datetimeFigureOut">
              <a:rPr lang="en-US"/>
              <a:pPr>
                <a:defRPr/>
              </a:pPr>
              <a:t>9/9/2014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1C49BC-E38E-4E4A-A048-76D016D301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51ED71-B1C3-4519-A59C-8291213949E6}" type="datetimeFigureOut">
              <a:rPr lang="en-US"/>
              <a:pPr>
                <a:defRPr/>
              </a:pPr>
              <a:t>9/9/2014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832AA7-DA5D-43F1-B07B-E65111465F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2FB58D-C2C5-40F3-8CE2-C382EE3A10D4}" type="datetimeFigureOut">
              <a:rPr lang="en-US"/>
              <a:pPr>
                <a:defRPr/>
              </a:pPr>
              <a:t>9/9/2014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656559-7DDE-46C1-9F20-73C8CB697C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7AAFFD-316D-42A1-B942-4EA1DC01FF85}" type="datetimeFigureOut">
              <a:rPr lang="en-US"/>
              <a:pPr>
                <a:defRPr/>
              </a:pPr>
              <a:t>9/9/2014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4549EF-C652-4D0B-A75A-CCDB0E32D7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C08D96-B3FB-44CF-BEC4-40E936AF415B}" type="datetimeFigureOut">
              <a:rPr lang="en-US"/>
              <a:pPr>
                <a:defRPr/>
              </a:pPr>
              <a:t>9/9/2014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60C127-7C39-4265-8D92-E93C532D14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5944F8B-9809-4A82-92D6-8A022D8B4750}" type="datetimeFigureOut">
              <a:rPr lang="en-US"/>
              <a:pPr>
                <a:defRPr/>
              </a:pPr>
              <a:t>9/9/2014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BDDF835-36AF-4ACC-9C54-483667D0FE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he.net/~mine/anasazi/p_bonito_show_5.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youtube.com/watch?v=sS73UpIy7zs&amp;feature=relat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youtube.com/watch?v=607Jlae8P1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honest-food.net/2011/07/26/cooking-blue-camas/sauteed-camas-bulbs-detail/" TargetMode="Externa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hyperlink" Target="http://honest-food.net/2011/07/26/cooking-blue-cama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rtlCol="0">
            <a:normAutofit/>
          </a:bodyPr>
          <a:lstStyle/>
          <a:p>
            <a:pPr eaLnBrk="1" fontAlgn="auto" hangingPunct="1">
              <a:spcAft>
                <a:spcPts val="0"/>
              </a:spcAft>
              <a:defRPr/>
            </a:pPr>
            <a:r>
              <a:rPr lang="en-US" dirty="0" smtClean="0">
                <a:solidFill>
                  <a:schemeClr val="accent3">
                    <a:lumMod val="50000"/>
                  </a:schemeClr>
                </a:solidFill>
              </a:rPr>
              <a:t>Welcome to Native American Studies – SOCI 1100 4A</a:t>
            </a:r>
          </a:p>
        </p:txBody>
      </p:sp>
      <p:sp>
        <p:nvSpPr>
          <p:cNvPr id="3" name="Subtitle 2"/>
          <p:cNvSpPr>
            <a:spLocks noGrp="1"/>
          </p:cNvSpPr>
          <p:nvPr>
            <p:ph type="subTitle" idx="1"/>
          </p:nvPr>
        </p:nvSpPr>
        <p:spPr>
          <a:xfrm>
            <a:off x="-609600" y="4343400"/>
            <a:ext cx="6400800" cy="1752600"/>
          </a:xfrm>
        </p:spPr>
        <p:txBody>
          <a:bodyPr rtlCol="0">
            <a:normAutofit/>
          </a:bodyPr>
          <a:lstStyle/>
          <a:p>
            <a:pPr eaLnBrk="1" fontAlgn="auto" hangingPunct="1">
              <a:spcAft>
                <a:spcPts val="0"/>
              </a:spcAft>
              <a:defRPr/>
            </a:pPr>
            <a:r>
              <a:rPr lang="en-US" dirty="0" smtClean="0">
                <a:solidFill>
                  <a:schemeClr val="accent3">
                    <a:lumMod val="50000"/>
                  </a:schemeClr>
                </a:solidFill>
              </a:rPr>
              <a:t>Fall, </a:t>
            </a:r>
            <a:r>
              <a:rPr lang="en-US" dirty="0" smtClean="0">
                <a:solidFill>
                  <a:schemeClr val="accent3">
                    <a:lumMod val="50000"/>
                  </a:schemeClr>
                </a:solidFill>
              </a:rPr>
              <a:t>2014</a:t>
            </a:r>
            <a:endParaRPr lang="en-US" dirty="0" smtClean="0">
              <a:solidFill>
                <a:schemeClr val="accent3">
                  <a:lumMod val="50000"/>
                </a:schemeClr>
              </a:solidFill>
            </a:endParaRPr>
          </a:p>
          <a:p>
            <a:pPr eaLnBrk="1" fontAlgn="auto" hangingPunct="1">
              <a:spcAft>
                <a:spcPts val="0"/>
              </a:spcAft>
              <a:defRPr/>
            </a:pPr>
            <a:r>
              <a:rPr lang="en-US" dirty="0" smtClean="0">
                <a:solidFill>
                  <a:schemeClr val="accent3">
                    <a:lumMod val="50000"/>
                  </a:schemeClr>
                </a:solidFill>
              </a:rPr>
              <a:t>Room </a:t>
            </a:r>
            <a:r>
              <a:rPr lang="en-US" dirty="0" smtClean="0">
                <a:solidFill>
                  <a:schemeClr val="accent3">
                    <a:lumMod val="50000"/>
                  </a:schemeClr>
                </a:solidFill>
              </a:rPr>
              <a:t>237</a:t>
            </a:r>
            <a:endParaRPr lang="en-US" dirty="0" smtClean="0">
              <a:solidFill>
                <a:schemeClr val="accent3">
                  <a:lumMod val="50000"/>
                </a:schemeClr>
              </a:solidFill>
            </a:endParaRPr>
          </a:p>
          <a:p>
            <a:pPr eaLnBrk="1" fontAlgn="auto" hangingPunct="1">
              <a:spcAft>
                <a:spcPts val="0"/>
              </a:spcAft>
              <a:defRPr/>
            </a:pPr>
            <a:r>
              <a:rPr lang="en-US" dirty="0" smtClean="0">
                <a:solidFill>
                  <a:schemeClr val="accent3">
                    <a:lumMod val="50000"/>
                  </a:schemeClr>
                </a:solidFill>
              </a:rPr>
              <a:t>Fort Omaha Bldg.  #10</a:t>
            </a:r>
          </a:p>
        </p:txBody>
      </p:sp>
      <p:pic>
        <p:nvPicPr>
          <p:cNvPr id="2052" name="Picture 5" descr="chaco-canyon01.jpg"/>
          <p:cNvPicPr>
            <a:picLocks noChangeAspect="1"/>
          </p:cNvPicPr>
          <p:nvPr/>
        </p:nvPicPr>
        <p:blipFill>
          <a:blip r:embed="rId3"/>
          <a:srcRect/>
          <a:stretch>
            <a:fillRect/>
          </a:stretch>
        </p:blipFill>
        <p:spPr bwMode="auto">
          <a:xfrm>
            <a:off x="5105400" y="2362200"/>
            <a:ext cx="3095625" cy="42402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IMG0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0050"/>
            <a:ext cx="5648325"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AutoShape 8"/>
          <p:cNvSpPr>
            <a:spLocks noChangeArrowheads="1"/>
          </p:cNvSpPr>
          <p:nvPr/>
        </p:nvSpPr>
        <p:spPr bwMode="auto">
          <a:xfrm>
            <a:off x="677863" y="5011738"/>
            <a:ext cx="3173412" cy="874712"/>
          </a:xfrm>
          <a:prstGeom prst="roundRect">
            <a:avLst>
              <a:gd name="adj" fmla="val 16657"/>
            </a:avLst>
          </a:prstGeom>
          <a:gradFill rotWithShape="0">
            <a:gsLst>
              <a:gs pos="0">
                <a:srgbClr val="FFCD99"/>
              </a:gs>
              <a:gs pos="100000">
                <a:srgbClr val="FF8100"/>
              </a:gs>
            </a:gsLst>
            <a:lin ang="18900000" scaled="1"/>
          </a:gradFill>
          <a:ln w="38100">
            <a:solidFill>
              <a:srgbClr val="FFE1B0"/>
            </a:solidFill>
            <a:round/>
            <a:headEnd/>
            <a:tailEnd/>
          </a:ln>
        </p:spPr>
        <p:txBody>
          <a:bodyPr wrap="none" lIns="106674" tIns="53337" rIns="106674" bIns="53337" anchor="ctr"/>
          <a:lstStyle/>
          <a:p>
            <a:endParaRPr lang="en-US"/>
          </a:p>
        </p:txBody>
      </p:sp>
      <p:sp>
        <p:nvSpPr>
          <p:cNvPr id="9220" name="Rectangle 2"/>
          <p:cNvSpPr>
            <a:spLocks noGrp="1" noChangeArrowheads="1"/>
          </p:cNvSpPr>
          <p:nvPr>
            <p:ph type="title"/>
          </p:nvPr>
        </p:nvSpPr>
        <p:spPr>
          <a:xfrm>
            <a:off x="-627063" y="527050"/>
            <a:ext cx="10398126" cy="1254125"/>
          </a:xfrm>
        </p:spPr>
        <p:txBody>
          <a:bodyPr/>
          <a:lstStyle/>
          <a:p>
            <a:r>
              <a:rPr lang="en-US" sz="4700" smtClean="0"/>
              <a:t>A center of Anazazi culture</a:t>
            </a:r>
            <a:endParaRPr lang="en-US" smtClean="0"/>
          </a:p>
        </p:txBody>
      </p:sp>
      <p:sp>
        <p:nvSpPr>
          <p:cNvPr id="9221" name="Rectangle 3"/>
          <p:cNvSpPr>
            <a:spLocks noGrp="1" noChangeArrowheads="1"/>
          </p:cNvSpPr>
          <p:nvPr>
            <p:ph type="body" idx="1"/>
          </p:nvPr>
        </p:nvSpPr>
        <p:spPr>
          <a:xfrm>
            <a:off x="447675" y="1846263"/>
            <a:ext cx="7750175" cy="3990975"/>
          </a:xfrm>
        </p:spPr>
        <p:txBody>
          <a:bodyPr/>
          <a:lstStyle/>
          <a:p>
            <a:endParaRPr lang="en-US" smtClean="0"/>
          </a:p>
        </p:txBody>
      </p:sp>
      <p:sp>
        <p:nvSpPr>
          <p:cNvPr id="9222" name="Freeform 4"/>
          <p:cNvSpPr>
            <a:spLocks/>
          </p:cNvSpPr>
          <p:nvPr/>
        </p:nvSpPr>
        <p:spPr bwMode="auto">
          <a:xfrm>
            <a:off x="-268288" y="-263525"/>
            <a:ext cx="10194926" cy="1098550"/>
          </a:xfrm>
          <a:custGeom>
            <a:avLst/>
            <a:gdLst>
              <a:gd name="T0" fmla="*/ 2147483647 w 5459"/>
              <a:gd name="T1" fmla="*/ 2147483647 h 600"/>
              <a:gd name="T2" fmla="*/ 2147483647 w 5459"/>
              <a:gd name="T3" fmla="*/ 2147483647 h 600"/>
              <a:gd name="T4" fmla="*/ 2147483647 w 5459"/>
              <a:gd name="T5" fmla="*/ 2147483647 h 600"/>
              <a:gd name="T6" fmla="*/ 2147483647 w 5459"/>
              <a:gd name="T7" fmla="*/ 2147483647 h 600"/>
              <a:gd name="T8" fmla="*/ 2147483647 w 5459"/>
              <a:gd name="T9" fmla="*/ 2147483647 h 600"/>
              <a:gd name="T10" fmla="*/ 2147483647 w 5459"/>
              <a:gd name="T11" fmla="*/ 2147483647 h 600"/>
              <a:gd name="T12" fmla="*/ 2147483647 w 5459"/>
              <a:gd name="T13" fmla="*/ 2147483647 h 600"/>
              <a:gd name="T14" fmla="*/ 2147483647 w 5459"/>
              <a:gd name="T15" fmla="*/ 2147483647 h 600"/>
              <a:gd name="T16" fmla="*/ 2147483647 w 5459"/>
              <a:gd name="T17" fmla="*/ 2147483647 h 600"/>
              <a:gd name="T18" fmla="*/ 2147483647 w 5459"/>
              <a:gd name="T19" fmla="*/ 2147483647 h 600"/>
              <a:gd name="T20" fmla="*/ 2147483647 w 5459"/>
              <a:gd name="T21" fmla="*/ 2147483647 h 600"/>
              <a:gd name="T22" fmla="*/ 2147483647 w 5459"/>
              <a:gd name="T23" fmla="*/ 2147483647 h 600"/>
              <a:gd name="T24" fmla="*/ 2147483647 w 5459"/>
              <a:gd name="T25" fmla="*/ 2147483647 h 600"/>
              <a:gd name="T26" fmla="*/ 2147483647 w 5459"/>
              <a:gd name="T27" fmla="*/ 2147483647 h 600"/>
              <a:gd name="T28" fmla="*/ 2147483647 w 5459"/>
              <a:gd name="T29" fmla="*/ 2147483647 h 600"/>
              <a:gd name="T30" fmla="*/ 2147483647 w 5459"/>
              <a:gd name="T31" fmla="*/ 2147483647 h 600"/>
              <a:gd name="T32" fmla="*/ 2147483647 w 5459"/>
              <a:gd name="T33" fmla="*/ 2147483647 h 600"/>
              <a:gd name="T34" fmla="*/ 2147483647 w 5459"/>
              <a:gd name="T35" fmla="*/ 2147483647 h 600"/>
              <a:gd name="T36" fmla="*/ 2147483647 w 5459"/>
              <a:gd name="T37" fmla="*/ 2147483647 h 600"/>
              <a:gd name="T38" fmla="*/ 0 w 5459"/>
              <a:gd name="T39" fmla="*/ 0 h 600"/>
              <a:gd name="T40" fmla="*/ 2147483647 w 5459"/>
              <a:gd name="T41" fmla="*/ 0 h 600"/>
              <a:gd name="T42" fmla="*/ 2147483647 w 5459"/>
              <a:gd name="T43" fmla="*/ 2147483647 h 600"/>
              <a:gd name="T44" fmla="*/ 2147483647 w 5459"/>
              <a:gd name="T45" fmla="*/ 2147483647 h 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59"/>
              <a:gd name="T70" fmla="*/ 0 h 600"/>
              <a:gd name="T71" fmla="*/ 5459 w 5459"/>
              <a:gd name="T72" fmla="*/ 600 h 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59" h="600">
                <a:moveTo>
                  <a:pt x="5378" y="599"/>
                </a:moveTo>
                <a:lnTo>
                  <a:pt x="5378" y="304"/>
                </a:lnTo>
                <a:lnTo>
                  <a:pt x="4731" y="529"/>
                </a:lnTo>
                <a:lnTo>
                  <a:pt x="4542" y="265"/>
                </a:lnTo>
                <a:lnTo>
                  <a:pt x="4133" y="431"/>
                </a:lnTo>
                <a:lnTo>
                  <a:pt x="3923" y="274"/>
                </a:lnTo>
                <a:lnTo>
                  <a:pt x="3684" y="431"/>
                </a:lnTo>
                <a:lnTo>
                  <a:pt x="3386" y="304"/>
                </a:lnTo>
                <a:lnTo>
                  <a:pt x="2918" y="442"/>
                </a:lnTo>
                <a:lnTo>
                  <a:pt x="2699" y="254"/>
                </a:lnTo>
                <a:lnTo>
                  <a:pt x="2461" y="363"/>
                </a:lnTo>
                <a:lnTo>
                  <a:pt x="2161" y="226"/>
                </a:lnTo>
                <a:lnTo>
                  <a:pt x="1952" y="392"/>
                </a:lnTo>
                <a:lnTo>
                  <a:pt x="1155" y="207"/>
                </a:lnTo>
                <a:lnTo>
                  <a:pt x="877" y="431"/>
                </a:lnTo>
                <a:lnTo>
                  <a:pt x="677" y="226"/>
                </a:lnTo>
                <a:lnTo>
                  <a:pt x="428" y="383"/>
                </a:lnTo>
                <a:lnTo>
                  <a:pt x="180" y="244"/>
                </a:lnTo>
                <a:lnTo>
                  <a:pt x="10" y="344"/>
                </a:lnTo>
                <a:lnTo>
                  <a:pt x="0" y="0"/>
                </a:lnTo>
                <a:lnTo>
                  <a:pt x="5458" y="0"/>
                </a:lnTo>
                <a:lnTo>
                  <a:pt x="5458" y="588"/>
                </a:lnTo>
                <a:lnTo>
                  <a:pt x="5378" y="599"/>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9223" name="Freeform 5"/>
          <p:cNvSpPr>
            <a:spLocks/>
          </p:cNvSpPr>
          <p:nvPr/>
        </p:nvSpPr>
        <p:spPr bwMode="auto">
          <a:xfrm>
            <a:off x="-358775" y="5848350"/>
            <a:ext cx="10199688" cy="1096963"/>
          </a:xfrm>
          <a:custGeom>
            <a:avLst/>
            <a:gdLst>
              <a:gd name="T0" fmla="*/ 2147483647 w 5461"/>
              <a:gd name="T1" fmla="*/ 0 h 599"/>
              <a:gd name="T2" fmla="*/ 2147483647 w 5461"/>
              <a:gd name="T3" fmla="*/ 2147483647 h 599"/>
              <a:gd name="T4" fmla="*/ 2147483647 w 5461"/>
              <a:gd name="T5" fmla="*/ 2147483647 h 599"/>
              <a:gd name="T6" fmla="*/ 2147483647 w 5461"/>
              <a:gd name="T7" fmla="*/ 2147483647 h 599"/>
              <a:gd name="T8" fmla="*/ 2147483647 w 5461"/>
              <a:gd name="T9" fmla="*/ 2147483647 h 599"/>
              <a:gd name="T10" fmla="*/ 2147483647 w 5461"/>
              <a:gd name="T11" fmla="*/ 2147483647 h 599"/>
              <a:gd name="T12" fmla="*/ 2147483647 w 5461"/>
              <a:gd name="T13" fmla="*/ 2147483647 h 599"/>
              <a:gd name="T14" fmla="*/ 2147483647 w 5461"/>
              <a:gd name="T15" fmla="*/ 2147483647 h 599"/>
              <a:gd name="T16" fmla="*/ 2147483647 w 5461"/>
              <a:gd name="T17" fmla="*/ 2147483647 h 599"/>
              <a:gd name="T18" fmla="*/ 2147483647 w 5461"/>
              <a:gd name="T19" fmla="*/ 2147483647 h 599"/>
              <a:gd name="T20" fmla="*/ 2147483647 w 5461"/>
              <a:gd name="T21" fmla="*/ 2147483647 h 599"/>
              <a:gd name="T22" fmla="*/ 2147483647 w 5461"/>
              <a:gd name="T23" fmla="*/ 2147483647 h 599"/>
              <a:gd name="T24" fmla="*/ 2147483647 w 5461"/>
              <a:gd name="T25" fmla="*/ 2147483647 h 599"/>
              <a:gd name="T26" fmla="*/ 2147483647 w 5461"/>
              <a:gd name="T27" fmla="*/ 2147483647 h 599"/>
              <a:gd name="T28" fmla="*/ 2147483647 w 5461"/>
              <a:gd name="T29" fmla="*/ 2147483647 h 599"/>
              <a:gd name="T30" fmla="*/ 2147483647 w 5461"/>
              <a:gd name="T31" fmla="*/ 2147483647 h 599"/>
              <a:gd name="T32" fmla="*/ 2147483647 w 5461"/>
              <a:gd name="T33" fmla="*/ 2147483647 h 599"/>
              <a:gd name="T34" fmla="*/ 2147483647 w 5461"/>
              <a:gd name="T35" fmla="*/ 2147483647 h 599"/>
              <a:gd name="T36" fmla="*/ 2147483647 w 5461"/>
              <a:gd name="T37" fmla="*/ 2147483647 h 599"/>
              <a:gd name="T38" fmla="*/ 2147483647 w 5461"/>
              <a:gd name="T39" fmla="*/ 2147483647 h 599"/>
              <a:gd name="T40" fmla="*/ 0 w 5461"/>
              <a:gd name="T41" fmla="*/ 2147483647 h 599"/>
              <a:gd name="T42" fmla="*/ 0 w 5461"/>
              <a:gd name="T43" fmla="*/ 2147483647 h 599"/>
              <a:gd name="T44" fmla="*/ 2147483647 w 5461"/>
              <a:gd name="T45" fmla="*/ 0 h 5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61"/>
              <a:gd name="T70" fmla="*/ 0 h 599"/>
              <a:gd name="T71" fmla="*/ 5461 w 5461"/>
              <a:gd name="T72" fmla="*/ 599 h 5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61" h="599">
                <a:moveTo>
                  <a:pt x="80" y="0"/>
                </a:moveTo>
                <a:lnTo>
                  <a:pt x="80" y="294"/>
                </a:lnTo>
                <a:lnTo>
                  <a:pt x="727" y="69"/>
                </a:lnTo>
                <a:lnTo>
                  <a:pt x="917" y="333"/>
                </a:lnTo>
                <a:lnTo>
                  <a:pt x="1325" y="167"/>
                </a:lnTo>
                <a:lnTo>
                  <a:pt x="1534" y="324"/>
                </a:lnTo>
                <a:lnTo>
                  <a:pt x="1773" y="167"/>
                </a:lnTo>
                <a:lnTo>
                  <a:pt x="2073" y="294"/>
                </a:lnTo>
                <a:lnTo>
                  <a:pt x="2540" y="157"/>
                </a:lnTo>
                <a:lnTo>
                  <a:pt x="2760" y="344"/>
                </a:lnTo>
                <a:lnTo>
                  <a:pt x="2999" y="236"/>
                </a:lnTo>
                <a:lnTo>
                  <a:pt x="3298" y="373"/>
                </a:lnTo>
                <a:lnTo>
                  <a:pt x="3507" y="207"/>
                </a:lnTo>
                <a:lnTo>
                  <a:pt x="4304" y="392"/>
                </a:lnTo>
                <a:lnTo>
                  <a:pt x="4583" y="167"/>
                </a:lnTo>
                <a:lnTo>
                  <a:pt x="4783" y="373"/>
                </a:lnTo>
                <a:lnTo>
                  <a:pt x="5032" y="215"/>
                </a:lnTo>
                <a:lnTo>
                  <a:pt x="5281" y="353"/>
                </a:lnTo>
                <a:lnTo>
                  <a:pt x="5450" y="254"/>
                </a:lnTo>
                <a:lnTo>
                  <a:pt x="5460" y="598"/>
                </a:lnTo>
                <a:lnTo>
                  <a:pt x="0" y="598"/>
                </a:lnTo>
                <a:lnTo>
                  <a:pt x="0" y="9"/>
                </a:lnTo>
                <a:lnTo>
                  <a:pt x="80" y="0"/>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9224" name="Text Box 7"/>
          <p:cNvSpPr txBox="1">
            <a:spLocks noChangeArrowheads="1"/>
          </p:cNvSpPr>
          <p:nvPr/>
        </p:nvSpPr>
        <p:spPr bwMode="auto">
          <a:xfrm>
            <a:off x="985838" y="5187950"/>
            <a:ext cx="28686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6674" tIns="53337" rIns="106674" bIns="5333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atin typeface="Times New Roman" pitchFamily="18" charset="0"/>
              </a:rPr>
              <a:t>Pueblo Bonito</a:t>
            </a:r>
          </a:p>
        </p:txBody>
      </p:sp>
      <p:sp>
        <p:nvSpPr>
          <p:cNvPr id="9225" name="Text Box 9"/>
          <p:cNvSpPr txBox="1">
            <a:spLocks noChangeArrowheads="1"/>
          </p:cNvSpPr>
          <p:nvPr/>
        </p:nvSpPr>
        <p:spPr bwMode="auto">
          <a:xfrm>
            <a:off x="4572000" y="5362575"/>
            <a:ext cx="41243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6674" tIns="53337" rIns="106674" bIns="5333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900">
                <a:latin typeface="Times New Roman" pitchFamily="18" charset="0"/>
                <a:hlinkClick r:id="rId4"/>
              </a:rPr>
              <a:t>http://www.he.net/~mine/anasazi/p_bonito_show_5.html</a:t>
            </a:r>
            <a:endParaRPr lang="en-US">
              <a:latin typeface="Times New Roman" pitchFamily="18" charset="0"/>
            </a:endParaRPr>
          </a:p>
        </p:txBody>
      </p:sp>
    </p:spTree>
    <p:extLst>
      <p:ext uri="{BB962C8B-B14F-4D97-AF65-F5344CB8AC3E}">
        <p14:creationId xmlns:p14="http://schemas.microsoft.com/office/powerpoint/2010/main" val="147270768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Pueblo Bonito</a:t>
            </a:r>
          </a:p>
        </p:txBody>
      </p:sp>
      <p:sp>
        <p:nvSpPr>
          <p:cNvPr id="10243" name="Rectangle 3"/>
          <p:cNvSpPr>
            <a:spLocks noGrp="1" noChangeArrowheads="1"/>
          </p:cNvSpPr>
          <p:nvPr>
            <p:ph type="body" idx="1"/>
          </p:nvPr>
        </p:nvSpPr>
        <p:spPr/>
        <p:txBody>
          <a:bodyPr/>
          <a:lstStyle/>
          <a:p>
            <a:r>
              <a:rPr lang="en-US" smtClean="0"/>
              <a:t>800 rooms</a:t>
            </a:r>
          </a:p>
          <a:p>
            <a:r>
              <a:rPr lang="en-US" smtClean="0"/>
              <a:t>2000 - 5000 people</a:t>
            </a:r>
          </a:p>
          <a:p>
            <a:r>
              <a:rPr lang="en-US" smtClean="0"/>
              <a:t>one of several large townsites in the Canyon</a:t>
            </a:r>
          </a:p>
          <a:p>
            <a:r>
              <a:rPr lang="en-US" smtClean="0"/>
              <a:t>surplus of subsistence goods</a:t>
            </a:r>
          </a:p>
          <a:p>
            <a:r>
              <a:rPr lang="en-US" smtClean="0"/>
              <a:t>trading and ceremonial center</a:t>
            </a:r>
          </a:p>
          <a:p>
            <a:endParaRPr lang="en-US" smtClean="0"/>
          </a:p>
        </p:txBody>
      </p:sp>
      <p:sp>
        <p:nvSpPr>
          <p:cNvPr id="10244" name="Freeform 4"/>
          <p:cNvSpPr>
            <a:spLocks/>
          </p:cNvSpPr>
          <p:nvPr/>
        </p:nvSpPr>
        <p:spPr bwMode="auto">
          <a:xfrm>
            <a:off x="-268288" y="-263525"/>
            <a:ext cx="10194926" cy="1098550"/>
          </a:xfrm>
          <a:custGeom>
            <a:avLst/>
            <a:gdLst>
              <a:gd name="T0" fmla="*/ 2147483647 w 5459"/>
              <a:gd name="T1" fmla="*/ 2147483647 h 600"/>
              <a:gd name="T2" fmla="*/ 2147483647 w 5459"/>
              <a:gd name="T3" fmla="*/ 2147483647 h 600"/>
              <a:gd name="T4" fmla="*/ 2147483647 w 5459"/>
              <a:gd name="T5" fmla="*/ 2147483647 h 600"/>
              <a:gd name="T6" fmla="*/ 2147483647 w 5459"/>
              <a:gd name="T7" fmla="*/ 2147483647 h 600"/>
              <a:gd name="T8" fmla="*/ 2147483647 w 5459"/>
              <a:gd name="T9" fmla="*/ 2147483647 h 600"/>
              <a:gd name="T10" fmla="*/ 2147483647 w 5459"/>
              <a:gd name="T11" fmla="*/ 2147483647 h 600"/>
              <a:gd name="T12" fmla="*/ 2147483647 w 5459"/>
              <a:gd name="T13" fmla="*/ 2147483647 h 600"/>
              <a:gd name="T14" fmla="*/ 2147483647 w 5459"/>
              <a:gd name="T15" fmla="*/ 2147483647 h 600"/>
              <a:gd name="T16" fmla="*/ 2147483647 w 5459"/>
              <a:gd name="T17" fmla="*/ 2147483647 h 600"/>
              <a:gd name="T18" fmla="*/ 2147483647 w 5459"/>
              <a:gd name="T19" fmla="*/ 2147483647 h 600"/>
              <a:gd name="T20" fmla="*/ 2147483647 w 5459"/>
              <a:gd name="T21" fmla="*/ 2147483647 h 600"/>
              <a:gd name="T22" fmla="*/ 2147483647 w 5459"/>
              <a:gd name="T23" fmla="*/ 2147483647 h 600"/>
              <a:gd name="T24" fmla="*/ 2147483647 w 5459"/>
              <a:gd name="T25" fmla="*/ 2147483647 h 600"/>
              <a:gd name="T26" fmla="*/ 2147483647 w 5459"/>
              <a:gd name="T27" fmla="*/ 2147483647 h 600"/>
              <a:gd name="T28" fmla="*/ 2147483647 w 5459"/>
              <a:gd name="T29" fmla="*/ 2147483647 h 600"/>
              <a:gd name="T30" fmla="*/ 2147483647 w 5459"/>
              <a:gd name="T31" fmla="*/ 2147483647 h 600"/>
              <a:gd name="T32" fmla="*/ 2147483647 w 5459"/>
              <a:gd name="T33" fmla="*/ 2147483647 h 600"/>
              <a:gd name="T34" fmla="*/ 2147483647 w 5459"/>
              <a:gd name="T35" fmla="*/ 2147483647 h 600"/>
              <a:gd name="T36" fmla="*/ 2147483647 w 5459"/>
              <a:gd name="T37" fmla="*/ 2147483647 h 600"/>
              <a:gd name="T38" fmla="*/ 0 w 5459"/>
              <a:gd name="T39" fmla="*/ 0 h 600"/>
              <a:gd name="T40" fmla="*/ 2147483647 w 5459"/>
              <a:gd name="T41" fmla="*/ 0 h 600"/>
              <a:gd name="T42" fmla="*/ 2147483647 w 5459"/>
              <a:gd name="T43" fmla="*/ 2147483647 h 600"/>
              <a:gd name="T44" fmla="*/ 2147483647 w 5459"/>
              <a:gd name="T45" fmla="*/ 2147483647 h 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59"/>
              <a:gd name="T70" fmla="*/ 0 h 600"/>
              <a:gd name="T71" fmla="*/ 5459 w 5459"/>
              <a:gd name="T72" fmla="*/ 600 h 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59" h="600">
                <a:moveTo>
                  <a:pt x="5378" y="599"/>
                </a:moveTo>
                <a:lnTo>
                  <a:pt x="5378" y="304"/>
                </a:lnTo>
                <a:lnTo>
                  <a:pt x="4731" y="529"/>
                </a:lnTo>
                <a:lnTo>
                  <a:pt x="4542" y="265"/>
                </a:lnTo>
                <a:lnTo>
                  <a:pt x="4133" y="431"/>
                </a:lnTo>
                <a:lnTo>
                  <a:pt x="3923" y="274"/>
                </a:lnTo>
                <a:lnTo>
                  <a:pt x="3684" y="431"/>
                </a:lnTo>
                <a:lnTo>
                  <a:pt x="3386" y="304"/>
                </a:lnTo>
                <a:lnTo>
                  <a:pt x="2918" y="442"/>
                </a:lnTo>
                <a:lnTo>
                  <a:pt x="2699" y="254"/>
                </a:lnTo>
                <a:lnTo>
                  <a:pt x="2461" y="363"/>
                </a:lnTo>
                <a:lnTo>
                  <a:pt x="2161" y="226"/>
                </a:lnTo>
                <a:lnTo>
                  <a:pt x="1952" y="392"/>
                </a:lnTo>
                <a:lnTo>
                  <a:pt x="1155" y="207"/>
                </a:lnTo>
                <a:lnTo>
                  <a:pt x="877" y="431"/>
                </a:lnTo>
                <a:lnTo>
                  <a:pt x="677" y="226"/>
                </a:lnTo>
                <a:lnTo>
                  <a:pt x="428" y="383"/>
                </a:lnTo>
                <a:lnTo>
                  <a:pt x="180" y="244"/>
                </a:lnTo>
                <a:lnTo>
                  <a:pt x="10" y="344"/>
                </a:lnTo>
                <a:lnTo>
                  <a:pt x="0" y="0"/>
                </a:lnTo>
                <a:lnTo>
                  <a:pt x="5458" y="0"/>
                </a:lnTo>
                <a:lnTo>
                  <a:pt x="5458" y="588"/>
                </a:lnTo>
                <a:lnTo>
                  <a:pt x="5378" y="599"/>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10245" name="Freeform 5"/>
          <p:cNvSpPr>
            <a:spLocks/>
          </p:cNvSpPr>
          <p:nvPr/>
        </p:nvSpPr>
        <p:spPr bwMode="auto">
          <a:xfrm>
            <a:off x="-358775" y="5848350"/>
            <a:ext cx="10199688" cy="1096963"/>
          </a:xfrm>
          <a:custGeom>
            <a:avLst/>
            <a:gdLst>
              <a:gd name="T0" fmla="*/ 2147483647 w 5461"/>
              <a:gd name="T1" fmla="*/ 0 h 599"/>
              <a:gd name="T2" fmla="*/ 2147483647 w 5461"/>
              <a:gd name="T3" fmla="*/ 2147483647 h 599"/>
              <a:gd name="T4" fmla="*/ 2147483647 w 5461"/>
              <a:gd name="T5" fmla="*/ 2147483647 h 599"/>
              <a:gd name="T6" fmla="*/ 2147483647 w 5461"/>
              <a:gd name="T7" fmla="*/ 2147483647 h 599"/>
              <a:gd name="T8" fmla="*/ 2147483647 w 5461"/>
              <a:gd name="T9" fmla="*/ 2147483647 h 599"/>
              <a:gd name="T10" fmla="*/ 2147483647 w 5461"/>
              <a:gd name="T11" fmla="*/ 2147483647 h 599"/>
              <a:gd name="T12" fmla="*/ 2147483647 w 5461"/>
              <a:gd name="T13" fmla="*/ 2147483647 h 599"/>
              <a:gd name="T14" fmla="*/ 2147483647 w 5461"/>
              <a:gd name="T15" fmla="*/ 2147483647 h 599"/>
              <a:gd name="T16" fmla="*/ 2147483647 w 5461"/>
              <a:gd name="T17" fmla="*/ 2147483647 h 599"/>
              <a:gd name="T18" fmla="*/ 2147483647 w 5461"/>
              <a:gd name="T19" fmla="*/ 2147483647 h 599"/>
              <a:gd name="T20" fmla="*/ 2147483647 w 5461"/>
              <a:gd name="T21" fmla="*/ 2147483647 h 599"/>
              <a:gd name="T22" fmla="*/ 2147483647 w 5461"/>
              <a:gd name="T23" fmla="*/ 2147483647 h 599"/>
              <a:gd name="T24" fmla="*/ 2147483647 w 5461"/>
              <a:gd name="T25" fmla="*/ 2147483647 h 599"/>
              <a:gd name="T26" fmla="*/ 2147483647 w 5461"/>
              <a:gd name="T27" fmla="*/ 2147483647 h 599"/>
              <a:gd name="T28" fmla="*/ 2147483647 w 5461"/>
              <a:gd name="T29" fmla="*/ 2147483647 h 599"/>
              <a:gd name="T30" fmla="*/ 2147483647 w 5461"/>
              <a:gd name="T31" fmla="*/ 2147483647 h 599"/>
              <a:gd name="T32" fmla="*/ 2147483647 w 5461"/>
              <a:gd name="T33" fmla="*/ 2147483647 h 599"/>
              <a:gd name="T34" fmla="*/ 2147483647 w 5461"/>
              <a:gd name="T35" fmla="*/ 2147483647 h 599"/>
              <a:gd name="T36" fmla="*/ 2147483647 w 5461"/>
              <a:gd name="T37" fmla="*/ 2147483647 h 599"/>
              <a:gd name="T38" fmla="*/ 2147483647 w 5461"/>
              <a:gd name="T39" fmla="*/ 2147483647 h 599"/>
              <a:gd name="T40" fmla="*/ 0 w 5461"/>
              <a:gd name="T41" fmla="*/ 2147483647 h 599"/>
              <a:gd name="T42" fmla="*/ 0 w 5461"/>
              <a:gd name="T43" fmla="*/ 2147483647 h 599"/>
              <a:gd name="T44" fmla="*/ 2147483647 w 5461"/>
              <a:gd name="T45" fmla="*/ 0 h 5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61"/>
              <a:gd name="T70" fmla="*/ 0 h 599"/>
              <a:gd name="T71" fmla="*/ 5461 w 5461"/>
              <a:gd name="T72" fmla="*/ 599 h 5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61" h="599">
                <a:moveTo>
                  <a:pt x="80" y="0"/>
                </a:moveTo>
                <a:lnTo>
                  <a:pt x="80" y="294"/>
                </a:lnTo>
                <a:lnTo>
                  <a:pt x="727" y="69"/>
                </a:lnTo>
                <a:lnTo>
                  <a:pt x="917" y="333"/>
                </a:lnTo>
                <a:lnTo>
                  <a:pt x="1325" y="167"/>
                </a:lnTo>
                <a:lnTo>
                  <a:pt x="1534" y="324"/>
                </a:lnTo>
                <a:lnTo>
                  <a:pt x="1773" y="167"/>
                </a:lnTo>
                <a:lnTo>
                  <a:pt x="2073" y="294"/>
                </a:lnTo>
                <a:lnTo>
                  <a:pt x="2540" y="157"/>
                </a:lnTo>
                <a:lnTo>
                  <a:pt x="2760" y="344"/>
                </a:lnTo>
                <a:lnTo>
                  <a:pt x="2999" y="236"/>
                </a:lnTo>
                <a:lnTo>
                  <a:pt x="3298" y="373"/>
                </a:lnTo>
                <a:lnTo>
                  <a:pt x="3507" y="207"/>
                </a:lnTo>
                <a:lnTo>
                  <a:pt x="4304" y="392"/>
                </a:lnTo>
                <a:lnTo>
                  <a:pt x="4583" y="167"/>
                </a:lnTo>
                <a:lnTo>
                  <a:pt x="4783" y="373"/>
                </a:lnTo>
                <a:lnTo>
                  <a:pt x="5032" y="215"/>
                </a:lnTo>
                <a:lnTo>
                  <a:pt x="5281" y="353"/>
                </a:lnTo>
                <a:lnTo>
                  <a:pt x="5450" y="254"/>
                </a:lnTo>
                <a:lnTo>
                  <a:pt x="5460" y="598"/>
                </a:lnTo>
                <a:lnTo>
                  <a:pt x="0" y="598"/>
                </a:lnTo>
                <a:lnTo>
                  <a:pt x="0" y="9"/>
                </a:lnTo>
                <a:lnTo>
                  <a:pt x="80" y="0"/>
                </a:lnTo>
              </a:path>
            </a:pathLst>
          </a:custGeom>
          <a:solidFill>
            <a:srgbClr val="006062"/>
          </a:solidFill>
          <a:ln w="12700" cap="rnd">
            <a:solidFill>
              <a:srgbClr val="006062"/>
            </a:solidFill>
            <a:round/>
            <a:headEnd/>
            <a:tailEnd/>
          </a:ln>
        </p:spPr>
        <p:txBody>
          <a:bodyPr lIns="106674" tIns="53337" rIns="106674" bIns="53337"/>
          <a:lstStyle/>
          <a:p>
            <a:endParaRPr lang="en-US"/>
          </a:p>
        </p:txBody>
      </p:sp>
    </p:spTree>
    <p:extLst>
      <p:ext uri="{BB962C8B-B14F-4D97-AF65-F5344CB8AC3E}">
        <p14:creationId xmlns:p14="http://schemas.microsoft.com/office/powerpoint/2010/main" val="15552836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30213" y="593725"/>
            <a:ext cx="8266112" cy="1252538"/>
          </a:xfrm>
        </p:spPr>
        <p:txBody>
          <a:bodyPr/>
          <a:lstStyle/>
          <a:p>
            <a:r>
              <a:rPr lang="en-US" sz="4700" smtClean="0">
                <a:latin typeface="Arial Black" pitchFamily="34" charset="0"/>
              </a:rPr>
              <a:t>You look across the Canyon to Fajada Butte</a:t>
            </a:r>
            <a:r>
              <a:rPr lang="en-US" sz="5100" smtClean="0"/>
              <a:t> </a:t>
            </a:r>
          </a:p>
        </p:txBody>
      </p:sp>
      <p:sp>
        <p:nvSpPr>
          <p:cNvPr id="11267" name="Rectangle 3"/>
          <p:cNvSpPr>
            <a:spLocks noGrp="1" noChangeArrowheads="1"/>
          </p:cNvSpPr>
          <p:nvPr>
            <p:ph type="body" idx="1"/>
          </p:nvPr>
        </p:nvSpPr>
        <p:spPr/>
        <p:txBody>
          <a:bodyPr/>
          <a:lstStyle/>
          <a:p>
            <a:endParaRPr lang="en-US" smtClean="0"/>
          </a:p>
        </p:txBody>
      </p:sp>
      <p:sp>
        <p:nvSpPr>
          <p:cNvPr id="11268" name="Freeform 4"/>
          <p:cNvSpPr>
            <a:spLocks/>
          </p:cNvSpPr>
          <p:nvPr/>
        </p:nvSpPr>
        <p:spPr bwMode="auto">
          <a:xfrm>
            <a:off x="-268288" y="-263525"/>
            <a:ext cx="10194926" cy="1098550"/>
          </a:xfrm>
          <a:custGeom>
            <a:avLst/>
            <a:gdLst>
              <a:gd name="T0" fmla="*/ 2147483647 w 5459"/>
              <a:gd name="T1" fmla="*/ 2147483647 h 600"/>
              <a:gd name="T2" fmla="*/ 2147483647 w 5459"/>
              <a:gd name="T3" fmla="*/ 2147483647 h 600"/>
              <a:gd name="T4" fmla="*/ 2147483647 w 5459"/>
              <a:gd name="T5" fmla="*/ 2147483647 h 600"/>
              <a:gd name="T6" fmla="*/ 2147483647 w 5459"/>
              <a:gd name="T7" fmla="*/ 2147483647 h 600"/>
              <a:gd name="T8" fmla="*/ 2147483647 w 5459"/>
              <a:gd name="T9" fmla="*/ 2147483647 h 600"/>
              <a:gd name="T10" fmla="*/ 2147483647 w 5459"/>
              <a:gd name="T11" fmla="*/ 2147483647 h 600"/>
              <a:gd name="T12" fmla="*/ 2147483647 w 5459"/>
              <a:gd name="T13" fmla="*/ 2147483647 h 600"/>
              <a:gd name="T14" fmla="*/ 2147483647 w 5459"/>
              <a:gd name="T15" fmla="*/ 2147483647 h 600"/>
              <a:gd name="T16" fmla="*/ 2147483647 w 5459"/>
              <a:gd name="T17" fmla="*/ 2147483647 h 600"/>
              <a:gd name="T18" fmla="*/ 2147483647 w 5459"/>
              <a:gd name="T19" fmla="*/ 2147483647 h 600"/>
              <a:gd name="T20" fmla="*/ 2147483647 w 5459"/>
              <a:gd name="T21" fmla="*/ 2147483647 h 600"/>
              <a:gd name="T22" fmla="*/ 2147483647 w 5459"/>
              <a:gd name="T23" fmla="*/ 2147483647 h 600"/>
              <a:gd name="T24" fmla="*/ 2147483647 w 5459"/>
              <a:gd name="T25" fmla="*/ 2147483647 h 600"/>
              <a:gd name="T26" fmla="*/ 2147483647 w 5459"/>
              <a:gd name="T27" fmla="*/ 2147483647 h 600"/>
              <a:gd name="T28" fmla="*/ 2147483647 w 5459"/>
              <a:gd name="T29" fmla="*/ 2147483647 h 600"/>
              <a:gd name="T30" fmla="*/ 2147483647 w 5459"/>
              <a:gd name="T31" fmla="*/ 2147483647 h 600"/>
              <a:gd name="T32" fmla="*/ 2147483647 w 5459"/>
              <a:gd name="T33" fmla="*/ 2147483647 h 600"/>
              <a:gd name="T34" fmla="*/ 2147483647 w 5459"/>
              <a:gd name="T35" fmla="*/ 2147483647 h 600"/>
              <a:gd name="T36" fmla="*/ 2147483647 w 5459"/>
              <a:gd name="T37" fmla="*/ 2147483647 h 600"/>
              <a:gd name="T38" fmla="*/ 0 w 5459"/>
              <a:gd name="T39" fmla="*/ 0 h 600"/>
              <a:gd name="T40" fmla="*/ 2147483647 w 5459"/>
              <a:gd name="T41" fmla="*/ 0 h 600"/>
              <a:gd name="T42" fmla="*/ 2147483647 w 5459"/>
              <a:gd name="T43" fmla="*/ 2147483647 h 600"/>
              <a:gd name="T44" fmla="*/ 2147483647 w 5459"/>
              <a:gd name="T45" fmla="*/ 2147483647 h 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59"/>
              <a:gd name="T70" fmla="*/ 0 h 600"/>
              <a:gd name="T71" fmla="*/ 5459 w 5459"/>
              <a:gd name="T72" fmla="*/ 600 h 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59" h="600">
                <a:moveTo>
                  <a:pt x="5378" y="599"/>
                </a:moveTo>
                <a:lnTo>
                  <a:pt x="5378" y="304"/>
                </a:lnTo>
                <a:lnTo>
                  <a:pt x="4731" y="529"/>
                </a:lnTo>
                <a:lnTo>
                  <a:pt x="4542" y="265"/>
                </a:lnTo>
                <a:lnTo>
                  <a:pt x="4133" y="431"/>
                </a:lnTo>
                <a:lnTo>
                  <a:pt x="3923" y="274"/>
                </a:lnTo>
                <a:lnTo>
                  <a:pt x="3684" y="431"/>
                </a:lnTo>
                <a:lnTo>
                  <a:pt x="3386" y="304"/>
                </a:lnTo>
                <a:lnTo>
                  <a:pt x="2918" y="442"/>
                </a:lnTo>
                <a:lnTo>
                  <a:pt x="2699" y="254"/>
                </a:lnTo>
                <a:lnTo>
                  <a:pt x="2461" y="363"/>
                </a:lnTo>
                <a:lnTo>
                  <a:pt x="2161" y="226"/>
                </a:lnTo>
                <a:lnTo>
                  <a:pt x="1952" y="392"/>
                </a:lnTo>
                <a:lnTo>
                  <a:pt x="1155" y="207"/>
                </a:lnTo>
                <a:lnTo>
                  <a:pt x="877" y="431"/>
                </a:lnTo>
                <a:lnTo>
                  <a:pt x="677" y="226"/>
                </a:lnTo>
                <a:lnTo>
                  <a:pt x="428" y="383"/>
                </a:lnTo>
                <a:lnTo>
                  <a:pt x="180" y="244"/>
                </a:lnTo>
                <a:lnTo>
                  <a:pt x="10" y="344"/>
                </a:lnTo>
                <a:lnTo>
                  <a:pt x="0" y="0"/>
                </a:lnTo>
                <a:lnTo>
                  <a:pt x="5458" y="0"/>
                </a:lnTo>
                <a:lnTo>
                  <a:pt x="5458" y="588"/>
                </a:lnTo>
                <a:lnTo>
                  <a:pt x="5378" y="599"/>
                </a:lnTo>
              </a:path>
            </a:pathLst>
          </a:custGeom>
          <a:solidFill>
            <a:srgbClr val="006062"/>
          </a:solidFill>
          <a:ln w="12700" cap="rnd">
            <a:solidFill>
              <a:srgbClr val="006062"/>
            </a:solidFill>
            <a:round/>
            <a:headEnd/>
            <a:tailEnd/>
          </a:ln>
        </p:spPr>
        <p:txBody>
          <a:bodyPr lIns="106674" tIns="53337" rIns="106674" bIns="53337"/>
          <a:lstStyle/>
          <a:p>
            <a:endParaRPr lang="en-US"/>
          </a:p>
        </p:txBody>
      </p:sp>
      <p:pic>
        <p:nvPicPr>
          <p:cNvPr id="11269" name="Picture 7" descr="IMG00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1878013"/>
            <a:ext cx="7081837"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Freeform 5"/>
          <p:cNvSpPr>
            <a:spLocks/>
          </p:cNvSpPr>
          <p:nvPr/>
        </p:nvSpPr>
        <p:spPr bwMode="auto">
          <a:xfrm>
            <a:off x="-358775" y="5848350"/>
            <a:ext cx="10199688" cy="1096963"/>
          </a:xfrm>
          <a:custGeom>
            <a:avLst/>
            <a:gdLst>
              <a:gd name="T0" fmla="*/ 2147483647 w 5461"/>
              <a:gd name="T1" fmla="*/ 0 h 599"/>
              <a:gd name="T2" fmla="*/ 2147483647 w 5461"/>
              <a:gd name="T3" fmla="*/ 2147483647 h 599"/>
              <a:gd name="T4" fmla="*/ 2147483647 w 5461"/>
              <a:gd name="T5" fmla="*/ 2147483647 h 599"/>
              <a:gd name="T6" fmla="*/ 2147483647 w 5461"/>
              <a:gd name="T7" fmla="*/ 2147483647 h 599"/>
              <a:gd name="T8" fmla="*/ 2147483647 w 5461"/>
              <a:gd name="T9" fmla="*/ 2147483647 h 599"/>
              <a:gd name="T10" fmla="*/ 2147483647 w 5461"/>
              <a:gd name="T11" fmla="*/ 2147483647 h 599"/>
              <a:gd name="T12" fmla="*/ 2147483647 w 5461"/>
              <a:gd name="T13" fmla="*/ 2147483647 h 599"/>
              <a:gd name="T14" fmla="*/ 2147483647 w 5461"/>
              <a:gd name="T15" fmla="*/ 2147483647 h 599"/>
              <a:gd name="T16" fmla="*/ 2147483647 w 5461"/>
              <a:gd name="T17" fmla="*/ 2147483647 h 599"/>
              <a:gd name="T18" fmla="*/ 2147483647 w 5461"/>
              <a:gd name="T19" fmla="*/ 2147483647 h 599"/>
              <a:gd name="T20" fmla="*/ 2147483647 w 5461"/>
              <a:gd name="T21" fmla="*/ 2147483647 h 599"/>
              <a:gd name="T22" fmla="*/ 2147483647 w 5461"/>
              <a:gd name="T23" fmla="*/ 2147483647 h 599"/>
              <a:gd name="T24" fmla="*/ 2147483647 w 5461"/>
              <a:gd name="T25" fmla="*/ 2147483647 h 599"/>
              <a:gd name="T26" fmla="*/ 2147483647 w 5461"/>
              <a:gd name="T27" fmla="*/ 2147483647 h 599"/>
              <a:gd name="T28" fmla="*/ 2147483647 w 5461"/>
              <a:gd name="T29" fmla="*/ 2147483647 h 599"/>
              <a:gd name="T30" fmla="*/ 2147483647 w 5461"/>
              <a:gd name="T31" fmla="*/ 2147483647 h 599"/>
              <a:gd name="T32" fmla="*/ 2147483647 w 5461"/>
              <a:gd name="T33" fmla="*/ 2147483647 h 599"/>
              <a:gd name="T34" fmla="*/ 2147483647 w 5461"/>
              <a:gd name="T35" fmla="*/ 2147483647 h 599"/>
              <a:gd name="T36" fmla="*/ 2147483647 w 5461"/>
              <a:gd name="T37" fmla="*/ 2147483647 h 599"/>
              <a:gd name="T38" fmla="*/ 2147483647 w 5461"/>
              <a:gd name="T39" fmla="*/ 2147483647 h 599"/>
              <a:gd name="T40" fmla="*/ 0 w 5461"/>
              <a:gd name="T41" fmla="*/ 2147483647 h 599"/>
              <a:gd name="T42" fmla="*/ 0 w 5461"/>
              <a:gd name="T43" fmla="*/ 2147483647 h 599"/>
              <a:gd name="T44" fmla="*/ 2147483647 w 5461"/>
              <a:gd name="T45" fmla="*/ 0 h 5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61"/>
              <a:gd name="T70" fmla="*/ 0 h 599"/>
              <a:gd name="T71" fmla="*/ 5461 w 5461"/>
              <a:gd name="T72" fmla="*/ 599 h 5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61" h="599">
                <a:moveTo>
                  <a:pt x="80" y="0"/>
                </a:moveTo>
                <a:lnTo>
                  <a:pt x="80" y="294"/>
                </a:lnTo>
                <a:lnTo>
                  <a:pt x="727" y="69"/>
                </a:lnTo>
                <a:lnTo>
                  <a:pt x="917" y="333"/>
                </a:lnTo>
                <a:lnTo>
                  <a:pt x="1325" y="167"/>
                </a:lnTo>
                <a:lnTo>
                  <a:pt x="1534" y="324"/>
                </a:lnTo>
                <a:lnTo>
                  <a:pt x="1773" y="167"/>
                </a:lnTo>
                <a:lnTo>
                  <a:pt x="2073" y="294"/>
                </a:lnTo>
                <a:lnTo>
                  <a:pt x="2540" y="157"/>
                </a:lnTo>
                <a:lnTo>
                  <a:pt x="2760" y="344"/>
                </a:lnTo>
                <a:lnTo>
                  <a:pt x="2999" y="236"/>
                </a:lnTo>
                <a:lnTo>
                  <a:pt x="3298" y="373"/>
                </a:lnTo>
                <a:lnTo>
                  <a:pt x="3507" y="207"/>
                </a:lnTo>
                <a:lnTo>
                  <a:pt x="4304" y="392"/>
                </a:lnTo>
                <a:lnTo>
                  <a:pt x="4583" y="167"/>
                </a:lnTo>
                <a:lnTo>
                  <a:pt x="4783" y="373"/>
                </a:lnTo>
                <a:lnTo>
                  <a:pt x="5032" y="215"/>
                </a:lnTo>
                <a:lnTo>
                  <a:pt x="5281" y="353"/>
                </a:lnTo>
                <a:lnTo>
                  <a:pt x="5450" y="254"/>
                </a:lnTo>
                <a:lnTo>
                  <a:pt x="5460" y="598"/>
                </a:lnTo>
                <a:lnTo>
                  <a:pt x="0" y="598"/>
                </a:lnTo>
                <a:lnTo>
                  <a:pt x="0" y="9"/>
                </a:lnTo>
                <a:lnTo>
                  <a:pt x="80" y="0"/>
                </a:lnTo>
              </a:path>
            </a:pathLst>
          </a:custGeom>
          <a:solidFill>
            <a:srgbClr val="006062"/>
          </a:solidFill>
          <a:ln w="12700" cap="rnd">
            <a:solidFill>
              <a:srgbClr val="006062"/>
            </a:solidFill>
            <a:round/>
            <a:headEnd/>
            <a:tailEnd/>
          </a:ln>
        </p:spPr>
        <p:txBody>
          <a:bodyPr lIns="106674" tIns="53337" rIns="106674" bIns="53337"/>
          <a:lstStyle/>
          <a:p>
            <a:endParaRPr lang="en-US"/>
          </a:p>
        </p:txBody>
      </p:sp>
    </p:spTree>
    <p:extLst>
      <p:ext uri="{BB962C8B-B14F-4D97-AF65-F5344CB8AC3E}">
        <p14:creationId xmlns:p14="http://schemas.microsoft.com/office/powerpoint/2010/main" val="280095850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92150" y="6251575"/>
            <a:ext cx="18700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6674" tIns="53337" rIns="106674" bIns="53337" anchor="ctr"/>
          <a:lstStyle/>
          <a:p>
            <a:endParaRPr lang="en-US"/>
          </a:p>
        </p:txBody>
      </p:sp>
      <p:sp>
        <p:nvSpPr>
          <p:cNvPr id="12291" name="Rectangle 3"/>
          <p:cNvSpPr>
            <a:spLocks noChangeArrowheads="1"/>
          </p:cNvSpPr>
          <p:nvPr/>
        </p:nvSpPr>
        <p:spPr bwMode="auto">
          <a:xfrm>
            <a:off x="3117850" y="6251575"/>
            <a:ext cx="29083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6674" tIns="53337" rIns="106674" bIns="53337" anchor="ctr"/>
          <a:lstStyle/>
          <a:p>
            <a:endParaRPr lang="en-US"/>
          </a:p>
        </p:txBody>
      </p:sp>
      <p:sp>
        <p:nvSpPr>
          <p:cNvPr id="12292" name="Freeform 7"/>
          <p:cNvSpPr>
            <a:spLocks/>
          </p:cNvSpPr>
          <p:nvPr/>
        </p:nvSpPr>
        <p:spPr bwMode="auto">
          <a:xfrm>
            <a:off x="-538163" y="-263525"/>
            <a:ext cx="10196513" cy="1098550"/>
          </a:xfrm>
          <a:custGeom>
            <a:avLst/>
            <a:gdLst>
              <a:gd name="T0" fmla="*/ 2147483647 w 5459"/>
              <a:gd name="T1" fmla="*/ 2147483647 h 600"/>
              <a:gd name="T2" fmla="*/ 2147483647 w 5459"/>
              <a:gd name="T3" fmla="*/ 2147483647 h 600"/>
              <a:gd name="T4" fmla="*/ 2147483647 w 5459"/>
              <a:gd name="T5" fmla="*/ 2147483647 h 600"/>
              <a:gd name="T6" fmla="*/ 2147483647 w 5459"/>
              <a:gd name="T7" fmla="*/ 2147483647 h 600"/>
              <a:gd name="T8" fmla="*/ 2147483647 w 5459"/>
              <a:gd name="T9" fmla="*/ 2147483647 h 600"/>
              <a:gd name="T10" fmla="*/ 2147483647 w 5459"/>
              <a:gd name="T11" fmla="*/ 2147483647 h 600"/>
              <a:gd name="T12" fmla="*/ 2147483647 w 5459"/>
              <a:gd name="T13" fmla="*/ 2147483647 h 600"/>
              <a:gd name="T14" fmla="*/ 2147483647 w 5459"/>
              <a:gd name="T15" fmla="*/ 2147483647 h 600"/>
              <a:gd name="T16" fmla="*/ 2147483647 w 5459"/>
              <a:gd name="T17" fmla="*/ 2147483647 h 600"/>
              <a:gd name="T18" fmla="*/ 2147483647 w 5459"/>
              <a:gd name="T19" fmla="*/ 2147483647 h 600"/>
              <a:gd name="T20" fmla="*/ 2147483647 w 5459"/>
              <a:gd name="T21" fmla="*/ 2147483647 h 600"/>
              <a:gd name="T22" fmla="*/ 2147483647 w 5459"/>
              <a:gd name="T23" fmla="*/ 2147483647 h 600"/>
              <a:gd name="T24" fmla="*/ 2147483647 w 5459"/>
              <a:gd name="T25" fmla="*/ 2147483647 h 600"/>
              <a:gd name="T26" fmla="*/ 2147483647 w 5459"/>
              <a:gd name="T27" fmla="*/ 2147483647 h 600"/>
              <a:gd name="T28" fmla="*/ 2147483647 w 5459"/>
              <a:gd name="T29" fmla="*/ 2147483647 h 600"/>
              <a:gd name="T30" fmla="*/ 2147483647 w 5459"/>
              <a:gd name="T31" fmla="*/ 2147483647 h 600"/>
              <a:gd name="T32" fmla="*/ 2147483647 w 5459"/>
              <a:gd name="T33" fmla="*/ 2147483647 h 600"/>
              <a:gd name="T34" fmla="*/ 2147483647 w 5459"/>
              <a:gd name="T35" fmla="*/ 2147483647 h 600"/>
              <a:gd name="T36" fmla="*/ 2147483647 w 5459"/>
              <a:gd name="T37" fmla="*/ 2147483647 h 600"/>
              <a:gd name="T38" fmla="*/ 0 w 5459"/>
              <a:gd name="T39" fmla="*/ 0 h 600"/>
              <a:gd name="T40" fmla="*/ 2147483647 w 5459"/>
              <a:gd name="T41" fmla="*/ 0 h 600"/>
              <a:gd name="T42" fmla="*/ 2147483647 w 5459"/>
              <a:gd name="T43" fmla="*/ 2147483647 h 600"/>
              <a:gd name="T44" fmla="*/ 2147483647 w 5459"/>
              <a:gd name="T45" fmla="*/ 2147483647 h 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59"/>
              <a:gd name="T70" fmla="*/ 0 h 600"/>
              <a:gd name="T71" fmla="*/ 5459 w 5459"/>
              <a:gd name="T72" fmla="*/ 600 h 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59" h="600">
                <a:moveTo>
                  <a:pt x="5378" y="599"/>
                </a:moveTo>
                <a:lnTo>
                  <a:pt x="5378" y="304"/>
                </a:lnTo>
                <a:lnTo>
                  <a:pt x="4731" y="529"/>
                </a:lnTo>
                <a:lnTo>
                  <a:pt x="4542" y="265"/>
                </a:lnTo>
                <a:lnTo>
                  <a:pt x="4133" y="431"/>
                </a:lnTo>
                <a:lnTo>
                  <a:pt x="3923" y="274"/>
                </a:lnTo>
                <a:lnTo>
                  <a:pt x="3684" y="431"/>
                </a:lnTo>
                <a:lnTo>
                  <a:pt x="3386" y="304"/>
                </a:lnTo>
                <a:lnTo>
                  <a:pt x="2918" y="442"/>
                </a:lnTo>
                <a:lnTo>
                  <a:pt x="2699" y="254"/>
                </a:lnTo>
                <a:lnTo>
                  <a:pt x="2461" y="363"/>
                </a:lnTo>
                <a:lnTo>
                  <a:pt x="2161" y="226"/>
                </a:lnTo>
                <a:lnTo>
                  <a:pt x="1952" y="392"/>
                </a:lnTo>
                <a:lnTo>
                  <a:pt x="1155" y="207"/>
                </a:lnTo>
                <a:lnTo>
                  <a:pt x="877" y="431"/>
                </a:lnTo>
                <a:lnTo>
                  <a:pt x="677" y="226"/>
                </a:lnTo>
                <a:lnTo>
                  <a:pt x="428" y="383"/>
                </a:lnTo>
                <a:lnTo>
                  <a:pt x="180" y="244"/>
                </a:lnTo>
                <a:lnTo>
                  <a:pt x="10" y="344"/>
                </a:lnTo>
                <a:lnTo>
                  <a:pt x="0" y="0"/>
                </a:lnTo>
                <a:lnTo>
                  <a:pt x="5458" y="0"/>
                </a:lnTo>
                <a:lnTo>
                  <a:pt x="5458" y="588"/>
                </a:lnTo>
                <a:lnTo>
                  <a:pt x="5378" y="599"/>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12293" name="Freeform 8"/>
          <p:cNvSpPr>
            <a:spLocks/>
          </p:cNvSpPr>
          <p:nvPr/>
        </p:nvSpPr>
        <p:spPr bwMode="auto">
          <a:xfrm>
            <a:off x="0" y="6024563"/>
            <a:ext cx="10199688" cy="1104900"/>
          </a:xfrm>
          <a:custGeom>
            <a:avLst/>
            <a:gdLst>
              <a:gd name="T0" fmla="*/ 2147483647 w 5461"/>
              <a:gd name="T1" fmla="*/ 0 h 603"/>
              <a:gd name="T2" fmla="*/ 2147483647 w 5461"/>
              <a:gd name="T3" fmla="*/ 2147483647 h 603"/>
              <a:gd name="T4" fmla="*/ 2147483647 w 5461"/>
              <a:gd name="T5" fmla="*/ 2147483647 h 603"/>
              <a:gd name="T6" fmla="*/ 2147483647 w 5461"/>
              <a:gd name="T7" fmla="*/ 2147483647 h 603"/>
              <a:gd name="T8" fmla="*/ 2147483647 w 5461"/>
              <a:gd name="T9" fmla="*/ 2147483647 h 603"/>
              <a:gd name="T10" fmla="*/ 2147483647 w 5461"/>
              <a:gd name="T11" fmla="*/ 2147483647 h 603"/>
              <a:gd name="T12" fmla="*/ 2147483647 w 5461"/>
              <a:gd name="T13" fmla="*/ 2147483647 h 603"/>
              <a:gd name="T14" fmla="*/ 2147483647 w 5461"/>
              <a:gd name="T15" fmla="*/ 2147483647 h 603"/>
              <a:gd name="T16" fmla="*/ 2147483647 w 5461"/>
              <a:gd name="T17" fmla="*/ 2147483647 h 603"/>
              <a:gd name="T18" fmla="*/ 2147483647 w 5461"/>
              <a:gd name="T19" fmla="*/ 2147483647 h 603"/>
              <a:gd name="T20" fmla="*/ 2147483647 w 5461"/>
              <a:gd name="T21" fmla="*/ 2147483647 h 603"/>
              <a:gd name="T22" fmla="*/ 2147483647 w 5461"/>
              <a:gd name="T23" fmla="*/ 2147483647 h 603"/>
              <a:gd name="T24" fmla="*/ 2147483647 w 5461"/>
              <a:gd name="T25" fmla="*/ 2147483647 h 603"/>
              <a:gd name="T26" fmla="*/ 2147483647 w 5461"/>
              <a:gd name="T27" fmla="*/ 2147483647 h 603"/>
              <a:gd name="T28" fmla="*/ 2147483647 w 5461"/>
              <a:gd name="T29" fmla="*/ 2147483647 h 603"/>
              <a:gd name="T30" fmla="*/ 2147483647 w 5461"/>
              <a:gd name="T31" fmla="*/ 2147483647 h 603"/>
              <a:gd name="T32" fmla="*/ 2147483647 w 5461"/>
              <a:gd name="T33" fmla="*/ 2147483647 h 603"/>
              <a:gd name="T34" fmla="*/ 2147483647 w 5461"/>
              <a:gd name="T35" fmla="*/ 2147483647 h 603"/>
              <a:gd name="T36" fmla="*/ 2147483647 w 5461"/>
              <a:gd name="T37" fmla="*/ 2147483647 h 603"/>
              <a:gd name="T38" fmla="*/ 2147483647 w 5461"/>
              <a:gd name="T39" fmla="*/ 2147483647 h 603"/>
              <a:gd name="T40" fmla="*/ 0 w 5461"/>
              <a:gd name="T41" fmla="*/ 2147483647 h 603"/>
              <a:gd name="T42" fmla="*/ 0 w 5461"/>
              <a:gd name="T43" fmla="*/ 2147483647 h 603"/>
              <a:gd name="T44" fmla="*/ 2147483647 w 5461"/>
              <a:gd name="T45" fmla="*/ 0 h 6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61"/>
              <a:gd name="T70" fmla="*/ 0 h 603"/>
              <a:gd name="T71" fmla="*/ 5461 w 5461"/>
              <a:gd name="T72" fmla="*/ 603 h 6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61" h="603">
                <a:moveTo>
                  <a:pt x="80" y="0"/>
                </a:moveTo>
                <a:lnTo>
                  <a:pt x="80" y="296"/>
                </a:lnTo>
                <a:lnTo>
                  <a:pt x="727" y="69"/>
                </a:lnTo>
                <a:lnTo>
                  <a:pt x="917" y="336"/>
                </a:lnTo>
                <a:lnTo>
                  <a:pt x="1325" y="168"/>
                </a:lnTo>
                <a:lnTo>
                  <a:pt x="1534" y="325"/>
                </a:lnTo>
                <a:lnTo>
                  <a:pt x="1773" y="168"/>
                </a:lnTo>
                <a:lnTo>
                  <a:pt x="2073" y="296"/>
                </a:lnTo>
                <a:lnTo>
                  <a:pt x="2540" y="157"/>
                </a:lnTo>
                <a:lnTo>
                  <a:pt x="2760" y="345"/>
                </a:lnTo>
                <a:lnTo>
                  <a:pt x="2999" y="238"/>
                </a:lnTo>
                <a:lnTo>
                  <a:pt x="3298" y="376"/>
                </a:lnTo>
                <a:lnTo>
                  <a:pt x="3507" y="208"/>
                </a:lnTo>
                <a:lnTo>
                  <a:pt x="4304" y="395"/>
                </a:lnTo>
                <a:lnTo>
                  <a:pt x="4583" y="168"/>
                </a:lnTo>
                <a:lnTo>
                  <a:pt x="4783" y="376"/>
                </a:lnTo>
                <a:lnTo>
                  <a:pt x="5032" y="216"/>
                </a:lnTo>
                <a:lnTo>
                  <a:pt x="5281" y="356"/>
                </a:lnTo>
                <a:lnTo>
                  <a:pt x="5450" y="255"/>
                </a:lnTo>
                <a:lnTo>
                  <a:pt x="5460" y="602"/>
                </a:lnTo>
                <a:lnTo>
                  <a:pt x="0" y="602"/>
                </a:lnTo>
                <a:lnTo>
                  <a:pt x="0" y="9"/>
                </a:lnTo>
                <a:lnTo>
                  <a:pt x="80" y="0"/>
                </a:lnTo>
              </a:path>
            </a:pathLst>
          </a:custGeom>
          <a:solidFill>
            <a:srgbClr val="006062"/>
          </a:solidFill>
          <a:ln w="12700" cap="rnd">
            <a:solidFill>
              <a:srgbClr val="006062"/>
            </a:solidFill>
            <a:round/>
            <a:headEnd/>
            <a:tailEnd/>
          </a:ln>
        </p:spPr>
        <p:txBody>
          <a:bodyPr lIns="106674" tIns="53337" rIns="106674" bIns="53337"/>
          <a:lstStyle/>
          <a:p>
            <a:endParaRPr lang="en-US"/>
          </a:p>
        </p:txBody>
      </p:sp>
      <p:pic>
        <p:nvPicPr>
          <p:cNvPr id="12294" name="Picture 9" descr="IMG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713" y="812800"/>
            <a:ext cx="7261225"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AutoShape 5"/>
          <p:cNvSpPr>
            <a:spLocks noChangeArrowheads="1"/>
          </p:cNvSpPr>
          <p:nvPr/>
        </p:nvSpPr>
        <p:spPr bwMode="auto">
          <a:xfrm>
            <a:off x="677863" y="5011738"/>
            <a:ext cx="3173412" cy="874712"/>
          </a:xfrm>
          <a:prstGeom prst="roundRect">
            <a:avLst>
              <a:gd name="adj" fmla="val 16657"/>
            </a:avLst>
          </a:prstGeom>
          <a:gradFill rotWithShape="0">
            <a:gsLst>
              <a:gs pos="0">
                <a:srgbClr val="FFCD99"/>
              </a:gs>
              <a:gs pos="100000">
                <a:srgbClr val="FF8100"/>
              </a:gs>
            </a:gsLst>
            <a:lin ang="18900000" scaled="1"/>
          </a:gradFill>
          <a:ln w="38100">
            <a:solidFill>
              <a:srgbClr val="FFE1B0"/>
            </a:solidFill>
            <a:round/>
            <a:headEnd/>
            <a:tailEnd/>
          </a:ln>
        </p:spPr>
        <p:txBody>
          <a:bodyPr wrap="none" lIns="106674" tIns="53337" rIns="106674" bIns="53337" anchor="ctr"/>
          <a:lstStyle/>
          <a:p>
            <a:endParaRPr lang="en-US"/>
          </a:p>
        </p:txBody>
      </p:sp>
      <p:sp>
        <p:nvSpPr>
          <p:cNvPr id="12296" name="Rectangle 6"/>
          <p:cNvSpPr>
            <a:spLocks noGrp="1" noChangeArrowheads="1"/>
          </p:cNvSpPr>
          <p:nvPr>
            <p:ph type="body" idx="1"/>
          </p:nvPr>
        </p:nvSpPr>
        <p:spPr>
          <a:xfrm>
            <a:off x="1076325" y="5354638"/>
            <a:ext cx="2695575" cy="447675"/>
          </a:xfrm>
          <a:noFill/>
        </p:spPr>
        <p:txBody>
          <a:bodyPr lIns="0" tIns="0" rIns="0" bIns="0"/>
          <a:lstStyle/>
          <a:p>
            <a:pPr marL="0" indent="0" defTabSz="425450">
              <a:spcBef>
                <a:spcPct val="0"/>
              </a:spcBef>
              <a:buFont typeface="Arial" pitchFamily="34" charset="0"/>
              <a:buNone/>
            </a:pPr>
            <a:r>
              <a:rPr lang="en-US" sz="2800" smtClean="0">
                <a:solidFill>
                  <a:srgbClr val="000000"/>
                </a:solidFill>
                <a:latin typeface="Arial Black" pitchFamily="34" charset="0"/>
              </a:rPr>
              <a:t>Fajada Butte</a:t>
            </a:r>
            <a:endParaRPr lang="en-US" smtClean="0">
              <a:solidFill>
                <a:srgbClr val="000000"/>
              </a:solidFill>
              <a:latin typeface="Arial Black" pitchFamily="34" charset="0"/>
            </a:endParaRPr>
          </a:p>
        </p:txBody>
      </p:sp>
      <p:sp>
        <p:nvSpPr>
          <p:cNvPr id="12297" name="TextBox 8"/>
          <p:cNvSpPr txBox="1">
            <a:spLocks noChangeArrowheads="1"/>
          </p:cNvSpPr>
          <p:nvPr/>
        </p:nvSpPr>
        <p:spPr bwMode="auto">
          <a:xfrm>
            <a:off x="3505200" y="6016625"/>
            <a:ext cx="5280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dirty="0">
                <a:hlinkClick r:id="rId4"/>
              </a:rPr>
              <a:t>http://www.youtube.com/watch?v=sS73UpIy7zs&amp;feature=related</a:t>
            </a:r>
            <a:endParaRPr lang="en-US" sz="1400" dirty="0"/>
          </a:p>
          <a:p>
            <a:pPr eaLnBrk="1" hangingPunct="1"/>
            <a:endParaRPr lang="en-US" sz="1400" dirty="0"/>
          </a:p>
        </p:txBody>
      </p:sp>
    </p:spTree>
    <p:extLst>
      <p:ext uri="{BB962C8B-B14F-4D97-AF65-F5344CB8AC3E}">
        <p14:creationId xmlns:p14="http://schemas.microsoft.com/office/powerpoint/2010/main" val="2610470194"/>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92150" y="6251575"/>
            <a:ext cx="18700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6674" tIns="53337" rIns="106674" bIns="53337" anchor="ctr"/>
          <a:lstStyle/>
          <a:p>
            <a:endParaRPr lang="en-US"/>
          </a:p>
        </p:txBody>
      </p:sp>
      <p:sp>
        <p:nvSpPr>
          <p:cNvPr id="13315" name="Rectangle 3"/>
          <p:cNvSpPr>
            <a:spLocks noChangeArrowheads="1"/>
          </p:cNvSpPr>
          <p:nvPr/>
        </p:nvSpPr>
        <p:spPr bwMode="auto">
          <a:xfrm>
            <a:off x="3117850" y="6251575"/>
            <a:ext cx="29083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6674" tIns="53337" rIns="106674" bIns="53337" anchor="ctr"/>
          <a:lstStyle/>
          <a:p>
            <a:endParaRPr lang="en-US"/>
          </a:p>
        </p:txBody>
      </p:sp>
      <p:pic>
        <p:nvPicPr>
          <p:cNvPr id="13316"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6150" y="336550"/>
            <a:ext cx="4730750"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7" name="AutoShape 5"/>
          <p:cNvSpPr>
            <a:spLocks noChangeArrowheads="1"/>
          </p:cNvSpPr>
          <p:nvPr/>
        </p:nvSpPr>
        <p:spPr bwMode="auto">
          <a:xfrm>
            <a:off x="412750" y="2889250"/>
            <a:ext cx="1946275" cy="1484313"/>
          </a:xfrm>
          <a:prstGeom prst="roundRect">
            <a:avLst>
              <a:gd name="adj" fmla="val 16657"/>
            </a:avLst>
          </a:prstGeom>
          <a:gradFill rotWithShape="0">
            <a:gsLst>
              <a:gs pos="0">
                <a:srgbClr val="FFCD99"/>
              </a:gs>
              <a:gs pos="100000">
                <a:srgbClr val="FF8100"/>
              </a:gs>
            </a:gsLst>
            <a:lin ang="18900000" scaled="1"/>
          </a:gradFill>
          <a:ln w="12700">
            <a:solidFill>
              <a:srgbClr val="FFE1B0"/>
            </a:solidFill>
            <a:round/>
            <a:headEnd/>
            <a:tailEnd/>
          </a:ln>
        </p:spPr>
        <p:txBody>
          <a:bodyPr wrap="none" lIns="106674" tIns="53337" rIns="106674" bIns="53337" anchor="ctr"/>
          <a:lstStyle/>
          <a:p>
            <a:endParaRPr lang="en-US"/>
          </a:p>
        </p:txBody>
      </p:sp>
      <p:sp>
        <p:nvSpPr>
          <p:cNvPr id="13318" name="Freeform 6"/>
          <p:cNvSpPr>
            <a:spLocks/>
          </p:cNvSpPr>
          <p:nvPr/>
        </p:nvSpPr>
        <p:spPr bwMode="auto">
          <a:xfrm>
            <a:off x="-557213" y="5753100"/>
            <a:ext cx="10201276" cy="1104900"/>
          </a:xfrm>
          <a:custGeom>
            <a:avLst/>
            <a:gdLst>
              <a:gd name="T0" fmla="*/ 2147483647 w 5462"/>
              <a:gd name="T1" fmla="*/ 0 h 603"/>
              <a:gd name="T2" fmla="*/ 2147483647 w 5462"/>
              <a:gd name="T3" fmla="*/ 2147483647 h 603"/>
              <a:gd name="T4" fmla="*/ 2147483647 w 5462"/>
              <a:gd name="T5" fmla="*/ 2147483647 h 603"/>
              <a:gd name="T6" fmla="*/ 2147483647 w 5462"/>
              <a:gd name="T7" fmla="*/ 2147483647 h 603"/>
              <a:gd name="T8" fmla="*/ 2147483647 w 5462"/>
              <a:gd name="T9" fmla="*/ 2147483647 h 603"/>
              <a:gd name="T10" fmla="*/ 2147483647 w 5462"/>
              <a:gd name="T11" fmla="*/ 2147483647 h 603"/>
              <a:gd name="T12" fmla="*/ 2147483647 w 5462"/>
              <a:gd name="T13" fmla="*/ 2147483647 h 603"/>
              <a:gd name="T14" fmla="*/ 2147483647 w 5462"/>
              <a:gd name="T15" fmla="*/ 2147483647 h 603"/>
              <a:gd name="T16" fmla="*/ 2147483647 w 5462"/>
              <a:gd name="T17" fmla="*/ 2147483647 h 603"/>
              <a:gd name="T18" fmla="*/ 2147483647 w 5462"/>
              <a:gd name="T19" fmla="*/ 2147483647 h 603"/>
              <a:gd name="T20" fmla="*/ 2147483647 w 5462"/>
              <a:gd name="T21" fmla="*/ 2147483647 h 603"/>
              <a:gd name="T22" fmla="*/ 2147483647 w 5462"/>
              <a:gd name="T23" fmla="*/ 2147483647 h 603"/>
              <a:gd name="T24" fmla="*/ 2147483647 w 5462"/>
              <a:gd name="T25" fmla="*/ 2147483647 h 603"/>
              <a:gd name="T26" fmla="*/ 2147483647 w 5462"/>
              <a:gd name="T27" fmla="*/ 2147483647 h 603"/>
              <a:gd name="T28" fmla="*/ 2147483647 w 5462"/>
              <a:gd name="T29" fmla="*/ 2147483647 h 603"/>
              <a:gd name="T30" fmla="*/ 2147483647 w 5462"/>
              <a:gd name="T31" fmla="*/ 2147483647 h 603"/>
              <a:gd name="T32" fmla="*/ 2147483647 w 5462"/>
              <a:gd name="T33" fmla="*/ 2147483647 h 603"/>
              <a:gd name="T34" fmla="*/ 2147483647 w 5462"/>
              <a:gd name="T35" fmla="*/ 2147483647 h 603"/>
              <a:gd name="T36" fmla="*/ 2147483647 w 5462"/>
              <a:gd name="T37" fmla="*/ 2147483647 h 603"/>
              <a:gd name="T38" fmla="*/ 2147483647 w 5462"/>
              <a:gd name="T39" fmla="*/ 2147483647 h 603"/>
              <a:gd name="T40" fmla="*/ 0 w 5462"/>
              <a:gd name="T41" fmla="*/ 2147483647 h 603"/>
              <a:gd name="T42" fmla="*/ 0 w 5462"/>
              <a:gd name="T43" fmla="*/ 2147483647 h 603"/>
              <a:gd name="T44" fmla="*/ 2147483647 w 5462"/>
              <a:gd name="T45" fmla="*/ 0 h 6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62"/>
              <a:gd name="T70" fmla="*/ 0 h 603"/>
              <a:gd name="T71" fmla="*/ 5462 w 5462"/>
              <a:gd name="T72" fmla="*/ 603 h 6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62" h="603">
                <a:moveTo>
                  <a:pt x="80" y="0"/>
                </a:moveTo>
                <a:lnTo>
                  <a:pt x="80" y="296"/>
                </a:lnTo>
                <a:lnTo>
                  <a:pt x="727" y="69"/>
                </a:lnTo>
                <a:lnTo>
                  <a:pt x="917" y="336"/>
                </a:lnTo>
                <a:lnTo>
                  <a:pt x="1325" y="168"/>
                </a:lnTo>
                <a:lnTo>
                  <a:pt x="1534" y="325"/>
                </a:lnTo>
                <a:lnTo>
                  <a:pt x="1774" y="168"/>
                </a:lnTo>
                <a:lnTo>
                  <a:pt x="2073" y="296"/>
                </a:lnTo>
                <a:lnTo>
                  <a:pt x="2541" y="157"/>
                </a:lnTo>
                <a:lnTo>
                  <a:pt x="2761" y="345"/>
                </a:lnTo>
                <a:lnTo>
                  <a:pt x="3000" y="238"/>
                </a:lnTo>
                <a:lnTo>
                  <a:pt x="3298" y="376"/>
                </a:lnTo>
                <a:lnTo>
                  <a:pt x="3508" y="208"/>
                </a:lnTo>
                <a:lnTo>
                  <a:pt x="4305" y="395"/>
                </a:lnTo>
                <a:lnTo>
                  <a:pt x="4584" y="168"/>
                </a:lnTo>
                <a:lnTo>
                  <a:pt x="4784" y="376"/>
                </a:lnTo>
                <a:lnTo>
                  <a:pt x="5033" y="216"/>
                </a:lnTo>
                <a:lnTo>
                  <a:pt x="5282" y="356"/>
                </a:lnTo>
                <a:lnTo>
                  <a:pt x="5451" y="255"/>
                </a:lnTo>
                <a:lnTo>
                  <a:pt x="5461" y="602"/>
                </a:lnTo>
                <a:lnTo>
                  <a:pt x="0" y="602"/>
                </a:lnTo>
                <a:lnTo>
                  <a:pt x="0" y="9"/>
                </a:lnTo>
                <a:lnTo>
                  <a:pt x="80" y="0"/>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13319" name="Freeform 7"/>
          <p:cNvSpPr>
            <a:spLocks/>
          </p:cNvSpPr>
          <p:nvPr/>
        </p:nvSpPr>
        <p:spPr bwMode="auto">
          <a:xfrm>
            <a:off x="-463550" y="-465138"/>
            <a:ext cx="10196513" cy="1098551"/>
          </a:xfrm>
          <a:custGeom>
            <a:avLst/>
            <a:gdLst>
              <a:gd name="T0" fmla="*/ 2147483647 w 5459"/>
              <a:gd name="T1" fmla="*/ 2147483647 h 600"/>
              <a:gd name="T2" fmla="*/ 2147483647 w 5459"/>
              <a:gd name="T3" fmla="*/ 2147483647 h 600"/>
              <a:gd name="T4" fmla="*/ 2147483647 w 5459"/>
              <a:gd name="T5" fmla="*/ 2147483647 h 600"/>
              <a:gd name="T6" fmla="*/ 2147483647 w 5459"/>
              <a:gd name="T7" fmla="*/ 2147483647 h 600"/>
              <a:gd name="T8" fmla="*/ 2147483647 w 5459"/>
              <a:gd name="T9" fmla="*/ 2147483647 h 600"/>
              <a:gd name="T10" fmla="*/ 2147483647 w 5459"/>
              <a:gd name="T11" fmla="*/ 2147483647 h 600"/>
              <a:gd name="T12" fmla="*/ 2147483647 w 5459"/>
              <a:gd name="T13" fmla="*/ 2147483647 h 600"/>
              <a:gd name="T14" fmla="*/ 2147483647 w 5459"/>
              <a:gd name="T15" fmla="*/ 2147483647 h 600"/>
              <a:gd name="T16" fmla="*/ 2147483647 w 5459"/>
              <a:gd name="T17" fmla="*/ 2147483647 h 600"/>
              <a:gd name="T18" fmla="*/ 2147483647 w 5459"/>
              <a:gd name="T19" fmla="*/ 2147483647 h 600"/>
              <a:gd name="T20" fmla="*/ 2147483647 w 5459"/>
              <a:gd name="T21" fmla="*/ 2147483647 h 600"/>
              <a:gd name="T22" fmla="*/ 2147483647 w 5459"/>
              <a:gd name="T23" fmla="*/ 2147483647 h 600"/>
              <a:gd name="T24" fmla="*/ 2147483647 w 5459"/>
              <a:gd name="T25" fmla="*/ 2147483647 h 600"/>
              <a:gd name="T26" fmla="*/ 2147483647 w 5459"/>
              <a:gd name="T27" fmla="*/ 2147483647 h 600"/>
              <a:gd name="T28" fmla="*/ 2147483647 w 5459"/>
              <a:gd name="T29" fmla="*/ 2147483647 h 600"/>
              <a:gd name="T30" fmla="*/ 2147483647 w 5459"/>
              <a:gd name="T31" fmla="*/ 2147483647 h 600"/>
              <a:gd name="T32" fmla="*/ 2147483647 w 5459"/>
              <a:gd name="T33" fmla="*/ 2147483647 h 600"/>
              <a:gd name="T34" fmla="*/ 2147483647 w 5459"/>
              <a:gd name="T35" fmla="*/ 2147483647 h 600"/>
              <a:gd name="T36" fmla="*/ 2147483647 w 5459"/>
              <a:gd name="T37" fmla="*/ 2147483647 h 600"/>
              <a:gd name="T38" fmla="*/ 0 w 5459"/>
              <a:gd name="T39" fmla="*/ 0 h 600"/>
              <a:gd name="T40" fmla="*/ 2147483647 w 5459"/>
              <a:gd name="T41" fmla="*/ 0 h 600"/>
              <a:gd name="T42" fmla="*/ 2147483647 w 5459"/>
              <a:gd name="T43" fmla="*/ 2147483647 h 600"/>
              <a:gd name="T44" fmla="*/ 2147483647 w 5459"/>
              <a:gd name="T45" fmla="*/ 2147483647 h 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59"/>
              <a:gd name="T70" fmla="*/ 0 h 600"/>
              <a:gd name="T71" fmla="*/ 5459 w 5459"/>
              <a:gd name="T72" fmla="*/ 600 h 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59" h="600">
                <a:moveTo>
                  <a:pt x="5378" y="599"/>
                </a:moveTo>
                <a:lnTo>
                  <a:pt x="5378" y="304"/>
                </a:lnTo>
                <a:lnTo>
                  <a:pt x="4731" y="529"/>
                </a:lnTo>
                <a:lnTo>
                  <a:pt x="4542" y="265"/>
                </a:lnTo>
                <a:lnTo>
                  <a:pt x="4133" y="431"/>
                </a:lnTo>
                <a:lnTo>
                  <a:pt x="3923" y="274"/>
                </a:lnTo>
                <a:lnTo>
                  <a:pt x="3684" y="431"/>
                </a:lnTo>
                <a:lnTo>
                  <a:pt x="3386" y="304"/>
                </a:lnTo>
                <a:lnTo>
                  <a:pt x="2918" y="442"/>
                </a:lnTo>
                <a:lnTo>
                  <a:pt x="2699" y="254"/>
                </a:lnTo>
                <a:lnTo>
                  <a:pt x="2461" y="363"/>
                </a:lnTo>
                <a:lnTo>
                  <a:pt x="2161" y="226"/>
                </a:lnTo>
                <a:lnTo>
                  <a:pt x="1952" y="392"/>
                </a:lnTo>
                <a:lnTo>
                  <a:pt x="1155" y="207"/>
                </a:lnTo>
                <a:lnTo>
                  <a:pt x="877" y="431"/>
                </a:lnTo>
                <a:lnTo>
                  <a:pt x="677" y="226"/>
                </a:lnTo>
                <a:lnTo>
                  <a:pt x="428" y="383"/>
                </a:lnTo>
                <a:lnTo>
                  <a:pt x="180" y="244"/>
                </a:lnTo>
                <a:lnTo>
                  <a:pt x="10" y="344"/>
                </a:lnTo>
                <a:lnTo>
                  <a:pt x="0" y="0"/>
                </a:lnTo>
                <a:lnTo>
                  <a:pt x="5458" y="0"/>
                </a:lnTo>
                <a:lnTo>
                  <a:pt x="5458" y="588"/>
                </a:lnTo>
                <a:lnTo>
                  <a:pt x="5378" y="599"/>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13320" name="Rectangle 8"/>
          <p:cNvSpPr>
            <a:spLocks noGrp="1" noChangeArrowheads="1"/>
          </p:cNvSpPr>
          <p:nvPr>
            <p:ph type="body" idx="1"/>
          </p:nvPr>
        </p:nvSpPr>
        <p:spPr>
          <a:xfrm>
            <a:off x="415925" y="3025775"/>
            <a:ext cx="1939925" cy="1274763"/>
          </a:xfrm>
          <a:noFill/>
        </p:spPr>
        <p:txBody>
          <a:bodyPr lIns="0" tIns="0" rIns="0" bIns="0"/>
          <a:lstStyle/>
          <a:p>
            <a:pPr marL="0" indent="0" algn="ctr" defTabSz="425450">
              <a:spcBef>
                <a:spcPct val="0"/>
              </a:spcBef>
              <a:buFont typeface="Arial" pitchFamily="34" charset="0"/>
              <a:buNone/>
            </a:pPr>
            <a:r>
              <a:rPr lang="en-US" sz="2800" smtClean="0">
                <a:solidFill>
                  <a:srgbClr val="000000"/>
                </a:solidFill>
                <a:latin typeface="Arial Black" pitchFamily="34" charset="0"/>
              </a:rPr>
              <a:t>Midday Summer Solstice</a:t>
            </a:r>
            <a:endParaRPr lang="en-US" smtClean="0">
              <a:solidFill>
                <a:srgbClr val="000000"/>
              </a:solidFill>
            </a:endParaRPr>
          </a:p>
        </p:txBody>
      </p:sp>
    </p:spTree>
    <p:extLst>
      <p:ext uri="{BB962C8B-B14F-4D97-AF65-F5344CB8AC3E}">
        <p14:creationId xmlns:p14="http://schemas.microsoft.com/office/powerpoint/2010/main" val="549031911"/>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92150" y="6251575"/>
            <a:ext cx="18700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6674" tIns="53337" rIns="106674" bIns="53337" anchor="ctr"/>
          <a:lstStyle/>
          <a:p>
            <a:endParaRPr lang="en-US"/>
          </a:p>
        </p:txBody>
      </p:sp>
      <p:sp>
        <p:nvSpPr>
          <p:cNvPr id="14339" name="Rectangle 3"/>
          <p:cNvSpPr>
            <a:spLocks noChangeArrowheads="1"/>
          </p:cNvSpPr>
          <p:nvPr/>
        </p:nvSpPr>
        <p:spPr bwMode="auto">
          <a:xfrm>
            <a:off x="3117850" y="6251575"/>
            <a:ext cx="29083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6674" tIns="53337" rIns="106674" bIns="53337" anchor="ctr"/>
          <a:lstStyle/>
          <a:p>
            <a:endParaRPr lang="en-US"/>
          </a:p>
        </p:txBody>
      </p:sp>
      <p:pic>
        <p:nvPicPr>
          <p:cNvPr id="14340"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58288"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1" name="Rectangle 5"/>
          <p:cNvSpPr>
            <a:spLocks noGrp="1" noChangeArrowheads="1"/>
          </p:cNvSpPr>
          <p:nvPr>
            <p:ph type="body" idx="1"/>
          </p:nvPr>
        </p:nvSpPr>
        <p:spPr>
          <a:xfrm>
            <a:off x="622300" y="439738"/>
            <a:ext cx="7759700" cy="1068387"/>
          </a:xfrm>
          <a:solidFill>
            <a:srgbClr val="33CCCC"/>
          </a:solidFill>
        </p:spPr>
        <p:txBody>
          <a:bodyPr lIns="0" tIns="0" rIns="0" bIns="0" anchor="ctr"/>
          <a:lstStyle/>
          <a:p>
            <a:pPr marL="0" indent="0" algn="ctr" defTabSz="425450">
              <a:spcBef>
                <a:spcPct val="0"/>
              </a:spcBef>
              <a:buFont typeface="Arial" pitchFamily="34" charset="0"/>
              <a:buNone/>
            </a:pPr>
            <a:r>
              <a:rPr lang="en-US" sz="4700" smtClean="0">
                <a:solidFill>
                  <a:srgbClr val="000000"/>
                </a:solidFill>
                <a:latin typeface="Arial Black" pitchFamily="34" charset="0"/>
              </a:rPr>
              <a:t>THE  SOLAR "CLOCK"</a:t>
            </a:r>
          </a:p>
        </p:txBody>
      </p:sp>
      <p:sp>
        <p:nvSpPr>
          <p:cNvPr id="14342" name="Rectangle 6"/>
          <p:cNvSpPr>
            <a:spLocks noChangeArrowheads="1"/>
          </p:cNvSpPr>
          <p:nvPr/>
        </p:nvSpPr>
        <p:spPr bwMode="auto">
          <a:xfrm>
            <a:off x="831850" y="1949450"/>
            <a:ext cx="7896225"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192088" indent="-192088" defTabSz="425450">
              <a:buClr>
                <a:srgbClr val="EE6714"/>
              </a:buClr>
              <a:buSzPct val="105000"/>
              <a:buFont typeface="Monotype Sorts" pitchFamily="2" charset="2"/>
              <a:buChar char="X"/>
            </a:pPr>
            <a:r>
              <a:rPr lang="en-US" sz="3400" b="1" dirty="0">
                <a:solidFill>
                  <a:srgbClr val="000000"/>
                </a:solidFill>
                <a:latin typeface="Comic Sans MS" pitchFamily="66" charset="0"/>
              </a:rPr>
              <a:t> </a:t>
            </a:r>
            <a:r>
              <a:rPr lang="en-US" sz="3400" b="1" dirty="0">
                <a:solidFill>
                  <a:srgbClr val="000000"/>
                </a:solidFill>
                <a:latin typeface="Arial Black" pitchFamily="34" charset="0"/>
              </a:rPr>
              <a:t>Did the stone slabs fall there, </a:t>
            </a:r>
            <a:br>
              <a:rPr lang="en-US" sz="3400" b="1" dirty="0">
                <a:solidFill>
                  <a:srgbClr val="000000"/>
                </a:solidFill>
                <a:latin typeface="Arial Black" pitchFamily="34" charset="0"/>
              </a:rPr>
            </a:br>
            <a:r>
              <a:rPr lang="en-US" sz="3400" b="1" dirty="0">
                <a:solidFill>
                  <a:srgbClr val="000000"/>
                </a:solidFill>
                <a:latin typeface="Arial Black" pitchFamily="34" charset="0"/>
              </a:rPr>
              <a:t>	  or were they placed?</a:t>
            </a:r>
          </a:p>
          <a:p>
            <a:pPr marL="192088" indent="-192088" defTabSz="425450">
              <a:buClr>
                <a:srgbClr val="EE6714"/>
              </a:buClr>
              <a:buSzPct val="105000"/>
              <a:buFont typeface="Monotype Sorts" pitchFamily="2" charset="2"/>
              <a:buChar char="X"/>
            </a:pPr>
            <a:r>
              <a:rPr lang="en-US" sz="3400" b="1" dirty="0">
                <a:solidFill>
                  <a:srgbClr val="000000"/>
                </a:solidFill>
                <a:latin typeface="Arial Black" pitchFamily="34" charset="0"/>
              </a:rPr>
              <a:t> Why mid-day rather than </a:t>
            </a:r>
            <a:br>
              <a:rPr lang="en-US" sz="3400" b="1" dirty="0">
                <a:solidFill>
                  <a:srgbClr val="000000"/>
                </a:solidFill>
                <a:latin typeface="Arial Black" pitchFamily="34" charset="0"/>
              </a:rPr>
            </a:br>
            <a:r>
              <a:rPr lang="en-US" sz="3400" b="1" dirty="0">
                <a:solidFill>
                  <a:srgbClr val="000000"/>
                </a:solidFill>
                <a:latin typeface="Arial Black" pitchFamily="34" charset="0"/>
              </a:rPr>
              <a:t>		sunrise?</a:t>
            </a:r>
          </a:p>
          <a:p>
            <a:pPr marL="192088" indent="-192088" defTabSz="425450">
              <a:buClr>
                <a:srgbClr val="EE6714"/>
              </a:buClr>
              <a:buSzPct val="105000"/>
              <a:buFont typeface="Monotype Sorts" pitchFamily="2" charset="2"/>
              <a:buChar char="X"/>
            </a:pPr>
            <a:r>
              <a:rPr lang="en-US" sz="3400" b="1" dirty="0">
                <a:solidFill>
                  <a:srgbClr val="000000"/>
                </a:solidFill>
                <a:latin typeface="Arial Black" pitchFamily="34" charset="0"/>
              </a:rPr>
              <a:t> Was the spiral carved first or</a:t>
            </a:r>
            <a:br>
              <a:rPr lang="en-US" sz="3400" b="1" dirty="0">
                <a:solidFill>
                  <a:srgbClr val="000000"/>
                </a:solidFill>
                <a:latin typeface="Arial Black" pitchFamily="34" charset="0"/>
              </a:rPr>
            </a:br>
            <a:r>
              <a:rPr lang="en-US" sz="3400" b="1" dirty="0">
                <a:solidFill>
                  <a:srgbClr val="000000"/>
                </a:solidFill>
                <a:latin typeface="Arial Black" pitchFamily="34" charset="0"/>
              </a:rPr>
              <a:t>	  last?</a:t>
            </a:r>
          </a:p>
          <a:p>
            <a:pPr marL="192088" indent="-192088" defTabSz="425450">
              <a:buClr>
                <a:srgbClr val="EE6714"/>
              </a:buClr>
              <a:buSzPct val="105000"/>
              <a:buFont typeface="Monotype Sorts" pitchFamily="2" charset="2"/>
              <a:buChar char="X"/>
            </a:pPr>
            <a:r>
              <a:rPr lang="en-US" sz="3400" b="1" dirty="0">
                <a:solidFill>
                  <a:srgbClr val="000000"/>
                </a:solidFill>
                <a:latin typeface="Arial Black" pitchFamily="34" charset="0"/>
              </a:rPr>
              <a:t> Can it really plot the cycle of</a:t>
            </a:r>
            <a:br>
              <a:rPr lang="en-US" sz="3400" b="1" dirty="0">
                <a:solidFill>
                  <a:srgbClr val="000000"/>
                </a:solidFill>
                <a:latin typeface="Arial Black" pitchFamily="34" charset="0"/>
              </a:rPr>
            </a:br>
            <a:r>
              <a:rPr lang="en-US" sz="3400" b="1" dirty="0">
                <a:solidFill>
                  <a:srgbClr val="000000"/>
                </a:solidFill>
                <a:latin typeface="Arial Black" pitchFamily="34" charset="0"/>
              </a:rPr>
              <a:t>   the moon?</a:t>
            </a:r>
          </a:p>
          <a:p>
            <a:pPr marL="192088" indent="-192088" defTabSz="425450">
              <a:buClr>
                <a:srgbClr val="EE6714"/>
              </a:buClr>
              <a:buSzPct val="105000"/>
              <a:buFont typeface="Monotype Sorts" pitchFamily="2" charset="2"/>
              <a:buChar char="X"/>
            </a:pPr>
            <a:r>
              <a:rPr lang="en-US" sz="2000" b="1" dirty="0">
                <a:solidFill>
                  <a:srgbClr val="000000"/>
                </a:solidFill>
                <a:latin typeface="Arial Black" pitchFamily="34" charset="0"/>
                <a:hlinkClick r:id="rId4"/>
              </a:rPr>
              <a:t>http://www.youtube.com/watch?v=607Jlae8P1c</a:t>
            </a:r>
            <a:endParaRPr lang="en-US" sz="2000" b="1" dirty="0">
              <a:solidFill>
                <a:srgbClr val="000000"/>
              </a:solidFill>
              <a:latin typeface="Arial Black" pitchFamily="34" charset="0"/>
            </a:endParaRPr>
          </a:p>
          <a:p>
            <a:pPr marL="192088" indent="-192088" defTabSz="425450">
              <a:buClr>
                <a:srgbClr val="EE6714"/>
              </a:buClr>
              <a:buSzPct val="105000"/>
              <a:buFont typeface="Monotype Sorts" pitchFamily="2" charset="2"/>
              <a:buChar char="X"/>
            </a:pPr>
            <a:endParaRPr lang="en-US" sz="3400" b="1" dirty="0">
              <a:solidFill>
                <a:srgbClr val="000000"/>
              </a:solidFill>
              <a:latin typeface="Arial Black" pitchFamily="34" charset="0"/>
            </a:endParaRPr>
          </a:p>
        </p:txBody>
      </p:sp>
    </p:spTree>
    <p:extLst>
      <p:ext uri="{BB962C8B-B14F-4D97-AF65-F5344CB8AC3E}">
        <p14:creationId xmlns:p14="http://schemas.microsoft.com/office/powerpoint/2010/main" val="2085634914"/>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92150" y="6251575"/>
            <a:ext cx="18700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6674" tIns="53337" rIns="106674" bIns="53337" anchor="ctr"/>
          <a:lstStyle/>
          <a:p>
            <a:endParaRPr lang="en-US"/>
          </a:p>
        </p:txBody>
      </p:sp>
      <p:sp>
        <p:nvSpPr>
          <p:cNvPr id="15363" name="Rectangle 3"/>
          <p:cNvSpPr>
            <a:spLocks noChangeArrowheads="1"/>
          </p:cNvSpPr>
          <p:nvPr/>
        </p:nvSpPr>
        <p:spPr bwMode="auto">
          <a:xfrm>
            <a:off x="3117850" y="6251575"/>
            <a:ext cx="29083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6674" tIns="53337" rIns="106674" bIns="53337" anchor="ctr"/>
          <a:lstStyle/>
          <a:p>
            <a:endParaRPr lang="en-US"/>
          </a:p>
        </p:txBody>
      </p:sp>
      <p:pic>
        <p:nvPicPr>
          <p:cNvPr id="15364"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6075" y="217488"/>
            <a:ext cx="4386263" cy="613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65" name="Freeform 5"/>
          <p:cNvSpPr>
            <a:spLocks/>
          </p:cNvSpPr>
          <p:nvPr/>
        </p:nvSpPr>
        <p:spPr bwMode="auto">
          <a:xfrm>
            <a:off x="-463550" y="-465138"/>
            <a:ext cx="10196513" cy="1098551"/>
          </a:xfrm>
          <a:custGeom>
            <a:avLst/>
            <a:gdLst>
              <a:gd name="T0" fmla="*/ 2147483647 w 5459"/>
              <a:gd name="T1" fmla="*/ 2147483647 h 600"/>
              <a:gd name="T2" fmla="*/ 2147483647 w 5459"/>
              <a:gd name="T3" fmla="*/ 2147483647 h 600"/>
              <a:gd name="T4" fmla="*/ 2147483647 w 5459"/>
              <a:gd name="T5" fmla="*/ 2147483647 h 600"/>
              <a:gd name="T6" fmla="*/ 2147483647 w 5459"/>
              <a:gd name="T7" fmla="*/ 2147483647 h 600"/>
              <a:gd name="T8" fmla="*/ 2147483647 w 5459"/>
              <a:gd name="T9" fmla="*/ 2147483647 h 600"/>
              <a:gd name="T10" fmla="*/ 2147483647 w 5459"/>
              <a:gd name="T11" fmla="*/ 2147483647 h 600"/>
              <a:gd name="T12" fmla="*/ 2147483647 w 5459"/>
              <a:gd name="T13" fmla="*/ 2147483647 h 600"/>
              <a:gd name="T14" fmla="*/ 2147483647 w 5459"/>
              <a:gd name="T15" fmla="*/ 2147483647 h 600"/>
              <a:gd name="T16" fmla="*/ 2147483647 w 5459"/>
              <a:gd name="T17" fmla="*/ 2147483647 h 600"/>
              <a:gd name="T18" fmla="*/ 2147483647 w 5459"/>
              <a:gd name="T19" fmla="*/ 2147483647 h 600"/>
              <a:gd name="T20" fmla="*/ 2147483647 w 5459"/>
              <a:gd name="T21" fmla="*/ 2147483647 h 600"/>
              <a:gd name="T22" fmla="*/ 2147483647 w 5459"/>
              <a:gd name="T23" fmla="*/ 2147483647 h 600"/>
              <a:gd name="T24" fmla="*/ 2147483647 w 5459"/>
              <a:gd name="T25" fmla="*/ 2147483647 h 600"/>
              <a:gd name="T26" fmla="*/ 2147483647 w 5459"/>
              <a:gd name="T27" fmla="*/ 2147483647 h 600"/>
              <a:gd name="T28" fmla="*/ 2147483647 w 5459"/>
              <a:gd name="T29" fmla="*/ 2147483647 h 600"/>
              <a:gd name="T30" fmla="*/ 2147483647 w 5459"/>
              <a:gd name="T31" fmla="*/ 2147483647 h 600"/>
              <a:gd name="T32" fmla="*/ 2147483647 w 5459"/>
              <a:gd name="T33" fmla="*/ 2147483647 h 600"/>
              <a:gd name="T34" fmla="*/ 2147483647 w 5459"/>
              <a:gd name="T35" fmla="*/ 2147483647 h 600"/>
              <a:gd name="T36" fmla="*/ 2147483647 w 5459"/>
              <a:gd name="T37" fmla="*/ 2147483647 h 600"/>
              <a:gd name="T38" fmla="*/ 0 w 5459"/>
              <a:gd name="T39" fmla="*/ 0 h 600"/>
              <a:gd name="T40" fmla="*/ 2147483647 w 5459"/>
              <a:gd name="T41" fmla="*/ 0 h 600"/>
              <a:gd name="T42" fmla="*/ 2147483647 w 5459"/>
              <a:gd name="T43" fmla="*/ 2147483647 h 600"/>
              <a:gd name="T44" fmla="*/ 2147483647 w 5459"/>
              <a:gd name="T45" fmla="*/ 2147483647 h 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59"/>
              <a:gd name="T70" fmla="*/ 0 h 600"/>
              <a:gd name="T71" fmla="*/ 5459 w 5459"/>
              <a:gd name="T72" fmla="*/ 600 h 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59" h="600">
                <a:moveTo>
                  <a:pt x="5378" y="599"/>
                </a:moveTo>
                <a:lnTo>
                  <a:pt x="5378" y="304"/>
                </a:lnTo>
                <a:lnTo>
                  <a:pt x="4731" y="529"/>
                </a:lnTo>
                <a:lnTo>
                  <a:pt x="4542" y="265"/>
                </a:lnTo>
                <a:lnTo>
                  <a:pt x="4133" y="431"/>
                </a:lnTo>
                <a:lnTo>
                  <a:pt x="3923" y="274"/>
                </a:lnTo>
                <a:lnTo>
                  <a:pt x="3684" y="431"/>
                </a:lnTo>
                <a:lnTo>
                  <a:pt x="3386" y="304"/>
                </a:lnTo>
                <a:lnTo>
                  <a:pt x="2918" y="442"/>
                </a:lnTo>
                <a:lnTo>
                  <a:pt x="2699" y="254"/>
                </a:lnTo>
                <a:lnTo>
                  <a:pt x="2461" y="363"/>
                </a:lnTo>
                <a:lnTo>
                  <a:pt x="2161" y="226"/>
                </a:lnTo>
                <a:lnTo>
                  <a:pt x="1952" y="392"/>
                </a:lnTo>
                <a:lnTo>
                  <a:pt x="1155" y="207"/>
                </a:lnTo>
                <a:lnTo>
                  <a:pt x="877" y="431"/>
                </a:lnTo>
                <a:lnTo>
                  <a:pt x="677" y="226"/>
                </a:lnTo>
                <a:lnTo>
                  <a:pt x="428" y="383"/>
                </a:lnTo>
                <a:lnTo>
                  <a:pt x="180" y="244"/>
                </a:lnTo>
                <a:lnTo>
                  <a:pt x="10" y="344"/>
                </a:lnTo>
                <a:lnTo>
                  <a:pt x="0" y="0"/>
                </a:lnTo>
                <a:lnTo>
                  <a:pt x="5458" y="0"/>
                </a:lnTo>
                <a:lnTo>
                  <a:pt x="5458" y="588"/>
                </a:lnTo>
                <a:lnTo>
                  <a:pt x="5378" y="599"/>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15366" name="Freeform 6"/>
          <p:cNvSpPr>
            <a:spLocks/>
          </p:cNvSpPr>
          <p:nvPr/>
        </p:nvSpPr>
        <p:spPr bwMode="auto">
          <a:xfrm>
            <a:off x="-415925" y="5956300"/>
            <a:ext cx="10198100" cy="1104900"/>
          </a:xfrm>
          <a:custGeom>
            <a:avLst/>
            <a:gdLst>
              <a:gd name="T0" fmla="*/ 2147483647 w 5461"/>
              <a:gd name="T1" fmla="*/ 0 h 603"/>
              <a:gd name="T2" fmla="*/ 2147483647 w 5461"/>
              <a:gd name="T3" fmla="*/ 2147483647 h 603"/>
              <a:gd name="T4" fmla="*/ 2147483647 w 5461"/>
              <a:gd name="T5" fmla="*/ 2147483647 h 603"/>
              <a:gd name="T6" fmla="*/ 2147483647 w 5461"/>
              <a:gd name="T7" fmla="*/ 2147483647 h 603"/>
              <a:gd name="T8" fmla="*/ 2147483647 w 5461"/>
              <a:gd name="T9" fmla="*/ 2147483647 h 603"/>
              <a:gd name="T10" fmla="*/ 2147483647 w 5461"/>
              <a:gd name="T11" fmla="*/ 2147483647 h 603"/>
              <a:gd name="T12" fmla="*/ 2147483647 w 5461"/>
              <a:gd name="T13" fmla="*/ 2147483647 h 603"/>
              <a:gd name="T14" fmla="*/ 2147483647 w 5461"/>
              <a:gd name="T15" fmla="*/ 2147483647 h 603"/>
              <a:gd name="T16" fmla="*/ 2147483647 w 5461"/>
              <a:gd name="T17" fmla="*/ 2147483647 h 603"/>
              <a:gd name="T18" fmla="*/ 2147483647 w 5461"/>
              <a:gd name="T19" fmla="*/ 2147483647 h 603"/>
              <a:gd name="T20" fmla="*/ 2147483647 w 5461"/>
              <a:gd name="T21" fmla="*/ 2147483647 h 603"/>
              <a:gd name="T22" fmla="*/ 2147483647 w 5461"/>
              <a:gd name="T23" fmla="*/ 2147483647 h 603"/>
              <a:gd name="T24" fmla="*/ 2147483647 w 5461"/>
              <a:gd name="T25" fmla="*/ 2147483647 h 603"/>
              <a:gd name="T26" fmla="*/ 2147483647 w 5461"/>
              <a:gd name="T27" fmla="*/ 2147483647 h 603"/>
              <a:gd name="T28" fmla="*/ 2147483647 w 5461"/>
              <a:gd name="T29" fmla="*/ 2147483647 h 603"/>
              <a:gd name="T30" fmla="*/ 2147483647 w 5461"/>
              <a:gd name="T31" fmla="*/ 2147483647 h 603"/>
              <a:gd name="T32" fmla="*/ 2147483647 w 5461"/>
              <a:gd name="T33" fmla="*/ 2147483647 h 603"/>
              <a:gd name="T34" fmla="*/ 2147483647 w 5461"/>
              <a:gd name="T35" fmla="*/ 2147483647 h 603"/>
              <a:gd name="T36" fmla="*/ 2147483647 w 5461"/>
              <a:gd name="T37" fmla="*/ 2147483647 h 603"/>
              <a:gd name="T38" fmla="*/ 2147483647 w 5461"/>
              <a:gd name="T39" fmla="*/ 2147483647 h 603"/>
              <a:gd name="T40" fmla="*/ 0 w 5461"/>
              <a:gd name="T41" fmla="*/ 2147483647 h 603"/>
              <a:gd name="T42" fmla="*/ 0 w 5461"/>
              <a:gd name="T43" fmla="*/ 2147483647 h 603"/>
              <a:gd name="T44" fmla="*/ 2147483647 w 5461"/>
              <a:gd name="T45" fmla="*/ 0 h 6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61"/>
              <a:gd name="T70" fmla="*/ 0 h 603"/>
              <a:gd name="T71" fmla="*/ 5461 w 5461"/>
              <a:gd name="T72" fmla="*/ 603 h 6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61" h="603">
                <a:moveTo>
                  <a:pt x="80" y="0"/>
                </a:moveTo>
                <a:lnTo>
                  <a:pt x="80" y="296"/>
                </a:lnTo>
                <a:lnTo>
                  <a:pt x="727" y="69"/>
                </a:lnTo>
                <a:lnTo>
                  <a:pt x="917" y="336"/>
                </a:lnTo>
                <a:lnTo>
                  <a:pt x="1325" y="168"/>
                </a:lnTo>
                <a:lnTo>
                  <a:pt x="1534" y="325"/>
                </a:lnTo>
                <a:lnTo>
                  <a:pt x="1773" y="168"/>
                </a:lnTo>
                <a:lnTo>
                  <a:pt x="2073" y="296"/>
                </a:lnTo>
                <a:lnTo>
                  <a:pt x="2540" y="157"/>
                </a:lnTo>
                <a:lnTo>
                  <a:pt x="2760" y="345"/>
                </a:lnTo>
                <a:lnTo>
                  <a:pt x="2999" y="238"/>
                </a:lnTo>
                <a:lnTo>
                  <a:pt x="3298" y="376"/>
                </a:lnTo>
                <a:lnTo>
                  <a:pt x="3507" y="208"/>
                </a:lnTo>
                <a:lnTo>
                  <a:pt x="4304" y="395"/>
                </a:lnTo>
                <a:lnTo>
                  <a:pt x="4583" y="168"/>
                </a:lnTo>
                <a:lnTo>
                  <a:pt x="4783" y="376"/>
                </a:lnTo>
                <a:lnTo>
                  <a:pt x="5032" y="216"/>
                </a:lnTo>
                <a:lnTo>
                  <a:pt x="5281" y="356"/>
                </a:lnTo>
                <a:lnTo>
                  <a:pt x="5450" y="255"/>
                </a:lnTo>
                <a:lnTo>
                  <a:pt x="5460" y="602"/>
                </a:lnTo>
                <a:lnTo>
                  <a:pt x="0" y="602"/>
                </a:lnTo>
                <a:lnTo>
                  <a:pt x="0" y="9"/>
                </a:lnTo>
                <a:lnTo>
                  <a:pt x="80" y="0"/>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15367" name="AutoShape 7"/>
          <p:cNvSpPr>
            <a:spLocks noChangeArrowheads="1"/>
          </p:cNvSpPr>
          <p:nvPr/>
        </p:nvSpPr>
        <p:spPr bwMode="auto">
          <a:xfrm>
            <a:off x="341313" y="4297363"/>
            <a:ext cx="3055937" cy="952500"/>
          </a:xfrm>
          <a:prstGeom prst="roundRect">
            <a:avLst>
              <a:gd name="adj" fmla="val 16657"/>
            </a:avLst>
          </a:prstGeom>
          <a:gradFill rotWithShape="0">
            <a:gsLst>
              <a:gs pos="0">
                <a:srgbClr val="FFCD99"/>
              </a:gs>
              <a:gs pos="100000">
                <a:srgbClr val="FF8100"/>
              </a:gs>
            </a:gsLst>
            <a:lin ang="18900000" scaled="1"/>
          </a:gradFill>
          <a:ln w="12700">
            <a:solidFill>
              <a:srgbClr val="FFE1B0"/>
            </a:solidFill>
            <a:round/>
            <a:headEnd/>
            <a:tailEnd/>
          </a:ln>
        </p:spPr>
        <p:txBody>
          <a:bodyPr wrap="none" lIns="106674" tIns="53337" rIns="106674" bIns="53337" anchor="ctr"/>
          <a:lstStyle/>
          <a:p>
            <a:endParaRPr lang="en-US"/>
          </a:p>
        </p:txBody>
      </p:sp>
      <p:sp>
        <p:nvSpPr>
          <p:cNvPr id="15368" name="Rectangle 8"/>
          <p:cNvSpPr>
            <a:spLocks noGrp="1" noChangeArrowheads="1"/>
          </p:cNvSpPr>
          <p:nvPr>
            <p:ph type="body" idx="1"/>
          </p:nvPr>
        </p:nvSpPr>
        <p:spPr>
          <a:xfrm>
            <a:off x="0" y="4383088"/>
            <a:ext cx="3673475" cy="863600"/>
          </a:xfrm>
          <a:noFill/>
        </p:spPr>
        <p:txBody>
          <a:bodyPr lIns="0" tIns="0" rIns="0" bIns="0"/>
          <a:lstStyle/>
          <a:p>
            <a:pPr marL="0" indent="0" algn="ctr" defTabSz="425450">
              <a:spcBef>
                <a:spcPct val="0"/>
              </a:spcBef>
              <a:buFont typeface="Arial" pitchFamily="34" charset="0"/>
              <a:buNone/>
            </a:pPr>
            <a:r>
              <a:rPr lang="en-US" sz="2800" smtClean="0">
                <a:solidFill>
                  <a:srgbClr val="000000"/>
                </a:solidFill>
                <a:latin typeface="Arial Black" pitchFamily="34" charset="0"/>
              </a:rPr>
              <a:t>Solstice Window Pueblo Bonito</a:t>
            </a:r>
            <a:endParaRPr lang="en-US" sz="3300" smtClean="0">
              <a:solidFill>
                <a:srgbClr val="000000"/>
              </a:solidFill>
              <a:latin typeface="Arial Black" pitchFamily="34" charset="0"/>
            </a:endParaRPr>
          </a:p>
        </p:txBody>
      </p:sp>
    </p:spTree>
    <p:extLst>
      <p:ext uri="{BB962C8B-B14F-4D97-AF65-F5344CB8AC3E}">
        <p14:creationId xmlns:p14="http://schemas.microsoft.com/office/powerpoint/2010/main" val="2447690875"/>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0213" y="944563"/>
            <a:ext cx="7748587" cy="1254125"/>
          </a:xfrm>
        </p:spPr>
        <p:txBody>
          <a:bodyPr/>
          <a:lstStyle/>
          <a:p>
            <a:r>
              <a:rPr lang="en-US" smtClean="0"/>
              <a:t>Other aspects of life in the canyon</a:t>
            </a:r>
          </a:p>
        </p:txBody>
      </p:sp>
      <p:sp>
        <p:nvSpPr>
          <p:cNvPr id="16387" name="Rectangle 3"/>
          <p:cNvSpPr>
            <a:spLocks noGrp="1" noChangeArrowheads="1"/>
          </p:cNvSpPr>
          <p:nvPr>
            <p:ph type="body" idx="1"/>
          </p:nvPr>
        </p:nvSpPr>
        <p:spPr/>
        <p:txBody>
          <a:bodyPr/>
          <a:lstStyle/>
          <a:p>
            <a:endParaRPr lang="en-US" smtClean="0"/>
          </a:p>
          <a:p>
            <a:r>
              <a:rPr lang="en-US" sz="4700" smtClean="0"/>
              <a:t>the arts</a:t>
            </a:r>
          </a:p>
          <a:p>
            <a:r>
              <a:rPr lang="en-US" sz="4700" smtClean="0"/>
              <a:t>agriculture</a:t>
            </a:r>
          </a:p>
          <a:p>
            <a:r>
              <a:rPr lang="en-US" sz="4700" smtClean="0"/>
              <a:t>religion</a:t>
            </a:r>
          </a:p>
          <a:p>
            <a:r>
              <a:rPr lang="en-US" sz="4700" smtClean="0"/>
              <a:t>astronomy</a:t>
            </a:r>
            <a:endParaRPr lang="en-US" smtClean="0"/>
          </a:p>
        </p:txBody>
      </p:sp>
      <p:sp>
        <p:nvSpPr>
          <p:cNvPr id="16388" name="Freeform 4"/>
          <p:cNvSpPr>
            <a:spLocks/>
          </p:cNvSpPr>
          <p:nvPr/>
        </p:nvSpPr>
        <p:spPr bwMode="auto">
          <a:xfrm>
            <a:off x="-268288" y="-263525"/>
            <a:ext cx="10194926" cy="1098550"/>
          </a:xfrm>
          <a:custGeom>
            <a:avLst/>
            <a:gdLst>
              <a:gd name="T0" fmla="*/ 2147483647 w 5459"/>
              <a:gd name="T1" fmla="*/ 2147483647 h 600"/>
              <a:gd name="T2" fmla="*/ 2147483647 w 5459"/>
              <a:gd name="T3" fmla="*/ 2147483647 h 600"/>
              <a:gd name="T4" fmla="*/ 2147483647 w 5459"/>
              <a:gd name="T5" fmla="*/ 2147483647 h 600"/>
              <a:gd name="T6" fmla="*/ 2147483647 w 5459"/>
              <a:gd name="T7" fmla="*/ 2147483647 h 600"/>
              <a:gd name="T8" fmla="*/ 2147483647 w 5459"/>
              <a:gd name="T9" fmla="*/ 2147483647 h 600"/>
              <a:gd name="T10" fmla="*/ 2147483647 w 5459"/>
              <a:gd name="T11" fmla="*/ 2147483647 h 600"/>
              <a:gd name="T12" fmla="*/ 2147483647 w 5459"/>
              <a:gd name="T13" fmla="*/ 2147483647 h 600"/>
              <a:gd name="T14" fmla="*/ 2147483647 w 5459"/>
              <a:gd name="T15" fmla="*/ 2147483647 h 600"/>
              <a:gd name="T16" fmla="*/ 2147483647 w 5459"/>
              <a:gd name="T17" fmla="*/ 2147483647 h 600"/>
              <a:gd name="T18" fmla="*/ 2147483647 w 5459"/>
              <a:gd name="T19" fmla="*/ 2147483647 h 600"/>
              <a:gd name="T20" fmla="*/ 2147483647 w 5459"/>
              <a:gd name="T21" fmla="*/ 2147483647 h 600"/>
              <a:gd name="T22" fmla="*/ 2147483647 w 5459"/>
              <a:gd name="T23" fmla="*/ 2147483647 h 600"/>
              <a:gd name="T24" fmla="*/ 2147483647 w 5459"/>
              <a:gd name="T25" fmla="*/ 2147483647 h 600"/>
              <a:gd name="T26" fmla="*/ 2147483647 w 5459"/>
              <a:gd name="T27" fmla="*/ 2147483647 h 600"/>
              <a:gd name="T28" fmla="*/ 2147483647 w 5459"/>
              <a:gd name="T29" fmla="*/ 2147483647 h 600"/>
              <a:gd name="T30" fmla="*/ 2147483647 w 5459"/>
              <a:gd name="T31" fmla="*/ 2147483647 h 600"/>
              <a:gd name="T32" fmla="*/ 2147483647 w 5459"/>
              <a:gd name="T33" fmla="*/ 2147483647 h 600"/>
              <a:gd name="T34" fmla="*/ 2147483647 w 5459"/>
              <a:gd name="T35" fmla="*/ 2147483647 h 600"/>
              <a:gd name="T36" fmla="*/ 2147483647 w 5459"/>
              <a:gd name="T37" fmla="*/ 2147483647 h 600"/>
              <a:gd name="T38" fmla="*/ 0 w 5459"/>
              <a:gd name="T39" fmla="*/ 0 h 600"/>
              <a:gd name="T40" fmla="*/ 2147483647 w 5459"/>
              <a:gd name="T41" fmla="*/ 0 h 600"/>
              <a:gd name="T42" fmla="*/ 2147483647 w 5459"/>
              <a:gd name="T43" fmla="*/ 2147483647 h 600"/>
              <a:gd name="T44" fmla="*/ 2147483647 w 5459"/>
              <a:gd name="T45" fmla="*/ 2147483647 h 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59"/>
              <a:gd name="T70" fmla="*/ 0 h 600"/>
              <a:gd name="T71" fmla="*/ 5459 w 5459"/>
              <a:gd name="T72" fmla="*/ 600 h 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59" h="600">
                <a:moveTo>
                  <a:pt x="5378" y="599"/>
                </a:moveTo>
                <a:lnTo>
                  <a:pt x="5378" y="304"/>
                </a:lnTo>
                <a:lnTo>
                  <a:pt x="4731" y="529"/>
                </a:lnTo>
                <a:lnTo>
                  <a:pt x="4542" y="265"/>
                </a:lnTo>
                <a:lnTo>
                  <a:pt x="4133" y="431"/>
                </a:lnTo>
                <a:lnTo>
                  <a:pt x="3923" y="274"/>
                </a:lnTo>
                <a:lnTo>
                  <a:pt x="3684" y="431"/>
                </a:lnTo>
                <a:lnTo>
                  <a:pt x="3386" y="304"/>
                </a:lnTo>
                <a:lnTo>
                  <a:pt x="2918" y="442"/>
                </a:lnTo>
                <a:lnTo>
                  <a:pt x="2699" y="254"/>
                </a:lnTo>
                <a:lnTo>
                  <a:pt x="2461" y="363"/>
                </a:lnTo>
                <a:lnTo>
                  <a:pt x="2161" y="226"/>
                </a:lnTo>
                <a:lnTo>
                  <a:pt x="1952" y="392"/>
                </a:lnTo>
                <a:lnTo>
                  <a:pt x="1155" y="207"/>
                </a:lnTo>
                <a:lnTo>
                  <a:pt x="877" y="431"/>
                </a:lnTo>
                <a:lnTo>
                  <a:pt x="677" y="226"/>
                </a:lnTo>
                <a:lnTo>
                  <a:pt x="428" y="383"/>
                </a:lnTo>
                <a:lnTo>
                  <a:pt x="180" y="244"/>
                </a:lnTo>
                <a:lnTo>
                  <a:pt x="10" y="344"/>
                </a:lnTo>
                <a:lnTo>
                  <a:pt x="0" y="0"/>
                </a:lnTo>
                <a:lnTo>
                  <a:pt x="5458" y="0"/>
                </a:lnTo>
                <a:lnTo>
                  <a:pt x="5458" y="588"/>
                </a:lnTo>
                <a:lnTo>
                  <a:pt x="5378" y="599"/>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16389" name="Freeform 5"/>
          <p:cNvSpPr>
            <a:spLocks/>
          </p:cNvSpPr>
          <p:nvPr/>
        </p:nvSpPr>
        <p:spPr bwMode="auto">
          <a:xfrm>
            <a:off x="-358775" y="5848350"/>
            <a:ext cx="10199688" cy="1096963"/>
          </a:xfrm>
          <a:custGeom>
            <a:avLst/>
            <a:gdLst>
              <a:gd name="T0" fmla="*/ 2147483647 w 5461"/>
              <a:gd name="T1" fmla="*/ 0 h 599"/>
              <a:gd name="T2" fmla="*/ 2147483647 w 5461"/>
              <a:gd name="T3" fmla="*/ 2147483647 h 599"/>
              <a:gd name="T4" fmla="*/ 2147483647 w 5461"/>
              <a:gd name="T5" fmla="*/ 2147483647 h 599"/>
              <a:gd name="T6" fmla="*/ 2147483647 w 5461"/>
              <a:gd name="T7" fmla="*/ 2147483647 h 599"/>
              <a:gd name="T8" fmla="*/ 2147483647 w 5461"/>
              <a:gd name="T9" fmla="*/ 2147483647 h 599"/>
              <a:gd name="T10" fmla="*/ 2147483647 w 5461"/>
              <a:gd name="T11" fmla="*/ 2147483647 h 599"/>
              <a:gd name="T12" fmla="*/ 2147483647 w 5461"/>
              <a:gd name="T13" fmla="*/ 2147483647 h 599"/>
              <a:gd name="T14" fmla="*/ 2147483647 w 5461"/>
              <a:gd name="T15" fmla="*/ 2147483647 h 599"/>
              <a:gd name="T16" fmla="*/ 2147483647 w 5461"/>
              <a:gd name="T17" fmla="*/ 2147483647 h 599"/>
              <a:gd name="T18" fmla="*/ 2147483647 w 5461"/>
              <a:gd name="T19" fmla="*/ 2147483647 h 599"/>
              <a:gd name="T20" fmla="*/ 2147483647 w 5461"/>
              <a:gd name="T21" fmla="*/ 2147483647 h 599"/>
              <a:gd name="T22" fmla="*/ 2147483647 w 5461"/>
              <a:gd name="T23" fmla="*/ 2147483647 h 599"/>
              <a:gd name="T24" fmla="*/ 2147483647 w 5461"/>
              <a:gd name="T25" fmla="*/ 2147483647 h 599"/>
              <a:gd name="T26" fmla="*/ 2147483647 w 5461"/>
              <a:gd name="T27" fmla="*/ 2147483647 h 599"/>
              <a:gd name="T28" fmla="*/ 2147483647 w 5461"/>
              <a:gd name="T29" fmla="*/ 2147483647 h 599"/>
              <a:gd name="T30" fmla="*/ 2147483647 w 5461"/>
              <a:gd name="T31" fmla="*/ 2147483647 h 599"/>
              <a:gd name="T32" fmla="*/ 2147483647 w 5461"/>
              <a:gd name="T33" fmla="*/ 2147483647 h 599"/>
              <a:gd name="T34" fmla="*/ 2147483647 w 5461"/>
              <a:gd name="T35" fmla="*/ 2147483647 h 599"/>
              <a:gd name="T36" fmla="*/ 2147483647 w 5461"/>
              <a:gd name="T37" fmla="*/ 2147483647 h 599"/>
              <a:gd name="T38" fmla="*/ 2147483647 w 5461"/>
              <a:gd name="T39" fmla="*/ 2147483647 h 599"/>
              <a:gd name="T40" fmla="*/ 0 w 5461"/>
              <a:gd name="T41" fmla="*/ 2147483647 h 599"/>
              <a:gd name="T42" fmla="*/ 0 w 5461"/>
              <a:gd name="T43" fmla="*/ 2147483647 h 599"/>
              <a:gd name="T44" fmla="*/ 2147483647 w 5461"/>
              <a:gd name="T45" fmla="*/ 0 h 5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61"/>
              <a:gd name="T70" fmla="*/ 0 h 599"/>
              <a:gd name="T71" fmla="*/ 5461 w 5461"/>
              <a:gd name="T72" fmla="*/ 599 h 5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61" h="599">
                <a:moveTo>
                  <a:pt x="80" y="0"/>
                </a:moveTo>
                <a:lnTo>
                  <a:pt x="80" y="294"/>
                </a:lnTo>
                <a:lnTo>
                  <a:pt x="727" y="69"/>
                </a:lnTo>
                <a:lnTo>
                  <a:pt x="917" y="333"/>
                </a:lnTo>
                <a:lnTo>
                  <a:pt x="1325" y="167"/>
                </a:lnTo>
                <a:lnTo>
                  <a:pt x="1534" y="324"/>
                </a:lnTo>
                <a:lnTo>
                  <a:pt x="1773" y="167"/>
                </a:lnTo>
                <a:lnTo>
                  <a:pt x="2073" y="294"/>
                </a:lnTo>
                <a:lnTo>
                  <a:pt x="2540" y="157"/>
                </a:lnTo>
                <a:lnTo>
                  <a:pt x="2760" y="344"/>
                </a:lnTo>
                <a:lnTo>
                  <a:pt x="2999" y="236"/>
                </a:lnTo>
                <a:lnTo>
                  <a:pt x="3298" y="373"/>
                </a:lnTo>
                <a:lnTo>
                  <a:pt x="3507" y="207"/>
                </a:lnTo>
                <a:lnTo>
                  <a:pt x="4304" y="392"/>
                </a:lnTo>
                <a:lnTo>
                  <a:pt x="4583" y="167"/>
                </a:lnTo>
                <a:lnTo>
                  <a:pt x="4783" y="373"/>
                </a:lnTo>
                <a:lnTo>
                  <a:pt x="5032" y="215"/>
                </a:lnTo>
                <a:lnTo>
                  <a:pt x="5281" y="353"/>
                </a:lnTo>
                <a:lnTo>
                  <a:pt x="5450" y="254"/>
                </a:lnTo>
                <a:lnTo>
                  <a:pt x="5460" y="598"/>
                </a:lnTo>
                <a:lnTo>
                  <a:pt x="0" y="598"/>
                </a:lnTo>
                <a:lnTo>
                  <a:pt x="0" y="9"/>
                </a:lnTo>
                <a:lnTo>
                  <a:pt x="80" y="0"/>
                </a:lnTo>
              </a:path>
            </a:pathLst>
          </a:custGeom>
          <a:solidFill>
            <a:srgbClr val="006062"/>
          </a:solidFill>
          <a:ln w="12700" cap="rnd">
            <a:solidFill>
              <a:srgbClr val="006062"/>
            </a:solidFill>
            <a:round/>
            <a:headEnd/>
            <a:tailEnd/>
          </a:ln>
        </p:spPr>
        <p:txBody>
          <a:bodyPr lIns="106674" tIns="53337" rIns="106674" bIns="53337"/>
          <a:lstStyle/>
          <a:p>
            <a:endParaRPr lang="en-US"/>
          </a:p>
        </p:txBody>
      </p:sp>
    </p:spTree>
    <p:extLst>
      <p:ext uri="{BB962C8B-B14F-4D97-AF65-F5344CB8AC3E}">
        <p14:creationId xmlns:p14="http://schemas.microsoft.com/office/powerpoint/2010/main" val="383779752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ChangeArrowheads="1"/>
          </p:cNvSpPr>
          <p:nvPr/>
        </p:nvSpPr>
        <p:spPr bwMode="auto">
          <a:xfrm>
            <a:off x="896938" y="1758950"/>
            <a:ext cx="4213225" cy="2900363"/>
          </a:xfrm>
          <a:prstGeom prst="rect">
            <a:avLst/>
          </a:prstGeom>
          <a:solidFill>
            <a:schemeClr val="accent1"/>
          </a:solidFill>
          <a:ln w="12700">
            <a:solidFill>
              <a:schemeClr val="tx1"/>
            </a:solidFill>
            <a:miter lim="800000"/>
            <a:headEnd/>
            <a:tailEnd/>
          </a:ln>
        </p:spPr>
        <p:txBody>
          <a:bodyPr wrap="none" lIns="106674" tIns="53337" rIns="106674" bIns="53337" anchor="ctr"/>
          <a:lstStyle/>
          <a:p>
            <a:endParaRPr lang="en-US"/>
          </a:p>
        </p:txBody>
      </p:sp>
      <p:sp>
        <p:nvSpPr>
          <p:cNvPr id="17411" name="Rectangle 8"/>
          <p:cNvSpPr>
            <a:spLocks noChangeArrowheads="1"/>
          </p:cNvSpPr>
          <p:nvPr/>
        </p:nvSpPr>
        <p:spPr bwMode="auto">
          <a:xfrm>
            <a:off x="3406775" y="2638425"/>
            <a:ext cx="5199063" cy="3340100"/>
          </a:xfrm>
          <a:prstGeom prst="rect">
            <a:avLst/>
          </a:prstGeom>
          <a:solidFill>
            <a:schemeClr val="accent1"/>
          </a:solidFill>
          <a:ln w="12700">
            <a:solidFill>
              <a:schemeClr val="tx1"/>
            </a:solidFill>
            <a:miter lim="800000"/>
            <a:headEnd/>
            <a:tailEnd/>
          </a:ln>
        </p:spPr>
        <p:txBody>
          <a:bodyPr wrap="none" lIns="106674" tIns="53337" rIns="106674" bIns="53337" anchor="ctr"/>
          <a:lstStyle/>
          <a:p>
            <a:endParaRPr lang="en-US"/>
          </a:p>
        </p:txBody>
      </p:sp>
      <p:pic>
        <p:nvPicPr>
          <p:cNvPr id="17412" name="Picture 7" descr="IMG0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1846263"/>
            <a:ext cx="3830638"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2"/>
          <p:cNvSpPr>
            <a:spLocks noGrp="1" noChangeArrowheads="1"/>
          </p:cNvSpPr>
          <p:nvPr>
            <p:ph type="title"/>
          </p:nvPr>
        </p:nvSpPr>
        <p:spPr>
          <a:xfrm>
            <a:off x="430213" y="790575"/>
            <a:ext cx="8445500" cy="1254125"/>
          </a:xfrm>
        </p:spPr>
        <p:txBody>
          <a:bodyPr/>
          <a:lstStyle/>
          <a:p>
            <a:r>
              <a:rPr lang="en-US" sz="5100" smtClean="0"/>
              <a:t>Potters practiced their 						 craft  ….</a:t>
            </a:r>
          </a:p>
        </p:txBody>
      </p:sp>
      <p:sp>
        <p:nvSpPr>
          <p:cNvPr id="17414" name="Rectangle 3"/>
          <p:cNvSpPr>
            <a:spLocks noGrp="1" noChangeArrowheads="1"/>
          </p:cNvSpPr>
          <p:nvPr>
            <p:ph type="body" idx="1"/>
          </p:nvPr>
        </p:nvSpPr>
        <p:spPr>
          <a:xfrm>
            <a:off x="447675" y="1230313"/>
            <a:ext cx="7750175" cy="3992562"/>
          </a:xfrm>
        </p:spPr>
        <p:txBody>
          <a:bodyPr/>
          <a:lstStyle/>
          <a:p>
            <a:endParaRPr lang="en-US" smtClean="0"/>
          </a:p>
        </p:txBody>
      </p:sp>
      <p:sp>
        <p:nvSpPr>
          <p:cNvPr id="17415" name="Freeform 4"/>
          <p:cNvSpPr>
            <a:spLocks/>
          </p:cNvSpPr>
          <p:nvPr/>
        </p:nvSpPr>
        <p:spPr bwMode="auto">
          <a:xfrm>
            <a:off x="-268288" y="-263525"/>
            <a:ext cx="10194926" cy="1098550"/>
          </a:xfrm>
          <a:custGeom>
            <a:avLst/>
            <a:gdLst>
              <a:gd name="T0" fmla="*/ 2147483647 w 5459"/>
              <a:gd name="T1" fmla="*/ 2147483647 h 600"/>
              <a:gd name="T2" fmla="*/ 2147483647 w 5459"/>
              <a:gd name="T3" fmla="*/ 2147483647 h 600"/>
              <a:gd name="T4" fmla="*/ 2147483647 w 5459"/>
              <a:gd name="T5" fmla="*/ 2147483647 h 600"/>
              <a:gd name="T6" fmla="*/ 2147483647 w 5459"/>
              <a:gd name="T7" fmla="*/ 2147483647 h 600"/>
              <a:gd name="T8" fmla="*/ 2147483647 w 5459"/>
              <a:gd name="T9" fmla="*/ 2147483647 h 600"/>
              <a:gd name="T10" fmla="*/ 2147483647 w 5459"/>
              <a:gd name="T11" fmla="*/ 2147483647 h 600"/>
              <a:gd name="T12" fmla="*/ 2147483647 w 5459"/>
              <a:gd name="T13" fmla="*/ 2147483647 h 600"/>
              <a:gd name="T14" fmla="*/ 2147483647 w 5459"/>
              <a:gd name="T15" fmla="*/ 2147483647 h 600"/>
              <a:gd name="T16" fmla="*/ 2147483647 w 5459"/>
              <a:gd name="T17" fmla="*/ 2147483647 h 600"/>
              <a:gd name="T18" fmla="*/ 2147483647 w 5459"/>
              <a:gd name="T19" fmla="*/ 2147483647 h 600"/>
              <a:gd name="T20" fmla="*/ 2147483647 w 5459"/>
              <a:gd name="T21" fmla="*/ 2147483647 h 600"/>
              <a:gd name="T22" fmla="*/ 2147483647 w 5459"/>
              <a:gd name="T23" fmla="*/ 2147483647 h 600"/>
              <a:gd name="T24" fmla="*/ 2147483647 w 5459"/>
              <a:gd name="T25" fmla="*/ 2147483647 h 600"/>
              <a:gd name="T26" fmla="*/ 2147483647 w 5459"/>
              <a:gd name="T27" fmla="*/ 2147483647 h 600"/>
              <a:gd name="T28" fmla="*/ 2147483647 w 5459"/>
              <a:gd name="T29" fmla="*/ 2147483647 h 600"/>
              <a:gd name="T30" fmla="*/ 2147483647 w 5459"/>
              <a:gd name="T31" fmla="*/ 2147483647 h 600"/>
              <a:gd name="T32" fmla="*/ 2147483647 w 5459"/>
              <a:gd name="T33" fmla="*/ 2147483647 h 600"/>
              <a:gd name="T34" fmla="*/ 2147483647 w 5459"/>
              <a:gd name="T35" fmla="*/ 2147483647 h 600"/>
              <a:gd name="T36" fmla="*/ 2147483647 w 5459"/>
              <a:gd name="T37" fmla="*/ 2147483647 h 600"/>
              <a:gd name="T38" fmla="*/ 0 w 5459"/>
              <a:gd name="T39" fmla="*/ 0 h 600"/>
              <a:gd name="T40" fmla="*/ 2147483647 w 5459"/>
              <a:gd name="T41" fmla="*/ 0 h 600"/>
              <a:gd name="T42" fmla="*/ 2147483647 w 5459"/>
              <a:gd name="T43" fmla="*/ 2147483647 h 600"/>
              <a:gd name="T44" fmla="*/ 2147483647 w 5459"/>
              <a:gd name="T45" fmla="*/ 2147483647 h 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59"/>
              <a:gd name="T70" fmla="*/ 0 h 600"/>
              <a:gd name="T71" fmla="*/ 5459 w 5459"/>
              <a:gd name="T72" fmla="*/ 600 h 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59" h="600">
                <a:moveTo>
                  <a:pt x="5378" y="599"/>
                </a:moveTo>
                <a:lnTo>
                  <a:pt x="5378" y="304"/>
                </a:lnTo>
                <a:lnTo>
                  <a:pt x="4731" y="529"/>
                </a:lnTo>
                <a:lnTo>
                  <a:pt x="4542" y="265"/>
                </a:lnTo>
                <a:lnTo>
                  <a:pt x="4133" y="431"/>
                </a:lnTo>
                <a:lnTo>
                  <a:pt x="3923" y="274"/>
                </a:lnTo>
                <a:lnTo>
                  <a:pt x="3684" y="431"/>
                </a:lnTo>
                <a:lnTo>
                  <a:pt x="3386" y="304"/>
                </a:lnTo>
                <a:lnTo>
                  <a:pt x="2918" y="442"/>
                </a:lnTo>
                <a:lnTo>
                  <a:pt x="2699" y="254"/>
                </a:lnTo>
                <a:lnTo>
                  <a:pt x="2461" y="363"/>
                </a:lnTo>
                <a:lnTo>
                  <a:pt x="2161" y="226"/>
                </a:lnTo>
                <a:lnTo>
                  <a:pt x="1952" y="392"/>
                </a:lnTo>
                <a:lnTo>
                  <a:pt x="1155" y="207"/>
                </a:lnTo>
                <a:lnTo>
                  <a:pt x="877" y="431"/>
                </a:lnTo>
                <a:lnTo>
                  <a:pt x="677" y="226"/>
                </a:lnTo>
                <a:lnTo>
                  <a:pt x="428" y="383"/>
                </a:lnTo>
                <a:lnTo>
                  <a:pt x="180" y="244"/>
                </a:lnTo>
                <a:lnTo>
                  <a:pt x="10" y="344"/>
                </a:lnTo>
                <a:lnTo>
                  <a:pt x="0" y="0"/>
                </a:lnTo>
                <a:lnTo>
                  <a:pt x="5458" y="0"/>
                </a:lnTo>
                <a:lnTo>
                  <a:pt x="5458" y="588"/>
                </a:lnTo>
                <a:lnTo>
                  <a:pt x="5378" y="599"/>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17416" name="Freeform 5"/>
          <p:cNvSpPr>
            <a:spLocks/>
          </p:cNvSpPr>
          <p:nvPr/>
        </p:nvSpPr>
        <p:spPr bwMode="auto">
          <a:xfrm>
            <a:off x="-358775" y="5848350"/>
            <a:ext cx="10199688" cy="1096963"/>
          </a:xfrm>
          <a:custGeom>
            <a:avLst/>
            <a:gdLst>
              <a:gd name="T0" fmla="*/ 2147483647 w 5461"/>
              <a:gd name="T1" fmla="*/ 0 h 599"/>
              <a:gd name="T2" fmla="*/ 2147483647 w 5461"/>
              <a:gd name="T3" fmla="*/ 2147483647 h 599"/>
              <a:gd name="T4" fmla="*/ 2147483647 w 5461"/>
              <a:gd name="T5" fmla="*/ 2147483647 h 599"/>
              <a:gd name="T6" fmla="*/ 2147483647 w 5461"/>
              <a:gd name="T7" fmla="*/ 2147483647 h 599"/>
              <a:gd name="T8" fmla="*/ 2147483647 w 5461"/>
              <a:gd name="T9" fmla="*/ 2147483647 h 599"/>
              <a:gd name="T10" fmla="*/ 2147483647 w 5461"/>
              <a:gd name="T11" fmla="*/ 2147483647 h 599"/>
              <a:gd name="T12" fmla="*/ 2147483647 w 5461"/>
              <a:gd name="T13" fmla="*/ 2147483647 h 599"/>
              <a:gd name="T14" fmla="*/ 2147483647 w 5461"/>
              <a:gd name="T15" fmla="*/ 2147483647 h 599"/>
              <a:gd name="T16" fmla="*/ 2147483647 w 5461"/>
              <a:gd name="T17" fmla="*/ 2147483647 h 599"/>
              <a:gd name="T18" fmla="*/ 2147483647 w 5461"/>
              <a:gd name="T19" fmla="*/ 2147483647 h 599"/>
              <a:gd name="T20" fmla="*/ 2147483647 w 5461"/>
              <a:gd name="T21" fmla="*/ 2147483647 h 599"/>
              <a:gd name="T22" fmla="*/ 2147483647 w 5461"/>
              <a:gd name="T23" fmla="*/ 2147483647 h 599"/>
              <a:gd name="T24" fmla="*/ 2147483647 w 5461"/>
              <a:gd name="T25" fmla="*/ 2147483647 h 599"/>
              <a:gd name="T26" fmla="*/ 2147483647 w 5461"/>
              <a:gd name="T27" fmla="*/ 2147483647 h 599"/>
              <a:gd name="T28" fmla="*/ 2147483647 w 5461"/>
              <a:gd name="T29" fmla="*/ 2147483647 h 599"/>
              <a:gd name="T30" fmla="*/ 2147483647 w 5461"/>
              <a:gd name="T31" fmla="*/ 2147483647 h 599"/>
              <a:gd name="T32" fmla="*/ 2147483647 w 5461"/>
              <a:gd name="T33" fmla="*/ 2147483647 h 599"/>
              <a:gd name="T34" fmla="*/ 2147483647 w 5461"/>
              <a:gd name="T35" fmla="*/ 2147483647 h 599"/>
              <a:gd name="T36" fmla="*/ 2147483647 w 5461"/>
              <a:gd name="T37" fmla="*/ 2147483647 h 599"/>
              <a:gd name="T38" fmla="*/ 2147483647 w 5461"/>
              <a:gd name="T39" fmla="*/ 2147483647 h 599"/>
              <a:gd name="T40" fmla="*/ 0 w 5461"/>
              <a:gd name="T41" fmla="*/ 2147483647 h 599"/>
              <a:gd name="T42" fmla="*/ 0 w 5461"/>
              <a:gd name="T43" fmla="*/ 2147483647 h 599"/>
              <a:gd name="T44" fmla="*/ 2147483647 w 5461"/>
              <a:gd name="T45" fmla="*/ 0 h 5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61"/>
              <a:gd name="T70" fmla="*/ 0 h 599"/>
              <a:gd name="T71" fmla="*/ 5461 w 5461"/>
              <a:gd name="T72" fmla="*/ 599 h 5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61" h="599">
                <a:moveTo>
                  <a:pt x="80" y="0"/>
                </a:moveTo>
                <a:lnTo>
                  <a:pt x="80" y="294"/>
                </a:lnTo>
                <a:lnTo>
                  <a:pt x="727" y="69"/>
                </a:lnTo>
                <a:lnTo>
                  <a:pt x="917" y="333"/>
                </a:lnTo>
                <a:lnTo>
                  <a:pt x="1325" y="167"/>
                </a:lnTo>
                <a:lnTo>
                  <a:pt x="1534" y="324"/>
                </a:lnTo>
                <a:lnTo>
                  <a:pt x="1773" y="167"/>
                </a:lnTo>
                <a:lnTo>
                  <a:pt x="2073" y="294"/>
                </a:lnTo>
                <a:lnTo>
                  <a:pt x="2540" y="157"/>
                </a:lnTo>
                <a:lnTo>
                  <a:pt x="2760" y="344"/>
                </a:lnTo>
                <a:lnTo>
                  <a:pt x="2999" y="236"/>
                </a:lnTo>
                <a:lnTo>
                  <a:pt x="3298" y="373"/>
                </a:lnTo>
                <a:lnTo>
                  <a:pt x="3507" y="207"/>
                </a:lnTo>
                <a:lnTo>
                  <a:pt x="4304" y="392"/>
                </a:lnTo>
                <a:lnTo>
                  <a:pt x="4583" y="167"/>
                </a:lnTo>
                <a:lnTo>
                  <a:pt x="4783" y="373"/>
                </a:lnTo>
                <a:lnTo>
                  <a:pt x="5032" y="215"/>
                </a:lnTo>
                <a:lnTo>
                  <a:pt x="5281" y="353"/>
                </a:lnTo>
                <a:lnTo>
                  <a:pt x="5450" y="254"/>
                </a:lnTo>
                <a:lnTo>
                  <a:pt x="5460" y="598"/>
                </a:lnTo>
                <a:lnTo>
                  <a:pt x="0" y="598"/>
                </a:lnTo>
                <a:lnTo>
                  <a:pt x="0" y="9"/>
                </a:lnTo>
                <a:lnTo>
                  <a:pt x="80" y="0"/>
                </a:lnTo>
              </a:path>
            </a:pathLst>
          </a:custGeom>
          <a:solidFill>
            <a:srgbClr val="006062"/>
          </a:solidFill>
          <a:ln w="12700" cap="rnd">
            <a:solidFill>
              <a:srgbClr val="006062"/>
            </a:solidFill>
            <a:round/>
            <a:headEnd/>
            <a:tailEnd/>
          </a:ln>
        </p:spPr>
        <p:txBody>
          <a:bodyPr lIns="106674" tIns="53337" rIns="106674" bIns="53337"/>
          <a:lstStyle/>
          <a:p>
            <a:endParaRPr lang="en-US"/>
          </a:p>
        </p:txBody>
      </p:sp>
      <p:pic>
        <p:nvPicPr>
          <p:cNvPr id="17417" name="Picture 6" descr="IMG0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163" y="2725738"/>
            <a:ext cx="4751387"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6860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30213" y="857250"/>
            <a:ext cx="7748587" cy="1252538"/>
          </a:xfrm>
        </p:spPr>
        <p:txBody>
          <a:bodyPr/>
          <a:lstStyle/>
          <a:p>
            <a:r>
              <a:rPr lang="en-US" sz="5100" smtClean="0"/>
              <a:t>Masons perfected the art of building</a:t>
            </a:r>
            <a:endParaRPr lang="en-US" smtClean="0"/>
          </a:p>
        </p:txBody>
      </p:sp>
      <p:sp>
        <p:nvSpPr>
          <p:cNvPr id="18435" name="Rectangle 3"/>
          <p:cNvSpPr>
            <a:spLocks noGrp="1" noChangeArrowheads="1"/>
          </p:cNvSpPr>
          <p:nvPr>
            <p:ph type="body" idx="1"/>
          </p:nvPr>
        </p:nvSpPr>
        <p:spPr/>
        <p:txBody>
          <a:bodyPr/>
          <a:lstStyle/>
          <a:p>
            <a:endParaRPr lang="en-US" smtClean="0"/>
          </a:p>
        </p:txBody>
      </p:sp>
      <p:sp>
        <p:nvSpPr>
          <p:cNvPr id="18436" name="Freeform 4"/>
          <p:cNvSpPr>
            <a:spLocks/>
          </p:cNvSpPr>
          <p:nvPr/>
        </p:nvSpPr>
        <p:spPr bwMode="auto">
          <a:xfrm>
            <a:off x="-268288" y="-263525"/>
            <a:ext cx="10194926" cy="1098550"/>
          </a:xfrm>
          <a:custGeom>
            <a:avLst/>
            <a:gdLst>
              <a:gd name="T0" fmla="*/ 2147483647 w 5459"/>
              <a:gd name="T1" fmla="*/ 2147483647 h 600"/>
              <a:gd name="T2" fmla="*/ 2147483647 w 5459"/>
              <a:gd name="T3" fmla="*/ 2147483647 h 600"/>
              <a:gd name="T4" fmla="*/ 2147483647 w 5459"/>
              <a:gd name="T5" fmla="*/ 2147483647 h 600"/>
              <a:gd name="T6" fmla="*/ 2147483647 w 5459"/>
              <a:gd name="T7" fmla="*/ 2147483647 h 600"/>
              <a:gd name="T8" fmla="*/ 2147483647 w 5459"/>
              <a:gd name="T9" fmla="*/ 2147483647 h 600"/>
              <a:gd name="T10" fmla="*/ 2147483647 w 5459"/>
              <a:gd name="T11" fmla="*/ 2147483647 h 600"/>
              <a:gd name="T12" fmla="*/ 2147483647 w 5459"/>
              <a:gd name="T13" fmla="*/ 2147483647 h 600"/>
              <a:gd name="T14" fmla="*/ 2147483647 w 5459"/>
              <a:gd name="T15" fmla="*/ 2147483647 h 600"/>
              <a:gd name="T16" fmla="*/ 2147483647 w 5459"/>
              <a:gd name="T17" fmla="*/ 2147483647 h 600"/>
              <a:gd name="T18" fmla="*/ 2147483647 w 5459"/>
              <a:gd name="T19" fmla="*/ 2147483647 h 600"/>
              <a:gd name="T20" fmla="*/ 2147483647 w 5459"/>
              <a:gd name="T21" fmla="*/ 2147483647 h 600"/>
              <a:gd name="T22" fmla="*/ 2147483647 w 5459"/>
              <a:gd name="T23" fmla="*/ 2147483647 h 600"/>
              <a:gd name="T24" fmla="*/ 2147483647 w 5459"/>
              <a:gd name="T25" fmla="*/ 2147483647 h 600"/>
              <a:gd name="T26" fmla="*/ 2147483647 w 5459"/>
              <a:gd name="T27" fmla="*/ 2147483647 h 600"/>
              <a:gd name="T28" fmla="*/ 2147483647 w 5459"/>
              <a:gd name="T29" fmla="*/ 2147483647 h 600"/>
              <a:gd name="T30" fmla="*/ 2147483647 w 5459"/>
              <a:gd name="T31" fmla="*/ 2147483647 h 600"/>
              <a:gd name="T32" fmla="*/ 2147483647 w 5459"/>
              <a:gd name="T33" fmla="*/ 2147483647 h 600"/>
              <a:gd name="T34" fmla="*/ 2147483647 w 5459"/>
              <a:gd name="T35" fmla="*/ 2147483647 h 600"/>
              <a:gd name="T36" fmla="*/ 2147483647 w 5459"/>
              <a:gd name="T37" fmla="*/ 2147483647 h 600"/>
              <a:gd name="T38" fmla="*/ 0 w 5459"/>
              <a:gd name="T39" fmla="*/ 0 h 600"/>
              <a:gd name="T40" fmla="*/ 2147483647 w 5459"/>
              <a:gd name="T41" fmla="*/ 0 h 600"/>
              <a:gd name="T42" fmla="*/ 2147483647 w 5459"/>
              <a:gd name="T43" fmla="*/ 2147483647 h 600"/>
              <a:gd name="T44" fmla="*/ 2147483647 w 5459"/>
              <a:gd name="T45" fmla="*/ 2147483647 h 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59"/>
              <a:gd name="T70" fmla="*/ 0 h 600"/>
              <a:gd name="T71" fmla="*/ 5459 w 5459"/>
              <a:gd name="T72" fmla="*/ 600 h 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59" h="600">
                <a:moveTo>
                  <a:pt x="5378" y="599"/>
                </a:moveTo>
                <a:lnTo>
                  <a:pt x="5378" y="304"/>
                </a:lnTo>
                <a:lnTo>
                  <a:pt x="4731" y="529"/>
                </a:lnTo>
                <a:lnTo>
                  <a:pt x="4542" y="265"/>
                </a:lnTo>
                <a:lnTo>
                  <a:pt x="4133" y="431"/>
                </a:lnTo>
                <a:lnTo>
                  <a:pt x="3923" y="274"/>
                </a:lnTo>
                <a:lnTo>
                  <a:pt x="3684" y="431"/>
                </a:lnTo>
                <a:lnTo>
                  <a:pt x="3386" y="304"/>
                </a:lnTo>
                <a:lnTo>
                  <a:pt x="2918" y="442"/>
                </a:lnTo>
                <a:lnTo>
                  <a:pt x="2699" y="254"/>
                </a:lnTo>
                <a:lnTo>
                  <a:pt x="2461" y="363"/>
                </a:lnTo>
                <a:lnTo>
                  <a:pt x="2161" y="226"/>
                </a:lnTo>
                <a:lnTo>
                  <a:pt x="1952" y="392"/>
                </a:lnTo>
                <a:lnTo>
                  <a:pt x="1155" y="207"/>
                </a:lnTo>
                <a:lnTo>
                  <a:pt x="877" y="431"/>
                </a:lnTo>
                <a:lnTo>
                  <a:pt x="677" y="226"/>
                </a:lnTo>
                <a:lnTo>
                  <a:pt x="428" y="383"/>
                </a:lnTo>
                <a:lnTo>
                  <a:pt x="180" y="244"/>
                </a:lnTo>
                <a:lnTo>
                  <a:pt x="10" y="344"/>
                </a:lnTo>
                <a:lnTo>
                  <a:pt x="0" y="0"/>
                </a:lnTo>
                <a:lnTo>
                  <a:pt x="5458" y="0"/>
                </a:lnTo>
                <a:lnTo>
                  <a:pt x="5458" y="588"/>
                </a:lnTo>
                <a:lnTo>
                  <a:pt x="5378" y="599"/>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18437" name="Freeform 5"/>
          <p:cNvSpPr>
            <a:spLocks/>
          </p:cNvSpPr>
          <p:nvPr/>
        </p:nvSpPr>
        <p:spPr bwMode="auto">
          <a:xfrm>
            <a:off x="-358775" y="5848350"/>
            <a:ext cx="10199688" cy="1096963"/>
          </a:xfrm>
          <a:custGeom>
            <a:avLst/>
            <a:gdLst>
              <a:gd name="T0" fmla="*/ 2147483647 w 5461"/>
              <a:gd name="T1" fmla="*/ 0 h 599"/>
              <a:gd name="T2" fmla="*/ 2147483647 w 5461"/>
              <a:gd name="T3" fmla="*/ 2147483647 h 599"/>
              <a:gd name="T4" fmla="*/ 2147483647 w 5461"/>
              <a:gd name="T5" fmla="*/ 2147483647 h 599"/>
              <a:gd name="T6" fmla="*/ 2147483647 w 5461"/>
              <a:gd name="T7" fmla="*/ 2147483647 h 599"/>
              <a:gd name="T8" fmla="*/ 2147483647 w 5461"/>
              <a:gd name="T9" fmla="*/ 2147483647 h 599"/>
              <a:gd name="T10" fmla="*/ 2147483647 w 5461"/>
              <a:gd name="T11" fmla="*/ 2147483647 h 599"/>
              <a:gd name="T12" fmla="*/ 2147483647 w 5461"/>
              <a:gd name="T13" fmla="*/ 2147483647 h 599"/>
              <a:gd name="T14" fmla="*/ 2147483647 w 5461"/>
              <a:gd name="T15" fmla="*/ 2147483647 h 599"/>
              <a:gd name="T16" fmla="*/ 2147483647 w 5461"/>
              <a:gd name="T17" fmla="*/ 2147483647 h 599"/>
              <a:gd name="T18" fmla="*/ 2147483647 w 5461"/>
              <a:gd name="T19" fmla="*/ 2147483647 h 599"/>
              <a:gd name="T20" fmla="*/ 2147483647 w 5461"/>
              <a:gd name="T21" fmla="*/ 2147483647 h 599"/>
              <a:gd name="T22" fmla="*/ 2147483647 w 5461"/>
              <a:gd name="T23" fmla="*/ 2147483647 h 599"/>
              <a:gd name="T24" fmla="*/ 2147483647 w 5461"/>
              <a:gd name="T25" fmla="*/ 2147483647 h 599"/>
              <a:gd name="T26" fmla="*/ 2147483647 w 5461"/>
              <a:gd name="T27" fmla="*/ 2147483647 h 599"/>
              <a:gd name="T28" fmla="*/ 2147483647 w 5461"/>
              <a:gd name="T29" fmla="*/ 2147483647 h 599"/>
              <a:gd name="T30" fmla="*/ 2147483647 w 5461"/>
              <a:gd name="T31" fmla="*/ 2147483647 h 599"/>
              <a:gd name="T32" fmla="*/ 2147483647 w 5461"/>
              <a:gd name="T33" fmla="*/ 2147483647 h 599"/>
              <a:gd name="T34" fmla="*/ 2147483647 w 5461"/>
              <a:gd name="T35" fmla="*/ 2147483647 h 599"/>
              <a:gd name="T36" fmla="*/ 2147483647 w 5461"/>
              <a:gd name="T37" fmla="*/ 2147483647 h 599"/>
              <a:gd name="T38" fmla="*/ 2147483647 w 5461"/>
              <a:gd name="T39" fmla="*/ 2147483647 h 599"/>
              <a:gd name="T40" fmla="*/ 0 w 5461"/>
              <a:gd name="T41" fmla="*/ 2147483647 h 599"/>
              <a:gd name="T42" fmla="*/ 0 w 5461"/>
              <a:gd name="T43" fmla="*/ 2147483647 h 599"/>
              <a:gd name="T44" fmla="*/ 2147483647 w 5461"/>
              <a:gd name="T45" fmla="*/ 0 h 5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61"/>
              <a:gd name="T70" fmla="*/ 0 h 599"/>
              <a:gd name="T71" fmla="*/ 5461 w 5461"/>
              <a:gd name="T72" fmla="*/ 599 h 5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61" h="599">
                <a:moveTo>
                  <a:pt x="80" y="0"/>
                </a:moveTo>
                <a:lnTo>
                  <a:pt x="80" y="294"/>
                </a:lnTo>
                <a:lnTo>
                  <a:pt x="727" y="69"/>
                </a:lnTo>
                <a:lnTo>
                  <a:pt x="917" y="333"/>
                </a:lnTo>
                <a:lnTo>
                  <a:pt x="1325" y="167"/>
                </a:lnTo>
                <a:lnTo>
                  <a:pt x="1534" y="324"/>
                </a:lnTo>
                <a:lnTo>
                  <a:pt x="1773" y="167"/>
                </a:lnTo>
                <a:lnTo>
                  <a:pt x="2073" y="294"/>
                </a:lnTo>
                <a:lnTo>
                  <a:pt x="2540" y="157"/>
                </a:lnTo>
                <a:lnTo>
                  <a:pt x="2760" y="344"/>
                </a:lnTo>
                <a:lnTo>
                  <a:pt x="2999" y="236"/>
                </a:lnTo>
                <a:lnTo>
                  <a:pt x="3298" y="373"/>
                </a:lnTo>
                <a:lnTo>
                  <a:pt x="3507" y="207"/>
                </a:lnTo>
                <a:lnTo>
                  <a:pt x="4304" y="392"/>
                </a:lnTo>
                <a:lnTo>
                  <a:pt x="4583" y="167"/>
                </a:lnTo>
                <a:lnTo>
                  <a:pt x="4783" y="373"/>
                </a:lnTo>
                <a:lnTo>
                  <a:pt x="5032" y="215"/>
                </a:lnTo>
                <a:lnTo>
                  <a:pt x="5281" y="353"/>
                </a:lnTo>
                <a:lnTo>
                  <a:pt x="5450" y="254"/>
                </a:lnTo>
                <a:lnTo>
                  <a:pt x="5460" y="598"/>
                </a:lnTo>
                <a:lnTo>
                  <a:pt x="0" y="598"/>
                </a:lnTo>
                <a:lnTo>
                  <a:pt x="0" y="9"/>
                </a:lnTo>
                <a:lnTo>
                  <a:pt x="80" y="0"/>
                </a:lnTo>
              </a:path>
            </a:pathLst>
          </a:custGeom>
          <a:solidFill>
            <a:srgbClr val="006062"/>
          </a:solidFill>
          <a:ln w="12700" cap="rnd">
            <a:solidFill>
              <a:srgbClr val="006062"/>
            </a:solidFill>
            <a:round/>
            <a:headEnd/>
            <a:tailEnd/>
          </a:ln>
        </p:spPr>
        <p:txBody>
          <a:bodyPr lIns="106674" tIns="53337" rIns="106674" bIns="53337"/>
          <a:lstStyle/>
          <a:p>
            <a:endParaRPr lang="en-US"/>
          </a:p>
        </p:txBody>
      </p:sp>
      <p:pic>
        <p:nvPicPr>
          <p:cNvPr id="18438" name="Picture 6" descr="IMG0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2549525"/>
            <a:ext cx="2271712"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IMG0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4775" y="2725738"/>
            <a:ext cx="219392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descr="IMG00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6900" y="3265488"/>
            <a:ext cx="3138488"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0178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rtlCol="0">
            <a:normAutofit fontScale="90000"/>
          </a:bodyPr>
          <a:lstStyle/>
          <a:p>
            <a:pPr eaLnBrk="1" fontAlgn="auto" hangingPunct="1">
              <a:spcAft>
                <a:spcPts val="0"/>
              </a:spcAft>
              <a:defRPr/>
            </a:pPr>
            <a:r>
              <a:rPr lang="en-US" dirty="0" smtClean="0">
                <a:solidFill>
                  <a:schemeClr val="accent3">
                    <a:lumMod val="75000"/>
                  </a:schemeClr>
                </a:solidFill>
              </a:rPr>
              <a:t>Agenda  Day #</a:t>
            </a:r>
            <a:r>
              <a:rPr lang="en-US" dirty="0" smtClean="0">
                <a:solidFill>
                  <a:schemeClr val="accent3">
                    <a:lumMod val="75000"/>
                  </a:schemeClr>
                </a:solidFill>
              </a:rPr>
              <a:t>3</a:t>
            </a:r>
            <a:br>
              <a:rPr lang="en-US" dirty="0" smtClean="0">
                <a:solidFill>
                  <a:schemeClr val="accent3">
                    <a:lumMod val="75000"/>
                  </a:schemeClr>
                </a:solidFill>
              </a:rPr>
            </a:br>
            <a:r>
              <a:rPr lang="en-US" dirty="0" smtClean="0">
                <a:solidFill>
                  <a:schemeClr val="accent3">
                    <a:lumMod val="75000"/>
                  </a:schemeClr>
                </a:solidFill>
              </a:rPr>
              <a:t>September 9, 2014</a:t>
            </a:r>
            <a:endParaRPr lang="en-US" dirty="0" smtClean="0">
              <a:solidFill>
                <a:schemeClr val="accent3">
                  <a:lumMod val="75000"/>
                </a:schemeClr>
              </a:solidFill>
            </a:endParaRPr>
          </a:p>
        </p:txBody>
      </p:sp>
      <p:sp>
        <p:nvSpPr>
          <p:cNvPr id="17" name="Content Placeholder 16"/>
          <p:cNvSpPr>
            <a:spLocks noGrp="1"/>
          </p:cNvSpPr>
          <p:nvPr>
            <p:ph idx="1"/>
          </p:nvPr>
        </p:nvSpPr>
        <p:spPr/>
        <p:txBody>
          <a:bodyPr/>
          <a:lstStyle/>
          <a:p>
            <a:endParaRPr lang="en-US" dirty="0" smtClean="0"/>
          </a:p>
          <a:p>
            <a:r>
              <a:rPr lang="en-US" dirty="0" smtClean="0"/>
              <a:t>Continue </a:t>
            </a:r>
            <a:r>
              <a:rPr lang="en-US" dirty="0" smtClean="0"/>
              <a:t>with historic regional information</a:t>
            </a:r>
          </a:p>
          <a:p>
            <a:r>
              <a:rPr lang="en-US" dirty="0" smtClean="0"/>
              <a:t>Watch </a:t>
            </a:r>
            <a:r>
              <a:rPr lang="en-US" dirty="0" smtClean="0"/>
              <a:t>Part 1 of 500 </a:t>
            </a:r>
            <a:r>
              <a:rPr lang="en-US" dirty="0" smtClean="0"/>
              <a:t>Nations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a:r>
              <a:rPr lang="en-US" sz="5600" smtClean="0">
                <a:latin typeface="Arial Black" pitchFamily="34" charset="0"/>
              </a:rPr>
              <a:t>Jackson Stairway</a:t>
            </a:r>
          </a:p>
        </p:txBody>
      </p:sp>
      <p:sp>
        <p:nvSpPr>
          <p:cNvPr id="19459" name="Rectangle 3"/>
          <p:cNvSpPr>
            <a:spLocks noGrp="1" noChangeArrowheads="1"/>
          </p:cNvSpPr>
          <p:nvPr>
            <p:ph type="body" idx="1"/>
          </p:nvPr>
        </p:nvSpPr>
        <p:spPr/>
        <p:txBody>
          <a:bodyPr/>
          <a:lstStyle/>
          <a:p>
            <a:endParaRPr lang="en-US" smtClean="0"/>
          </a:p>
        </p:txBody>
      </p:sp>
      <p:sp>
        <p:nvSpPr>
          <p:cNvPr id="19460" name="Freeform 4"/>
          <p:cNvSpPr>
            <a:spLocks/>
          </p:cNvSpPr>
          <p:nvPr/>
        </p:nvSpPr>
        <p:spPr bwMode="auto">
          <a:xfrm>
            <a:off x="-358775" y="-176213"/>
            <a:ext cx="10194925" cy="1100138"/>
          </a:xfrm>
          <a:custGeom>
            <a:avLst/>
            <a:gdLst>
              <a:gd name="T0" fmla="*/ 2147483647 w 5459"/>
              <a:gd name="T1" fmla="*/ 2147483647 h 600"/>
              <a:gd name="T2" fmla="*/ 2147483647 w 5459"/>
              <a:gd name="T3" fmla="*/ 2147483647 h 600"/>
              <a:gd name="T4" fmla="*/ 2147483647 w 5459"/>
              <a:gd name="T5" fmla="*/ 2147483647 h 600"/>
              <a:gd name="T6" fmla="*/ 2147483647 w 5459"/>
              <a:gd name="T7" fmla="*/ 2147483647 h 600"/>
              <a:gd name="T8" fmla="*/ 2147483647 w 5459"/>
              <a:gd name="T9" fmla="*/ 2147483647 h 600"/>
              <a:gd name="T10" fmla="*/ 2147483647 w 5459"/>
              <a:gd name="T11" fmla="*/ 2147483647 h 600"/>
              <a:gd name="T12" fmla="*/ 2147483647 w 5459"/>
              <a:gd name="T13" fmla="*/ 2147483647 h 600"/>
              <a:gd name="T14" fmla="*/ 2147483647 w 5459"/>
              <a:gd name="T15" fmla="*/ 2147483647 h 600"/>
              <a:gd name="T16" fmla="*/ 2147483647 w 5459"/>
              <a:gd name="T17" fmla="*/ 2147483647 h 600"/>
              <a:gd name="T18" fmla="*/ 2147483647 w 5459"/>
              <a:gd name="T19" fmla="*/ 2147483647 h 600"/>
              <a:gd name="T20" fmla="*/ 2147483647 w 5459"/>
              <a:gd name="T21" fmla="*/ 2147483647 h 600"/>
              <a:gd name="T22" fmla="*/ 2147483647 w 5459"/>
              <a:gd name="T23" fmla="*/ 2147483647 h 600"/>
              <a:gd name="T24" fmla="*/ 2147483647 w 5459"/>
              <a:gd name="T25" fmla="*/ 2147483647 h 600"/>
              <a:gd name="T26" fmla="*/ 2147483647 w 5459"/>
              <a:gd name="T27" fmla="*/ 2147483647 h 600"/>
              <a:gd name="T28" fmla="*/ 2147483647 w 5459"/>
              <a:gd name="T29" fmla="*/ 2147483647 h 600"/>
              <a:gd name="T30" fmla="*/ 2147483647 w 5459"/>
              <a:gd name="T31" fmla="*/ 2147483647 h 600"/>
              <a:gd name="T32" fmla="*/ 2147483647 w 5459"/>
              <a:gd name="T33" fmla="*/ 2147483647 h 600"/>
              <a:gd name="T34" fmla="*/ 2147483647 w 5459"/>
              <a:gd name="T35" fmla="*/ 2147483647 h 600"/>
              <a:gd name="T36" fmla="*/ 2147483647 w 5459"/>
              <a:gd name="T37" fmla="*/ 2147483647 h 600"/>
              <a:gd name="T38" fmla="*/ 0 w 5459"/>
              <a:gd name="T39" fmla="*/ 0 h 600"/>
              <a:gd name="T40" fmla="*/ 2147483647 w 5459"/>
              <a:gd name="T41" fmla="*/ 0 h 600"/>
              <a:gd name="T42" fmla="*/ 2147483647 w 5459"/>
              <a:gd name="T43" fmla="*/ 2147483647 h 600"/>
              <a:gd name="T44" fmla="*/ 2147483647 w 5459"/>
              <a:gd name="T45" fmla="*/ 2147483647 h 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59"/>
              <a:gd name="T70" fmla="*/ 0 h 600"/>
              <a:gd name="T71" fmla="*/ 5459 w 5459"/>
              <a:gd name="T72" fmla="*/ 600 h 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59" h="600">
                <a:moveTo>
                  <a:pt x="5378" y="599"/>
                </a:moveTo>
                <a:lnTo>
                  <a:pt x="5378" y="304"/>
                </a:lnTo>
                <a:lnTo>
                  <a:pt x="4731" y="529"/>
                </a:lnTo>
                <a:lnTo>
                  <a:pt x="4542" y="265"/>
                </a:lnTo>
                <a:lnTo>
                  <a:pt x="4133" y="431"/>
                </a:lnTo>
                <a:lnTo>
                  <a:pt x="3923" y="274"/>
                </a:lnTo>
                <a:lnTo>
                  <a:pt x="3684" y="431"/>
                </a:lnTo>
                <a:lnTo>
                  <a:pt x="3386" y="304"/>
                </a:lnTo>
                <a:lnTo>
                  <a:pt x="2918" y="442"/>
                </a:lnTo>
                <a:lnTo>
                  <a:pt x="2699" y="254"/>
                </a:lnTo>
                <a:lnTo>
                  <a:pt x="2461" y="363"/>
                </a:lnTo>
                <a:lnTo>
                  <a:pt x="2161" y="226"/>
                </a:lnTo>
                <a:lnTo>
                  <a:pt x="1952" y="392"/>
                </a:lnTo>
                <a:lnTo>
                  <a:pt x="1155" y="207"/>
                </a:lnTo>
                <a:lnTo>
                  <a:pt x="877" y="431"/>
                </a:lnTo>
                <a:lnTo>
                  <a:pt x="677" y="226"/>
                </a:lnTo>
                <a:lnTo>
                  <a:pt x="428" y="383"/>
                </a:lnTo>
                <a:lnTo>
                  <a:pt x="180" y="244"/>
                </a:lnTo>
                <a:lnTo>
                  <a:pt x="10" y="344"/>
                </a:lnTo>
                <a:lnTo>
                  <a:pt x="0" y="0"/>
                </a:lnTo>
                <a:lnTo>
                  <a:pt x="5458" y="0"/>
                </a:lnTo>
                <a:lnTo>
                  <a:pt x="5458" y="588"/>
                </a:lnTo>
                <a:lnTo>
                  <a:pt x="5378" y="599"/>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19461" name="Freeform 5"/>
          <p:cNvSpPr>
            <a:spLocks/>
          </p:cNvSpPr>
          <p:nvPr/>
        </p:nvSpPr>
        <p:spPr bwMode="auto">
          <a:xfrm>
            <a:off x="-358775" y="5937250"/>
            <a:ext cx="10199688" cy="1096963"/>
          </a:xfrm>
          <a:custGeom>
            <a:avLst/>
            <a:gdLst>
              <a:gd name="T0" fmla="*/ 2147483647 w 5461"/>
              <a:gd name="T1" fmla="*/ 0 h 599"/>
              <a:gd name="T2" fmla="*/ 2147483647 w 5461"/>
              <a:gd name="T3" fmla="*/ 2147483647 h 599"/>
              <a:gd name="T4" fmla="*/ 2147483647 w 5461"/>
              <a:gd name="T5" fmla="*/ 2147483647 h 599"/>
              <a:gd name="T6" fmla="*/ 2147483647 w 5461"/>
              <a:gd name="T7" fmla="*/ 2147483647 h 599"/>
              <a:gd name="T8" fmla="*/ 2147483647 w 5461"/>
              <a:gd name="T9" fmla="*/ 2147483647 h 599"/>
              <a:gd name="T10" fmla="*/ 2147483647 w 5461"/>
              <a:gd name="T11" fmla="*/ 2147483647 h 599"/>
              <a:gd name="T12" fmla="*/ 2147483647 w 5461"/>
              <a:gd name="T13" fmla="*/ 2147483647 h 599"/>
              <a:gd name="T14" fmla="*/ 2147483647 w 5461"/>
              <a:gd name="T15" fmla="*/ 2147483647 h 599"/>
              <a:gd name="T16" fmla="*/ 2147483647 w 5461"/>
              <a:gd name="T17" fmla="*/ 2147483647 h 599"/>
              <a:gd name="T18" fmla="*/ 2147483647 w 5461"/>
              <a:gd name="T19" fmla="*/ 2147483647 h 599"/>
              <a:gd name="T20" fmla="*/ 2147483647 w 5461"/>
              <a:gd name="T21" fmla="*/ 2147483647 h 599"/>
              <a:gd name="T22" fmla="*/ 2147483647 w 5461"/>
              <a:gd name="T23" fmla="*/ 2147483647 h 599"/>
              <a:gd name="T24" fmla="*/ 2147483647 w 5461"/>
              <a:gd name="T25" fmla="*/ 2147483647 h 599"/>
              <a:gd name="T26" fmla="*/ 2147483647 w 5461"/>
              <a:gd name="T27" fmla="*/ 2147483647 h 599"/>
              <a:gd name="T28" fmla="*/ 2147483647 w 5461"/>
              <a:gd name="T29" fmla="*/ 2147483647 h 599"/>
              <a:gd name="T30" fmla="*/ 2147483647 w 5461"/>
              <a:gd name="T31" fmla="*/ 2147483647 h 599"/>
              <a:gd name="T32" fmla="*/ 2147483647 w 5461"/>
              <a:gd name="T33" fmla="*/ 2147483647 h 599"/>
              <a:gd name="T34" fmla="*/ 2147483647 w 5461"/>
              <a:gd name="T35" fmla="*/ 2147483647 h 599"/>
              <a:gd name="T36" fmla="*/ 2147483647 w 5461"/>
              <a:gd name="T37" fmla="*/ 2147483647 h 599"/>
              <a:gd name="T38" fmla="*/ 2147483647 w 5461"/>
              <a:gd name="T39" fmla="*/ 2147483647 h 599"/>
              <a:gd name="T40" fmla="*/ 0 w 5461"/>
              <a:gd name="T41" fmla="*/ 2147483647 h 599"/>
              <a:gd name="T42" fmla="*/ 0 w 5461"/>
              <a:gd name="T43" fmla="*/ 2147483647 h 599"/>
              <a:gd name="T44" fmla="*/ 2147483647 w 5461"/>
              <a:gd name="T45" fmla="*/ 0 h 5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61"/>
              <a:gd name="T70" fmla="*/ 0 h 599"/>
              <a:gd name="T71" fmla="*/ 5461 w 5461"/>
              <a:gd name="T72" fmla="*/ 599 h 5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61" h="599">
                <a:moveTo>
                  <a:pt x="80" y="0"/>
                </a:moveTo>
                <a:lnTo>
                  <a:pt x="80" y="294"/>
                </a:lnTo>
                <a:lnTo>
                  <a:pt x="727" y="69"/>
                </a:lnTo>
                <a:lnTo>
                  <a:pt x="917" y="333"/>
                </a:lnTo>
                <a:lnTo>
                  <a:pt x="1325" y="167"/>
                </a:lnTo>
                <a:lnTo>
                  <a:pt x="1534" y="324"/>
                </a:lnTo>
                <a:lnTo>
                  <a:pt x="1773" y="167"/>
                </a:lnTo>
                <a:lnTo>
                  <a:pt x="2073" y="294"/>
                </a:lnTo>
                <a:lnTo>
                  <a:pt x="2540" y="157"/>
                </a:lnTo>
                <a:lnTo>
                  <a:pt x="2760" y="344"/>
                </a:lnTo>
                <a:lnTo>
                  <a:pt x="2999" y="236"/>
                </a:lnTo>
                <a:lnTo>
                  <a:pt x="3298" y="373"/>
                </a:lnTo>
                <a:lnTo>
                  <a:pt x="3507" y="207"/>
                </a:lnTo>
                <a:lnTo>
                  <a:pt x="4304" y="392"/>
                </a:lnTo>
                <a:lnTo>
                  <a:pt x="4583" y="167"/>
                </a:lnTo>
                <a:lnTo>
                  <a:pt x="4783" y="373"/>
                </a:lnTo>
                <a:lnTo>
                  <a:pt x="5032" y="215"/>
                </a:lnTo>
                <a:lnTo>
                  <a:pt x="5281" y="353"/>
                </a:lnTo>
                <a:lnTo>
                  <a:pt x="5450" y="254"/>
                </a:lnTo>
                <a:lnTo>
                  <a:pt x="5460" y="598"/>
                </a:lnTo>
                <a:lnTo>
                  <a:pt x="0" y="598"/>
                </a:lnTo>
                <a:lnTo>
                  <a:pt x="0" y="9"/>
                </a:lnTo>
                <a:lnTo>
                  <a:pt x="80" y="0"/>
                </a:lnTo>
              </a:path>
            </a:pathLst>
          </a:custGeom>
          <a:solidFill>
            <a:srgbClr val="006062"/>
          </a:solidFill>
          <a:ln w="12700" cap="rnd">
            <a:solidFill>
              <a:srgbClr val="006062"/>
            </a:solidFill>
            <a:round/>
            <a:headEnd/>
            <a:tailEnd/>
          </a:ln>
        </p:spPr>
        <p:txBody>
          <a:bodyPr lIns="106674" tIns="53337" rIns="106674" bIns="53337"/>
          <a:lstStyle/>
          <a:p>
            <a:endParaRPr lang="en-US"/>
          </a:p>
        </p:txBody>
      </p:sp>
      <p:pic>
        <p:nvPicPr>
          <p:cNvPr id="19462" name="Picture 6" descr="IMG00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2286000"/>
            <a:ext cx="5589587"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IMG00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9550" y="1406525"/>
            <a:ext cx="3389313"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1678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IMG00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2695575"/>
            <a:ext cx="645477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a:xfrm>
            <a:off x="358775" y="1143000"/>
            <a:ext cx="8445500" cy="1252538"/>
          </a:xfrm>
        </p:spPr>
        <p:txBody>
          <a:bodyPr/>
          <a:lstStyle/>
          <a:p>
            <a:r>
              <a:rPr lang="en-US" smtClean="0"/>
              <a:t>Farmers cultivated and irrigated fields</a:t>
            </a:r>
          </a:p>
        </p:txBody>
      </p:sp>
      <p:sp>
        <p:nvSpPr>
          <p:cNvPr id="20484" name="Rectangle 3"/>
          <p:cNvSpPr>
            <a:spLocks noGrp="1" noChangeArrowheads="1"/>
          </p:cNvSpPr>
          <p:nvPr>
            <p:ph type="body" idx="1"/>
          </p:nvPr>
        </p:nvSpPr>
        <p:spPr/>
        <p:txBody>
          <a:bodyPr/>
          <a:lstStyle/>
          <a:p>
            <a:pPr algn="r"/>
            <a:endParaRPr lang="en-US" smtClean="0"/>
          </a:p>
        </p:txBody>
      </p:sp>
      <p:sp>
        <p:nvSpPr>
          <p:cNvPr id="20485" name="Freeform 4"/>
          <p:cNvSpPr>
            <a:spLocks/>
          </p:cNvSpPr>
          <p:nvPr/>
        </p:nvSpPr>
        <p:spPr bwMode="auto">
          <a:xfrm>
            <a:off x="-268288" y="-176213"/>
            <a:ext cx="10194926" cy="1100138"/>
          </a:xfrm>
          <a:custGeom>
            <a:avLst/>
            <a:gdLst>
              <a:gd name="T0" fmla="*/ 2147483647 w 5459"/>
              <a:gd name="T1" fmla="*/ 2147483647 h 600"/>
              <a:gd name="T2" fmla="*/ 2147483647 w 5459"/>
              <a:gd name="T3" fmla="*/ 2147483647 h 600"/>
              <a:gd name="T4" fmla="*/ 2147483647 w 5459"/>
              <a:gd name="T5" fmla="*/ 2147483647 h 600"/>
              <a:gd name="T6" fmla="*/ 2147483647 w 5459"/>
              <a:gd name="T7" fmla="*/ 2147483647 h 600"/>
              <a:gd name="T8" fmla="*/ 2147483647 w 5459"/>
              <a:gd name="T9" fmla="*/ 2147483647 h 600"/>
              <a:gd name="T10" fmla="*/ 2147483647 w 5459"/>
              <a:gd name="T11" fmla="*/ 2147483647 h 600"/>
              <a:gd name="T12" fmla="*/ 2147483647 w 5459"/>
              <a:gd name="T13" fmla="*/ 2147483647 h 600"/>
              <a:gd name="T14" fmla="*/ 2147483647 w 5459"/>
              <a:gd name="T15" fmla="*/ 2147483647 h 600"/>
              <a:gd name="T16" fmla="*/ 2147483647 w 5459"/>
              <a:gd name="T17" fmla="*/ 2147483647 h 600"/>
              <a:gd name="T18" fmla="*/ 2147483647 w 5459"/>
              <a:gd name="T19" fmla="*/ 2147483647 h 600"/>
              <a:gd name="T20" fmla="*/ 2147483647 w 5459"/>
              <a:gd name="T21" fmla="*/ 2147483647 h 600"/>
              <a:gd name="T22" fmla="*/ 2147483647 w 5459"/>
              <a:gd name="T23" fmla="*/ 2147483647 h 600"/>
              <a:gd name="T24" fmla="*/ 2147483647 w 5459"/>
              <a:gd name="T25" fmla="*/ 2147483647 h 600"/>
              <a:gd name="T26" fmla="*/ 2147483647 w 5459"/>
              <a:gd name="T27" fmla="*/ 2147483647 h 600"/>
              <a:gd name="T28" fmla="*/ 2147483647 w 5459"/>
              <a:gd name="T29" fmla="*/ 2147483647 h 600"/>
              <a:gd name="T30" fmla="*/ 2147483647 w 5459"/>
              <a:gd name="T31" fmla="*/ 2147483647 h 600"/>
              <a:gd name="T32" fmla="*/ 2147483647 w 5459"/>
              <a:gd name="T33" fmla="*/ 2147483647 h 600"/>
              <a:gd name="T34" fmla="*/ 2147483647 w 5459"/>
              <a:gd name="T35" fmla="*/ 2147483647 h 600"/>
              <a:gd name="T36" fmla="*/ 2147483647 w 5459"/>
              <a:gd name="T37" fmla="*/ 2147483647 h 600"/>
              <a:gd name="T38" fmla="*/ 0 w 5459"/>
              <a:gd name="T39" fmla="*/ 0 h 600"/>
              <a:gd name="T40" fmla="*/ 2147483647 w 5459"/>
              <a:gd name="T41" fmla="*/ 0 h 600"/>
              <a:gd name="T42" fmla="*/ 2147483647 w 5459"/>
              <a:gd name="T43" fmla="*/ 2147483647 h 600"/>
              <a:gd name="T44" fmla="*/ 2147483647 w 5459"/>
              <a:gd name="T45" fmla="*/ 2147483647 h 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59"/>
              <a:gd name="T70" fmla="*/ 0 h 600"/>
              <a:gd name="T71" fmla="*/ 5459 w 5459"/>
              <a:gd name="T72" fmla="*/ 600 h 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59" h="600">
                <a:moveTo>
                  <a:pt x="5378" y="599"/>
                </a:moveTo>
                <a:lnTo>
                  <a:pt x="5378" y="304"/>
                </a:lnTo>
                <a:lnTo>
                  <a:pt x="4731" y="529"/>
                </a:lnTo>
                <a:lnTo>
                  <a:pt x="4542" y="265"/>
                </a:lnTo>
                <a:lnTo>
                  <a:pt x="4133" y="431"/>
                </a:lnTo>
                <a:lnTo>
                  <a:pt x="3923" y="274"/>
                </a:lnTo>
                <a:lnTo>
                  <a:pt x="3684" y="431"/>
                </a:lnTo>
                <a:lnTo>
                  <a:pt x="3386" y="304"/>
                </a:lnTo>
                <a:lnTo>
                  <a:pt x="2918" y="442"/>
                </a:lnTo>
                <a:lnTo>
                  <a:pt x="2699" y="254"/>
                </a:lnTo>
                <a:lnTo>
                  <a:pt x="2461" y="363"/>
                </a:lnTo>
                <a:lnTo>
                  <a:pt x="2161" y="226"/>
                </a:lnTo>
                <a:lnTo>
                  <a:pt x="1952" y="392"/>
                </a:lnTo>
                <a:lnTo>
                  <a:pt x="1155" y="207"/>
                </a:lnTo>
                <a:lnTo>
                  <a:pt x="877" y="431"/>
                </a:lnTo>
                <a:lnTo>
                  <a:pt x="677" y="226"/>
                </a:lnTo>
                <a:lnTo>
                  <a:pt x="428" y="383"/>
                </a:lnTo>
                <a:lnTo>
                  <a:pt x="180" y="244"/>
                </a:lnTo>
                <a:lnTo>
                  <a:pt x="10" y="344"/>
                </a:lnTo>
                <a:lnTo>
                  <a:pt x="0" y="0"/>
                </a:lnTo>
                <a:lnTo>
                  <a:pt x="5458" y="0"/>
                </a:lnTo>
                <a:lnTo>
                  <a:pt x="5458" y="588"/>
                </a:lnTo>
                <a:lnTo>
                  <a:pt x="5378" y="599"/>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20486" name="Freeform 5"/>
          <p:cNvSpPr>
            <a:spLocks/>
          </p:cNvSpPr>
          <p:nvPr/>
        </p:nvSpPr>
        <p:spPr bwMode="auto">
          <a:xfrm>
            <a:off x="-538163" y="5937250"/>
            <a:ext cx="10199688" cy="1096963"/>
          </a:xfrm>
          <a:custGeom>
            <a:avLst/>
            <a:gdLst>
              <a:gd name="T0" fmla="*/ 2147483647 w 5461"/>
              <a:gd name="T1" fmla="*/ 0 h 599"/>
              <a:gd name="T2" fmla="*/ 2147483647 w 5461"/>
              <a:gd name="T3" fmla="*/ 2147483647 h 599"/>
              <a:gd name="T4" fmla="*/ 2147483647 w 5461"/>
              <a:gd name="T5" fmla="*/ 2147483647 h 599"/>
              <a:gd name="T6" fmla="*/ 2147483647 w 5461"/>
              <a:gd name="T7" fmla="*/ 2147483647 h 599"/>
              <a:gd name="T8" fmla="*/ 2147483647 w 5461"/>
              <a:gd name="T9" fmla="*/ 2147483647 h 599"/>
              <a:gd name="T10" fmla="*/ 2147483647 w 5461"/>
              <a:gd name="T11" fmla="*/ 2147483647 h 599"/>
              <a:gd name="T12" fmla="*/ 2147483647 w 5461"/>
              <a:gd name="T13" fmla="*/ 2147483647 h 599"/>
              <a:gd name="T14" fmla="*/ 2147483647 w 5461"/>
              <a:gd name="T15" fmla="*/ 2147483647 h 599"/>
              <a:gd name="T16" fmla="*/ 2147483647 w 5461"/>
              <a:gd name="T17" fmla="*/ 2147483647 h 599"/>
              <a:gd name="T18" fmla="*/ 2147483647 w 5461"/>
              <a:gd name="T19" fmla="*/ 2147483647 h 599"/>
              <a:gd name="T20" fmla="*/ 2147483647 w 5461"/>
              <a:gd name="T21" fmla="*/ 2147483647 h 599"/>
              <a:gd name="T22" fmla="*/ 2147483647 w 5461"/>
              <a:gd name="T23" fmla="*/ 2147483647 h 599"/>
              <a:gd name="T24" fmla="*/ 2147483647 w 5461"/>
              <a:gd name="T25" fmla="*/ 2147483647 h 599"/>
              <a:gd name="T26" fmla="*/ 2147483647 w 5461"/>
              <a:gd name="T27" fmla="*/ 2147483647 h 599"/>
              <a:gd name="T28" fmla="*/ 2147483647 w 5461"/>
              <a:gd name="T29" fmla="*/ 2147483647 h 599"/>
              <a:gd name="T30" fmla="*/ 2147483647 w 5461"/>
              <a:gd name="T31" fmla="*/ 2147483647 h 599"/>
              <a:gd name="T32" fmla="*/ 2147483647 w 5461"/>
              <a:gd name="T33" fmla="*/ 2147483647 h 599"/>
              <a:gd name="T34" fmla="*/ 2147483647 w 5461"/>
              <a:gd name="T35" fmla="*/ 2147483647 h 599"/>
              <a:gd name="T36" fmla="*/ 2147483647 w 5461"/>
              <a:gd name="T37" fmla="*/ 2147483647 h 599"/>
              <a:gd name="T38" fmla="*/ 2147483647 w 5461"/>
              <a:gd name="T39" fmla="*/ 2147483647 h 599"/>
              <a:gd name="T40" fmla="*/ 0 w 5461"/>
              <a:gd name="T41" fmla="*/ 2147483647 h 599"/>
              <a:gd name="T42" fmla="*/ 0 w 5461"/>
              <a:gd name="T43" fmla="*/ 2147483647 h 599"/>
              <a:gd name="T44" fmla="*/ 2147483647 w 5461"/>
              <a:gd name="T45" fmla="*/ 0 h 5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61"/>
              <a:gd name="T70" fmla="*/ 0 h 599"/>
              <a:gd name="T71" fmla="*/ 5461 w 5461"/>
              <a:gd name="T72" fmla="*/ 599 h 5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61" h="599">
                <a:moveTo>
                  <a:pt x="80" y="0"/>
                </a:moveTo>
                <a:lnTo>
                  <a:pt x="80" y="294"/>
                </a:lnTo>
                <a:lnTo>
                  <a:pt x="727" y="69"/>
                </a:lnTo>
                <a:lnTo>
                  <a:pt x="917" y="333"/>
                </a:lnTo>
                <a:lnTo>
                  <a:pt x="1325" y="167"/>
                </a:lnTo>
                <a:lnTo>
                  <a:pt x="1534" y="324"/>
                </a:lnTo>
                <a:lnTo>
                  <a:pt x="1773" y="167"/>
                </a:lnTo>
                <a:lnTo>
                  <a:pt x="2073" y="294"/>
                </a:lnTo>
                <a:lnTo>
                  <a:pt x="2540" y="157"/>
                </a:lnTo>
                <a:lnTo>
                  <a:pt x="2760" y="344"/>
                </a:lnTo>
                <a:lnTo>
                  <a:pt x="2999" y="236"/>
                </a:lnTo>
                <a:lnTo>
                  <a:pt x="3298" y="373"/>
                </a:lnTo>
                <a:lnTo>
                  <a:pt x="3507" y="207"/>
                </a:lnTo>
                <a:lnTo>
                  <a:pt x="4304" y="392"/>
                </a:lnTo>
                <a:lnTo>
                  <a:pt x="4583" y="167"/>
                </a:lnTo>
                <a:lnTo>
                  <a:pt x="4783" y="373"/>
                </a:lnTo>
                <a:lnTo>
                  <a:pt x="5032" y="215"/>
                </a:lnTo>
                <a:lnTo>
                  <a:pt x="5281" y="353"/>
                </a:lnTo>
                <a:lnTo>
                  <a:pt x="5450" y="254"/>
                </a:lnTo>
                <a:lnTo>
                  <a:pt x="5460" y="598"/>
                </a:lnTo>
                <a:lnTo>
                  <a:pt x="0" y="598"/>
                </a:lnTo>
                <a:lnTo>
                  <a:pt x="0" y="9"/>
                </a:lnTo>
                <a:lnTo>
                  <a:pt x="80" y="0"/>
                </a:lnTo>
              </a:path>
            </a:pathLst>
          </a:custGeom>
          <a:solidFill>
            <a:srgbClr val="006062"/>
          </a:solidFill>
          <a:ln w="12700" cap="rnd">
            <a:solidFill>
              <a:srgbClr val="006062"/>
            </a:solidFill>
            <a:round/>
            <a:headEnd/>
            <a:tailEnd/>
          </a:ln>
        </p:spPr>
        <p:txBody>
          <a:bodyPr lIns="106674" tIns="53337" rIns="106674" bIns="53337"/>
          <a:lstStyle/>
          <a:p>
            <a:endParaRPr lang="en-US"/>
          </a:p>
        </p:txBody>
      </p:sp>
    </p:spTree>
    <p:extLst>
      <p:ext uri="{BB962C8B-B14F-4D97-AF65-F5344CB8AC3E}">
        <p14:creationId xmlns:p14="http://schemas.microsoft.com/office/powerpoint/2010/main" val="7532808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692150" y="6251575"/>
            <a:ext cx="18700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6674" tIns="53337" rIns="106674" bIns="53337" anchor="ctr"/>
          <a:lstStyle/>
          <a:p>
            <a:endParaRPr lang="en-US"/>
          </a:p>
        </p:txBody>
      </p:sp>
      <p:sp>
        <p:nvSpPr>
          <p:cNvPr id="21507" name="Rectangle 4"/>
          <p:cNvSpPr>
            <a:spLocks noChangeArrowheads="1"/>
          </p:cNvSpPr>
          <p:nvPr/>
        </p:nvSpPr>
        <p:spPr bwMode="auto">
          <a:xfrm>
            <a:off x="3117850" y="6251575"/>
            <a:ext cx="29083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6674" tIns="53337" rIns="106674" bIns="53337" anchor="ctr"/>
          <a:lstStyle/>
          <a:p>
            <a:endParaRPr lang="en-US"/>
          </a:p>
        </p:txBody>
      </p:sp>
      <p:sp>
        <p:nvSpPr>
          <p:cNvPr id="21508" name="Freeform 5"/>
          <p:cNvSpPr>
            <a:spLocks/>
          </p:cNvSpPr>
          <p:nvPr/>
        </p:nvSpPr>
        <p:spPr bwMode="auto">
          <a:xfrm>
            <a:off x="-527050" y="-152400"/>
            <a:ext cx="10196513" cy="1098550"/>
          </a:xfrm>
          <a:custGeom>
            <a:avLst/>
            <a:gdLst>
              <a:gd name="T0" fmla="*/ 2147483647 w 5459"/>
              <a:gd name="T1" fmla="*/ 2147483647 h 600"/>
              <a:gd name="T2" fmla="*/ 2147483647 w 5459"/>
              <a:gd name="T3" fmla="*/ 2147483647 h 600"/>
              <a:gd name="T4" fmla="*/ 2147483647 w 5459"/>
              <a:gd name="T5" fmla="*/ 2147483647 h 600"/>
              <a:gd name="T6" fmla="*/ 2147483647 w 5459"/>
              <a:gd name="T7" fmla="*/ 2147483647 h 600"/>
              <a:gd name="T8" fmla="*/ 2147483647 w 5459"/>
              <a:gd name="T9" fmla="*/ 2147483647 h 600"/>
              <a:gd name="T10" fmla="*/ 2147483647 w 5459"/>
              <a:gd name="T11" fmla="*/ 2147483647 h 600"/>
              <a:gd name="T12" fmla="*/ 2147483647 w 5459"/>
              <a:gd name="T13" fmla="*/ 2147483647 h 600"/>
              <a:gd name="T14" fmla="*/ 2147483647 w 5459"/>
              <a:gd name="T15" fmla="*/ 2147483647 h 600"/>
              <a:gd name="T16" fmla="*/ 2147483647 w 5459"/>
              <a:gd name="T17" fmla="*/ 2147483647 h 600"/>
              <a:gd name="T18" fmla="*/ 2147483647 w 5459"/>
              <a:gd name="T19" fmla="*/ 2147483647 h 600"/>
              <a:gd name="T20" fmla="*/ 2147483647 w 5459"/>
              <a:gd name="T21" fmla="*/ 2147483647 h 600"/>
              <a:gd name="T22" fmla="*/ 2147483647 w 5459"/>
              <a:gd name="T23" fmla="*/ 2147483647 h 600"/>
              <a:gd name="T24" fmla="*/ 2147483647 w 5459"/>
              <a:gd name="T25" fmla="*/ 2147483647 h 600"/>
              <a:gd name="T26" fmla="*/ 2147483647 w 5459"/>
              <a:gd name="T27" fmla="*/ 2147483647 h 600"/>
              <a:gd name="T28" fmla="*/ 2147483647 w 5459"/>
              <a:gd name="T29" fmla="*/ 2147483647 h 600"/>
              <a:gd name="T30" fmla="*/ 2147483647 w 5459"/>
              <a:gd name="T31" fmla="*/ 2147483647 h 600"/>
              <a:gd name="T32" fmla="*/ 2147483647 w 5459"/>
              <a:gd name="T33" fmla="*/ 2147483647 h 600"/>
              <a:gd name="T34" fmla="*/ 2147483647 w 5459"/>
              <a:gd name="T35" fmla="*/ 2147483647 h 600"/>
              <a:gd name="T36" fmla="*/ 2147483647 w 5459"/>
              <a:gd name="T37" fmla="*/ 2147483647 h 600"/>
              <a:gd name="T38" fmla="*/ 0 w 5459"/>
              <a:gd name="T39" fmla="*/ 0 h 600"/>
              <a:gd name="T40" fmla="*/ 2147483647 w 5459"/>
              <a:gd name="T41" fmla="*/ 0 h 600"/>
              <a:gd name="T42" fmla="*/ 2147483647 w 5459"/>
              <a:gd name="T43" fmla="*/ 2147483647 h 600"/>
              <a:gd name="T44" fmla="*/ 2147483647 w 5459"/>
              <a:gd name="T45" fmla="*/ 2147483647 h 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59"/>
              <a:gd name="T70" fmla="*/ 0 h 600"/>
              <a:gd name="T71" fmla="*/ 5459 w 5459"/>
              <a:gd name="T72" fmla="*/ 600 h 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59" h="600">
                <a:moveTo>
                  <a:pt x="5378" y="599"/>
                </a:moveTo>
                <a:lnTo>
                  <a:pt x="5378" y="304"/>
                </a:lnTo>
                <a:lnTo>
                  <a:pt x="4731" y="529"/>
                </a:lnTo>
                <a:lnTo>
                  <a:pt x="4542" y="265"/>
                </a:lnTo>
                <a:lnTo>
                  <a:pt x="4133" y="431"/>
                </a:lnTo>
                <a:lnTo>
                  <a:pt x="3923" y="274"/>
                </a:lnTo>
                <a:lnTo>
                  <a:pt x="3684" y="431"/>
                </a:lnTo>
                <a:lnTo>
                  <a:pt x="3386" y="304"/>
                </a:lnTo>
                <a:lnTo>
                  <a:pt x="2918" y="442"/>
                </a:lnTo>
                <a:lnTo>
                  <a:pt x="2699" y="254"/>
                </a:lnTo>
                <a:lnTo>
                  <a:pt x="2461" y="363"/>
                </a:lnTo>
                <a:lnTo>
                  <a:pt x="2161" y="226"/>
                </a:lnTo>
                <a:lnTo>
                  <a:pt x="1952" y="392"/>
                </a:lnTo>
                <a:lnTo>
                  <a:pt x="1155" y="207"/>
                </a:lnTo>
                <a:lnTo>
                  <a:pt x="877" y="431"/>
                </a:lnTo>
                <a:lnTo>
                  <a:pt x="677" y="226"/>
                </a:lnTo>
                <a:lnTo>
                  <a:pt x="428" y="383"/>
                </a:lnTo>
                <a:lnTo>
                  <a:pt x="180" y="244"/>
                </a:lnTo>
                <a:lnTo>
                  <a:pt x="10" y="344"/>
                </a:lnTo>
                <a:lnTo>
                  <a:pt x="0" y="0"/>
                </a:lnTo>
                <a:lnTo>
                  <a:pt x="5458" y="0"/>
                </a:lnTo>
                <a:lnTo>
                  <a:pt x="5458" y="588"/>
                </a:lnTo>
                <a:lnTo>
                  <a:pt x="5378" y="599"/>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21509" name="Freeform 6"/>
          <p:cNvSpPr>
            <a:spLocks/>
          </p:cNvSpPr>
          <p:nvPr/>
        </p:nvSpPr>
        <p:spPr bwMode="auto">
          <a:xfrm>
            <a:off x="-358775" y="5761038"/>
            <a:ext cx="10199688" cy="1096962"/>
          </a:xfrm>
          <a:custGeom>
            <a:avLst/>
            <a:gdLst>
              <a:gd name="T0" fmla="*/ 2147483647 w 5461"/>
              <a:gd name="T1" fmla="*/ 0 h 599"/>
              <a:gd name="T2" fmla="*/ 2147483647 w 5461"/>
              <a:gd name="T3" fmla="*/ 2147483647 h 599"/>
              <a:gd name="T4" fmla="*/ 2147483647 w 5461"/>
              <a:gd name="T5" fmla="*/ 2147483647 h 599"/>
              <a:gd name="T6" fmla="*/ 2147483647 w 5461"/>
              <a:gd name="T7" fmla="*/ 2147483647 h 599"/>
              <a:gd name="T8" fmla="*/ 2147483647 w 5461"/>
              <a:gd name="T9" fmla="*/ 2147483647 h 599"/>
              <a:gd name="T10" fmla="*/ 2147483647 w 5461"/>
              <a:gd name="T11" fmla="*/ 2147483647 h 599"/>
              <a:gd name="T12" fmla="*/ 2147483647 w 5461"/>
              <a:gd name="T13" fmla="*/ 2147483647 h 599"/>
              <a:gd name="T14" fmla="*/ 2147483647 w 5461"/>
              <a:gd name="T15" fmla="*/ 2147483647 h 599"/>
              <a:gd name="T16" fmla="*/ 2147483647 w 5461"/>
              <a:gd name="T17" fmla="*/ 2147483647 h 599"/>
              <a:gd name="T18" fmla="*/ 2147483647 w 5461"/>
              <a:gd name="T19" fmla="*/ 2147483647 h 599"/>
              <a:gd name="T20" fmla="*/ 2147483647 w 5461"/>
              <a:gd name="T21" fmla="*/ 2147483647 h 599"/>
              <a:gd name="T22" fmla="*/ 2147483647 w 5461"/>
              <a:gd name="T23" fmla="*/ 2147483647 h 599"/>
              <a:gd name="T24" fmla="*/ 2147483647 w 5461"/>
              <a:gd name="T25" fmla="*/ 2147483647 h 599"/>
              <a:gd name="T26" fmla="*/ 2147483647 w 5461"/>
              <a:gd name="T27" fmla="*/ 2147483647 h 599"/>
              <a:gd name="T28" fmla="*/ 2147483647 w 5461"/>
              <a:gd name="T29" fmla="*/ 2147483647 h 599"/>
              <a:gd name="T30" fmla="*/ 2147483647 w 5461"/>
              <a:gd name="T31" fmla="*/ 2147483647 h 599"/>
              <a:gd name="T32" fmla="*/ 2147483647 w 5461"/>
              <a:gd name="T33" fmla="*/ 2147483647 h 599"/>
              <a:gd name="T34" fmla="*/ 2147483647 w 5461"/>
              <a:gd name="T35" fmla="*/ 2147483647 h 599"/>
              <a:gd name="T36" fmla="*/ 2147483647 w 5461"/>
              <a:gd name="T37" fmla="*/ 2147483647 h 599"/>
              <a:gd name="T38" fmla="*/ 2147483647 w 5461"/>
              <a:gd name="T39" fmla="*/ 2147483647 h 599"/>
              <a:gd name="T40" fmla="*/ 0 w 5461"/>
              <a:gd name="T41" fmla="*/ 2147483647 h 599"/>
              <a:gd name="T42" fmla="*/ 0 w 5461"/>
              <a:gd name="T43" fmla="*/ 2147483647 h 599"/>
              <a:gd name="T44" fmla="*/ 2147483647 w 5461"/>
              <a:gd name="T45" fmla="*/ 0 h 5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61"/>
              <a:gd name="T70" fmla="*/ 0 h 599"/>
              <a:gd name="T71" fmla="*/ 5461 w 5461"/>
              <a:gd name="T72" fmla="*/ 599 h 5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61" h="599">
                <a:moveTo>
                  <a:pt x="80" y="0"/>
                </a:moveTo>
                <a:lnTo>
                  <a:pt x="80" y="294"/>
                </a:lnTo>
                <a:lnTo>
                  <a:pt x="727" y="69"/>
                </a:lnTo>
                <a:lnTo>
                  <a:pt x="917" y="333"/>
                </a:lnTo>
                <a:lnTo>
                  <a:pt x="1325" y="167"/>
                </a:lnTo>
                <a:lnTo>
                  <a:pt x="1534" y="324"/>
                </a:lnTo>
                <a:lnTo>
                  <a:pt x="1773" y="167"/>
                </a:lnTo>
                <a:lnTo>
                  <a:pt x="2073" y="294"/>
                </a:lnTo>
                <a:lnTo>
                  <a:pt x="2540" y="157"/>
                </a:lnTo>
                <a:lnTo>
                  <a:pt x="2760" y="344"/>
                </a:lnTo>
                <a:lnTo>
                  <a:pt x="2999" y="236"/>
                </a:lnTo>
                <a:lnTo>
                  <a:pt x="3298" y="373"/>
                </a:lnTo>
                <a:lnTo>
                  <a:pt x="3507" y="207"/>
                </a:lnTo>
                <a:lnTo>
                  <a:pt x="4304" y="392"/>
                </a:lnTo>
                <a:lnTo>
                  <a:pt x="4583" y="167"/>
                </a:lnTo>
                <a:lnTo>
                  <a:pt x="4783" y="373"/>
                </a:lnTo>
                <a:lnTo>
                  <a:pt x="5032" y="215"/>
                </a:lnTo>
                <a:lnTo>
                  <a:pt x="5281" y="353"/>
                </a:lnTo>
                <a:lnTo>
                  <a:pt x="5450" y="254"/>
                </a:lnTo>
                <a:lnTo>
                  <a:pt x="5460" y="598"/>
                </a:lnTo>
                <a:lnTo>
                  <a:pt x="0" y="598"/>
                </a:lnTo>
                <a:lnTo>
                  <a:pt x="0" y="9"/>
                </a:lnTo>
                <a:lnTo>
                  <a:pt x="80" y="0"/>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21510" name="AutoShape 7"/>
          <p:cNvSpPr>
            <a:spLocks noChangeArrowheads="1"/>
          </p:cNvSpPr>
          <p:nvPr/>
        </p:nvSpPr>
        <p:spPr bwMode="auto">
          <a:xfrm>
            <a:off x="558800" y="4876800"/>
            <a:ext cx="3479800" cy="949325"/>
          </a:xfrm>
          <a:prstGeom prst="roundRect">
            <a:avLst>
              <a:gd name="adj" fmla="val 16657"/>
            </a:avLst>
          </a:prstGeom>
          <a:gradFill rotWithShape="0">
            <a:gsLst>
              <a:gs pos="0">
                <a:srgbClr val="FFCD99"/>
              </a:gs>
              <a:gs pos="100000">
                <a:srgbClr val="FF8100"/>
              </a:gs>
            </a:gsLst>
            <a:lin ang="18900000" scaled="1"/>
          </a:gradFill>
          <a:ln w="12700">
            <a:solidFill>
              <a:srgbClr val="FFE1B0"/>
            </a:solidFill>
            <a:round/>
            <a:headEnd/>
            <a:tailEnd/>
          </a:ln>
        </p:spPr>
        <p:txBody>
          <a:bodyPr wrap="none" lIns="106674" tIns="53337" rIns="106674" bIns="53337" anchor="ctr"/>
          <a:lstStyle/>
          <a:p>
            <a:r>
              <a:rPr lang="en-US" sz="2000" b="1"/>
              <a:t>Water Control for Irrigation</a:t>
            </a:r>
          </a:p>
        </p:txBody>
      </p:sp>
      <p:sp>
        <p:nvSpPr>
          <p:cNvPr id="21511" name="Rectangle 8"/>
          <p:cNvSpPr>
            <a:spLocks noChangeArrowheads="1"/>
          </p:cNvSpPr>
          <p:nvPr/>
        </p:nvSpPr>
        <p:spPr bwMode="auto">
          <a:xfrm>
            <a:off x="0" y="5105400"/>
            <a:ext cx="4365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487" tIns="40744" rIns="81487" bIns="40744">
            <a:spAutoFit/>
          </a:bodyPr>
          <a:lstStyle/>
          <a:p>
            <a:pPr algn="ctr" defTabSz="817563"/>
            <a:endParaRPr lang="en-US" sz="2700" b="1">
              <a:solidFill>
                <a:srgbClr val="000000"/>
              </a:solidFill>
              <a:latin typeface="Arial Black" pitchFamily="34" charset="0"/>
            </a:endParaRPr>
          </a:p>
        </p:txBody>
      </p:sp>
      <p:sp>
        <p:nvSpPr>
          <p:cNvPr id="21512" name="Text Box 9"/>
          <p:cNvSpPr txBox="1">
            <a:spLocks noChangeArrowheads="1"/>
          </p:cNvSpPr>
          <p:nvPr/>
        </p:nvSpPr>
        <p:spPr bwMode="auto">
          <a:xfrm>
            <a:off x="358775" y="527050"/>
            <a:ext cx="96821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6674" tIns="53337" rIns="106674" bIns="5333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b="1"/>
          </a:p>
        </p:txBody>
      </p:sp>
      <p:pic>
        <p:nvPicPr>
          <p:cNvPr id="10" name="Picture 9" descr="Chaco_drainage.jpg"/>
          <p:cNvPicPr>
            <a:picLocks noChangeAspect="1"/>
          </p:cNvPicPr>
          <p:nvPr/>
        </p:nvPicPr>
        <p:blipFill>
          <a:blip r:embed="rId3"/>
          <a:stretch>
            <a:fillRect/>
          </a:stretch>
        </p:blipFill>
        <p:spPr>
          <a:xfrm>
            <a:off x="5638800" y="304800"/>
            <a:ext cx="3025775" cy="6096000"/>
          </a:xfrm>
          <a:prstGeom prst="rect">
            <a:avLst/>
          </a:prstGeom>
          <a:ln w="57150">
            <a:solidFill>
              <a:schemeClr val="accent3">
                <a:lumMod val="75000"/>
              </a:schemeClr>
            </a:solidFill>
          </a:ln>
        </p:spPr>
      </p:pic>
      <p:pic>
        <p:nvPicPr>
          <p:cNvPr id="11" name="Picture 10" descr="3sisters.jpg"/>
          <p:cNvPicPr>
            <a:picLocks noChangeAspect="1"/>
          </p:cNvPicPr>
          <p:nvPr/>
        </p:nvPicPr>
        <p:blipFill>
          <a:blip r:embed="rId4"/>
          <a:stretch>
            <a:fillRect/>
          </a:stretch>
        </p:blipFill>
        <p:spPr>
          <a:xfrm>
            <a:off x="1371600" y="990600"/>
            <a:ext cx="2381250" cy="3590925"/>
          </a:xfrm>
          <a:prstGeom prst="rect">
            <a:avLst/>
          </a:prstGeom>
          <a:ln w="57150">
            <a:solidFill>
              <a:schemeClr val="accent3">
                <a:lumMod val="75000"/>
              </a:schemeClr>
            </a:solidFill>
          </a:ln>
        </p:spPr>
      </p:pic>
    </p:spTree>
    <p:extLst>
      <p:ext uri="{BB962C8B-B14F-4D97-AF65-F5344CB8AC3E}">
        <p14:creationId xmlns:p14="http://schemas.microsoft.com/office/powerpoint/2010/main" val="1833932787"/>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30213" y="944563"/>
            <a:ext cx="7748587" cy="1254125"/>
          </a:xfrm>
        </p:spPr>
        <p:txBody>
          <a:bodyPr/>
          <a:lstStyle/>
          <a:p>
            <a:pPr algn="l"/>
            <a:r>
              <a:rPr lang="en-US" smtClean="0"/>
              <a:t>Spiritual life flourished</a:t>
            </a:r>
          </a:p>
        </p:txBody>
      </p:sp>
      <p:sp>
        <p:nvSpPr>
          <p:cNvPr id="22531" name="Rectangle 3"/>
          <p:cNvSpPr>
            <a:spLocks noGrp="1" noChangeArrowheads="1"/>
          </p:cNvSpPr>
          <p:nvPr>
            <p:ph type="body" idx="1"/>
          </p:nvPr>
        </p:nvSpPr>
        <p:spPr/>
        <p:txBody>
          <a:bodyPr/>
          <a:lstStyle/>
          <a:p>
            <a:endParaRPr lang="en-US" smtClean="0"/>
          </a:p>
        </p:txBody>
      </p:sp>
      <p:sp>
        <p:nvSpPr>
          <p:cNvPr id="22532" name="Freeform 4"/>
          <p:cNvSpPr>
            <a:spLocks/>
          </p:cNvSpPr>
          <p:nvPr/>
        </p:nvSpPr>
        <p:spPr bwMode="auto">
          <a:xfrm>
            <a:off x="-447675" y="-176213"/>
            <a:ext cx="10194925" cy="1100138"/>
          </a:xfrm>
          <a:custGeom>
            <a:avLst/>
            <a:gdLst>
              <a:gd name="T0" fmla="*/ 2147483647 w 5459"/>
              <a:gd name="T1" fmla="*/ 2147483647 h 600"/>
              <a:gd name="T2" fmla="*/ 2147483647 w 5459"/>
              <a:gd name="T3" fmla="*/ 2147483647 h 600"/>
              <a:gd name="T4" fmla="*/ 2147483647 w 5459"/>
              <a:gd name="T5" fmla="*/ 2147483647 h 600"/>
              <a:gd name="T6" fmla="*/ 2147483647 w 5459"/>
              <a:gd name="T7" fmla="*/ 2147483647 h 600"/>
              <a:gd name="T8" fmla="*/ 2147483647 w 5459"/>
              <a:gd name="T9" fmla="*/ 2147483647 h 600"/>
              <a:gd name="T10" fmla="*/ 2147483647 w 5459"/>
              <a:gd name="T11" fmla="*/ 2147483647 h 600"/>
              <a:gd name="T12" fmla="*/ 2147483647 w 5459"/>
              <a:gd name="T13" fmla="*/ 2147483647 h 600"/>
              <a:gd name="T14" fmla="*/ 2147483647 w 5459"/>
              <a:gd name="T15" fmla="*/ 2147483647 h 600"/>
              <a:gd name="T16" fmla="*/ 2147483647 w 5459"/>
              <a:gd name="T17" fmla="*/ 2147483647 h 600"/>
              <a:gd name="T18" fmla="*/ 2147483647 w 5459"/>
              <a:gd name="T19" fmla="*/ 2147483647 h 600"/>
              <a:gd name="T20" fmla="*/ 2147483647 w 5459"/>
              <a:gd name="T21" fmla="*/ 2147483647 h 600"/>
              <a:gd name="T22" fmla="*/ 2147483647 w 5459"/>
              <a:gd name="T23" fmla="*/ 2147483647 h 600"/>
              <a:gd name="T24" fmla="*/ 2147483647 w 5459"/>
              <a:gd name="T25" fmla="*/ 2147483647 h 600"/>
              <a:gd name="T26" fmla="*/ 2147483647 w 5459"/>
              <a:gd name="T27" fmla="*/ 2147483647 h 600"/>
              <a:gd name="T28" fmla="*/ 2147483647 w 5459"/>
              <a:gd name="T29" fmla="*/ 2147483647 h 600"/>
              <a:gd name="T30" fmla="*/ 2147483647 w 5459"/>
              <a:gd name="T31" fmla="*/ 2147483647 h 600"/>
              <a:gd name="T32" fmla="*/ 2147483647 w 5459"/>
              <a:gd name="T33" fmla="*/ 2147483647 h 600"/>
              <a:gd name="T34" fmla="*/ 2147483647 w 5459"/>
              <a:gd name="T35" fmla="*/ 2147483647 h 600"/>
              <a:gd name="T36" fmla="*/ 2147483647 w 5459"/>
              <a:gd name="T37" fmla="*/ 2147483647 h 600"/>
              <a:gd name="T38" fmla="*/ 0 w 5459"/>
              <a:gd name="T39" fmla="*/ 0 h 600"/>
              <a:gd name="T40" fmla="*/ 2147483647 w 5459"/>
              <a:gd name="T41" fmla="*/ 0 h 600"/>
              <a:gd name="T42" fmla="*/ 2147483647 w 5459"/>
              <a:gd name="T43" fmla="*/ 2147483647 h 600"/>
              <a:gd name="T44" fmla="*/ 2147483647 w 5459"/>
              <a:gd name="T45" fmla="*/ 2147483647 h 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59"/>
              <a:gd name="T70" fmla="*/ 0 h 600"/>
              <a:gd name="T71" fmla="*/ 5459 w 5459"/>
              <a:gd name="T72" fmla="*/ 600 h 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59" h="600">
                <a:moveTo>
                  <a:pt x="5378" y="599"/>
                </a:moveTo>
                <a:lnTo>
                  <a:pt x="5378" y="304"/>
                </a:lnTo>
                <a:lnTo>
                  <a:pt x="4731" y="529"/>
                </a:lnTo>
                <a:lnTo>
                  <a:pt x="4542" y="265"/>
                </a:lnTo>
                <a:lnTo>
                  <a:pt x="4133" y="431"/>
                </a:lnTo>
                <a:lnTo>
                  <a:pt x="3923" y="274"/>
                </a:lnTo>
                <a:lnTo>
                  <a:pt x="3684" y="431"/>
                </a:lnTo>
                <a:lnTo>
                  <a:pt x="3386" y="304"/>
                </a:lnTo>
                <a:lnTo>
                  <a:pt x="2918" y="442"/>
                </a:lnTo>
                <a:lnTo>
                  <a:pt x="2699" y="254"/>
                </a:lnTo>
                <a:lnTo>
                  <a:pt x="2461" y="363"/>
                </a:lnTo>
                <a:lnTo>
                  <a:pt x="2161" y="226"/>
                </a:lnTo>
                <a:lnTo>
                  <a:pt x="1952" y="392"/>
                </a:lnTo>
                <a:lnTo>
                  <a:pt x="1155" y="207"/>
                </a:lnTo>
                <a:lnTo>
                  <a:pt x="877" y="431"/>
                </a:lnTo>
                <a:lnTo>
                  <a:pt x="677" y="226"/>
                </a:lnTo>
                <a:lnTo>
                  <a:pt x="428" y="383"/>
                </a:lnTo>
                <a:lnTo>
                  <a:pt x="180" y="244"/>
                </a:lnTo>
                <a:lnTo>
                  <a:pt x="10" y="344"/>
                </a:lnTo>
                <a:lnTo>
                  <a:pt x="0" y="0"/>
                </a:lnTo>
                <a:lnTo>
                  <a:pt x="5458" y="0"/>
                </a:lnTo>
                <a:lnTo>
                  <a:pt x="5458" y="588"/>
                </a:lnTo>
                <a:lnTo>
                  <a:pt x="5378" y="599"/>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22533" name="Freeform 5"/>
          <p:cNvSpPr>
            <a:spLocks/>
          </p:cNvSpPr>
          <p:nvPr/>
        </p:nvSpPr>
        <p:spPr bwMode="auto">
          <a:xfrm>
            <a:off x="-358775" y="5937250"/>
            <a:ext cx="10199688" cy="1096963"/>
          </a:xfrm>
          <a:custGeom>
            <a:avLst/>
            <a:gdLst>
              <a:gd name="T0" fmla="*/ 2147483647 w 5461"/>
              <a:gd name="T1" fmla="*/ 0 h 599"/>
              <a:gd name="T2" fmla="*/ 2147483647 w 5461"/>
              <a:gd name="T3" fmla="*/ 2147483647 h 599"/>
              <a:gd name="T4" fmla="*/ 2147483647 w 5461"/>
              <a:gd name="T5" fmla="*/ 2147483647 h 599"/>
              <a:gd name="T6" fmla="*/ 2147483647 w 5461"/>
              <a:gd name="T7" fmla="*/ 2147483647 h 599"/>
              <a:gd name="T8" fmla="*/ 2147483647 w 5461"/>
              <a:gd name="T9" fmla="*/ 2147483647 h 599"/>
              <a:gd name="T10" fmla="*/ 2147483647 w 5461"/>
              <a:gd name="T11" fmla="*/ 2147483647 h 599"/>
              <a:gd name="T12" fmla="*/ 2147483647 w 5461"/>
              <a:gd name="T13" fmla="*/ 2147483647 h 599"/>
              <a:gd name="T14" fmla="*/ 2147483647 w 5461"/>
              <a:gd name="T15" fmla="*/ 2147483647 h 599"/>
              <a:gd name="T16" fmla="*/ 2147483647 w 5461"/>
              <a:gd name="T17" fmla="*/ 2147483647 h 599"/>
              <a:gd name="T18" fmla="*/ 2147483647 w 5461"/>
              <a:gd name="T19" fmla="*/ 2147483647 h 599"/>
              <a:gd name="T20" fmla="*/ 2147483647 w 5461"/>
              <a:gd name="T21" fmla="*/ 2147483647 h 599"/>
              <a:gd name="T22" fmla="*/ 2147483647 w 5461"/>
              <a:gd name="T23" fmla="*/ 2147483647 h 599"/>
              <a:gd name="T24" fmla="*/ 2147483647 w 5461"/>
              <a:gd name="T25" fmla="*/ 2147483647 h 599"/>
              <a:gd name="T26" fmla="*/ 2147483647 w 5461"/>
              <a:gd name="T27" fmla="*/ 2147483647 h 599"/>
              <a:gd name="T28" fmla="*/ 2147483647 w 5461"/>
              <a:gd name="T29" fmla="*/ 2147483647 h 599"/>
              <a:gd name="T30" fmla="*/ 2147483647 w 5461"/>
              <a:gd name="T31" fmla="*/ 2147483647 h 599"/>
              <a:gd name="T32" fmla="*/ 2147483647 w 5461"/>
              <a:gd name="T33" fmla="*/ 2147483647 h 599"/>
              <a:gd name="T34" fmla="*/ 2147483647 w 5461"/>
              <a:gd name="T35" fmla="*/ 2147483647 h 599"/>
              <a:gd name="T36" fmla="*/ 2147483647 w 5461"/>
              <a:gd name="T37" fmla="*/ 2147483647 h 599"/>
              <a:gd name="T38" fmla="*/ 2147483647 w 5461"/>
              <a:gd name="T39" fmla="*/ 2147483647 h 599"/>
              <a:gd name="T40" fmla="*/ 0 w 5461"/>
              <a:gd name="T41" fmla="*/ 2147483647 h 599"/>
              <a:gd name="T42" fmla="*/ 0 w 5461"/>
              <a:gd name="T43" fmla="*/ 2147483647 h 599"/>
              <a:gd name="T44" fmla="*/ 2147483647 w 5461"/>
              <a:gd name="T45" fmla="*/ 0 h 5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61"/>
              <a:gd name="T70" fmla="*/ 0 h 599"/>
              <a:gd name="T71" fmla="*/ 5461 w 5461"/>
              <a:gd name="T72" fmla="*/ 599 h 5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61" h="599">
                <a:moveTo>
                  <a:pt x="80" y="0"/>
                </a:moveTo>
                <a:lnTo>
                  <a:pt x="80" y="294"/>
                </a:lnTo>
                <a:lnTo>
                  <a:pt x="727" y="69"/>
                </a:lnTo>
                <a:lnTo>
                  <a:pt x="917" y="333"/>
                </a:lnTo>
                <a:lnTo>
                  <a:pt x="1325" y="167"/>
                </a:lnTo>
                <a:lnTo>
                  <a:pt x="1534" y="324"/>
                </a:lnTo>
                <a:lnTo>
                  <a:pt x="1773" y="167"/>
                </a:lnTo>
                <a:lnTo>
                  <a:pt x="2073" y="294"/>
                </a:lnTo>
                <a:lnTo>
                  <a:pt x="2540" y="157"/>
                </a:lnTo>
                <a:lnTo>
                  <a:pt x="2760" y="344"/>
                </a:lnTo>
                <a:lnTo>
                  <a:pt x="2999" y="236"/>
                </a:lnTo>
                <a:lnTo>
                  <a:pt x="3298" y="373"/>
                </a:lnTo>
                <a:lnTo>
                  <a:pt x="3507" y="207"/>
                </a:lnTo>
                <a:lnTo>
                  <a:pt x="4304" y="392"/>
                </a:lnTo>
                <a:lnTo>
                  <a:pt x="4583" y="167"/>
                </a:lnTo>
                <a:lnTo>
                  <a:pt x="4783" y="373"/>
                </a:lnTo>
                <a:lnTo>
                  <a:pt x="5032" y="215"/>
                </a:lnTo>
                <a:lnTo>
                  <a:pt x="5281" y="353"/>
                </a:lnTo>
                <a:lnTo>
                  <a:pt x="5450" y="254"/>
                </a:lnTo>
                <a:lnTo>
                  <a:pt x="5460" y="598"/>
                </a:lnTo>
                <a:lnTo>
                  <a:pt x="0" y="598"/>
                </a:lnTo>
                <a:lnTo>
                  <a:pt x="0" y="9"/>
                </a:lnTo>
                <a:lnTo>
                  <a:pt x="80" y="0"/>
                </a:lnTo>
              </a:path>
            </a:pathLst>
          </a:custGeom>
          <a:solidFill>
            <a:srgbClr val="006062"/>
          </a:solidFill>
          <a:ln w="12700" cap="rnd">
            <a:solidFill>
              <a:srgbClr val="006062"/>
            </a:solidFill>
            <a:round/>
            <a:headEnd/>
            <a:tailEnd/>
          </a:ln>
        </p:spPr>
        <p:txBody>
          <a:bodyPr lIns="106674" tIns="53337" rIns="106674" bIns="53337"/>
          <a:lstStyle/>
          <a:p>
            <a:endParaRPr lang="en-US"/>
          </a:p>
        </p:txBody>
      </p:sp>
      <p:pic>
        <p:nvPicPr>
          <p:cNvPr id="22534" name="Picture 7" descr="IMG00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163" y="3956050"/>
            <a:ext cx="35290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IMG00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8" y="1670050"/>
            <a:ext cx="32924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descr="IMG00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63" y="2884488"/>
            <a:ext cx="4392612"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3368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3075" y="1444625"/>
            <a:ext cx="5673725"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555" name="Rectangle 3"/>
          <p:cNvSpPr>
            <a:spLocks noChangeArrowheads="1"/>
          </p:cNvSpPr>
          <p:nvPr/>
        </p:nvSpPr>
        <p:spPr bwMode="auto">
          <a:xfrm>
            <a:off x="692150" y="6251575"/>
            <a:ext cx="18700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6674" tIns="53337" rIns="106674" bIns="53337" anchor="ctr"/>
          <a:lstStyle/>
          <a:p>
            <a:endParaRPr lang="en-US"/>
          </a:p>
        </p:txBody>
      </p:sp>
      <p:sp>
        <p:nvSpPr>
          <p:cNvPr id="23556" name="Rectangle 4"/>
          <p:cNvSpPr>
            <a:spLocks noChangeArrowheads="1"/>
          </p:cNvSpPr>
          <p:nvPr/>
        </p:nvSpPr>
        <p:spPr bwMode="auto">
          <a:xfrm>
            <a:off x="3117850" y="6251575"/>
            <a:ext cx="29083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6674" tIns="53337" rIns="106674" bIns="53337" anchor="ctr"/>
          <a:lstStyle/>
          <a:p>
            <a:endParaRPr lang="en-US"/>
          </a:p>
        </p:txBody>
      </p:sp>
      <p:sp>
        <p:nvSpPr>
          <p:cNvPr id="23557" name="Freeform 5"/>
          <p:cNvSpPr>
            <a:spLocks/>
          </p:cNvSpPr>
          <p:nvPr/>
        </p:nvSpPr>
        <p:spPr bwMode="auto">
          <a:xfrm>
            <a:off x="-463550" y="-465138"/>
            <a:ext cx="10196513" cy="1098551"/>
          </a:xfrm>
          <a:custGeom>
            <a:avLst/>
            <a:gdLst>
              <a:gd name="T0" fmla="*/ 2147483647 w 5459"/>
              <a:gd name="T1" fmla="*/ 2147483647 h 600"/>
              <a:gd name="T2" fmla="*/ 2147483647 w 5459"/>
              <a:gd name="T3" fmla="*/ 2147483647 h 600"/>
              <a:gd name="T4" fmla="*/ 2147483647 w 5459"/>
              <a:gd name="T5" fmla="*/ 2147483647 h 600"/>
              <a:gd name="T6" fmla="*/ 2147483647 w 5459"/>
              <a:gd name="T7" fmla="*/ 2147483647 h 600"/>
              <a:gd name="T8" fmla="*/ 2147483647 w 5459"/>
              <a:gd name="T9" fmla="*/ 2147483647 h 600"/>
              <a:gd name="T10" fmla="*/ 2147483647 w 5459"/>
              <a:gd name="T11" fmla="*/ 2147483647 h 600"/>
              <a:gd name="T12" fmla="*/ 2147483647 w 5459"/>
              <a:gd name="T13" fmla="*/ 2147483647 h 600"/>
              <a:gd name="T14" fmla="*/ 2147483647 w 5459"/>
              <a:gd name="T15" fmla="*/ 2147483647 h 600"/>
              <a:gd name="T16" fmla="*/ 2147483647 w 5459"/>
              <a:gd name="T17" fmla="*/ 2147483647 h 600"/>
              <a:gd name="T18" fmla="*/ 2147483647 w 5459"/>
              <a:gd name="T19" fmla="*/ 2147483647 h 600"/>
              <a:gd name="T20" fmla="*/ 2147483647 w 5459"/>
              <a:gd name="T21" fmla="*/ 2147483647 h 600"/>
              <a:gd name="T22" fmla="*/ 2147483647 w 5459"/>
              <a:gd name="T23" fmla="*/ 2147483647 h 600"/>
              <a:gd name="T24" fmla="*/ 2147483647 w 5459"/>
              <a:gd name="T25" fmla="*/ 2147483647 h 600"/>
              <a:gd name="T26" fmla="*/ 2147483647 w 5459"/>
              <a:gd name="T27" fmla="*/ 2147483647 h 600"/>
              <a:gd name="T28" fmla="*/ 2147483647 w 5459"/>
              <a:gd name="T29" fmla="*/ 2147483647 h 600"/>
              <a:gd name="T30" fmla="*/ 2147483647 w 5459"/>
              <a:gd name="T31" fmla="*/ 2147483647 h 600"/>
              <a:gd name="T32" fmla="*/ 2147483647 w 5459"/>
              <a:gd name="T33" fmla="*/ 2147483647 h 600"/>
              <a:gd name="T34" fmla="*/ 2147483647 w 5459"/>
              <a:gd name="T35" fmla="*/ 2147483647 h 600"/>
              <a:gd name="T36" fmla="*/ 2147483647 w 5459"/>
              <a:gd name="T37" fmla="*/ 2147483647 h 600"/>
              <a:gd name="T38" fmla="*/ 0 w 5459"/>
              <a:gd name="T39" fmla="*/ 0 h 600"/>
              <a:gd name="T40" fmla="*/ 2147483647 w 5459"/>
              <a:gd name="T41" fmla="*/ 0 h 600"/>
              <a:gd name="T42" fmla="*/ 2147483647 w 5459"/>
              <a:gd name="T43" fmla="*/ 2147483647 h 600"/>
              <a:gd name="T44" fmla="*/ 2147483647 w 5459"/>
              <a:gd name="T45" fmla="*/ 2147483647 h 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59"/>
              <a:gd name="T70" fmla="*/ 0 h 600"/>
              <a:gd name="T71" fmla="*/ 5459 w 5459"/>
              <a:gd name="T72" fmla="*/ 600 h 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59" h="600">
                <a:moveTo>
                  <a:pt x="5378" y="599"/>
                </a:moveTo>
                <a:lnTo>
                  <a:pt x="5378" y="304"/>
                </a:lnTo>
                <a:lnTo>
                  <a:pt x="4731" y="529"/>
                </a:lnTo>
                <a:lnTo>
                  <a:pt x="4542" y="265"/>
                </a:lnTo>
                <a:lnTo>
                  <a:pt x="4133" y="431"/>
                </a:lnTo>
                <a:lnTo>
                  <a:pt x="3923" y="274"/>
                </a:lnTo>
                <a:lnTo>
                  <a:pt x="3684" y="431"/>
                </a:lnTo>
                <a:lnTo>
                  <a:pt x="3386" y="304"/>
                </a:lnTo>
                <a:lnTo>
                  <a:pt x="2918" y="442"/>
                </a:lnTo>
                <a:lnTo>
                  <a:pt x="2699" y="254"/>
                </a:lnTo>
                <a:lnTo>
                  <a:pt x="2461" y="363"/>
                </a:lnTo>
                <a:lnTo>
                  <a:pt x="2161" y="226"/>
                </a:lnTo>
                <a:lnTo>
                  <a:pt x="1952" y="392"/>
                </a:lnTo>
                <a:lnTo>
                  <a:pt x="1155" y="207"/>
                </a:lnTo>
                <a:lnTo>
                  <a:pt x="877" y="431"/>
                </a:lnTo>
                <a:lnTo>
                  <a:pt x="677" y="226"/>
                </a:lnTo>
                <a:lnTo>
                  <a:pt x="428" y="383"/>
                </a:lnTo>
                <a:lnTo>
                  <a:pt x="180" y="244"/>
                </a:lnTo>
                <a:lnTo>
                  <a:pt x="10" y="344"/>
                </a:lnTo>
                <a:lnTo>
                  <a:pt x="0" y="0"/>
                </a:lnTo>
                <a:lnTo>
                  <a:pt x="5458" y="0"/>
                </a:lnTo>
                <a:lnTo>
                  <a:pt x="5458" y="588"/>
                </a:lnTo>
                <a:lnTo>
                  <a:pt x="5378" y="599"/>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23558" name="Freeform 6"/>
          <p:cNvSpPr>
            <a:spLocks/>
          </p:cNvSpPr>
          <p:nvPr/>
        </p:nvSpPr>
        <p:spPr bwMode="auto">
          <a:xfrm>
            <a:off x="-358775" y="5761038"/>
            <a:ext cx="10199688" cy="1096962"/>
          </a:xfrm>
          <a:custGeom>
            <a:avLst/>
            <a:gdLst>
              <a:gd name="T0" fmla="*/ 2147483647 w 5461"/>
              <a:gd name="T1" fmla="*/ 0 h 599"/>
              <a:gd name="T2" fmla="*/ 2147483647 w 5461"/>
              <a:gd name="T3" fmla="*/ 2147483647 h 599"/>
              <a:gd name="T4" fmla="*/ 2147483647 w 5461"/>
              <a:gd name="T5" fmla="*/ 2147483647 h 599"/>
              <a:gd name="T6" fmla="*/ 2147483647 w 5461"/>
              <a:gd name="T7" fmla="*/ 2147483647 h 599"/>
              <a:gd name="T8" fmla="*/ 2147483647 w 5461"/>
              <a:gd name="T9" fmla="*/ 2147483647 h 599"/>
              <a:gd name="T10" fmla="*/ 2147483647 w 5461"/>
              <a:gd name="T11" fmla="*/ 2147483647 h 599"/>
              <a:gd name="T12" fmla="*/ 2147483647 w 5461"/>
              <a:gd name="T13" fmla="*/ 2147483647 h 599"/>
              <a:gd name="T14" fmla="*/ 2147483647 w 5461"/>
              <a:gd name="T15" fmla="*/ 2147483647 h 599"/>
              <a:gd name="T16" fmla="*/ 2147483647 w 5461"/>
              <a:gd name="T17" fmla="*/ 2147483647 h 599"/>
              <a:gd name="T18" fmla="*/ 2147483647 w 5461"/>
              <a:gd name="T19" fmla="*/ 2147483647 h 599"/>
              <a:gd name="T20" fmla="*/ 2147483647 w 5461"/>
              <a:gd name="T21" fmla="*/ 2147483647 h 599"/>
              <a:gd name="T22" fmla="*/ 2147483647 w 5461"/>
              <a:gd name="T23" fmla="*/ 2147483647 h 599"/>
              <a:gd name="T24" fmla="*/ 2147483647 w 5461"/>
              <a:gd name="T25" fmla="*/ 2147483647 h 599"/>
              <a:gd name="T26" fmla="*/ 2147483647 w 5461"/>
              <a:gd name="T27" fmla="*/ 2147483647 h 599"/>
              <a:gd name="T28" fmla="*/ 2147483647 w 5461"/>
              <a:gd name="T29" fmla="*/ 2147483647 h 599"/>
              <a:gd name="T30" fmla="*/ 2147483647 w 5461"/>
              <a:gd name="T31" fmla="*/ 2147483647 h 599"/>
              <a:gd name="T32" fmla="*/ 2147483647 w 5461"/>
              <a:gd name="T33" fmla="*/ 2147483647 h 599"/>
              <a:gd name="T34" fmla="*/ 2147483647 w 5461"/>
              <a:gd name="T35" fmla="*/ 2147483647 h 599"/>
              <a:gd name="T36" fmla="*/ 2147483647 w 5461"/>
              <a:gd name="T37" fmla="*/ 2147483647 h 599"/>
              <a:gd name="T38" fmla="*/ 2147483647 w 5461"/>
              <a:gd name="T39" fmla="*/ 2147483647 h 599"/>
              <a:gd name="T40" fmla="*/ 0 w 5461"/>
              <a:gd name="T41" fmla="*/ 2147483647 h 599"/>
              <a:gd name="T42" fmla="*/ 0 w 5461"/>
              <a:gd name="T43" fmla="*/ 2147483647 h 599"/>
              <a:gd name="T44" fmla="*/ 2147483647 w 5461"/>
              <a:gd name="T45" fmla="*/ 0 h 5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61"/>
              <a:gd name="T70" fmla="*/ 0 h 599"/>
              <a:gd name="T71" fmla="*/ 5461 w 5461"/>
              <a:gd name="T72" fmla="*/ 599 h 5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61" h="599">
                <a:moveTo>
                  <a:pt x="80" y="0"/>
                </a:moveTo>
                <a:lnTo>
                  <a:pt x="80" y="294"/>
                </a:lnTo>
                <a:lnTo>
                  <a:pt x="727" y="69"/>
                </a:lnTo>
                <a:lnTo>
                  <a:pt x="917" y="333"/>
                </a:lnTo>
                <a:lnTo>
                  <a:pt x="1325" y="167"/>
                </a:lnTo>
                <a:lnTo>
                  <a:pt x="1534" y="324"/>
                </a:lnTo>
                <a:lnTo>
                  <a:pt x="1773" y="167"/>
                </a:lnTo>
                <a:lnTo>
                  <a:pt x="2073" y="294"/>
                </a:lnTo>
                <a:lnTo>
                  <a:pt x="2540" y="157"/>
                </a:lnTo>
                <a:lnTo>
                  <a:pt x="2760" y="344"/>
                </a:lnTo>
                <a:lnTo>
                  <a:pt x="2999" y="236"/>
                </a:lnTo>
                <a:lnTo>
                  <a:pt x="3298" y="373"/>
                </a:lnTo>
                <a:lnTo>
                  <a:pt x="3507" y="207"/>
                </a:lnTo>
                <a:lnTo>
                  <a:pt x="4304" y="392"/>
                </a:lnTo>
                <a:lnTo>
                  <a:pt x="4583" y="167"/>
                </a:lnTo>
                <a:lnTo>
                  <a:pt x="4783" y="373"/>
                </a:lnTo>
                <a:lnTo>
                  <a:pt x="5032" y="215"/>
                </a:lnTo>
                <a:lnTo>
                  <a:pt x="5281" y="353"/>
                </a:lnTo>
                <a:lnTo>
                  <a:pt x="5450" y="254"/>
                </a:lnTo>
                <a:lnTo>
                  <a:pt x="5460" y="598"/>
                </a:lnTo>
                <a:lnTo>
                  <a:pt x="0" y="598"/>
                </a:lnTo>
                <a:lnTo>
                  <a:pt x="0" y="9"/>
                </a:lnTo>
                <a:lnTo>
                  <a:pt x="80" y="0"/>
                </a:lnTo>
              </a:path>
            </a:pathLst>
          </a:custGeom>
          <a:solidFill>
            <a:srgbClr val="006062"/>
          </a:solidFill>
          <a:ln w="12700" cap="rnd">
            <a:solidFill>
              <a:srgbClr val="006062"/>
            </a:solidFill>
            <a:round/>
            <a:headEnd/>
            <a:tailEnd/>
          </a:ln>
        </p:spPr>
        <p:txBody>
          <a:bodyPr lIns="106674" tIns="53337" rIns="106674" bIns="53337"/>
          <a:lstStyle/>
          <a:p>
            <a:endParaRPr lang="en-US"/>
          </a:p>
        </p:txBody>
      </p:sp>
      <p:sp>
        <p:nvSpPr>
          <p:cNvPr id="23559" name="AutoShape 7"/>
          <p:cNvSpPr>
            <a:spLocks noChangeArrowheads="1"/>
          </p:cNvSpPr>
          <p:nvPr/>
        </p:nvSpPr>
        <p:spPr bwMode="auto">
          <a:xfrm>
            <a:off x="341313" y="4837113"/>
            <a:ext cx="3403600" cy="949325"/>
          </a:xfrm>
          <a:prstGeom prst="roundRect">
            <a:avLst>
              <a:gd name="adj" fmla="val 16657"/>
            </a:avLst>
          </a:prstGeom>
          <a:gradFill rotWithShape="0">
            <a:gsLst>
              <a:gs pos="0">
                <a:srgbClr val="FFCD99"/>
              </a:gs>
              <a:gs pos="100000">
                <a:srgbClr val="FF8100"/>
              </a:gs>
            </a:gsLst>
            <a:lin ang="18900000" scaled="1"/>
          </a:gradFill>
          <a:ln w="12700">
            <a:solidFill>
              <a:srgbClr val="FFE1B0"/>
            </a:solidFill>
            <a:round/>
            <a:headEnd/>
            <a:tailEnd/>
          </a:ln>
        </p:spPr>
        <p:txBody>
          <a:bodyPr wrap="none" lIns="106674" tIns="53337" rIns="106674" bIns="53337" anchor="ctr"/>
          <a:lstStyle/>
          <a:p>
            <a:endParaRPr lang="en-US"/>
          </a:p>
        </p:txBody>
      </p:sp>
      <p:sp>
        <p:nvSpPr>
          <p:cNvPr id="23560" name="Rectangle 8"/>
          <p:cNvSpPr>
            <a:spLocks noChangeArrowheads="1"/>
          </p:cNvSpPr>
          <p:nvPr/>
        </p:nvSpPr>
        <p:spPr bwMode="auto">
          <a:xfrm>
            <a:off x="-139700" y="4883150"/>
            <a:ext cx="43656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487" tIns="40744" rIns="81487" bIns="40744">
            <a:spAutoFit/>
          </a:bodyPr>
          <a:lstStyle/>
          <a:p>
            <a:pPr algn="ctr" defTabSz="817563"/>
            <a:r>
              <a:rPr lang="en-US" sz="2700" b="1">
                <a:solidFill>
                  <a:srgbClr val="000000"/>
                </a:solidFill>
                <a:latin typeface="Arial Black" pitchFamily="34" charset="0"/>
              </a:rPr>
              <a:t>Sighting the </a:t>
            </a:r>
          </a:p>
          <a:p>
            <a:pPr algn="ctr" defTabSz="817563"/>
            <a:r>
              <a:rPr lang="en-US" sz="2700" b="1">
                <a:solidFill>
                  <a:srgbClr val="000000"/>
                </a:solidFill>
                <a:latin typeface="Arial Black" pitchFamily="34" charset="0"/>
              </a:rPr>
              <a:t>Crab Nebula</a:t>
            </a:r>
          </a:p>
        </p:txBody>
      </p:sp>
      <p:sp>
        <p:nvSpPr>
          <p:cNvPr id="23561" name="Text Box 9"/>
          <p:cNvSpPr txBox="1">
            <a:spLocks noChangeArrowheads="1"/>
          </p:cNvSpPr>
          <p:nvPr/>
        </p:nvSpPr>
        <p:spPr bwMode="auto">
          <a:xfrm>
            <a:off x="358775" y="527050"/>
            <a:ext cx="96821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6674" tIns="53337" rIns="106674" bIns="5333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200" b="1"/>
              <a:t>Astronomers identified new sites</a:t>
            </a:r>
            <a:endParaRPr lang="en-US" b="1"/>
          </a:p>
        </p:txBody>
      </p:sp>
    </p:spTree>
    <p:extLst>
      <p:ext uri="{BB962C8B-B14F-4D97-AF65-F5344CB8AC3E}">
        <p14:creationId xmlns:p14="http://schemas.microsoft.com/office/powerpoint/2010/main" val="3425718875"/>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Assignment</a:t>
            </a:r>
            <a:endParaRPr lang="en-US" dirty="0"/>
          </a:p>
        </p:txBody>
      </p:sp>
      <p:sp>
        <p:nvSpPr>
          <p:cNvPr id="6" name="Content Placeholder 5"/>
          <p:cNvSpPr>
            <a:spLocks noGrp="1"/>
          </p:cNvSpPr>
          <p:nvPr>
            <p:ph idx="1"/>
          </p:nvPr>
        </p:nvSpPr>
        <p:spPr>
          <a:xfrm>
            <a:off x="457200" y="1219200"/>
            <a:ext cx="8229600" cy="4525963"/>
          </a:xfrm>
        </p:spPr>
        <p:txBody>
          <a:bodyPr/>
          <a:lstStyle/>
          <a:p>
            <a:r>
              <a:rPr lang="en-US" dirty="0" smtClean="0"/>
              <a:t>Keep </a:t>
            </a:r>
            <a:r>
              <a:rPr lang="en-US" dirty="0" smtClean="0"/>
              <a:t>working </a:t>
            </a:r>
            <a:r>
              <a:rPr lang="en-US" dirty="0" smtClean="0"/>
              <a:t>on Week 1 assignments</a:t>
            </a:r>
          </a:p>
          <a:p>
            <a:r>
              <a:rPr lang="en-US" dirty="0" smtClean="0"/>
              <a:t>Writing assignment is due </a:t>
            </a:r>
            <a:r>
              <a:rPr lang="en-US" dirty="0" smtClean="0"/>
              <a:t>Thursday</a:t>
            </a:r>
            <a:endParaRPr lang="en-US" dirty="0" smtClean="0"/>
          </a:p>
          <a:p>
            <a:r>
              <a:rPr lang="en-US" dirty="0" smtClean="0"/>
              <a:t>Begin reading for Week #2</a:t>
            </a:r>
          </a:p>
          <a:p>
            <a:r>
              <a:rPr lang="en-US" dirty="0" smtClean="0"/>
              <a:t>Plan to attend powwow, if possible</a:t>
            </a:r>
            <a:endParaRPr lang="en-US" dirty="0"/>
          </a:p>
          <a:p>
            <a:r>
              <a:rPr lang="en-US" dirty="0"/>
              <a:t>Powwow promotion will be held at MCC's South Omaha Campus, Connector Commons on Friday, September 12, 11 a.m. to 12 noon. </a:t>
            </a:r>
            <a:r>
              <a:rPr lang="en-US" dirty="0" smtClean="0"/>
              <a:t>Host Northern Drum </a:t>
            </a:r>
            <a:r>
              <a:rPr lang="en-US" dirty="0" err="1" smtClean="0"/>
              <a:t>Wahpekute</a:t>
            </a:r>
            <a:r>
              <a:rPr lang="en-US" dirty="0" smtClean="0"/>
              <a:t> may be there to sing. Rich </a:t>
            </a:r>
            <a:r>
              <a:rPr lang="en-US" dirty="0" err="1"/>
              <a:t>Barea</a:t>
            </a:r>
            <a:r>
              <a:rPr lang="en-US" dirty="0"/>
              <a:t> is </a:t>
            </a:r>
            <a:r>
              <a:rPr lang="en-US" dirty="0" smtClean="0"/>
              <a:t>identifying </a:t>
            </a:r>
            <a:r>
              <a:rPr lang="en-US" dirty="0"/>
              <a:t>dancers and Steve Tamayo will narrate.</a:t>
            </a:r>
            <a:endParaRPr lang="en-US" dirty="0"/>
          </a:p>
        </p:txBody>
      </p:sp>
    </p:spTree>
    <p:extLst>
      <p:ext uri="{BB962C8B-B14F-4D97-AF65-F5344CB8AC3E}">
        <p14:creationId xmlns:p14="http://schemas.microsoft.com/office/powerpoint/2010/main" val="1884931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earner.org/interactives/historymap/images/new_map.jpg"/>
          <p:cNvPicPr>
            <a:picLocks noChangeAspect="1" noChangeArrowheads="1"/>
          </p:cNvPicPr>
          <p:nvPr/>
        </p:nvPicPr>
        <p:blipFill rotWithShape="1">
          <a:blip r:embed="rId2">
            <a:extLst>
              <a:ext uri="{28A0092B-C50C-407E-A947-70E740481C1C}">
                <a14:useLocalDpi xmlns:a14="http://schemas.microsoft.com/office/drawing/2010/main" val="0"/>
              </a:ext>
            </a:extLst>
          </a:blip>
          <a:srcRect r="2841"/>
          <a:stretch/>
        </p:blipFill>
        <p:spPr bwMode="auto">
          <a:xfrm>
            <a:off x="228600" y="465067"/>
            <a:ext cx="8711119" cy="610718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86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hangingPunct="1"/>
            <a:r>
              <a:rPr lang="en-US" dirty="0" smtClean="0"/>
              <a:t> </a:t>
            </a:r>
            <a:endParaRPr lang="en-US" dirty="0" smtClean="0"/>
          </a:p>
        </p:txBody>
      </p:sp>
      <p:sp>
        <p:nvSpPr>
          <p:cNvPr id="17411" name="Content Placeholder 5"/>
          <p:cNvSpPr>
            <a:spLocks noGrp="1"/>
          </p:cNvSpPr>
          <p:nvPr>
            <p:ph idx="1"/>
          </p:nvPr>
        </p:nvSpPr>
        <p:spPr>
          <a:xfrm>
            <a:off x="152400" y="685800"/>
            <a:ext cx="8229600" cy="4525963"/>
          </a:xfrm>
        </p:spPr>
        <p:txBody>
          <a:bodyPr/>
          <a:lstStyle/>
          <a:p>
            <a:pPr eaLnBrk="1" hangingPunct="1"/>
            <a:r>
              <a:rPr lang="en-US" dirty="0" smtClean="0">
                <a:latin typeface="Verdana" pitchFamily="34" charset="0"/>
              </a:rPr>
              <a:t>Indians of the Plateau</a:t>
            </a:r>
            <a:br>
              <a:rPr lang="en-US" dirty="0" smtClean="0">
                <a:latin typeface="Verdana" pitchFamily="34" charset="0"/>
              </a:rPr>
            </a:br>
            <a:r>
              <a:rPr lang="en-US" dirty="0" smtClean="0">
                <a:latin typeface="Verdana" pitchFamily="34" charset="0"/>
              </a:rPr>
              <a:t>consumed camas </a:t>
            </a:r>
            <a:r>
              <a:rPr lang="en-US" dirty="0" smtClean="0">
                <a:latin typeface="Verdana" pitchFamily="34" charset="0"/>
              </a:rPr>
              <a:t>bulbs. </a:t>
            </a:r>
            <a:endParaRPr lang="en-US" dirty="0" smtClean="0"/>
          </a:p>
          <a:p>
            <a:pPr eaLnBrk="1" hangingPunct="1"/>
            <a:endParaRPr lang="en-US" dirty="0" smtClean="0"/>
          </a:p>
        </p:txBody>
      </p:sp>
      <p:pic>
        <p:nvPicPr>
          <p:cNvPr id="6" name="Picture 2" descr="http://t1.gstatic.com/images?q=tbn:ANd9GcTBtOZmCtM8Wto2BWKTxpESWGzt3dj8bO7_Uge5uMylmzBQuHUj4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2223175"/>
            <a:ext cx="4051379" cy="3034625"/>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2" descr="http://media.web.britannica.com/eb-media/38/5538-004-6B4DE0C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947" y="381000"/>
            <a:ext cx="3420606" cy="3657600"/>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sauteed camas bulb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141385"/>
            <a:ext cx="3676650" cy="2442931"/>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21011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304800"/>
            <a:ext cx="8229600" cy="4525963"/>
          </a:xfrm>
        </p:spPr>
        <p:txBody>
          <a:bodyPr/>
          <a:lstStyle/>
          <a:p>
            <a:r>
              <a:rPr lang="en-US" sz="2400" dirty="0"/>
              <a:t>Going into this process, I knew a few key things about eating and cooking with blue camas, </a:t>
            </a:r>
            <a:r>
              <a:rPr lang="en-US" sz="2400" i="1" dirty="0" err="1"/>
              <a:t>camassia</a:t>
            </a:r>
            <a:r>
              <a:rPr lang="en-US" sz="2400" i="1" dirty="0"/>
              <a:t> </a:t>
            </a:r>
            <a:r>
              <a:rPr lang="en-US" sz="2400" i="1" dirty="0" err="1"/>
              <a:t>quamash</a:t>
            </a:r>
            <a:r>
              <a:rPr lang="en-US" sz="2400" i="1" dirty="0"/>
              <a:t>: </a:t>
            </a:r>
            <a:r>
              <a:rPr lang="en-US" sz="2400" dirty="0"/>
              <a:t>First, they are nasty when eaten raw. They are crunchy enough, but when you chew on them the bulbs get gummy and stick to your teeth. There’s also a soapy taste in there, too. Not good eats</a:t>
            </a:r>
            <a:r>
              <a:rPr lang="en-US" sz="2400" dirty="0" smtClean="0"/>
              <a:t>.</a:t>
            </a:r>
          </a:p>
          <a:p>
            <a:r>
              <a:rPr lang="en-US" sz="2400" dirty="0"/>
              <a:t>What did the Indians do with camas? Almost without exception, they baked them, slow and low, in an earth oven. </a:t>
            </a:r>
            <a:endParaRPr lang="en-US" sz="2400" dirty="0" smtClean="0"/>
          </a:p>
          <a:p>
            <a:r>
              <a:rPr lang="en-US" sz="2400" dirty="0"/>
              <a:t>Camas needs to be cooked slowly and for a long time before you do anything else with it. If you skip this step, all the inulin in the bulb will still be present when you serve them, and you will all be farting like crazy in a few hours. Slow, moist cooking breaks the inulin down into fructose. I cooked the bulbs at 220 degrees for 12 hours to get to a point where the bulbs were still savory, but with a hint of sweetness like a parsnip. You could try cooking longer or hotter for different effects</a:t>
            </a:r>
            <a:r>
              <a:rPr lang="en-US" sz="2400" dirty="0" smtClean="0"/>
              <a:t>.</a:t>
            </a:r>
          </a:p>
          <a:p>
            <a:r>
              <a:rPr lang="en-US" sz="2400" dirty="0">
                <a:hlinkClick r:id="rId2"/>
              </a:rPr>
              <a:t>http://honest-food.net/2011/07/26/cooking-blue-camas</a:t>
            </a:r>
            <a:r>
              <a:rPr lang="en-US" sz="2400" dirty="0" smtClean="0">
                <a:hlinkClick r:id="rId2"/>
              </a:rPr>
              <a:t>/</a:t>
            </a:r>
            <a:endParaRPr lang="en-US" sz="2400" dirty="0" smtClean="0"/>
          </a:p>
          <a:p>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128215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500 Nations</a:t>
            </a:r>
            <a:br>
              <a:rPr lang="en-US" dirty="0" smtClean="0"/>
            </a:br>
            <a:r>
              <a:rPr lang="en-US" dirty="0" smtClean="0"/>
              <a:t>Chaco Canyon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46570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a:xfrm>
            <a:off x="685800" y="457200"/>
            <a:ext cx="7772400" cy="1470025"/>
          </a:xfrm>
        </p:spPr>
        <p:txBody>
          <a:bodyPr/>
          <a:lstStyle/>
          <a:p>
            <a:endParaRPr lang="en-US" sz="5400" b="1" dirty="0" smtClean="0">
              <a:solidFill>
                <a:srgbClr val="678034"/>
              </a:solidFill>
            </a:endParaRPr>
          </a:p>
        </p:txBody>
      </p:sp>
      <p:sp>
        <p:nvSpPr>
          <p:cNvPr id="5" name="Subtitle 4"/>
          <p:cNvSpPr>
            <a:spLocks noGrp="1"/>
          </p:cNvSpPr>
          <p:nvPr>
            <p:ph type="subTitle" idx="1"/>
          </p:nvPr>
        </p:nvSpPr>
        <p:spPr/>
        <p:txBody>
          <a:bodyPr/>
          <a:lstStyle/>
          <a:p>
            <a:pPr>
              <a:buFont typeface="Arial" charset="0"/>
              <a:buNone/>
              <a:defRPr/>
            </a:pP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3733800" cy="3793303"/>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5" descr="chacomap.jpg"/>
          <p:cNvPicPr>
            <a:picLocks noChangeAspect="1"/>
          </p:cNvPicPr>
          <p:nvPr/>
        </p:nvPicPr>
        <p:blipFill>
          <a:blip r:embed="rId4"/>
          <a:stretch>
            <a:fillRect/>
          </a:stretch>
        </p:blipFill>
        <p:spPr>
          <a:xfrm>
            <a:off x="2819400" y="3375748"/>
            <a:ext cx="6096000" cy="3253651"/>
          </a:xfrm>
          <a:prstGeom prst="rect">
            <a:avLst/>
          </a:prstGeom>
          <a:ln w="57150">
            <a:solidFill>
              <a:schemeClr val="accent3">
                <a:lumMod val="75000"/>
              </a:schemeClr>
            </a:solidFill>
          </a:ln>
        </p:spPr>
      </p:pic>
    </p:spTree>
    <p:extLst>
      <p:ext uri="{BB962C8B-B14F-4D97-AF65-F5344CB8AC3E}">
        <p14:creationId xmlns:p14="http://schemas.microsoft.com/office/powerpoint/2010/main" val="1113088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Chaco Canyon</a:t>
            </a:r>
          </a:p>
        </p:txBody>
      </p:sp>
      <p:sp>
        <p:nvSpPr>
          <p:cNvPr id="8195" name="Content Placeholder 2"/>
          <p:cNvSpPr>
            <a:spLocks noGrp="1"/>
          </p:cNvSpPr>
          <p:nvPr>
            <p:ph idx="1"/>
          </p:nvPr>
        </p:nvSpPr>
        <p:spPr>
          <a:ln>
            <a:solidFill>
              <a:schemeClr val="accent3">
                <a:lumMod val="75000"/>
              </a:schemeClr>
            </a:solidFill>
          </a:ln>
        </p:spPr>
        <p:txBody>
          <a:bodyPr/>
          <a:lstStyle/>
          <a:p>
            <a:pPr>
              <a:buFont typeface="Arial" charset="0"/>
              <a:buChar char="•"/>
              <a:defRPr/>
            </a:pPr>
            <a:r>
              <a:rPr lang="en-US" dirty="0" smtClean="0"/>
              <a:t>View the accomplishments of</a:t>
            </a:r>
            <a:br>
              <a:rPr lang="en-US" dirty="0" smtClean="0"/>
            </a:br>
            <a:r>
              <a:rPr lang="en-US" dirty="0" smtClean="0"/>
              <a:t>their culture</a:t>
            </a:r>
          </a:p>
          <a:p>
            <a:pPr>
              <a:buFont typeface="Arial" charset="0"/>
              <a:buChar char="•"/>
              <a:defRPr/>
            </a:pPr>
            <a:r>
              <a:rPr lang="en-US" dirty="0" smtClean="0"/>
              <a:t>Think about the things the had to use (material culture)</a:t>
            </a:r>
          </a:p>
          <a:p>
            <a:pPr>
              <a:buFont typeface="Arial" charset="0"/>
              <a:buChar char="•"/>
              <a:defRPr/>
            </a:pPr>
            <a:r>
              <a:rPr lang="en-US" dirty="0" smtClean="0"/>
              <a:t>Think about the things they </a:t>
            </a:r>
            <a:r>
              <a:rPr lang="en-US" u="sng" dirty="0" smtClean="0"/>
              <a:t>did not </a:t>
            </a:r>
            <a:r>
              <a:rPr lang="en-US" dirty="0" smtClean="0"/>
              <a:t>have</a:t>
            </a:r>
          </a:p>
          <a:p>
            <a:pPr>
              <a:buFont typeface="Arial" charset="0"/>
              <a:buChar char="•"/>
              <a:defRPr/>
            </a:pPr>
            <a:r>
              <a:rPr lang="en-US" dirty="0" smtClean="0"/>
              <a:t>Imagine their cognitive and normative cultural features</a:t>
            </a:r>
          </a:p>
          <a:p>
            <a:pPr>
              <a:buFont typeface="Arial" charset="0"/>
              <a:buChar char="•"/>
              <a:defRPr/>
            </a:pPr>
            <a:r>
              <a:rPr lang="en-US" dirty="0" smtClean="0"/>
              <a:t>T-shaped door???</a:t>
            </a:r>
          </a:p>
        </p:txBody>
      </p:sp>
      <p:pic>
        <p:nvPicPr>
          <p:cNvPr id="7172" name="Picture 3" descr="chaco-canyon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8600"/>
            <a:ext cx="1814513"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0952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92150" y="6251575"/>
            <a:ext cx="18700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6674" tIns="53337" rIns="106674" bIns="53337" anchor="ctr"/>
          <a:lstStyle/>
          <a:p>
            <a:endParaRPr lang="en-US"/>
          </a:p>
        </p:txBody>
      </p:sp>
      <p:sp>
        <p:nvSpPr>
          <p:cNvPr id="8195" name="Rectangle 3"/>
          <p:cNvSpPr>
            <a:spLocks noChangeArrowheads="1"/>
          </p:cNvSpPr>
          <p:nvPr/>
        </p:nvSpPr>
        <p:spPr bwMode="auto">
          <a:xfrm>
            <a:off x="3117850" y="6251575"/>
            <a:ext cx="29083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6674" tIns="53337" rIns="106674" bIns="53337" anchor="ctr"/>
          <a:lstStyle/>
          <a:p>
            <a:endParaRPr lang="en-US"/>
          </a:p>
        </p:txBody>
      </p:sp>
      <p:pic>
        <p:nvPicPr>
          <p:cNvPr id="8196"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58288"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101" name="Rectangle 5"/>
          <p:cNvSpPr>
            <a:spLocks noChangeArrowheads="1"/>
          </p:cNvSpPr>
          <p:nvPr/>
        </p:nvSpPr>
        <p:spPr bwMode="auto">
          <a:xfrm>
            <a:off x="360363" y="3868738"/>
            <a:ext cx="8307387" cy="1951037"/>
          </a:xfrm>
          <a:prstGeom prst="rect">
            <a:avLst/>
          </a:prstGeom>
          <a:noFill/>
          <a:ln w="12700">
            <a:noFill/>
            <a:miter lim="800000"/>
            <a:headEnd/>
            <a:tailEnd/>
          </a:ln>
          <a:effectLst/>
        </p:spPr>
        <p:txBody>
          <a:bodyPr lIns="0" tIns="0" rIns="0" bIns="0"/>
          <a:lstStyle/>
          <a:p>
            <a:pPr algn="ctr" defTabSz="425955">
              <a:defRPr/>
            </a:pPr>
            <a:r>
              <a:rPr lang="en-US" sz="6300" b="1" dirty="0">
                <a:solidFill>
                  <a:srgbClr val="006666"/>
                </a:solidFill>
                <a:effectLst>
                  <a:outerShdw blurRad="38100" dist="38100" dir="2700000" algn="tl">
                    <a:srgbClr val="000000"/>
                  </a:outerShdw>
                </a:effectLst>
                <a:latin typeface="Comic Sans MS" pitchFamily="66" charset="0"/>
              </a:rPr>
              <a:t>Sky-watchers of </a:t>
            </a:r>
            <a:br>
              <a:rPr lang="en-US" sz="6300" b="1" dirty="0">
                <a:solidFill>
                  <a:srgbClr val="006666"/>
                </a:solidFill>
                <a:effectLst>
                  <a:outerShdw blurRad="38100" dist="38100" dir="2700000" algn="tl">
                    <a:srgbClr val="000000"/>
                  </a:outerShdw>
                </a:effectLst>
                <a:latin typeface="Comic Sans MS" pitchFamily="66" charset="0"/>
              </a:rPr>
            </a:br>
            <a:r>
              <a:rPr lang="en-US" sz="6300" b="1" dirty="0">
                <a:solidFill>
                  <a:srgbClr val="006666"/>
                </a:solidFill>
                <a:effectLst>
                  <a:outerShdw blurRad="38100" dist="38100" dir="2700000" algn="tl">
                    <a:srgbClr val="000000"/>
                  </a:outerShdw>
                </a:effectLst>
                <a:latin typeface="Comic Sans MS" pitchFamily="66" charset="0"/>
              </a:rPr>
              <a:t>Chaco</a:t>
            </a:r>
          </a:p>
        </p:txBody>
      </p:sp>
      <p:pic>
        <p:nvPicPr>
          <p:cNvPr id="8198"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775" y="1670050"/>
            <a:ext cx="8593138"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7591261"/>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448</Words>
  <Application>Microsoft Office PowerPoint</Application>
  <PresentationFormat>On-screen Show (4:3)</PresentationFormat>
  <Paragraphs>76</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Welcome to Native American Studies – SOCI 1100 4A</vt:lpstr>
      <vt:lpstr>Agenda  Day #3 September 9, 2014</vt:lpstr>
      <vt:lpstr>PowerPoint Presentation</vt:lpstr>
      <vt:lpstr> </vt:lpstr>
      <vt:lpstr>PowerPoint Presentation</vt:lpstr>
      <vt:lpstr>500 Nations Chaco Canyon</vt:lpstr>
      <vt:lpstr>PowerPoint Presentation</vt:lpstr>
      <vt:lpstr>Chaco Canyon</vt:lpstr>
      <vt:lpstr>PowerPoint Presentation</vt:lpstr>
      <vt:lpstr>A center of Anazazi culture</vt:lpstr>
      <vt:lpstr>Pueblo Bonito</vt:lpstr>
      <vt:lpstr>You look across the Canyon to Fajada Butte </vt:lpstr>
      <vt:lpstr>PowerPoint Presentation</vt:lpstr>
      <vt:lpstr>PowerPoint Presentation</vt:lpstr>
      <vt:lpstr>PowerPoint Presentation</vt:lpstr>
      <vt:lpstr>PowerPoint Presentation</vt:lpstr>
      <vt:lpstr>Other aspects of life in the canyon</vt:lpstr>
      <vt:lpstr>Potters practiced their        craft  ….</vt:lpstr>
      <vt:lpstr>Masons perfected the art of building</vt:lpstr>
      <vt:lpstr>Jackson Stairway</vt:lpstr>
      <vt:lpstr>Farmers cultivated and irrigated fields</vt:lpstr>
      <vt:lpstr>PowerPoint Presentation</vt:lpstr>
      <vt:lpstr>Spiritual life flourished</vt:lpstr>
      <vt:lpstr>PowerPoint Presentation</vt:lpstr>
      <vt:lpstr>Assignment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Native American Studies – SOCI 1100 4A</dc:title>
  <dc:creator>Jenni</dc:creator>
  <cp:lastModifiedBy>NetTech</cp:lastModifiedBy>
  <cp:revision>29</cp:revision>
  <dcterms:created xsi:type="dcterms:W3CDTF">2011-09-06T03:28:53Z</dcterms:created>
  <dcterms:modified xsi:type="dcterms:W3CDTF">2014-09-09T16:43:21Z</dcterms:modified>
</cp:coreProperties>
</file>