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09" r:id="rId3"/>
    <p:sldId id="259" r:id="rId4"/>
    <p:sldId id="260" r:id="rId5"/>
    <p:sldId id="302" r:id="rId6"/>
    <p:sldId id="300" r:id="rId7"/>
    <p:sldId id="301" r:id="rId8"/>
    <p:sldId id="307" r:id="rId9"/>
    <p:sldId id="303" r:id="rId10"/>
    <p:sldId id="304" r:id="rId11"/>
    <p:sldId id="305" r:id="rId12"/>
    <p:sldId id="306"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308" r:id="rId27"/>
    <p:sldId id="274" r:id="rId28"/>
    <p:sldId id="275" r:id="rId29"/>
    <p:sldId id="276" r:id="rId30"/>
    <p:sldId id="297" r:id="rId31"/>
    <p:sldId id="298"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31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FAC38-74C5-4E37-8E81-B9667CCBFDB0}" type="datetimeFigureOut">
              <a:rPr lang="en-US" smtClean="0"/>
              <a:t>9/11/2014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EC2AE6-B88D-4B8A-A234-260DD32B9572}" type="slidenum">
              <a:rPr lang="en-US" smtClean="0"/>
              <a:t>‹#›</a:t>
            </a:fld>
            <a:endParaRPr lang="en-US"/>
          </a:p>
        </p:txBody>
      </p:sp>
    </p:spTree>
    <p:extLst>
      <p:ext uri="{BB962C8B-B14F-4D97-AF65-F5344CB8AC3E}">
        <p14:creationId xmlns:p14="http://schemas.microsoft.com/office/powerpoint/2010/main" val="662470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EF06F5-1B46-446B-A37C-D30D06BDF9CF}"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423C089-93D1-41C5-AE9B-210E8385FE12}" type="slidenum">
              <a:rPr lang="en-US" smtClean="0"/>
              <a:pPr>
                <a:defRPr/>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A80265-0997-411B-B407-59D773C97679}"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21DBACA-5BB2-4F62-ADD1-093EC0D9B7B3}"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2BFBC84-B82B-4483-B948-47E62A08040C}"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41AAE18-EA45-42FE-96CB-397273B8CC0D}" type="slidenum">
              <a:rPr lang="en-US" smtClean="0"/>
              <a:pPr>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9653F9C-3C3A-42DD-B190-193E27C0B049}" type="slidenum">
              <a:rPr lang="en-US" smtClean="0"/>
              <a:pPr>
                <a:defRPr/>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5D8B38-E165-40AC-B9C7-FD0CC2334C96}"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600456-57D0-4CD7-BC85-E480BEEEECC7}"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6F7B12-3988-43A9-8B71-DE5E53BC02AC}"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794E4FE-CE61-4662-8D4A-9725154CDBE7}" type="slidenum">
              <a:rPr lang="en-US" smtClean="0"/>
              <a:pPr>
                <a:defRPr/>
              </a:pPr>
              <a:t>30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A9FB9B-C852-4350-A4E9-2C6AA01DC8CF}"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A564C59-894A-4124-A533-B621A910386C}" type="slidenum">
              <a:rPr lang="en-US" smtClean="0"/>
              <a:pPr>
                <a:defRPr/>
              </a:pPr>
              <a:t>31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9BB3-39E7-48DF-AFF9-A801F26A9EDC}"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B260EC-F476-4AF3-AEBD-6AA3C29DAFE3}"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7B553C-287B-4B33-93F1-31BE258C7A0A}"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4E4ADE-D757-4B17-B6C7-1B4F7D54A319}"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C66F3-2C38-4EF9-B244-4C3D3896C43B}"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90F93AC-A8EC-488F-9922-52F57B4ECEF5}" type="slidenum">
              <a:rPr lang="en-US" smtClean="0"/>
              <a:pPr>
                <a:defRPr/>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101F05A-A4C8-440F-8C16-1B9A46CBF60F}" type="slidenum">
              <a:rPr lang="en-US" smtClean="0"/>
              <a:pPr>
                <a:defRPr/>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E8CF3C0-5AEA-4F71-87A9-CCD6E6EA1202}" type="slidenum">
              <a:rPr lang="en-US" smtClean="0"/>
              <a:pPr>
                <a:defRPr/>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2F4121E-9223-40DE-A5BC-2FF69AFD5D16}" type="slidenum">
              <a:rPr lang="en-US" smtClean="0"/>
              <a:pPr>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3D95A2-523B-4031-BCD5-0D4BA9A51A38}"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1424648-84D3-49C7-87B8-7AC6E5B7AF69}" type="slidenum">
              <a:rPr lang="en-US" smtClean="0"/>
              <a:pPr>
                <a:defRPr/>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CE8AABC-719F-4520-ABFD-D2220A653A82}" type="slidenum">
              <a:rPr lang="en-US" smtClean="0"/>
              <a:pPr>
                <a:defRPr/>
              </a:pPr>
              <a:t>42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BD6DC3-EFA6-46EC-9AD7-FFAEA014C609}"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6D715BD-80FA-4058-A30C-698E4715D3D3}" type="slidenum">
              <a:rPr lang="en-US" smtClean="0"/>
              <a:pPr>
                <a:defRPr/>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BFB1DB3-D8F8-4251-B0BF-32F26E72D1E4}" type="slidenum">
              <a:rPr lang="en-US" smtClean="0"/>
              <a:pPr>
                <a:defRPr/>
              </a:pPr>
              <a:t>45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6046D38-7BAF-40E5-9E27-B8AFE58C9BD0}" type="slidenum">
              <a:rPr lang="en-US" smtClean="0"/>
              <a:pPr>
                <a:defRPr/>
              </a:pPr>
              <a:t>46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9A4FE1-51D9-43C3-9251-549719850351}"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D804A5A-6A03-413A-A5B9-7F1B2DE20A2C}" type="slidenum">
              <a:rPr lang="en-US" smtClean="0"/>
              <a:pPr>
                <a:defRPr/>
              </a:pPr>
              <a:t>48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3008143-FEB0-4FD3-BCA5-C2E7476409F3}" type="slidenum">
              <a:rPr lang="en-US" smtClean="0"/>
              <a:pPr>
                <a:defRPr/>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FCFB900-4E3A-403E-B71F-E69AE9CF3E59}" type="slidenum">
              <a:rPr lang="en-US" smtClean="0"/>
              <a:pPr>
                <a:defRPr/>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549B29-6972-4F25-AE9A-5A79DCBF431E}"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C50A74-96B1-4020-AEE0-5E3F23135E43}"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A89776-C6BD-40DF-81B9-7EF3080104BF}"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7137C8-0A15-4F23-8A78-49469BAAFCA6}"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C6974F-3646-4DD2-848D-13DBEFEFE123}"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D90B4F-7642-4DA2-B582-68A603800ABD}"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2D08B7-121C-4AF3-9813-635A22212870}" type="slidenum">
              <a:rPr lang="en-US" smtClean="0"/>
              <a:pPr fontAlgn="base">
                <a:spcBef>
                  <a:spcPct val="0"/>
                </a:spcBef>
                <a:spcAft>
                  <a:spcPct val="0"/>
                </a:spcAft>
                <a:defRPr/>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9C469A-8F4A-471D-AE64-BC6FD799785B}"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1D48D-9D53-4C26-A9B1-AC4BAA48660F}" type="slidenum">
              <a:rPr lang="en-US" smtClean="0"/>
              <a:t>‹#›</a:t>
            </a:fld>
            <a:endParaRPr lang="en-US"/>
          </a:p>
        </p:txBody>
      </p:sp>
    </p:spTree>
    <p:extLst>
      <p:ext uri="{BB962C8B-B14F-4D97-AF65-F5344CB8AC3E}">
        <p14:creationId xmlns:p14="http://schemas.microsoft.com/office/powerpoint/2010/main" val="422902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C469A-8F4A-471D-AE64-BC6FD799785B}"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1D48D-9D53-4C26-A9B1-AC4BAA48660F}" type="slidenum">
              <a:rPr lang="en-US" smtClean="0"/>
              <a:t>‹#›</a:t>
            </a:fld>
            <a:endParaRPr lang="en-US"/>
          </a:p>
        </p:txBody>
      </p:sp>
    </p:spTree>
    <p:extLst>
      <p:ext uri="{BB962C8B-B14F-4D97-AF65-F5344CB8AC3E}">
        <p14:creationId xmlns:p14="http://schemas.microsoft.com/office/powerpoint/2010/main" val="394176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C469A-8F4A-471D-AE64-BC6FD799785B}"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1D48D-9D53-4C26-A9B1-AC4BAA48660F}" type="slidenum">
              <a:rPr lang="en-US" smtClean="0"/>
              <a:t>‹#›</a:t>
            </a:fld>
            <a:endParaRPr lang="en-US"/>
          </a:p>
        </p:txBody>
      </p:sp>
    </p:spTree>
    <p:extLst>
      <p:ext uri="{BB962C8B-B14F-4D97-AF65-F5344CB8AC3E}">
        <p14:creationId xmlns:p14="http://schemas.microsoft.com/office/powerpoint/2010/main" val="290889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C469A-8F4A-471D-AE64-BC6FD799785B}"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1D48D-9D53-4C26-A9B1-AC4BAA48660F}" type="slidenum">
              <a:rPr lang="en-US" smtClean="0"/>
              <a:t>‹#›</a:t>
            </a:fld>
            <a:endParaRPr lang="en-US"/>
          </a:p>
        </p:txBody>
      </p:sp>
    </p:spTree>
    <p:extLst>
      <p:ext uri="{BB962C8B-B14F-4D97-AF65-F5344CB8AC3E}">
        <p14:creationId xmlns:p14="http://schemas.microsoft.com/office/powerpoint/2010/main" val="146857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9C469A-8F4A-471D-AE64-BC6FD799785B}"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1D48D-9D53-4C26-A9B1-AC4BAA48660F}" type="slidenum">
              <a:rPr lang="en-US" smtClean="0"/>
              <a:t>‹#›</a:t>
            </a:fld>
            <a:endParaRPr lang="en-US"/>
          </a:p>
        </p:txBody>
      </p:sp>
    </p:spTree>
    <p:extLst>
      <p:ext uri="{BB962C8B-B14F-4D97-AF65-F5344CB8AC3E}">
        <p14:creationId xmlns:p14="http://schemas.microsoft.com/office/powerpoint/2010/main" val="193579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9C469A-8F4A-471D-AE64-BC6FD799785B}" type="datetimeFigureOut">
              <a:rPr lang="en-US" smtClean="0"/>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1D48D-9D53-4C26-A9B1-AC4BAA48660F}" type="slidenum">
              <a:rPr lang="en-US" smtClean="0"/>
              <a:t>‹#›</a:t>
            </a:fld>
            <a:endParaRPr lang="en-US"/>
          </a:p>
        </p:txBody>
      </p:sp>
    </p:spTree>
    <p:extLst>
      <p:ext uri="{BB962C8B-B14F-4D97-AF65-F5344CB8AC3E}">
        <p14:creationId xmlns:p14="http://schemas.microsoft.com/office/powerpoint/2010/main" val="272047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9C469A-8F4A-471D-AE64-BC6FD799785B}" type="datetimeFigureOut">
              <a:rPr lang="en-US" smtClean="0"/>
              <a:t>9/11/2014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1D48D-9D53-4C26-A9B1-AC4BAA48660F}" type="slidenum">
              <a:rPr lang="en-US" smtClean="0"/>
              <a:t>‹#›</a:t>
            </a:fld>
            <a:endParaRPr lang="en-US"/>
          </a:p>
        </p:txBody>
      </p:sp>
    </p:spTree>
    <p:extLst>
      <p:ext uri="{BB962C8B-B14F-4D97-AF65-F5344CB8AC3E}">
        <p14:creationId xmlns:p14="http://schemas.microsoft.com/office/powerpoint/2010/main" val="227426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9C469A-8F4A-471D-AE64-BC6FD799785B}" type="datetimeFigureOut">
              <a:rPr lang="en-US" smtClean="0"/>
              <a:t>9/11/2014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1D48D-9D53-4C26-A9B1-AC4BAA48660F}" type="slidenum">
              <a:rPr lang="en-US" smtClean="0"/>
              <a:t>‹#›</a:t>
            </a:fld>
            <a:endParaRPr lang="en-US"/>
          </a:p>
        </p:txBody>
      </p:sp>
    </p:spTree>
    <p:extLst>
      <p:ext uri="{BB962C8B-B14F-4D97-AF65-F5344CB8AC3E}">
        <p14:creationId xmlns:p14="http://schemas.microsoft.com/office/powerpoint/2010/main" val="256392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C469A-8F4A-471D-AE64-BC6FD799785B}" type="datetimeFigureOut">
              <a:rPr lang="en-US" smtClean="0"/>
              <a:t>9/11/2014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1D48D-9D53-4C26-A9B1-AC4BAA48660F}" type="slidenum">
              <a:rPr lang="en-US" smtClean="0"/>
              <a:t>‹#›</a:t>
            </a:fld>
            <a:endParaRPr lang="en-US"/>
          </a:p>
        </p:txBody>
      </p:sp>
    </p:spTree>
    <p:extLst>
      <p:ext uri="{BB962C8B-B14F-4D97-AF65-F5344CB8AC3E}">
        <p14:creationId xmlns:p14="http://schemas.microsoft.com/office/powerpoint/2010/main" val="311935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C469A-8F4A-471D-AE64-BC6FD799785B}" type="datetimeFigureOut">
              <a:rPr lang="en-US" smtClean="0"/>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1D48D-9D53-4C26-A9B1-AC4BAA48660F}" type="slidenum">
              <a:rPr lang="en-US" smtClean="0"/>
              <a:t>‹#›</a:t>
            </a:fld>
            <a:endParaRPr lang="en-US"/>
          </a:p>
        </p:txBody>
      </p:sp>
    </p:spTree>
    <p:extLst>
      <p:ext uri="{BB962C8B-B14F-4D97-AF65-F5344CB8AC3E}">
        <p14:creationId xmlns:p14="http://schemas.microsoft.com/office/powerpoint/2010/main" val="28818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C469A-8F4A-471D-AE64-BC6FD799785B}" type="datetimeFigureOut">
              <a:rPr lang="en-US" smtClean="0"/>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1D48D-9D53-4C26-A9B1-AC4BAA48660F}" type="slidenum">
              <a:rPr lang="en-US" smtClean="0"/>
              <a:t>‹#›</a:t>
            </a:fld>
            <a:endParaRPr lang="en-US"/>
          </a:p>
        </p:txBody>
      </p:sp>
    </p:spTree>
    <p:extLst>
      <p:ext uri="{BB962C8B-B14F-4D97-AF65-F5344CB8AC3E}">
        <p14:creationId xmlns:p14="http://schemas.microsoft.com/office/powerpoint/2010/main" val="103888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C469A-8F4A-471D-AE64-BC6FD799785B}" type="datetimeFigureOut">
              <a:rPr lang="en-US" smtClean="0"/>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1D48D-9D53-4C26-A9B1-AC4BAA48660F}" type="slidenum">
              <a:rPr lang="en-US" smtClean="0"/>
              <a:t>‹#›</a:t>
            </a:fld>
            <a:endParaRPr lang="en-US"/>
          </a:p>
        </p:txBody>
      </p:sp>
    </p:spTree>
    <p:extLst>
      <p:ext uri="{BB962C8B-B14F-4D97-AF65-F5344CB8AC3E}">
        <p14:creationId xmlns:p14="http://schemas.microsoft.com/office/powerpoint/2010/main" val="1478144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nps.gov/efmo/photosmultimedia/loader.cfm?csModule=security/getfile&amp;PageID=200972" TargetMode="Externa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hyperlink" Target="http://www.usa.gov/Government/Tribal-Sit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en.wikipedia.org/wiki/List_of_Hopewell_sit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Hopewell_culture_nhp_raven_effigy_pipe_chillicothe_ohio_2006.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www.nps.gov/nr/travel/mounds/Byn.htm" TargetMode="External"/><Relationship Id="rId13" Type="http://schemas.openxmlformats.org/officeDocument/2006/relationships/hyperlink" Target="http://www.nps.gov/nr/travel/mounds/Boy.htm" TargetMode="External"/><Relationship Id="rId3" Type="http://schemas.openxmlformats.org/officeDocument/2006/relationships/hyperlink" Target="http://www.nps.gov/nr/travel/mounds/map.htm" TargetMode="External"/><Relationship Id="rId7" Type="http://schemas.openxmlformats.org/officeDocument/2006/relationships/hyperlink" Target="http://www.nps.gov/nr/travel/mounds/owl.htm" TargetMode="External"/><Relationship Id="rId12" Type="http://schemas.openxmlformats.org/officeDocument/2006/relationships/hyperlink" Target="http://www.nps.gov/nr/travel/mounds/Poc.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nps.gov/nr/travel/mounds/Pha.htm" TargetMode="External"/><Relationship Id="rId11" Type="http://schemas.openxmlformats.org/officeDocument/2006/relationships/hyperlink" Target="http://www.nps.gov/nr/travel/mounds/nan.htm" TargetMode="External"/><Relationship Id="rId5" Type="http://schemas.openxmlformats.org/officeDocument/2006/relationships/hyperlink" Target="http://www.nps.gov/nr/travel/mounds/bea.htm" TargetMode="External"/><Relationship Id="rId15" Type="http://schemas.openxmlformats.org/officeDocument/2006/relationships/hyperlink" Target="http://www.nps.gov/nr/travel/mounds/gra.htm" TargetMode="External"/><Relationship Id="rId10" Type="http://schemas.openxmlformats.org/officeDocument/2006/relationships/hyperlink" Target="http://www.nps.gov/nr/travel/mounds/Jak.htm" TargetMode="External"/><Relationship Id="rId4" Type="http://schemas.openxmlformats.org/officeDocument/2006/relationships/image" Target="../media/image25.png"/><Relationship Id="rId9" Type="http://schemas.openxmlformats.org/officeDocument/2006/relationships/hyperlink" Target="http://www.nps.gov/nr/travel/mounds/win.htm" TargetMode="External"/><Relationship Id="rId14" Type="http://schemas.openxmlformats.org/officeDocument/2006/relationships/hyperlink" Target="http://www.nps.gov/nr/travel/mounds/eme.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Yg9ZXvulMQ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P_aSBfHpytE&amp;feature=relate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cahokiamounds.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hyperlink" Target="http://www.youtube.com/watch?NR=1&amp;v=tYvrMrVILg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youtube.com/watch?v=4JI9I-fqdGg&amp;feature=related"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8" Type="http://schemas.openxmlformats.org/officeDocument/2006/relationships/hyperlink" Target="http://www.youtube.com/watch?v=7ern56o9ezc&amp;feature=related" TargetMode="External"/><Relationship Id="rId3" Type="http://schemas.openxmlformats.org/officeDocument/2006/relationships/hyperlink" Target="http://www.youtube.com/watch?v=hIbTXGkdJ0w&amp;feature=related" TargetMode="External"/><Relationship Id="rId7" Type="http://schemas.openxmlformats.org/officeDocument/2006/relationships/hyperlink" Target="http://www.youtube.com/watch?v=46P33GpG-wU&amp;feature=relate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youtube.com/watch?v=VfrbR-FJbJc&amp;feature=related" TargetMode="External"/><Relationship Id="rId5" Type="http://schemas.openxmlformats.org/officeDocument/2006/relationships/hyperlink" Target="http://www.youtube.com/watch?v=KwEc_dH_oR4&amp;feature=related" TargetMode="External"/><Relationship Id="rId4" Type="http://schemas.openxmlformats.org/officeDocument/2006/relationships/hyperlink" Target="http://www.youtube.com/watch?v=WfJENUpQfIM&amp;feature=related"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Smithsonian_Institu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legendsofamerica.com/il-cahokia.html" TargetMode="External"/><Relationship Id="rId4" Type="http://schemas.openxmlformats.org/officeDocument/2006/relationships/hyperlink" Target="http://www.infoplease.com/ce6/sci/A0834239.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nps.gov/mwr/_cs_apps/fls_photoGallery/customcf/display-slideshow.cfm?gID=23660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www.nps.gov/efmo/index.ht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youtube.com/watch?v=qd2OguWCTTo"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www.youtube.com/watch?v=eyMZRPztyok&amp;feature=related" TargetMode="External"/><Relationship Id="rId4" Type="http://schemas.openxmlformats.org/officeDocument/2006/relationships/hyperlink" Target="http://www.youtube.com/watch?v=yUurvJL7CbQ&amp;feature=related"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itCWu-m-23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YnUUNwuwA8Y"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ive-art-in-canada.com/image-files/map_moundbuilder-sit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6523642"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66800" y="990600"/>
            <a:ext cx="7772400" cy="1470025"/>
          </a:xfrm>
        </p:spPr>
        <p:txBody>
          <a:bodyPr/>
          <a:lstStyle/>
          <a:p>
            <a:pPr algn="r"/>
            <a:r>
              <a:rPr lang="en-US" dirty="0" smtClean="0"/>
              <a:t>Mound </a:t>
            </a:r>
            <a:br>
              <a:rPr lang="en-US" dirty="0" smtClean="0"/>
            </a:br>
            <a:r>
              <a:rPr lang="en-US" dirty="0" smtClean="0"/>
              <a:t>Builders</a:t>
            </a:r>
            <a:endParaRPr lang="en-US" dirty="0"/>
          </a:p>
        </p:txBody>
      </p:sp>
      <p:sp>
        <p:nvSpPr>
          <p:cNvPr id="3" name="Subtitle 2"/>
          <p:cNvSpPr>
            <a:spLocks noGrp="1"/>
          </p:cNvSpPr>
          <p:nvPr>
            <p:ph type="subTitle" idx="1"/>
          </p:nvPr>
        </p:nvSpPr>
        <p:spPr>
          <a:xfrm>
            <a:off x="-762000" y="5638800"/>
            <a:ext cx="6400800" cy="1752600"/>
          </a:xfrm>
        </p:spPr>
        <p:txBody>
          <a:bodyPr/>
          <a:lstStyle/>
          <a:p>
            <a:r>
              <a:rPr lang="en-US" b="1" dirty="0" smtClean="0">
                <a:solidFill>
                  <a:srgbClr val="C00000"/>
                </a:solidFill>
              </a:rPr>
              <a:t>SOCI 1100   Day </a:t>
            </a:r>
            <a:r>
              <a:rPr lang="en-US" b="1" dirty="0">
                <a:solidFill>
                  <a:srgbClr val="C00000"/>
                </a:solidFill>
              </a:rPr>
              <a:t>4</a:t>
            </a:r>
            <a:endParaRPr lang="en-US" b="1" dirty="0" smtClean="0">
              <a:solidFill>
                <a:srgbClr val="C00000"/>
              </a:solidFill>
            </a:endParaRPr>
          </a:p>
          <a:p>
            <a:r>
              <a:rPr lang="en-US" b="1" dirty="0" smtClean="0">
                <a:solidFill>
                  <a:srgbClr val="C00000"/>
                </a:solidFill>
              </a:rPr>
              <a:t>September 11, 2014</a:t>
            </a:r>
            <a:endParaRPr lang="en-US" b="1" dirty="0">
              <a:solidFill>
                <a:srgbClr val="C00000"/>
              </a:solidFill>
            </a:endParaRPr>
          </a:p>
        </p:txBody>
      </p:sp>
    </p:spTree>
    <p:extLst>
      <p:ext uri="{BB962C8B-B14F-4D97-AF65-F5344CB8AC3E}">
        <p14:creationId xmlns:p14="http://schemas.microsoft.com/office/powerpoint/2010/main" val="312918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Point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monument contains some of the largest earthen mounds in </a:t>
            </a:r>
            <a:r>
              <a:rPr lang="en-US" b="1" dirty="0"/>
              <a:t>North America</a:t>
            </a:r>
            <a:r>
              <a:rPr lang="en-US" dirty="0"/>
              <a:t>. A city with a population of 4,000 to 5,000 flourished at Poverty Point from about 1700 to 700 </a:t>
            </a:r>
            <a:r>
              <a:rPr lang="en-US" cap="small" dirty="0" err="1"/>
              <a:t>bce</a:t>
            </a:r>
            <a:r>
              <a:rPr lang="en-US" dirty="0"/>
              <a:t>. The central structure of the site is composed of six concentric earthen ridges arranged in a horseshoe shape. It is thought that the ridges may have been foundations for living areas. To the west of the ridges is Poverty Point Mound, a massive earthen effigy of a </a:t>
            </a:r>
            <a:r>
              <a:rPr lang="en-US" b="1" dirty="0"/>
              <a:t>bird</a:t>
            </a:r>
            <a:r>
              <a:rPr lang="en-US" dirty="0"/>
              <a:t> in flight that is 700 feet (210 </a:t>
            </a:r>
            <a:r>
              <a:rPr lang="en-US" dirty="0" err="1"/>
              <a:t>metres</a:t>
            </a:r>
            <a:r>
              <a:rPr lang="en-US" dirty="0"/>
              <a:t>) across and 70 feet (20 </a:t>
            </a:r>
            <a:r>
              <a:rPr lang="en-US" dirty="0" err="1"/>
              <a:t>metres</a:t>
            </a:r>
            <a:r>
              <a:rPr lang="en-US" dirty="0"/>
              <a:t>) high</a:t>
            </a:r>
            <a:r>
              <a:rPr lang="en-US" dirty="0" smtClean="0"/>
              <a:t>.</a:t>
            </a:r>
            <a:endParaRPr lang="en-US" dirty="0"/>
          </a:p>
        </p:txBody>
      </p:sp>
    </p:spTree>
    <p:extLst>
      <p:ext uri="{BB962C8B-B14F-4D97-AF65-F5344CB8AC3E}">
        <p14:creationId xmlns:p14="http://schemas.microsoft.com/office/powerpoint/2010/main" val="4195362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t>
            </a:r>
            <a:r>
              <a:rPr lang="en-US" dirty="0" err="1"/>
              <a:t>preagricultural</a:t>
            </a:r>
            <a:r>
              <a:rPr lang="en-US" dirty="0"/>
              <a:t> people that built the mounds were a highly sophisticated and well-adapted society. Tools and vessels fashioned from materials traced to places as distant as the </a:t>
            </a:r>
            <a:r>
              <a:rPr lang="en-US" b="1" dirty="0"/>
              <a:t>Ohio River</a:t>
            </a:r>
            <a:r>
              <a:rPr lang="en-US" dirty="0"/>
              <a:t> valley point to a well-developed trade network. Unique artifacts found at the site include thousands of hand-built </a:t>
            </a:r>
            <a:r>
              <a:rPr lang="en-US" b="1" dirty="0"/>
              <a:t>clay</a:t>
            </a:r>
            <a:r>
              <a:rPr lang="en-US" dirty="0"/>
              <a:t> “stones” that were used for convection cooking.</a:t>
            </a:r>
          </a:p>
          <a:p>
            <a:endParaRPr lang="en-US" dirty="0"/>
          </a:p>
        </p:txBody>
      </p:sp>
    </p:spTree>
    <p:extLst>
      <p:ext uri="{BB962C8B-B14F-4D97-AF65-F5344CB8AC3E}">
        <p14:creationId xmlns:p14="http://schemas.microsoft.com/office/powerpoint/2010/main" val="179122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estofneworleans.com/images/blogimages/2011/04/07/1302198337-p10306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3444"/>
            <a:ext cx="8534400" cy="691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Woodland Period</a:t>
            </a:r>
          </a:p>
        </p:txBody>
      </p:sp>
      <p:sp>
        <p:nvSpPr>
          <p:cNvPr id="30723" name="Content Placeholder 2"/>
          <p:cNvSpPr>
            <a:spLocks noGrp="1"/>
          </p:cNvSpPr>
          <p:nvPr>
            <p:ph idx="1"/>
          </p:nvPr>
        </p:nvSpPr>
        <p:spPr/>
        <p:txBody>
          <a:bodyPr/>
          <a:lstStyle/>
          <a:p>
            <a:pPr eaLnBrk="1" hangingPunct="1"/>
            <a:r>
              <a:rPr lang="en-US" smtClean="0"/>
              <a:t>from roughly 1000 BCE to 1000 CE in the eastern part of North America</a:t>
            </a:r>
          </a:p>
          <a:p>
            <a:pPr eaLnBrk="1" hangingPunct="1"/>
            <a:r>
              <a:rPr lang="en-US" smtClean="0"/>
              <a:t>The term "Woodland Period" was introduced in the 1930s as a generic header for prehistoric sites falling between the Archaic hunter-gatherers and the agriculturalist Mississippian cultures.</a:t>
            </a:r>
          </a:p>
        </p:txBody>
      </p:sp>
    </p:spTree>
    <p:extLst>
      <p:ext uri="{BB962C8B-B14F-4D97-AF65-F5344CB8AC3E}">
        <p14:creationId xmlns:p14="http://schemas.microsoft.com/office/powerpoint/2010/main" val="46345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p:cNvSpPr>
            <a:spLocks noGrp="1"/>
          </p:cNvSpPr>
          <p:nvPr>
            <p:ph type="title"/>
          </p:nvPr>
        </p:nvSpPr>
        <p:spPr/>
        <p:txBody>
          <a:bodyPr/>
          <a:lstStyle/>
          <a:p>
            <a:pPr eaLnBrk="1" hangingPunct="1"/>
            <a:endParaRPr lang="en-US" smtClean="0"/>
          </a:p>
        </p:txBody>
      </p:sp>
      <p:sp>
        <p:nvSpPr>
          <p:cNvPr id="31747" name="Content Placeholder 2"/>
          <p:cNvSpPr>
            <a:spLocks noGrp="1"/>
          </p:cNvSpPr>
          <p:nvPr>
            <p:ph sz="half" idx="1"/>
          </p:nvPr>
        </p:nvSpPr>
        <p:spPr>
          <a:xfrm>
            <a:off x="304800" y="228600"/>
            <a:ext cx="3124200" cy="5486400"/>
          </a:xfrm>
        </p:spPr>
        <p:txBody>
          <a:bodyPr>
            <a:normAutofit lnSpcReduction="10000"/>
          </a:bodyPr>
          <a:lstStyle/>
          <a:p>
            <a:pPr eaLnBrk="1" hangingPunct="1"/>
            <a:r>
              <a:rPr lang="en-US" sz="2400" dirty="0" smtClean="0"/>
              <a:t>The </a:t>
            </a:r>
            <a:r>
              <a:rPr lang="en-US" sz="2400" dirty="0" err="1" smtClean="0"/>
              <a:t>Adena</a:t>
            </a:r>
            <a:r>
              <a:rPr lang="en-US" sz="2400" dirty="0" smtClean="0"/>
              <a:t> culture is </a:t>
            </a:r>
            <a:br>
              <a:rPr lang="en-US" sz="2400" dirty="0" smtClean="0"/>
            </a:br>
            <a:r>
              <a:rPr lang="en-US" sz="2400" dirty="0" smtClean="0"/>
              <a:t>the best-known early Woodland culture</a:t>
            </a:r>
          </a:p>
          <a:p>
            <a:pPr eaLnBrk="1" hangingPunct="1"/>
            <a:r>
              <a:rPr lang="en-US" sz="2400" dirty="0" smtClean="0"/>
              <a:t>Researchers are now redefining </a:t>
            </a:r>
            <a:br>
              <a:rPr lang="en-US" sz="2400" dirty="0" smtClean="0"/>
            </a:br>
            <a:r>
              <a:rPr lang="en-US" sz="2400" dirty="0" smtClean="0"/>
              <a:t>the period to begin with not only pottery, but appearance </a:t>
            </a:r>
            <a:br>
              <a:rPr lang="en-US" sz="2400" dirty="0" smtClean="0"/>
            </a:br>
            <a:r>
              <a:rPr lang="en-US" sz="2400" dirty="0" smtClean="0"/>
              <a:t>of permanent settlements, burial practices, </a:t>
            </a:r>
            <a:br>
              <a:rPr lang="en-US" sz="2400" dirty="0" smtClean="0"/>
            </a:br>
            <a:r>
              <a:rPr lang="en-US" sz="2400" dirty="0" smtClean="0"/>
              <a:t> and horticulture </a:t>
            </a:r>
            <a:br>
              <a:rPr lang="en-US" sz="2400" dirty="0" smtClean="0"/>
            </a:br>
            <a:r>
              <a:rPr lang="en-US" sz="2400" dirty="0" smtClean="0"/>
              <a:t>of starchy seed plants</a:t>
            </a:r>
          </a:p>
          <a:p>
            <a:pPr eaLnBrk="1" hangingPunct="1"/>
            <a:endParaRPr lang="en-US" sz="2400" dirty="0" smtClean="0"/>
          </a:p>
        </p:txBody>
      </p:sp>
      <p:sp>
        <p:nvSpPr>
          <p:cNvPr id="31748" name="Content Placeholder 7"/>
          <p:cNvSpPr>
            <a:spLocks noGrp="1"/>
          </p:cNvSpPr>
          <p:nvPr>
            <p:ph sz="half" idx="2"/>
          </p:nvPr>
        </p:nvSpPr>
        <p:spPr/>
        <p:txBody>
          <a:bodyPr>
            <a:normAutofit lnSpcReduction="10000"/>
          </a:bodyPr>
          <a:lstStyle/>
          <a:p>
            <a:pPr eaLnBrk="1" hangingPunct="1"/>
            <a:endParaRPr lang="en-US" smtClean="0"/>
          </a:p>
        </p:txBody>
      </p:sp>
      <p:pic>
        <p:nvPicPr>
          <p:cNvPr id="31749" name="Picture 5" descr="adena culture 2.jpg"/>
          <p:cNvPicPr>
            <a:picLocks noChangeAspect="1"/>
          </p:cNvPicPr>
          <p:nvPr/>
        </p:nvPicPr>
        <p:blipFill>
          <a:blip r:embed="rId3">
            <a:extLst>
              <a:ext uri="{28A0092B-C50C-407E-A947-70E740481C1C}">
                <a14:useLocalDpi xmlns:a14="http://schemas.microsoft.com/office/drawing/2010/main" val="0"/>
              </a:ext>
            </a:extLst>
          </a:blip>
          <a:srcRect t="10947"/>
          <a:stretch>
            <a:fillRect/>
          </a:stretch>
        </p:blipFill>
        <p:spPr bwMode="auto">
          <a:xfrm>
            <a:off x="3582734" y="533400"/>
            <a:ext cx="5408866"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85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adena m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193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en-US" smtClean="0"/>
          </a:p>
        </p:txBody>
      </p:sp>
      <p:pic>
        <p:nvPicPr>
          <p:cNvPr id="33795" name="Content Placeholder 3" descr="adena cultur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 y="0"/>
            <a:ext cx="9366250" cy="6858000"/>
          </a:xfrm>
        </p:spPr>
      </p:pic>
    </p:spTree>
    <p:extLst>
      <p:ext uri="{BB962C8B-B14F-4D97-AF65-F5344CB8AC3E}">
        <p14:creationId xmlns:p14="http://schemas.microsoft.com/office/powerpoint/2010/main" val="306500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The late Woodland period was a time of apparent population dispersal</a:t>
            </a:r>
          </a:p>
          <a:p>
            <a:pPr eaLnBrk="1" fontAlgn="auto" hangingPunct="1">
              <a:spcAft>
                <a:spcPts val="0"/>
              </a:spcAft>
              <a:buFont typeface="Arial" pitchFamily="34" charset="0"/>
              <a:buChar char="•"/>
              <a:defRPr/>
            </a:pPr>
            <a:r>
              <a:rPr lang="en-US" dirty="0" smtClean="0"/>
              <a:t>In most areas construction of burial mounds decreased drastically, as well as long-distance trade in exotic materials</a:t>
            </a:r>
          </a:p>
          <a:p>
            <a:pPr eaLnBrk="1" fontAlgn="auto" hangingPunct="1">
              <a:spcAft>
                <a:spcPts val="0"/>
              </a:spcAft>
              <a:buFont typeface="Arial" pitchFamily="34" charset="0"/>
              <a:buChar char="•"/>
              <a:defRPr/>
            </a:pPr>
            <a:r>
              <a:rPr lang="en-US" dirty="0" smtClean="0"/>
              <a:t>bow and arrow technology gradually overtook the use of the spear and atlatl</a:t>
            </a:r>
          </a:p>
          <a:p>
            <a:pPr eaLnBrk="1" fontAlgn="auto" hangingPunct="1">
              <a:spcAft>
                <a:spcPts val="0"/>
              </a:spcAft>
              <a:buFont typeface="Arial" pitchFamily="34" charset="0"/>
              <a:buChar char="•"/>
              <a:defRPr/>
            </a:pPr>
            <a:r>
              <a:rPr lang="en-US" dirty="0" smtClean="0"/>
              <a:t>agricultural production of the "Three Sisters" (maize, beans, and squash) was introduced</a:t>
            </a:r>
          </a:p>
        </p:txBody>
      </p:sp>
    </p:spTree>
    <p:extLst>
      <p:ext uri="{BB962C8B-B14F-4D97-AF65-F5344CB8AC3E}">
        <p14:creationId xmlns:p14="http://schemas.microsoft.com/office/powerpoint/2010/main" val="366429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Atlatl and Spear</a:t>
            </a:r>
          </a:p>
        </p:txBody>
      </p:sp>
      <p:sp>
        <p:nvSpPr>
          <p:cNvPr id="35843" name="Content Placeholder 2"/>
          <p:cNvSpPr>
            <a:spLocks noGrp="1"/>
          </p:cNvSpPr>
          <p:nvPr>
            <p:ph idx="1"/>
          </p:nvPr>
        </p:nvSpPr>
        <p:spPr/>
        <p:txBody>
          <a:bodyPr/>
          <a:lstStyle/>
          <a:p>
            <a:pPr eaLnBrk="1" hangingPunct="1"/>
            <a:r>
              <a:rPr lang="en-US" smtClean="0"/>
              <a:t>Atlatl or spear-thrower is a tool that uses leverage to achieve greater velocity in spear-throwing.</a:t>
            </a:r>
          </a:p>
          <a:p>
            <a:pPr eaLnBrk="1" hangingPunct="1"/>
            <a:endParaRPr lang="en-US" smtClean="0"/>
          </a:p>
        </p:txBody>
      </p:sp>
      <p:pic>
        <p:nvPicPr>
          <p:cNvPr id="35844" name="Picture 3" descr="atlat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43400"/>
            <a:ext cx="447833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atlatly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971800"/>
            <a:ext cx="39624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5"/>
          <p:cNvSpPr txBox="1">
            <a:spLocks noChangeArrowheads="1"/>
          </p:cNvSpPr>
          <p:nvPr/>
        </p:nvSpPr>
        <p:spPr bwMode="auto">
          <a:xfrm>
            <a:off x="838200" y="6324600"/>
            <a:ext cx="688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hlinkClick r:id="rId5"/>
              </a:rPr>
              <a:t>http://www.nps.gov/efmo/photosmultimedia/loader.cfm?csModule=security/getfile&amp;PageID=200972</a:t>
            </a:r>
            <a:endParaRPr lang="en-US" sz="1200" dirty="0"/>
          </a:p>
          <a:p>
            <a:pPr eaLnBrk="1" hangingPunct="1"/>
            <a:endParaRPr lang="en-US" sz="1200" dirty="0"/>
          </a:p>
        </p:txBody>
      </p:sp>
    </p:spTree>
    <p:extLst>
      <p:ext uri="{BB962C8B-B14F-4D97-AF65-F5344CB8AC3E}">
        <p14:creationId xmlns:p14="http://schemas.microsoft.com/office/powerpoint/2010/main" val="189338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r" eaLnBrk="1" hangingPunct="1"/>
            <a:r>
              <a:rPr lang="en-US" smtClean="0"/>
              <a:t>Three Sisters</a:t>
            </a:r>
          </a:p>
        </p:txBody>
      </p:sp>
      <p:pic>
        <p:nvPicPr>
          <p:cNvPr id="4" name="Content Placeholder 3" descr="three-sisters-stew.jpg"/>
          <p:cNvPicPr>
            <a:picLocks noGrp="1" noChangeAspect="1"/>
          </p:cNvPicPr>
          <p:nvPr>
            <p:ph idx="1"/>
          </p:nvPr>
        </p:nvPicPr>
        <p:blipFill>
          <a:blip r:embed="rId3" cstate="print"/>
          <a:stretch>
            <a:fillRect/>
          </a:stretch>
        </p:blipFill>
        <p:spPr>
          <a:xfrm>
            <a:off x="4800600" y="2514600"/>
            <a:ext cx="3817145" cy="2544763"/>
          </a:xfrm>
          <a:solidFill>
            <a:srgbClr val="FFFFFF">
              <a:shade val="85000"/>
            </a:srgbClr>
          </a:solidFill>
          <a:ln w="88900" cap="sq">
            <a:solidFill>
              <a:schemeClr val="accent3">
                <a:lumMod val="50000"/>
              </a:schemeClr>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3sisters.jpg"/>
          <p:cNvPicPr>
            <a:picLocks noChangeAspect="1"/>
          </p:cNvPicPr>
          <p:nvPr/>
        </p:nvPicPr>
        <p:blipFill>
          <a:blip r:embed="rId4" cstate="print"/>
          <a:stretch>
            <a:fillRect/>
          </a:stretch>
        </p:blipFill>
        <p:spPr>
          <a:xfrm>
            <a:off x="304800" y="339852"/>
            <a:ext cx="4114800" cy="6205118"/>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151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Choose cultural group to study</a:t>
            </a:r>
          </a:p>
          <a:p>
            <a:pPr lvl="1"/>
            <a:r>
              <a:rPr lang="en-US" dirty="0" smtClean="0"/>
              <a:t>Navajo</a:t>
            </a:r>
          </a:p>
          <a:p>
            <a:pPr lvl="1"/>
            <a:r>
              <a:rPr lang="en-US" dirty="0" smtClean="0"/>
              <a:t>Apache</a:t>
            </a:r>
          </a:p>
          <a:p>
            <a:pPr lvl="1"/>
            <a:r>
              <a:rPr lang="en-US" dirty="0" smtClean="0"/>
              <a:t>Omaha</a:t>
            </a:r>
          </a:p>
          <a:p>
            <a:pPr lvl="1"/>
            <a:r>
              <a:rPr lang="en-US" dirty="0" smtClean="0"/>
              <a:t>Lakota</a:t>
            </a:r>
          </a:p>
          <a:p>
            <a:pPr lvl="1"/>
            <a:r>
              <a:rPr lang="en-US" dirty="0" smtClean="0"/>
              <a:t>Makah</a:t>
            </a:r>
          </a:p>
          <a:p>
            <a:pPr lvl="1"/>
            <a:r>
              <a:rPr lang="en-US" dirty="0" smtClean="0"/>
              <a:t>Onondaga, etc.</a:t>
            </a:r>
          </a:p>
          <a:p>
            <a:pPr lvl="1"/>
            <a:r>
              <a:rPr lang="en-US" dirty="0" smtClean="0">
                <a:hlinkClick r:id="rId2"/>
              </a:rPr>
              <a:t>http</a:t>
            </a:r>
            <a:r>
              <a:rPr lang="en-US" dirty="0">
                <a:hlinkClick r:id="rId2"/>
              </a:rPr>
              <a:t>://www.usa.gov/Government/Tribal-Sites</a:t>
            </a:r>
            <a:r>
              <a:rPr lang="en-US" dirty="0" smtClean="0">
                <a:hlinkClick r:id="rId2"/>
              </a:rPr>
              <a:t>/</a:t>
            </a:r>
            <a:endParaRPr lang="en-US" dirty="0" smtClean="0"/>
          </a:p>
          <a:p>
            <a:r>
              <a:rPr lang="en-US" dirty="0" err="1" smtClean="0"/>
              <a:t>Moundbuilder</a:t>
            </a:r>
            <a:r>
              <a:rPr lang="en-US" dirty="0" smtClean="0"/>
              <a:t> cultures</a:t>
            </a:r>
          </a:p>
          <a:p>
            <a:pPr lvl="1"/>
            <a:endParaRPr lang="en-US" dirty="0"/>
          </a:p>
        </p:txBody>
      </p:sp>
    </p:spTree>
    <p:extLst>
      <p:ext uri="{BB962C8B-B14F-4D97-AF65-F5344CB8AC3E}">
        <p14:creationId xmlns:p14="http://schemas.microsoft.com/office/powerpoint/2010/main" val="379058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Hopewell Tradition</a:t>
            </a:r>
          </a:p>
        </p:txBody>
      </p:sp>
      <p:sp>
        <p:nvSpPr>
          <p:cNvPr id="37891" name="Content Placeholder 2"/>
          <p:cNvSpPr>
            <a:spLocks noGrp="1"/>
          </p:cNvSpPr>
          <p:nvPr>
            <p:ph idx="1"/>
          </p:nvPr>
        </p:nvSpPr>
        <p:spPr/>
        <p:txBody>
          <a:bodyPr>
            <a:normAutofit lnSpcReduction="10000"/>
          </a:bodyPr>
          <a:lstStyle/>
          <a:p>
            <a:pPr eaLnBrk="1" hangingPunct="1"/>
            <a:r>
              <a:rPr lang="en-US" smtClean="0"/>
              <a:t>Flourished along rivers in the northeastern and midwestern United States from 200 BCE to 500 CE. </a:t>
            </a:r>
          </a:p>
          <a:p>
            <a:pPr eaLnBrk="1" hangingPunct="1"/>
            <a:r>
              <a:rPr lang="en-US" smtClean="0"/>
              <a:t>The Hopewell tradition was not a single culture or society, but a widely dispersed set of related populations. </a:t>
            </a:r>
          </a:p>
          <a:p>
            <a:pPr eaLnBrk="1" hangingPunct="1"/>
            <a:r>
              <a:rPr lang="en-US" smtClean="0"/>
              <a:t>They were connected by a common network of trade routes, known as the Hopewell Exchange System. </a:t>
            </a:r>
          </a:p>
        </p:txBody>
      </p:sp>
    </p:spTree>
    <p:extLst>
      <p:ext uri="{BB962C8B-B14F-4D97-AF65-F5344CB8AC3E}">
        <p14:creationId xmlns:p14="http://schemas.microsoft.com/office/powerpoint/2010/main" val="116528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Hopewellsphere2_map_HRoe_20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457200"/>
            <a:ext cx="5832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2"/>
          <p:cNvSpPr txBox="1">
            <a:spLocks noChangeArrowheads="1"/>
          </p:cNvSpPr>
          <p:nvPr/>
        </p:nvSpPr>
        <p:spPr bwMode="auto">
          <a:xfrm>
            <a:off x="2057400" y="6059488"/>
            <a:ext cx="5300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hlinkClick r:id="rId4"/>
              </a:rPr>
              <a:t>http://en.wikipedia.org/wiki/List_of_Hopewell_sites</a:t>
            </a:r>
            <a:endParaRPr lang="en-US"/>
          </a:p>
          <a:p>
            <a:pPr eaLnBrk="1" hangingPunct="1"/>
            <a:endParaRPr lang="en-US"/>
          </a:p>
        </p:txBody>
      </p:sp>
    </p:spTree>
    <p:extLst>
      <p:ext uri="{BB962C8B-B14F-4D97-AF65-F5344CB8AC3E}">
        <p14:creationId xmlns:p14="http://schemas.microsoft.com/office/powerpoint/2010/main" val="2236794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Hopewell Exchange System</a:t>
            </a:r>
          </a:p>
        </p:txBody>
      </p:sp>
      <p:sp>
        <p:nvSpPr>
          <p:cNvPr id="39939" name="Content Placeholder 2"/>
          <p:cNvSpPr>
            <a:spLocks noGrp="1"/>
          </p:cNvSpPr>
          <p:nvPr>
            <p:ph idx="1"/>
          </p:nvPr>
        </p:nvSpPr>
        <p:spPr>
          <a:xfrm>
            <a:off x="457200" y="1447800"/>
            <a:ext cx="8229600" cy="5745163"/>
          </a:xfrm>
        </p:spPr>
        <p:txBody>
          <a:bodyPr/>
          <a:lstStyle/>
          <a:p>
            <a:pPr eaLnBrk="1" hangingPunct="1"/>
            <a:r>
              <a:rPr lang="en-US" smtClean="0"/>
              <a:t>At its greatest extent, the Hopewell exchange system ran from the Southeastern United States into the southeastern Canadian shores of Lake Ontario. </a:t>
            </a:r>
          </a:p>
          <a:p>
            <a:pPr eaLnBrk="1" hangingPunct="1"/>
            <a:r>
              <a:rPr lang="en-US" smtClean="0"/>
              <a:t>Within this area societies participated in a high degree of exchange with the highest amount of activity along waterways. </a:t>
            </a:r>
          </a:p>
          <a:p>
            <a:pPr eaLnBrk="1" hangingPunct="1"/>
            <a:r>
              <a:rPr lang="en-US" smtClean="0"/>
              <a:t>The Hopewell exchange system received materials from all over the United States. </a:t>
            </a:r>
          </a:p>
        </p:txBody>
      </p:sp>
    </p:spTree>
    <p:extLst>
      <p:ext uri="{BB962C8B-B14F-4D97-AF65-F5344CB8AC3E}">
        <p14:creationId xmlns:p14="http://schemas.microsoft.com/office/powerpoint/2010/main" val="3205468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endParaRPr lang="en-US" smtClean="0"/>
          </a:p>
        </p:txBody>
      </p:sp>
      <p:sp>
        <p:nvSpPr>
          <p:cNvPr id="40963" name="Content Placeholder 2"/>
          <p:cNvSpPr>
            <a:spLocks noGrp="1"/>
          </p:cNvSpPr>
          <p:nvPr>
            <p:ph idx="1"/>
          </p:nvPr>
        </p:nvSpPr>
        <p:spPr/>
        <p:txBody>
          <a:bodyPr>
            <a:normAutofit lnSpcReduction="10000"/>
          </a:bodyPr>
          <a:lstStyle/>
          <a:p>
            <a:pPr eaLnBrk="1" hangingPunct="1"/>
            <a:r>
              <a:rPr lang="en-US" smtClean="0"/>
              <a:t>Most of the items traded were exotic materials and were received by people living in the major trading and manufacturing areas. </a:t>
            </a:r>
          </a:p>
          <a:p>
            <a:pPr eaLnBrk="1" hangingPunct="1"/>
            <a:r>
              <a:rPr lang="en-US" smtClean="0"/>
              <a:t>These people then converted the materials into products and exported them through local and regional exchange networks. </a:t>
            </a:r>
          </a:p>
          <a:p>
            <a:pPr eaLnBrk="1" hangingPunct="1"/>
            <a:r>
              <a:rPr lang="en-US" smtClean="0"/>
              <a:t>The objects created by the Hopewell exchange system spread far and wide and have been seen in many burials outside the Midwest.</a:t>
            </a:r>
            <a:r>
              <a:rPr lang="en-US" baseline="30000" smtClean="0">
                <a:hlinkClick r:id="" action="ppaction://hlinkfile"/>
              </a:rPr>
              <a:t>[2]</a:t>
            </a:r>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2881962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en-US" smtClean="0"/>
          </a:p>
        </p:txBody>
      </p:sp>
      <p:sp>
        <p:nvSpPr>
          <p:cNvPr id="41987" name="Content Placeholder 2"/>
          <p:cNvSpPr>
            <a:spLocks noGrp="1"/>
          </p:cNvSpPr>
          <p:nvPr>
            <p:ph idx="1"/>
          </p:nvPr>
        </p:nvSpPr>
        <p:spPr/>
        <p:txBody>
          <a:bodyPr/>
          <a:lstStyle/>
          <a:p>
            <a:pPr eaLnBrk="1" hangingPunct="1"/>
            <a:r>
              <a:rPr lang="en-US" smtClean="0"/>
              <a:t>The Hopewell created some of the finest craftwork and artwork of the Americas. Most of their works had some religious significance, and their graves were filled with necklaces, ornate carvings made from bone or wood, decorated ceremonial pottery, ear plugs, and pendants. Some graves were lined with woven mats, mica (a flaky clear mineral), or stones.</a:t>
            </a:r>
          </a:p>
        </p:txBody>
      </p:sp>
    </p:spTree>
    <p:extLst>
      <p:ext uri="{BB962C8B-B14F-4D97-AF65-F5344CB8AC3E}">
        <p14:creationId xmlns:p14="http://schemas.microsoft.com/office/powerpoint/2010/main" val="1779666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endParaRPr lang="en-US" smtClean="0"/>
          </a:p>
        </p:txBody>
      </p:sp>
      <p:sp>
        <p:nvSpPr>
          <p:cNvPr id="43011" name="Content Placeholder 2"/>
          <p:cNvSpPr>
            <a:spLocks noGrp="1"/>
          </p:cNvSpPr>
          <p:nvPr>
            <p:ph idx="1"/>
          </p:nvPr>
        </p:nvSpPr>
        <p:spPr/>
        <p:txBody>
          <a:bodyPr/>
          <a:lstStyle/>
          <a:p>
            <a:pPr eaLnBrk="1" hangingPunct="1"/>
            <a:r>
              <a:rPr lang="en-US" smtClean="0"/>
              <a:t>The Mound of Pipes at Mound City (near Chillicothe, Ohio) produced over 200 stone smoking pipes depicting animals and birds in well-realized three-dimensional form</a:t>
            </a:r>
          </a:p>
        </p:txBody>
      </p:sp>
      <p:pic>
        <p:nvPicPr>
          <p:cNvPr id="19458" name="Picture 2" descr="http://upload.wikimedia.org/wikipedia/commons/thumb/2/27/Hopewell_culture_nhp_raven_effigy_pipe_chillicothe_ohio_2006.jpg/250px-Hopewell_culture_nhp_raven_effigy_pipe_chillicothe_ohio_2006.jpg">
            <a:hlinkClick r:id="rId3"/>
          </p:cNvPr>
          <p:cNvPicPr>
            <a:picLocks noChangeAspect="1" noChangeArrowheads="1"/>
          </p:cNvPicPr>
          <p:nvPr/>
        </p:nvPicPr>
        <p:blipFill>
          <a:blip r:embed="rId4"/>
          <a:srcRect/>
          <a:stretch>
            <a:fillRect/>
          </a:stretch>
        </p:blipFill>
        <p:spPr bwMode="auto">
          <a:xfrm>
            <a:off x="685800" y="4038600"/>
            <a:ext cx="3429000" cy="2290763"/>
          </a:xfrm>
          <a:prstGeom prst="rect">
            <a:avLst/>
          </a:prstGeom>
          <a:noFill/>
          <a:ln w="57150">
            <a:solidFill>
              <a:schemeClr val="accent3">
                <a:lumMod val="50000"/>
              </a:schemeClr>
            </a:solidFill>
          </a:ln>
        </p:spPr>
      </p:pic>
      <p:pic>
        <p:nvPicPr>
          <p:cNvPr id="5" name="Picture 4" descr="Mound_City_Chillicothe_Ohio_HRoe_2008.jpg"/>
          <p:cNvPicPr>
            <a:picLocks noChangeAspect="1"/>
          </p:cNvPicPr>
          <p:nvPr/>
        </p:nvPicPr>
        <p:blipFill>
          <a:blip r:embed="rId5"/>
          <a:stretch>
            <a:fillRect/>
          </a:stretch>
        </p:blipFill>
        <p:spPr>
          <a:xfrm>
            <a:off x="5029200" y="3810000"/>
            <a:ext cx="3378200" cy="2527300"/>
          </a:xfrm>
          <a:prstGeom prst="rect">
            <a:avLst/>
          </a:prstGeom>
          <a:ln w="57150">
            <a:solidFill>
              <a:schemeClr val="accent3">
                <a:lumMod val="50000"/>
              </a:schemeClr>
            </a:solidFill>
          </a:ln>
        </p:spPr>
      </p:pic>
    </p:spTree>
    <p:extLst>
      <p:ext uri="{BB962C8B-B14F-4D97-AF65-F5344CB8AC3E}">
        <p14:creationId xmlns:p14="http://schemas.microsoft.com/office/powerpoint/2010/main" val="1395126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Hopewell Artifacts</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10" y="990600"/>
            <a:ext cx="17621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1580367"/>
            <a:ext cx="2795588" cy="29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124325"/>
            <a:ext cx="3176586" cy="256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descr="https://encrypted-tbn0.gstatic.com/images?q=tbn:ANd9GcTks93GDV3v46qZRswLecJD_SkL4lq-1SGNmvJ0KN3H15jlXv2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800600"/>
            <a:ext cx="27908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encrypted-tbn3.gstatic.com/images?q=tbn:ANd9GcQMfOu_pBfJq_w8Udxg77dP1iratSRTZBvFxgrhbk5-6V1i59P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9538" y="1524000"/>
            <a:ext cx="3240044"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0679" y="484241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8674" y="2347913"/>
            <a:ext cx="8191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968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Mississippian period (after A.D. 1000)</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smtClean="0"/>
              <a:t>Maize agriculture spread throughout the East. </a:t>
            </a:r>
          </a:p>
          <a:p>
            <a:pPr eaLnBrk="1" fontAlgn="auto" hangingPunct="1">
              <a:spcAft>
                <a:spcPts val="0"/>
              </a:spcAft>
              <a:buFont typeface="Arial" pitchFamily="34" charset="0"/>
              <a:buChar char="•"/>
              <a:defRPr/>
            </a:pPr>
            <a:r>
              <a:rPr lang="en-US" dirty="0" smtClean="0"/>
              <a:t>Populations expanded and became increasingly sedentary. </a:t>
            </a:r>
          </a:p>
          <a:p>
            <a:pPr eaLnBrk="1" fontAlgn="auto" hangingPunct="1">
              <a:spcAft>
                <a:spcPts val="0"/>
              </a:spcAft>
              <a:buFont typeface="Arial" pitchFamily="34" charset="0"/>
              <a:buChar char="•"/>
              <a:defRPr/>
            </a:pPr>
            <a:r>
              <a:rPr lang="en-US" dirty="0" smtClean="0"/>
              <a:t>At Cahokia Mounds (near East St. Louis, Ill.) the largest earthwork in North America was built, a temple mound measuring nearly 100 ft high and 975 ft long </a:t>
            </a:r>
          </a:p>
          <a:p>
            <a:pPr eaLnBrk="1" fontAlgn="auto" hangingPunct="1">
              <a:spcAft>
                <a:spcPts val="0"/>
              </a:spcAft>
              <a:buFont typeface="Arial" pitchFamily="34" charset="0"/>
              <a:buChar char="•"/>
              <a:defRPr/>
            </a:pPr>
            <a:r>
              <a:rPr lang="en-US" dirty="0" smtClean="0"/>
              <a:t>Many large ceremonial centers with temple mounds appeared throughout the South, especially in the Mississippi Valley </a:t>
            </a:r>
            <a:br>
              <a:rPr lang="en-US" dirty="0" smtClean="0"/>
            </a:br>
            <a:r>
              <a:rPr lang="en-US" dirty="0" smtClean="0"/>
              <a:t/>
            </a:r>
            <a:br>
              <a:rPr lang="en-US" dirty="0" smtClean="0"/>
            </a:br>
            <a:endParaRPr lang="en-US" dirty="0" smtClean="0"/>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420256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Mississippiancultures_map_HRoe_20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0"/>
            <a:ext cx="643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09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rtlCol="0">
            <a:normAutofit fontScale="90000"/>
          </a:bodyPr>
          <a:lstStyle/>
          <a:p>
            <a:pPr algn="l" eaLnBrk="1" fontAlgn="auto" hangingPunct="1">
              <a:spcAft>
                <a:spcPts val="0"/>
              </a:spcAft>
              <a:defRPr/>
            </a:pPr>
            <a:r>
              <a:rPr lang="en-US" dirty="0" smtClean="0"/>
              <a:t>Mississippi </a:t>
            </a:r>
            <a:br>
              <a:rPr lang="en-US" dirty="0" smtClean="0"/>
            </a:br>
            <a:r>
              <a:rPr lang="en-US" dirty="0" smtClean="0"/>
              <a:t>Mound </a:t>
            </a:r>
            <a:br>
              <a:rPr lang="en-US" dirty="0" smtClean="0"/>
            </a:br>
            <a:r>
              <a:rPr lang="en-US" dirty="0" smtClean="0"/>
              <a:t>Sites</a:t>
            </a:r>
          </a:p>
        </p:txBody>
      </p:sp>
      <p:sp>
        <p:nvSpPr>
          <p:cNvPr id="46083" name="Content Placeholder 2"/>
          <p:cNvSpPr>
            <a:spLocks noGrp="1"/>
          </p:cNvSpPr>
          <p:nvPr>
            <p:ph idx="1"/>
          </p:nvPr>
        </p:nvSpPr>
        <p:spPr>
          <a:xfrm>
            <a:off x="457200" y="6096000"/>
            <a:ext cx="8229600" cy="457200"/>
          </a:xfrm>
        </p:spPr>
        <p:txBody>
          <a:bodyPr/>
          <a:lstStyle/>
          <a:p>
            <a:pPr eaLnBrk="1" hangingPunct="1"/>
            <a:r>
              <a:rPr lang="en-US" sz="2400" smtClean="0">
                <a:hlinkClick r:id="rId3"/>
              </a:rPr>
              <a:t>http://www.nps.gov/nr/travel/mounds/map.htm</a:t>
            </a:r>
            <a:endParaRPr lang="en-US" sz="2400" smtClean="0"/>
          </a:p>
          <a:p>
            <a:pPr eaLnBrk="1" hangingPunct="1"/>
            <a:endParaRPr lang="en-US" smtClean="0"/>
          </a:p>
        </p:txBody>
      </p:sp>
      <p:pic>
        <p:nvPicPr>
          <p:cNvPr id="9" name="Picture 8" descr="mississippi mounds map.gif"/>
          <p:cNvPicPr>
            <a:picLocks noChangeAspect="1"/>
          </p:cNvPicPr>
          <p:nvPr/>
        </p:nvPicPr>
        <p:blipFill>
          <a:blip r:embed="rId4"/>
          <a:stretch>
            <a:fillRect/>
          </a:stretch>
        </p:blipFill>
        <p:spPr>
          <a:xfrm>
            <a:off x="4724400" y="304800"/>
            <a:ext cx="2443163" cy="5675313"/>
          </a:xfrm>
          <a:prstGeom prst="rect">
            <a:avLst/>
          </a:prstGeom>
          <a:ln w="38100">
            <a:solidFill>
              <a:schemeClr val="accent3">
                <a:lumMod val="50000"/>
              </a:schemeClr>
            </a:solidFill>
          </a:ln>
        </p:spPr>
      </p:pic>
      <p:sp>
        <p:nvSpPr>
          <p:cNvPr id="46085" name="TextBox 10"/>
          <p:cNvSpPr txBox="1">
            <a:spLocks noChangeArrowheads="1"/>
          </p:cNvSpPr>
          <p:nvPr/>
        </p:nvSpPr>
        <p:spPr bwMode="auto">
          <a:xfrm>
            <a:off x="457200" y="3352800"/>
            <a:ext cx="49149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u="sng">
                <a:latin typeface="Calibri" pitchFamily="34" charset="0"/>
                <a:hlinkClick r:id="rId5"/>
              </a:rPr>
              <a:t>Bear Creek Mound and Village Site,</a:t>
            </a:r>
            <a:r>
              <a:rPr lang="en-US" sz="1200">
                <a:latin typeface="Calibri" pitchFamily="34" charset="0"/>
              </a:rPr>
              <a:t> 45 miles northeast of Tupelo </a:t>
            </a:r>
          </a:p>
          <a:p>
            <a:pPr eaLnBrk="1" hangingPunct="1"/>
            <a:r>
              <a:rPr lang="en-US" sz="1200" u="sng">
                <a:latin typeface="Calibri" pitchFamily="34" charset="0"/>
                <a:hlinkClick r:id="rId6"/>
              </a:rPr>
              <a:t>Pharr Mounds,</a:t>
            </a:r>
            <a:r>
              <a:rPr lang="en-US" sz="1200">
                <a:latin typeface="Calibri" pitchFamily="34" charset="0"/>
                <a:hlinkClick r:id="rId6"/>
              </a:rPr>
              <a:t> </a:t>
            </a:r>
            <a:r>
              <a:rPr lang="en-US" sz="1200">
                <a:latin typeface="Calibri" pitchFamily="34" charset="0"/>
              </a:rPr>
              <a:t>23 miles northeast of Tupelo</a:t>
            </a:r>
          </a:p>
          <a:p>
            <a:pPr eaLnBrk="1" hangingPunct="1"/>
            <a:r>
              <a:rPr lang="en-US" sz="1200" u="sng">
                <a:latin typeface="Calibri" pitchFamily="34" charset="0"/>
                <a:hlinkClick r:id="rId7"/>
              </a:rPr>
              <a:t>Owl Creek Site, </a:t>
            </a:r>
            <a:r>
              <a:rPr lang="en-US" sz="1200">
                <a:latin typeface="Calibri" pitchFamily="34" charset="0"/>
              </a:rPr>
              <a:t>18 miles southwest of Tupelo</a:t>
            </a:r>
          </a:p>
          <a:p>
            <a:pPr eaLnBrk="1" hangingPunct="1"/>
            <a:r>
              <a:rPr lang="en-US" sz="1200" u="sng">
                <a:latin typeface="Calibri" pitchFamily="34" charset="0"/>
                <a:hlinkClick r:id="rId8"/>
              </a:rPr>
              <a:t>Bynum Mound and Village Site, </a:t>
            </a:r>
            <a:r>
              <a:rPr lang="en-US" sz="1200">
                <a:latin typeface="Calibri" pitchFamily="34" charset="0"/>
              </a:rPr>
              <a:t>28 miles southwest of Tupelo</a:t>
            </a:r>
          </a:p>
          <a:p>
            <a:pPr eaLnBrk="1" hangingPunct="1"/>
            <a:r>
              <a:rPr lang="en-US" sz="1200">
                <a:latin typeface="Calibri" pitchFamily="34" charset="0"/>
                <a:hlinkClick r:id="rId9"/>
              </a:rPr>
              <a:t>Winterville Site,</a:t>
            </a:r>
            <a:r>
              <a:rPr lang="en-US" sz="1200">
                <a:latin typeface="Calibri" pitchFamily="34" charset="0"/>
              </a:rPr>
              <a:t> 6 miles north of Greenville</a:t>
            </a:r>
          </a:p>
          <a:p>
            <a:pPr eaLnBrk="1" hangingPunct="1"/>
            <a:r>
              <a:rPr lang="en-US" sz="1200">
                <a:latin typeface="Calibri" pitchFamily="34" charset="0"/>
                <a:hlinkClick r:id="rId10"/>
              </a:rPr>
              <a:t>Jaketown Site, </a:t>
            </a:r>
            <a:r>
              <a:rPr lang="en-US" sz="1200">
                <a:latin typeface="Calibri" pitchFamily="34" charset="0"/>
              </a:rPr>
              <a:t>4 miles north of Belzoni</a:t>
            </a:r>
          </a:p>
          <a:p>
            <a:pPr eaLnBrk="1" hangingPunct="1"/>
            <a:r>
              <a:rPr lang="en-US" sz="1200">
                <a:latin typeface="Calibri" pitchFamily="34" charset="0"/>
              </a:rPr>
              <a:t> </a:t>
            </a:r>
            <a:r>
              <a:rPr lang="en-US" sz="1200">
                <a:latin typeface="Calibri" pitchFamily="34" charset="0"/>
                <a:hlinkClick r:id="rId11"/>
              </a:rPr>
              <a:t>Nanih Waiya Mound and Village, </a:t>
            </a:r>
            <a:r>
              <a:rPr lang="en-US" sz="1200">
                <a:latin typeface="Calibri" pitchFamily="34" charset="0"/>
              </a:rPr>
              <a:t>northeast of Philadelphia</a:t>
            </a:r>
          </a:p>
          <a:p>
            <a:pPr eaLnBrk="1" hangingPunct="1"/>
            <a:r>
              <a:rPr lang="en-US" sz="1200">
                <a:latin typeface="Calibri" pitchFamily="34" charset="0"/>
                <a:hlinkClick r:id="rId12"/>
              </a:rPr>
              <a:t>Pocahontas Mound A, </a:t>
            </a:r>
            <a:r>
              <a:rPr lang="en-US" sz="1200">
                <a:latin typeface="Calibri" pitchFamily="34" charset="0"/>
              </a:rPr>
              <a:t>9 miles north of Jackson</a:t>
            </a:r>
          </a:p>
          <a:p>
            <a:pPr eaLnBrk="1" hangingPunct="1"/>
            <a:r>
              <a:rPr lang="en-US" sz="1200">
                <a:latin typeface="Calibri" pitchFamily="34" charset="0"/>
                <a:hlinkClick r:id="rId13"/>
              </a:rPr>
              <a:t>Boyd Mounds Site, </a:t>
            </a:r>
            <a:r>
              <a:rPr lang="en-US" sz="1200">
                <a:latin typeface="Calibri" pitchFamily="34" charset="0"/>
              </a:rPr>
              <a:t>northeast of Jackson</a:t>
            </a:r>
          </a:p>
          <a:p>
            <a:pPr eaLnBrk="1" hangingPunct="1"/>
            <a:r>
              <a:rPr lang="en-US" sz="1200">
                <a:latin typeface="Calibri" pitchFamily="34" charset="0"/>
                <a:hlinkClick r:id="rId14"/>
              </a:rPr>
              <a:t>Emerald Mound Site, </a:t>
            </a:r>
            <a:r>
              <a:rPr lang="en-US" sz="1200">
                <a:latin typeface="Calibri" pitchFamily="34" charset="0"/>
              </a:rPr>
              <a:t>10 miles northeast of Natchez</a:t>
            </a:r>
          </a:p>
          <a:p>
            <a:pPr eaLnBrk="1" hangingPunct="1"/>
            <a:r>
              <a:rPr lang="en-US" sz="1200">
                <a:latin typeface="Calibri" pitchFamily="34" charset="0"/>
                <a:hlinkClick r:id="rId15"/>
              </a:rPr>
              <a:t>Grand Village of the Natchez Indians</a:t>
            </a:r>
            <a:r>
              <a:rPr lang="en-US" sz="1200">
                <a:latin typeface="Calibri" pitchFamily="34" charset="0"/>
              </a:rPr>
              <a:t>, Natchez</a:t>
            </a:r>
          </a:p>
          <a:p>
            <a:pPr eaLnBrk="1" hangingPunct="1"/>
            <a:r>
              <a:rPr lang="en-US" sz="1600">
                <a:latin typeface="Calibri" pitchFamily="34" charset="0"/>
              </a:rPr>
              <a:t> </a:t>
            </a:r>
          </a:p>
          <a:p>
            <a:pPr eaLnBrk="1" hangingPunct="1"/>
            <a:endParaRPr lang="en-US">
              <a:latin typeface="Calibri" pitchFamily="34" charset="0"/>
            </a:endParaRPr>
          </a:p>
        </p:txBody>
      </p:sp>
    </p:spTree>
    <p:extLst>
      <p:ext uri="{BB962C8B-B14F-4D97-AF65-F5344CB8AC3E}">
        <p14:creationId xmlns:p14="http://schemas.microsoft.com/office/powerpoint/2010/main" val="13909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hlinkClick r:id="rId3"/>
              </a:rPr>
              <a:t>Mound Builder Cultures</a:t>
            </a:r>
            <a:endParaRPr lang="en-US" dirty="0" smtClean="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prehistoric inhabitants of North America </a:t>
            </a:r>
          </a:p>
          <a:p>
            <a:pPr eaLnBrk="1" fontAlgn="auto" hangingPunct="1">
              <a:spcAft>
                <a:spcPts val="0"/>
              </a:spcAft>
              <a:buFont typeface="Arial" pitchFamily="34" charset="0"/>
              <a:buChar char="•"/>
              <a:defRPr/>
            </a:pPr>
            <a:r>
              <a:rPr lang="en-US" dirty="0" smtClean="0"/>
              <a:t>constructed earthen mounds for burial, residential and ceremonial purposes</a:t>
            </a:r>
          </a:p>
          <a:p>
            <a:pPr eaLnBrk="1" fontAlgn="auto" hangingPunct="1">
              <a:spcAft>
                <a:spcPts val="0"/>
              </a:spcAft>
              <a:buFont typeface="Arial" pitchFamily="34" charset="0"/>
              <a:buChar char="•"/>
              <a:defRPr/>
            </a:pPr>
            <a:r>
              <a:rPr lang="en-US" dirty="0" smtClean="0"/>
              <a:t>Pre-Columbian cultures of the Archaic period; Woodland period (Adena and Hopewell cultures); and Mississippian period</a:t>
            </a:r>
          </a:p>
          <a:p>
            <a:pPr eaLnBrk="1" fontAlgn="auto" hangingPunct="1">
              <a:spcAft>
                <a:spcPts val="0"/>
              </a:spcAft>
              <a:buFont typeface="Arial" pitchFamily="34" charset="0"/>
              <a:buChar char="•"/>
              <a:defRPr/>
            </a:pPr>
            <a:r>
              <a:rPr lang="en-US" dirty="0" smtClean="0"/>
              <a:t>dating from roughly 3000 BCE to the 16th century CE</a:t>
            </a:r>
          </a:p>
          <a:p>
            <a:pPr eaLnBrk="1" fontAlgn="auto" hangingPunct="1">
              <a:spcAft>
                <a:spcPts val="0"/>
              </a:spcAft>
              <a:buFont typeface="Arial" pitchFamily="34" charset="0"/>
              <a:buChar char="•"/>
              <a:defRPr/>
            </a:pPr>
            <a:r>
              <a:rPr lang="en-US" dirty="0" smtClean="0"/>
              <a:t>regions of the Great Lakes, the Ohio River valley, and the Mississippi River valley</a:t>
            </a:r>
          </a:p>
        </p:txBody>
      </p:sp>
    </p:spTree>
    <p:extLst>
      <p:ext uri="{BB962C8B-B14F-4D97-AF65-F5344CB8AC3E}">
        <p14:creationId xmlns:p14="http://schemas.microsoft.com/office/powerpoint/2010/main" val="4194637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330200" y="4876800"/>
            <a:ext cx="8813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Humans first arrived at Cahokia around 700 AD, but sometime around 1050 </a:t>
            </a:r>
            <a:br>
              <a:rPr lang="en-US" sz="2000"/>
            </a:br>
            <a:r>
              <a:rPr lang="en-US" sz="2000"/>
              <a:t>the population exploded for unknown reasons and the city became a </a:t>
            </a:r>
            <a:br>
              <a:rPr lang="en-US" sz="2000"/>
            </a:br>
            <a:r>
              <a:rPr lang="en-US" sz="2000"/>
              <a:t>regional center of what is known as the Mississippian culture.</a:t>
            </a:r>
          </a:p>
          <a:p>
            <a:pPr eaLnBrk="1" hangingPunct="1"/>
            <a:endParaRPr lang="en-US"/>
          </a:p>
        </p:txBody>
      </p:sp>
      <p:pic>
        <p:nvPicPr>
          <p:cNvPr id="153602" name="Picture 2" descr="http://www.sacred-destinations.com/usa/images/illinois/cohokia/resized/monks-mound-stairs-cc-ringey.jpg"/>
          <p:cNvPicPr>
            <a:picLocks noChangeAspect="1" noChangeArrowheads="1"/>
          </p:cNvPicPr>
          <p:nvPr/>
        </p:nvPicPr>
        <p:blipFill>
          <a:blip r:embed="rId3" cstate="print"/>
          <a:srcRect/>
          <a:stretch>
            <a:fillRect/>
          </a:stretch>
        </p:blipFill>
        <p:spPr bwMode="auto">
          <a:xfrm>
            <a:off x="838200" y="304800"/>
            <a:ext cx="5029200" cy="3764717"/>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04" name="Picture 4" descr="Cahokia birdman carving"/>
          <p:cNvPicPr>
            <a:picLocks noChangeAspect="1" noChangeArrowheads="1"/>
          </p:cNvPicPr>
          <p:nvPr/>
        </p:nvPicPr>
        <p:blipFill>
          <a:blip r:embed="rId4" cstate="print"/>
          <a:srcRect/>
          <a:stretch>
            <a:fillRect/>
          </a:stretch>
        </p:blipFill>
        <p:spPr bwMode="auto">
          <a:xfrm>
            <a:off x="6400799" y="914400"/>
            <a:ext cx="2267865" cy="3019426"/>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5062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Cahokia Mounds</a:t>
            </a:r>
          </a:p>
        </p:txBody>
      </p:sp>
      <p:sp>
        <p:nvSpPr>
          <p:cNvPr id="27651" name="Content Placeholder 2"/>
          <p:cNvSpPr>
            <a:spLocks noGrp="1"/>
          </p:cNvSpPr>
          <p:nvPr>
            <p:ph idx="1"/>
          </p:nvPr>
        </p:nvSpPr>
        <p:spPr/>
        <p:txBody>
          <a:bodyPr>
            <a:normAutofit lnSpcReduction="10000"/>
          </a:bodyPr>
          <a:lstStyle/>
          <a:p>
            <a:r>
              <a:rPr lang="en-US" smtClean="0"/>
              <a:t>At its peak (</a:t>
            </a:r>
            <a:r>
              <a:rPr lang="en-US" b="1" smtClean="0"/>
              <a:t>1050-1250 AD</a:t>
            </a:r>
            <a:r>
              <a:rPr lang="en-US" smtClean="0"/>
              <a:t>), the city was home to 10-15,000 residents, </a:t>
            </a:r>
            <a:br>
              <a:rPr lang="en-US" smtClean="0"/>
            </a:br>
            <a:r>
              <a:rPr lang="en-US" smtClean="0"/>
              <a:t>with the regional population estimated to have been as large as 40,000. </a:t>
            </a:r>
            <a:br>
              <a:rPr lang="en-US" smtClean="0"/>
            </a:br>
            <a:r>
              <a:rPr lang="en-US" smtClean="0"/>
              <a:t>That means it may have been the biggest world metropolis of its time, </a:t>
            </a:r>
            <a:br>
              <a:rPr lang="en-US" smtClean="0"/>
            </a:br>
            <a:r>
              <a:rPr lang="en-US" smtClean="0"/>
              <a:t>surpassing even London.</a:t>
            </a:r>
          </a:p>
          <a:p>
            <a:r>
              <a:rPr lang="en-US" smtClean="0"/>
              <a:t>To understand this site, it is important to explore the Mound Builder Cultures.</a:t>
            </a:r>
          </a:p>
          <a:p>
            <a:endParaRPr lang="en-US" smtClean="0"/>
          </a:p>
        </p:txBody>
      </p:sp>
    </p:spTree>
    <p:extLst>
      <p:ext uri="{BB962C8B-B14F-4D97-AF65-F5344CB8AC3E}">
        <p14:creationId xmlns:p14="http://schemas.microsoft.com/office/powerpoint/2010/main" val="75237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Cahokia Mounds</a:t>
            </a:r>
          </a:p>
        </p:txBody>
      </p:sp>
      <p:sp>
        <p:nvSpPr>
          <p:cNvPr id="3" name="Content Placeholder 2"/>
          <p:cNvSpPr>
            <a:spLocks noGrp="1"/>
          </p:cNvSpPr>
          <p:nvPr>
            <p:ph idx="1"/>
          </p:nvPr>
        </p:nvSpPr>
        <p:spPr>
          <a:xfrm>
            <a:off x="457200" y="1600200"/>
            <a:ext cx="8229600" cy="5257800"/>
          </a:xfrm>
        </p:spPr>
        <p:txBody>
          <a:bodyPr rtlCol="0">
            <a:normAutofit fontScale="62500" lnSpcReduction="20000"/>
          </a:bodyPr>
          <a:lstStyle/>
          <a:p>
            <a:pPr eaLnBrk="1" fontAlgn="auto" hangingPunct="1">
              <a:spcAft>
                <a:spcPts val="0"/>
              </a:spcAft>
              <a:buFont typeface="Arial" pitchFamily="34" charset="0"/>
              <a:buChar char="•"/>
              <a:defRPr/>
            </a:pPr>
            <a:r>
              <a:rPr lang="en-US" sz="4600" dirty="0" smtClean="0"/>
              <a:t>the city of Cahokia was inhabited from about A.D. 700 to 1400</a:t>
            </a:r>
          </a:p>
          <a:p>
            <a:pPr eaLnBrk="1" fontAlgn="auto" hangingPunct="1">
              <a:spcAft>
                <a:spcPts val="0"/>
              </a:spcAft>
              <a:buFont typeface="Arial" pitchFamily="34" charset="0"/>
              <a:buChar char="•"/>
              <a:defRPr/>
            </a:pPr>
            <a:r>
              <a:rPr lang="en-US" sz="4600" dirty="0" smtClean="0"/>
              <a:t>at its peak from 1,100 to 1,200 A.D.</a:t>
            </a:r>
          </a:p>
          <a:p>
            <a:pPr eaLnBrk="1" fontAlgn="auto" hangingPunct="1">
              <a:spcAft>
                <a:spcPts val="0"/>
              </a:spcAft>
              <a:buFont typeface="Arial" pitchFamily="34" charset="0"/>
              <a:buChar char="•"/>
              <a:defRPr/>
            </a:pPr>
            <a:r>
              <a:rPr lang="en-US" sz="4600" dirty="0" smtClean="0"/>
              <a:t>the city covered nearly six square miles and boasted a population of as many as 100,000 people</a:t>
            </a:r>
          </a:p>
          <a:p>
            <a:pPr eaLnBrk="1" fontAlgn="auto" hangingPunct="1">
              <a:spcAft>
                <a:spcPts val="0"/>
              </a:spcAft>
              <a:buFont typeface="Arial" pitchFamily="34" charset="0"/>
              <a:buChar char="•"/>
              <a:defRPr/>
            </a:pPr>
            <a:r>
              <a:rPr lang="en-US" sz="4600" dirty="0" smtClean="0"/>
              <a:t>houses were arranged in rows around open plazas</a:t>
            </a:r>
          </a:p>
          <a:p>
            <a:pPr eaLnBrk="1" fontAlgn="auto" hangingPunct="1">
              <a:spcAft>
                <a:spcPts val="0"/>
              </a:spcAft>
              <a:buFont typeface="Arial" pitchFamily="34" charset="0"/>
              <a:buChar char="•"/>
              <a:defRPr/>
            </a:pPr>
            <a:r>
              <a:rPr lang="en-US" sz="4600" dirty="0" smtClean="0"/>
              <a:t>agricultural fields and a number of smaller villages surrounded and supplied the city</a:t>
            </a:r>
          </a:p>
          <a:p>
            <a:pPr eaLnBrk="1" fontAlgn="auto" hangingPunct="1">
              <a:spcAft>
                <a:spcPts val="0"/>
              </a:spcAft>
              <a:buFont typeface="Arial" pitchFamily="34" charset="0"/>
              <a:buChar char="•"/>
              <a:defRPr/>
            </a:pPr>
            <a:r>
              <a:rPr lang="en-US" sz="4600" dirty="0" err="1" smtClean="0"/>
              <a:t>Cahokians</a:t>
            </a:r>
            <a:r>
              <a:rPr lang="en-US" sz="4600" dirty="0" smtClean="0"/>
              <a:t> were known to have traded with other tribes as far away as Minnesota.</a:t>
            </a:r>
            <a:br>
              <a:rPr lang="en-US" sz="4600" dirty="0" smtClean="0"/>
            </a:br>
            <a:endParaRPr lang="en-US" sz="4600" dirty="0" smtClean="0"/>
          </a:p>
          <a:p>
            <a:pPr eaLnBrk="1" fontAlgn="auto" hangingPunct="1">
              <a:spcAft>
                <a:spcPts val="0"/>
              </a:spcAft>
              <a:buFont typeface="Arial" pitchFamily="34" charset="0"/>
              <a:buChar char="•"/>
              <a:defRPr/>
            </a:pPr>
            <a:r>
              <a:rPr lang="en-US" dirty="0" smtClean="0">
                <a:hlinkClick r:id="rId3"/>
              </a:rPr>
              <a:t>http://www.youtube.com/watch?v=P_aSBfHpytE&amp;feature=related</a:t>
            </a:r>
            <a:r>
              <a:rPr lang="en-US" dirty="0" smtClean="0"/>
              <a:t> </a:t>
            </a:r>
            <a:r>
              <a:rPr lang="en-US" sz="4600" dirty="0" smtClean="0"/>
              <a:t/>
            </a:r>
            <a:br>
              <a:rPr lang="en-US" sz="4600" dirty="0" smtClean="0"/>
            </a:br>
            <a:r>
              <a:rPr lang="en-US" dirty="0" smtClean="0">
                <a:hlinkClick r:id="rId4"/>
              </a:rPr>
              <a:t>http://cahokiamounds.org/</a:t>
            </a:r>
            <a:endParaRPr lang="en-US" dirty="0" smtClean="0"/>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3320088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endParaRPr lang="en-US" smtClean="0"/>
          </a:p>
        </p:txBody>
      </p:sp>
      <p:pic>
        <p:nvPicPr>
          <p:cNvPr id="6" name="Content Placeholder 5" descr="CahokiaMounds-280.jpg"/>
          <p:cNvPicPr>
            <a:picLocks noGrp="1" noChangeAspect="1"/>
          </p:cNvPicPr>
          <p:nvPr>
            <p:ph idx="1"/>
          </p:nvPr>
        </p:nvPicPr>
        <p:blipFill>
          <a:blip r:embed="rId3" cstate="print">
            <a:lum bright="10000"/>
          </a:blip>
          <a:stretch>
            <a:fillRect/>
          </a:stretch>
        </p:blipFill>
        <p:spPr>
          <a:xfrm>
            <a:off x="685800" y="457200"/>
            <a:ext cx="4800600" cy="3497580"/>
          </a:xfrm>
          <a:solidFill>
            <a:srgbClr val="FFFFFF">
              <a:shade val="85000"/>
            </a:srgbClr>
          </a:solidFill>
          <a:ln w="88900" cap="sq">
            <a:solidFill>
              <a:schemeClr val="accent3">
                <a:lumMod val="50000"/>
              </a:schemeClr>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ahokiaMounds-old-400.jpg"/>
          <p:cNvPicPr>
            <a:picLocks noChangeAspect="1"/>
          </p:cNvPicPr>
          <p:nvPr/>
        </p:nvPicPr>
        <p:blipFill>
          <a:blip r:embed="rId4" cstate="print"/>
          <a:stretch>
            <a:fillRect/>
          </a:stretch>
        </p:blipFill>
        <p:spPr>
          <a:xfrm>
            <a:off x="3792005" y="3200400"/>
            <a:ext cx="5047195" cy="3419475"/>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CahokiaPeople-280.jpg"/>
          <p:cNvPicPr>
            <a:picLocks noChangeAspect="1"/>
          </p:cNvPicPr>
          <p:nvPr/>
        </p:nvPicPr>
        <p:blipFill>
          <a:blip r:embed="rId5" cstate="print"/>
          <a:stretch>
            <a:fillRect/>
          </a:stretch>
        </p:blipFill>
        <p:spPr>
          <a:xfrm>
            <a:off x="609600" y="4191000"/>
            <a:ext cx="2961968" cy="2295525"/>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134" name="TextBox 8"/>
          <p:cNvSpPr txBox="1">
            <a:spLocks noChangeArrowheads="1"/>
          </p:cNvSpPr>
          <p:nvPr/>
        </p:nvSpPr>
        <p:spPr bwMode="auto">
          <a:xfrm>
            <a:off x="5867400" y="1828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latin typeface="Calibri" pitchFamily="34" charset="0"/>
                <a:hlinkClick r:id="rId6"/>
              </a:rPr>
              <a:t>http://www.youtube.com/</a:t>
            </a:r>
            <a:br>
              <a:rPr lang="en-US" sz="1200">
                <a:latin typeface="Calibri" pitchFamily="34" charset="0"/>
                <a:hlinkClick r:id="rId6"/>
              </a:rPr>
            </a:br>
            <a:r>
              <a:rPr lang="en-US" sz="1200">
                <a:latin typeface="Calibri" pitchFamily="34" charset="0"/>
                <a:hlinkClick r:id="rId6"/>
              </a:rPr>
              <a:t>watch?v=4JI9I-fqdGg&amp;feature=related</a:t>
            </a:r>
            <a:endParaRPr lang="en-US" sz="1200">
              <a:latin typeface="Calibri" pitchFamily="34" charset="0"/>
            </a:endParaRPr>
          </a:p>
          <a:p>
            <a:pPr eaLnBrk="1" hangingPunct="1"/>
            <a:endParaRPr lang="en-US" sz="1200">
              <a:latin typeface="Calibri" pitchFamily="34" charset="0"/>
            </a:endParaRPr>
          </a:p>
        </p:txBody>
      </p:sp>
      <p:sp>
        <p:nvSpPr>
          <p:cNvPr id="48135" name="TextBox 9"/>
          <p:cNvSpPr txBox="1">
            <a:spLocks noChangeArrowheads="1"/>
          </p:cNvSpPr>
          <p:nvPr/>
        </p:nvSpPr>
        <p:spPr bwMode="auto">
          <a:xfrm>
            <a:off x="5791200" y="2438400"/>
            <a:ext cx="198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latin typeface="Calibri" pitchFamily="34" charset="0"/>
                <a:hlinkClick r:id="rId7"/>
              </a:rPr>
              <a:t>http://www.youtube.com/</a:t>
            </a:r>
            <a:br>
              <a:rPr lang="en-US" sz="1200">
                <a:latin typeface="Calibri" pitchFamily="34" charset="0"/>
                <a:hlinkClick r:id="rId7"/>
              </a:rPr>
            </a:br>
            <a:r>
              <a:rPr lang="en-US" sz="1200">
                <a:latin typeface="Calibri" pitchFamily="34" charset="0"/>
                <a:hlinkClick r:id="rId7"/>
              </a:rPr>
              <a:t>watch?NR=1&amp;v=tYvrMrVILgE</a:t>
            </a:r>
            <a:endParaRPr lang="en-US" sz="1200">
              <a:latin typeface="Calibri" pitchFamily="34" charset="0"/>
            </a:endParaRPr>
          </a:p>
        </p:txBody>
      </p:sp>
    </p:spTree>
    <p:extLst>
      <p:ext uri="{BB962C8B-B14F-4D97-AF65-F5344CB8AC3E}">
        <p14:creationId xmlns:p14="http://schemas.microsoft.com/office/powerpoint/2010/main" val="324122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Cahokia, America’s Lost City</a:t>
            </a:r>
            <a:br>
              <a:rPr lang="en-US" dirty="0" smtClean="0"/>
            </a:br>
            <a:r>
              <a:rPr lang="en-US" dirty="0" smtClean="0"/>
              <a:t>Time Life/BBC/TLC production 1998</a:t>
            </a:r>
          </a:p>
        </p:txBody>
      </p:sp>
      <p:sp>
        <p:nvSpPr>
          <p:cNvPr id="3" name="Content Placeholder 2"/>
          <p:cNvSpPr>
            <a:spLocks noGrp="1"/>
          </p:cNvSpPr>
          <p:nvPr>
            <p:ph idx="1"/>
          </p:nvPr>
        </p:nvSpPr>
        <p:spPr/>
        <p:txBody>
          <a:bodyPr rtlCol="0">
            <a:normAutofit lnSpcReduction="10000"/>
          </a:bodyPr>
          <a:lstStyle/>
          <a:p>
            <a:pPr marL="457200" indent="-457200" eaLnBrk="1" fontAlgn="auto" hangingPunct="1">
              <a:spcAft>
                <a:spcPts val="0"/>
              </a:spcAft>
              <a:buFont typeface="+mj-lt"/>
              <a:buAutoNum type="arabicPeriod"/>
              <a:defRPr/>
            </a:pPr>
            <a:r>
              <a:rPr lang="en-US" sz="2400" dirty="0" smtClean="0">
                <a:hlinkClick r:id="rId3"/>
              </a:rPr>
              <a:t>http://www.youtube.com/watch?v=hIbTXGkdJ0w&amp;feature=related</a:t>
            </a:r>
            <a:endParaRPr lang="en-US" sz="2400" dirty="0" smtClean="0"/>
          </a:p>
          <a:p>
            <a:pPr marL="457200" indent="-457200" eaLnBrk="1" fontAlgn="auto" hangingPunct="1">
              <a:spcAft>
                <a:spcPts val="0"/>
              </a:spcAft>
              <a:buFont typeface="+mj-lt"/>
              <a:buAutoNum type="arabicPeriod"/>
              <a:defRPr/>
            </a:pPr>
            <a:r>
              <a:rPr lang="en-US" sz="2400" dirty="0" smtClean="0">
                <a:hlinkClick r:id="rId4"/>
              </a:rPr>
              <a:t>http://www.youtube.com/watch?v=WfJENUpQfIM&amp;feature=related</a:t>
            </a:r>
            <a:endParaRPr lang="en-US" sz="2400" dirty="0" smtClean="0"/>
          </a:p>
          <a:p>
            <a:pPr marL="457200" indent="-457200" eaLnBrk="1" fontAlgn="auto" hangingPunct="1">
              <a:spcAft>
                <a:spcPts val="0"/>
              </a:spcAft>
              <a:buFont typeface="+mj-lt"/>
              <a:buAutoNum type="arabicPeriod"/>
              <a:defRPr/>
            </a:pPr>
            <a:r>
              <a:rPr lang="en-US" sz="2400" dirty="0" smtClean="0">
                <a:hlinkClick r:id="rId5"/>
              </a:rPr>
              <a:t>http://www.youtube.com/watch?v=KwEc_dH_oR4&amp;feature=related</a:t>
            </a:r>
            <a:endParaRPr lang="en-US" sz="2400" dirty="0" smtClean="0"/>
          </a:p>
          <a:p>
            <a:pPr marL="457200" indent="-457200" eaLnBrk="1" fontAlgn="auto" hangingPunct="1">
              <a:spcAft>
                <a:spcPts val="0"/>
              </a:spcAft>
              <a:buFont typeface="+mj-lt"/>
              <a:buAutoNum type="arabicPeriod"/>
              <a:defRPr/>
            </a:pPr>
            <a:r>
              <a:rPr lang="en-US" sz="2400" dirty="0" smtClean="0">
                <a:hlinkClick r:id="rId6"/>
              </a:rPr>
              <a:t>http://www.youtube.com/watch?v=VfrbR-FJbJc&amp;feature=related</a:t>
            </a:r>
            <a:endParaRPr lang="en-US" sz="2400" dirty="0" smtClean="0"/>
          </a:p>
          <a:p>
            <a:pPr marL="457200" indent="-457200" eaLnBrk="1" fontAlgn="auto" hangingPunct="1">
              <a:spcAft>
                <a:spcPts val="0"/>
              </a:spcAft>
              <a:buFont typeface="+mj-lt"/>
              <a:buAutoNum type="arabicPeriod"/>
              <a:defRPr/>
            </a:pPr>
            <a:r>
              <a:rPr lang="en-US" sz="2400" dirty="0" smtClean="0">
                <a:hlinkClick r:id="rId7"/>
              </a:rPr>
              <a:t>http://www.youtube.com/watch?v=46P33GpG-wU&amp;feature=related</a:t>
            </a:r>
            <a:endParaRPr lang="en-US" sz="2400" dirty="0" smtClean="0"/>
          </a:p>
          <a:p>
            <a:pPr marL="457200" indent="-457200" eaLnBrk="1" fontAlgn="auto" hangingPunct="1">
              <a:spcAft>
                <a:spcPts val="0"/>
              </a:spcAft>
              <a:buFont typeface="+mj-lt"/>
              <a:buAutoNum type="arabicPeriod"/>
              <a:defRPr/>
            </a:pPr>
            <a:r>
              <a:rPr lang="en-US" sz="2400" dirty="0" smtClean="0">
                <a:hlinkClick r:id="rId8"/>
              </a:rPr>
              <a:t>http://www.youtube.com/watch?v=7ern56o9ezc&amp;feature=related</a:t>
            </a:r>
            <a:endParaRPr lang="en-US" sz="2400" dirty="0" smtClean="0"/>
          </a:p>
          <a:p>
            <a:pPr marL="457200" indent="-457200" eaLnBrk="1" fontAlgn="auto" hangingPunct="1">
              <a:spcAft>
                <a:spcPts val="0"/>
              </a:spcAft>
              <a:buFont typeface="+mj-lt"/>
              <a:buAutoNum type="arabicPeriod"/>
              <a:defRPr/>
            </a:pPr>
            <a:endParaRPr lang="en-US" sz="2400" dirty="0" smtClean="0"/>
          </a:p>
          <a:p>
            <a:pPr marL="457200" indent="-457200" eaLnBrk="1" fontAlgn="auto" hangingPunct="1">
              <a:spcAft>
                <a:spcPts val="0"/>
              </a:spcAft>
              <a:buFont typeface="+mj-lt"/>
              <a:buAutoNum type="arabicPeriod"/>
              <a:defRPr/>
            </a:pPr>
            <a:endParaRPr lang="en-US" sz="2400" dirty="0" smtClean="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2159509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References</a:t>
            </a:r>
          </a:p>
        </p:txBody>
      </p:sp>
      <p:sp>
        <p:nvSpPr>
          <p:cNvPr id="50179" name="Content Placeholder 2"/>
          <p:cNvSpPr>
            <a:spLocks noGrp="1"/>
          </p:cNvSpPr>
          <p:nvPr>
            <p:ph idx="1"/>
          </p:nvPr>
        </p:nvSpPr>
        <p:spPr/>
        <p:txBody>
          <a:bodyPr/>
          <a:lstStyle/>
          <a:p>
            <a:pPr eaLnBrk="1" hangingPunct="1"/>
            <a:r>
              <a:rPr lang="en-US" smtClean="0"/>
              <a:t>Squier, A.M., E.G.; Davis M.D., E.H. (1847). </a:t>
            </a:r>
            <a:r>
              <a:rPr lang="en-US" i="1" smtClean="0"/>
              <a:t>Ancient Monuments of the Mississippi Valley</a:t>
            </a:r>
            <a:r>
              <a:rPr lang="en-US" smtClean="0"/>
              <a:t>. Washington DC: </a:t>
            </a:r>
            <a:r>
              <a:rPr lang="en-US" smtClean="0">
                <a:hlinkClick r:id="rId3" tooltip="Smithsonian Institution"/>
              </a:rPr>
              <a:t>Smithsonian Institution</a:t>
            </a:r>
            <a:r>
              <a:rPr lang="en-US" smtClean="0"/>
              <a:t>.</a:t>
            </a:r>
          </a:p>
          <a:p>
            <a:pPr eaLnBrk="1" hangingPunct="1"/>
            <a:r>
              <a:rPr lang="en-US" smtClean="0">
                <a:hlinkClick r:id="rId4"/>
              </a:rPr>
              <a:t>Mound Builders — Infoplease.com</a:t>
            </a:r>
            <a:r>
              <a:rPr lang="en-US" smtClean="0"/>
              <a:t> </a:t>
            </a:r>
            <a:r>
              <a:rPr lang="en-US" smtClean="0">
                <a:hlinkClick r:id="rId4"/>
              </a:rPr>
              <a:t>http://www.infoplease.com/ce6/sci/A0834239.html#ixzz1cD352NBN</a:t>
            </a:r>
            <a:endParaRPr lang="en-US" smtClean="0"/>
          </a:p>
          <a:p>
            <a:pPr eaLnBrk="1" hangingPunct="1"/>
            <a:r>
              <a:rPr lang="en-US" smtClean="0">
                <a:hlinkClick r:id="rId5"/>
              </a:rPr>
              <a:t>http://www.legendsofamerica.com/il-cahokia.html</a:t>
            </a:r>
            <a:endParaRPr lang="en-US" smtClean="0"/>
          </a:p>
          <a:p>
            <a:pPr eaLnBrk="1" hangingPunct="1"/>
            <a:endParaRPr lang="en-US" smtClean="0"/>
          </a:p>
        </p:txBody>
      </p:sp>
    </p:spTree>
    <p:extLst>
      <p:ext uri="{BB962C8B-B14F-4D97-AF65-F5344CB8AC3E}">
        <p14:creationId xmlns:p14="http://schemas.microsoft.com/office/powerpoint/2010/main" val="982421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Effigy Mounds</a:t>
            </a:r>
          </a:p>
        </p:txBody>
      </p:sp>
      <p:sp>
        <p:nvSpPr>
          <p:cNvPr id="51203" name="Content Placeholder 2"/>
          <p:cNvSpPr>
            <a:spLocks noGrp="1"/>
          </p:cNvSpPr>
          <p:nvPr>
            <p:ph idx="1"/>
          </p:nvPr>
        </p:nvSpPr>
        <p:spPr>
          <a:xfrm>
            <a:off x="457200" y="1600200"/>
            <a:ext cx="4953000" cy="4525963"/>
          </a:xfrm>
        </p:spPr>
        <p:txBody>
          <a:bodyPr>
            <a:normAutofit lnSpcReduction="10000"/>
          </a:bodyPr>
          <a:lstStyle/>
          <a:p>
            <a:pPr eaLnBrk="1" hangingPunct="1"/>
            <a:r>
              <a:rPr lang="en-US" sz="1400" smtClean="0">
                <a:hlinkClick r:id="rId3"/>
              </a:rPr>
              <a:t>http://www.nps.gov/mwr/_cs_apps/fls_photoGallery/customcf/display-slideshow.cfm?gID=236605</a:t>
            </a:r>
            <a:endParaRPr lang="en-US" sz="1400" smtClean="0"/>
          </a:p>
          <a:p>
            <a:pPr eaLnBrk="1" hangingPunct="1"/>
            <a:r>
              <a:rPr lang="en-US" sz="1400" smtClean="0">
                <a:hlinkClick r:id="rId4"/>
              </a:rPr>
              <a:t>http://www.nps.gov/efmo/index.htm</a:t>
            </a:r>
            <a:endParaRPr lang="en-US" sz="1400" smtClean="0"/>
          </a:p>
          <a:p>
            <a:pPr eaLnBrk="1" hangingPunct="1"/>
            <a:r>
              <a:rPr lang="en-US" sz="2800" smtClean="0"/>
              <a:t>The mounds preserved here are considered ceremonial and sacred sites by many Americans, especially the Monument's 12 affiliated American Indian tribes.</a:t>
            </a:r>
          </a:p>
          <a:p>
            <a:pPr eaLnBrk="1" hangingPunct="1"/>
            <a:r>
              <a:rPr lang="en-US" sz="2800" smtClean="0"/>
              <a:t>The 2,526 acre Monument includes more than 200 American Indian mounds </a:t>
            </a:r>
          </a:p>
          <a:p>
            <a:pPr eaLnBrk="1" hangingPunct="1"/>
            <a:endParaRPr lang="en-US" sz="2800" smtClean="0"/>
          </a:p>
          <a:p>
            <a:pPr eaLnBrk="1" hangingPunct="1">
              <a:buFont typeface="Arial" charset="0"/>
              <a:buNone/>
            </a:pPr>
            <a:endParaRPr lang="en-US" smtClean="0"/>
          </a:p>
        </p:txBody>
      </p:sp>
      <p:pic>
        <p:nvPicPr>
          <p:cNvPr id="4" name="Picture 3" descr="effigiy mound map.jpg"/>
          <p:cNvPicPr>
            <a:picLocks noChangeAspect="1"/>
          </p:cNvPicPr>
          <p:nvPr/>
        </p:nvPicPr>
        <p:blipFill>
          <a:blip r:embed="rId5"/>
          <a:stretch>
            <a:fillRect/>
          </a:stretch>
        </p:blipFill>
        <p:spPr>
          <a:xfrm>
            <a:off x="5410200" y="1752600"/>
            <a:ext cx="3198813" cy="4648200"/>
          </a:xfrm>
          <a:prstGeom prst="rect">
            <a:avLst/>
          </a:prstGeom>
          <a:ln w="57150">
            <a:solidFill>
              <a:schemeClr val="accent3">
                <a:lumMod val="50000"/>
              </a:schemeClr>
            </a:solidFill>
          </a:ln>
        </p:spPr>
      </p:pic>
    </p:spTree>
    <p:extLst>
      <p:ext uri="{BB962C8B-B14F-4D97-AF65-F5344CB8AC3E}">
        <p14:creationId xmlns:p14="http://schemas.microsoft.com/office/powerpoint/2010/main" val="2736397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Marching Bear Mound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152400"/>
            <a:ext cx="10480676"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458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457200"/>
            <a:ext cx="8229600" cy="1143000"/>
          </a:xfrm>
        </p:spPr>
        <p:txBody>
          <a:bodyPr/>
          <a:lstStyle/>
          <a:p>
            <a:pPr eaLnBrk="1" hangingPunct="1"/>
            <a:r>
              <a:rPr lang="en-US" sz="2800" smtClean="0"/>
              <a:t>Present day American Indian tribes affiliated with Effigy Mounds National Monument include:</a:t>
            </a:r>
          </a:p>
        </p:txBody>
      </p:sp>
      <p:sp>
        <p:nvSpPr>
          <p:cNvPr id="53251" name="Content Placeholder 2"/>
          <p:cNvSpPr>
            <a:spLocks noGrp="1"/>
          </p:cNvSpPr>
          <p:nvPr>
            <p:ph idx="1"/>
          </p:nvPr>
        </p:nvSpPr>
        <p:spPr>
          <a:xfrm>
            <a:off x="457200" y="1828800"/>
            <a:ext cx="8229600" cy="4525963"/>
          </a:xfrm>
        </p:spPr>
        <p:txBody>
          <a:bodyPr/>
          <a:lstStyle/>
          <a:p>
            <a:pPr eaLnBrk="1" hangingPunct="1"/>
            <a:r>
              <a:rPr lang="en-US" sz="2000" smtClean="0"/>
              <a:t>Iowa Tribe of Kansas and Nebraska</a:t>
            </a:r>
          </a:p>
          <a:p>
            <a:pPr eaLnBrk="1" hangingPunct="1"/>
            <a:r>
              <a:rPr lang="en-US" sz="2000" smtClean="0"/>
              <a:t>Iowa Tribe of Oklahoma</a:t>
            </a:r>
          </a:p>
          <a:p>
            <a:pPr eaLnBrk="1" hangingPunct="1"/>
            <a:r>
              <a:rPr lang="en-US" sz="2000" smtClean="0"/>
              <a:t>Otoe-Missouria Tribe of Oklahoma</a:t>
            </a:r>
          </a:p>
          <a:p>
            <a:pPr eaLnBrk="1" hangingPunct="1"/>
            <a:r>
              <a:rPr lang="en-US" sz="2000" smtClean="0"/>
              <a:t>Ho-Chunk Nation of Wisconsin</a:t>
            </a:r>
          </a:p>
          <a:p>
            <a:pPr eaLnBrk="1" hangingPunct="1"/>
            <a:r>
              <a:rPr lang="en-US" sz="2000" smtClean="0"/>
              <a:t>Winnebago Tribe of Nebraska</a:t>
            </a:r>
          </a:p>
          <a:p>
            <a:pPr eaLnBrk="1" hangingPunct="1"/>
            <a:r>
              <a:rPr lang="en-US" sz="2000" smtClean="0"/>
              <a:t>Upper Sioux Community of Minnesota</a:t>
            </a:r>
          </a:p>
          <a:p>
            <a:pPr eaLnBrk="1" hangingPunct="1"/>
            <a:r>
              <a:rPr lang="en-US" sz="2000" smtClean="0"/>
              <a:t>Shakopee Mdewakanton Sioux Community In the State of Minnesota</a:t>
            </a:r>
          </a:p>
          <a:p>
            <a:pPr eaLnBrk="1" hangingPunct="1"/>
            <a:r>
              <a:rPr lang="en-US" sz="2000" smtClean="0"/>
              <a:t>Lower Sioux Indian Community In the State of Minnesota</a:t>
            </a:r>
          </a:p>
          <a:p>
            <a:pPr eaLnBrk="1" hangingPunct="1"/>
            <a:r>
              <a:rPr lang="en-US" sz="2000" smtClean="0"/>
              <a:t>Prairie island Indian Community In the State of Minnesota</a:t>
            </a:r>
          </a:p>
          <a:p>
            <a:pPr eaLnBrk="1" hangingPunct="1"/>
            <a:r>
              <a:rPr lang="en-US" sz="2000" smtClean="0"/>
              <a:t>Sac and Fox Tribe of the Mississippi in Iowa</a:t>
            </a:r>
          </a:p>
          <a:p>
            <a:pPr eaLnBrk="1" hangingPunct="1"/>
            <a:r>
              <a:rPr lang="en-US" sz="2000" smtClean="0"/>
              <a:t>Sac and Fox Nation of Missouri in Kansas and Nebraska</a:t>
            </a:r>
          </a:p>
          <a:p>
            <a:pPr eaLnBrk="1" hangingPunct="1"/>
            <a:r>
              <a:rPr lang="en-US" sz="2000" smtClean="0"/>
              <a:t>Sac and Fox Nation of Oklahoma</a:t>
            </a:r>
          </a:p>
          <a:p>
            <a:pPr eaLnBrk="1" hangingPunct="1"/>
            <a:endParaRPr lang="en-US" smtClean="0"/>
          </a:p>
        </p:txBody>
      </p:sp>
    </p:spTree>
    <p:extLst>
      <p:ext uri="{BB962C8B-B14F-4D97-AF65-F5344CB8AC3E}">
        <p14:creationId xmlns:p14="http://schemas.microsoft.com/office/powerpoint/2010/main" val="2776311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endParaRPr lang="en-US" smtClean="0"/>
          </a:p>
        </p:txBody>
      </p:sp>
      <p:sp>
        <p:nvSpPr>
          <p:cNvPr id="54275" name="Content Placeholder 2"/>
          <p:cNvSpPr>
            <a:spLocks noGrp="1"/>
          </p:cNvSpPr>
          <p:nvPr>
            <p:ph idx="1"/>
          </p:nvPr>
        </p:nvSpPr>
        <p:spPr>
          <a:xfrm>
            <a:off x="457200" y="381000"/>
            <a:ext cx="8229600" cy="4525963"/>
          </a:xfrm>
        </p:spPr>
        <p:txBody>
          <a:bodyPr>
            <a:normAutofit fontScale="92500" lnSpcReduction="20000"/>
          </a:bodyPr>
          <a:lstStyle/>
          <a:p>
            <a:pPr eaLnBrk="1" hangingPunct="1"/>
            <a:r>
              <a:rPr lang="en-US" smtClean="0"/>
              <a:t>The construction of effigy mounds was a regional cultural phenomenon. Mounds of earth in the shapes of birds, bear, deer, bison, lynx, turtle, panther or water spirit are the most common images. Like earlier groups, the Effigy Moundbuilders continued to build conical mounds for burial purposes, but their burial sites lacked the trade goods of the preceding Middle Woodland Culture. The Effigy Moundbuilders also built linear or long rectangular mounds that were used for ceremonial purposes that remain a mystery. </a:t>
            </a:r>
          </a:p>
        </p:txBody>
      </p:sp>
    </p:spTree>
    <p:extLst>
      <p:ext uri="{BB962C8B-B14F-4D97-AF65-F5344CB8AC3E}">
        <p14:creationId xmlns:p14="http://schemas.microsoft.com/office/powerpoint/2010/main" val="187343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Archaic Period</a:t>
            </a:r>
          </a:p>
        </p:txBody>
      </p:sp>
      <p:sp>
        <p:nvSpPr>
          <p:cNvPr id="3" name="Content Placeholder 2"/>
          <p:cNvSpPr>
            <a:spLocks noGrp="1"/>
          </p:cNvSpPr>
          <p:nvPr>
            <p:ph idx="1"/>
          </p:nvPr>
        </p:nvSpPr>
        <p:spPr>
          <a:xfrm>
            <a:off x="457200" y="1600200"/>
            <a:ext cx="8229600" cy="49530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Mound building started at an early date in North America</a:t>
            </a:r>
          </a:p>
          <a:p>
            <a:pPr lvl="1" eaLnBrk="1" fontAlgn="auto" hangingPunct="1">
              <a:spcAft>
                <a:spcPts val="0"/>
              </a:spcAft>
              <a:buFont typeface="Arial" pitchFamily="34" charset="0"/>
              <a:buChar char="–"/>
              <a:defRPr/>
            </a:pPr>
            <a:r>
              <a:rPr lang="en-US" dirty="0" smtClean="0"/>
              <a:t> well before the pyramids of Egypt were constructed</a:t>
            </a:r>
          </a:p>
          <a:p>
            <a:pPr eaLnBrk="1" fontAlgn="auto" hangingPunct="1">
              <a:spcAft>
                <a:spcPts val="0"/>
              </a:spcAft>
              <a:buFont typeface="Arial" pitchFamily="34" charset="0"/>
              <a:buChar char="•"/>
              <a:defRPr/>
            </a:pPr>
            <a:r>
              <a:rPr lang="en-US" dirty="0" smtClean="0"/>
              <a:t>Earliest known site:  Watson Brake consists of an oval formation of 11 mounds from three to 25 feet tall connected by ridges to form an oval nearly 900 feet across.</a:t>
            </a:r>
          </a:p>
          <a:p>
            <a:pPr eaLnBrk="1" fontAlgn="auto" hangingPunct="1">
              <a:spcAft>
                <a:spcPts val="0"/>
              </a:spcAft>
              <a:buFont typeface="Arial" pitchFamily="34" charset="0"/>
              <a:buChar char="•"/>
              <a:defRPr/>
            </a:pPr>
            <a:r>
              <a:rPr lang="en-US" dirty="0" smtClean="0"/>
              <a:t>located in the floodplain of the Ouachita River near Monroe, Louisiana </a:t>
            </a:r>
          </a:p>
          <a:p>
            <a:pPr eaLnBrk="1" fontAlgn="auto" hangingPunct="1">
              <a:spcAft>
                <a:spcPts val="0"/>
              </a:spcAft>
              <a:buFont typeface="Arial" pitchFamily="34" charset="0"/>
              <a:buChar char="•"/>
              <a:defRPr/>
            </a:pPr>
            <a:r>
              <a:rPr lang="en-US" dirty="0" smtClean="0"/>
              <a:t>purpose of these 11 mounds is unclear</a:t>
            </a:r>
          </a:p>
          <a:p>
            <a:pPr eaLnBrk="1" fontAlgn="auto" hangingPunct="1">
              <a:spcAft>
                <a:spcPts val="0"/>
              </a:spcAft>
              <a:buFont typeface="Arial" pitchFamily="34" charset="0"/>
              <a:buChar char="•"/>
              <a:defRPr/>
            </a:pPr>
            <a:r>
              <a:rPr lang="en-US" dirty="0" smtClean="0"/>
              <a:t>been dated to about 5400 years ago (approx. 3400 BCE)</a:t>
            </a:r>
          </a:p>
        </p:txBody>
      </p:sp>
    </p:spTree>
    <p:extLst>
      <p:ext uri="{BB962C8B-B14F-4D97-AF65-F5344CB8AC3E}">
        <p14:creationId xmlns:p14="http://schemas.microsoft.com/office/powerpoint/2010/main" val="3537236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undbuilding_s.jpg"/>
          <p:cNvPicPr>
            <a:picLocks noChangeAspect="1"/>
          </p:cNvPicPr>
          <p:nvPr/>
        </p:nvPicPr>
        <p:blipFill>
          <a:blip r:embed="rId3"/>
          <a:stretch>
            <a:fillRect/>
          </a:stretch>
        </p:blipFill>
        <p:spPr>
          <a:xfrm>
            <a:off x="762000" y="609600"/>
            <a:ext cx="7377113" cy="5410200"/>
          </a:xfrm>
          <a:prstGeom prst="rect">
            <a:avLst/>
          </a:prstGeom>
          <a:ln w="57150">
            <a:solidFill>
              <a:schemeClr val="accent3">
                <a:lumMod val="50000"/>
              </a:schemeClr>
            </a:solidFill>
          </a:ln>
        </p:spPr>
      </p:pic>
    </p:spTree>
    <p:extLst>
      <p:ext uri="{BB962C8B-B14F-4D97-AF65-F5344CB8AC3E}">
        <p14:creationId xmlns:p14="http://schemas.microsoft.com/office/powerpoint/2010/main" val="3689454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endParaRPr lang="en-US" smtClean="0"/>
          </a:p>
        </p:txBody>
      </p:sp>
      <p:sp>
        <p:nvSpPr>
          <p:cNvPr id="56323" name="Content Placeholder 2"/>
          <p:cNvSpPr>
            <a:spLocks noGrp="1"/>
          </p:cNvSpPr>
          <p:nvPr>
            <p:ph idx="1"/>
          </p:nvPr>
        </p:nvSpPr>
        <p:spPr>
          <a:xfrm>
            <a:off x="457200" y="1219200"/>
            <a:ext cx="8229600" cy="4906963"/>
          </a:xfrm>
        </p:spPr>
        <p:txBody>
          <a:bodyPr>
            <a:normAutofit lnSpcReduction="10000"/>
          </a:bodyPr>
          <a:lstStyle/>
          <a:p>
            <a:pPr eaLnBrk="1" hangingPunct="1"/>
            <a:r>
              <a:rPr lang="en-US" smtClean="0"/>
              <a:t>Clues can be found in American Indian legends and mythology and to a lesser extent, scientific research. The stories and legends of the Native Americans whose ancestors built the mounds describe the effigy mounds as ceremonial and sacred sites. Archeologists believe the effigy mounds delineated territories of choice gathering and hunting grounds. Unfortunately, much of the data is inconclusive.</a:t>
            </a:r>
          </a:p>
          <a:p>
            <a:pPr eaLnBrk="1" hangingPunct="1"/>
            <a:endParaRPr lang="en-US" smtClean="0"/>
          </a:p>
        </p:txBody>
      </p:sp>
    </p:spTree>
    <p:extLst>
      <p:ext uri="{BB962C8B-B14F-4D97-AF65-F5344CB8AC3E}">
        <p14:creationId xmlns:p14="http://schemas.microsoft.com/office/powerpoint/2010/main" val="3503802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Bear Mound Ceremony</a:t>
            </a:r>
          </a:p>
        </p:txBody>
      </p:sp>
      <p:pic>
        <p:nvPicPr>
          <p:cNvPr id="4" name="Content Placeholder 3" descr="Bear_Mound_Ceremony_s.jpg"/>
          <p:cNvPicPr>
            <a:picLocks noGrp="1" noChangeAspect="1"/>
          </p:cNvPicPr>
          <p:nvPr>
            <p:ph idx="1"/>
          </p:nvPr>
        </p:nvPicPr>
        <p:blipFill>
          <a:blip r:embed="rId3"/>
          <a:stretch>
            <a:fillRect/>
          </a:stretch>
        </p:blipFill>
        <p:spPr>
          <a:xfrm>
            <a:off x="990600" y="1503363"/>
            <a:ext cx="6769100" cy="4989512"/>
          </a:xfrm>
          <a:ln w="57150">
            <a:solidFill>
              <a:schemeClr val="accent3">
                <a:lumMod val="50000"/>
              </a:schemeClr>
            </a:solidFill>
          </a:ln>
        </p:spPr>
      </p:pic>
    </p:spTree>
    <p:extLst>
      <p:ext uri="{BB962C8B-B14F-4D97-AF65-F5344CB8AC3E}">
        <p14:creationId xmlns:p14="http://schemas.microsoft.com/office/powerpoint/2010/main" val="3112449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History of Effigy Mounds Area</a:t>
            </a:r>
          </a:p>
        </p:txBody>
      </p:sp>
      <p:sp>
        <p:nvSpPr>
          <p:cNvPr id="58371" name="Content Placeholder 2"/>
          <p:cNvSpPr>
            <a:spLocks noGrp="1"/>
          </p:cNvSpPr>
          <p:nvPr>
            <p:ph idx="1"/>
          </p:nvPr>
        </p:nvSpPr>
        <p:spPr>
          <a:xfrm>
            <a:off x="304800" y="1447800"/>
            <a:ext cx="8229600" cy="4525963"/>
          </a:xfrm>
        </p:spPr>
        <p:txBody>
          <a:bodyPr>
            <a:normAutofit lnSpcReduction="10000"/>
          </a:bodyPr>
          <a:lstStyle/>
          <a:p>
            <a:pPr eaLnBrk="1" hangingPunct="1"/>
            <a:r>
              <a:rPr lang="en-US" sz="3000" smtClean="0"/>
              <a:t>Father Jacques Marquette, a Jesuit priest, and Louis Jolliet, a French cartographer born in Canada, are credited with the historic discovery of the Mississippi River on June 17, 1673. </a:t>
            </a:r>
          </a:p>
          <a:p>
            <a:pPr eaLnBrk="1" hangingPunct="1"/>
            <a:r>
              <a:rPr lang="en-US" sz="3000" smtClean="0"/>
              <a:t>They were guided on their mission by two Indian guides from the Fox Valley of Wisconsin. </a:t>
            </a:r>
          </a:p>
          <a:p>
            <a:pPr eaLnBrk="1" hangingPunct="1"/>
            <a:r>
              <a:rPr lang="en-US" sz="3000" smtClean="0"/>
              <a:t>Marquette and Jolliet's exploration claimed the land along the river for France and the people who followed began the fur trade era, one of the most colorful chapters in the history of the area.</a:t>
            </a:r>
          </a:p>
        </p:txBody>
      </p:sp>
    </p:spTree>
    <p:extLst>
      <p:ext uri="{BB962C8B-B14F-4D97-AF65-F5344CB8AC3E}">
        <p14:creationId xmlns:p14="http://schemas.microsoft.com/office/powerpoint/2010/main" val="42018514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Fur Traders</a:t>
            </a:r>
          </a:p>
        </p:txBody>
      </p:sp>
      <p:sp>
        <p:nvSpPr>
          <p:cNvPr id="59395" name="Content Placeholder 2"/>
          <p:cNvSpPr>
            <a:spLocks noGrp="1"/>
          </p:cNvSpPr>
          <p:nvPr>
            <p:ph idx="1"/>
          </p:nvPr>
        </p:nvSpPr>
        <p:spPr/>
        <p:txBody>
          <a:bodyPr/>
          <a:lstStyle/>
          <a:p>
            <a:pPr eaLnBrk="1" hangingPunct="1"/>
            <a:r>
              <a:rPr lang="en-US" smtClean="0"/>
              <a:t>In 1685, Nicholas Perrot established Fort St. Nicholas near present-day Prairie du Chien to protect the French interests in the fur trade. </a:t>
            </a:r>
          </a:p>
          <a:p>
            <a:pPr eaLnBrk="1" hangingPunct="1"/>
            <a:r>
              <a:rPr lang="en-US" smtClean="0"/>
              <a:t>In 1781, Michael Brisbois, the first independent fur trader to live in Prairie du Chien, established a good working relationship with the Indians and the area soon developed into a profitable fur trading post.</a:t>
            </a:r>
          </a:p>
        </p:txBody>
      </p:sp>
    </p:spTree>
    <p:extLst>
      <p:ext uri="{BB962C8B-B14F-4D97-AF65-F5344CB8AC3E}">
        <p14:creationId xmlns:p14="http://schemas.microsoft.com/office/powerpoint/2010/main" val="3743936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endParaRPr lang="en-US" smtClean="0"/>
          </a:p>
        </p:txBody>
      </p:sp>
      <p:sp>
        <p:nvSpPr>
          <p:cNvPr id="60419" name="Content Placeholder 2"/>
          <p:cNvSpPr>
            <a:spLocks noGrp="1"/>
          </p:cNvSpPr>
          <p:nvPr>
            <p:ph idx="1"/>
          </p:nvPr>
        </p:nvSpPr>
        <p:spPr/>
        <p:txBody>
          <a:bodyPr/>
          <a:lstStyle/>
          <a:p>
            <a:pPr eaLnBrk="1" hangingPunct="1"/>
            <a:r>
              <a:rPr lang="en-US" smtClean="0"/>
              <a:t>John Jacob Astor set up a post of the American Fur Company at Prairie du Chien in 1808 on St. Feriole Island. This corporation was important during conflict between the French, British, Americans and Indians.</a:t>
            </a:r>
          </a:p>
        </p:txBody>
      </p:sp>
    </p:spTree>
    <p:extLst>
      <p:ext uri="{BB962C8B-B14F-4D97-AF65-F5344CB8AC3E}">
        <p14:creationId xmlns:p14="http://schemas.microsoft.com/office/powerpoint/2010/main" val="3844207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endParaRPr lang="en-US" smtClean="0"/>
          </a:p>
        </p:txBody>
      </p:sp>
      <p:sp>
        <p:nvSpPr>
          <p:cNvPr id="61443" name="Content Placeholder 2"/>
          <p:cNvSpPr>
            <a:spLocks noGrp="1"/>
          </p:cNvSpPr>
          <p:nvPr>
            <p:ph idx="1"/>
          </p:nvPr>
        </p:nvSpPr>
        <p:spPr>
          <a:xfrm>
            <a:off x="457200" y="1447800"/>
            <a:ext cx="8229600" cy="4525963"/>
          </a:xfrm>
        </p:spPr>
        <p:txBody>
          <a:bodyPr>
            <a:normAutofit fontScale="92500"/>
          </a:bodyPr>
          <a:lstStyle/>
          <a:p>
            <a:pPr eaLnBrk="1" hangingPunct="1"/>
            <a:r>
              <a:rPr lang="en-US" smtClean="0"/>
              <a:t>In 1805, Zebulon Pike was sent to the area by the U.S. Army to establish a post after the Louisiana Purchase added new land west of the Mississippi River to the United States. </a:t>
            </a:r>
          </a:p>
          <a:p>
            <a:pPr eaLnBrk="1" hangingPunct="1"/>
            <a:r>
              <a:rPr lang="en-US" smtClean="0"/>
              <a:t>Pike selected a fort site on the bluff overlooking the convergence of the Wisconsin and Mississippi Rivers. </a:t>
            </a:r>
          </a:p>
          <a:p>
            <a:pPr eaLnBrk="1" hangingPunct="1"/>
            <a:r>
              <a:rPr lang="en-US" smtClean="0"/>
              <a:t>Pike's journal makes no mention of the mounds of this region, although he very likely saw them.</a:t>
            </a:r>
          </a:p>
        </p:txBody>
      </p:sp>
    </p:spTree>
    <p:extLst>
      <p:ext uri="{BB962C8B-B14F-4D97-AF65-F5344CB8AC3E}">
        <p14:creationId xmlns:p14="http://schemas.microsoft.com/office/powerpoint/2010/main" val="4049723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endParaRPr lang="en-US" smtClean="0"/>
          </a:p>
        </p:txBody>
      </p:sp>
      <p:sp>
        <p:nvSpPr>
          <p:cNvPr id="62467" name="Content Placeholder 2"/>
          <p:cNvSpPr>
            <a:spLocks noGrp="1"/>
          </p:cNvSpPr>
          <p:nvPr>
            <p:ph idx="1"/>
          </p:nvPr>
        </p:nvSpPr>
        <p:spPr>
          <a:xfrm>
            <a:off x="457200" y="1066800"/>
            <a:ext cx="8229600" cy="5059363"/>
          </a:xfrm>
        </p:spPr>
        <p:txBody>
          <a:bodyPr>
            <a:normAutofit lnSpcReduction="10000"/>
          </a:bodyPr>
          <a:lstStyle/>
          <a:p>
            <a:pPr eaLnBrk="1" hangingPunct="1"/>
            <a:r>
              <a:rPr lang="en-US" smtClean="0"/>
              <a:t>In 1825, the U.S. government called for a Great Council of Plains and Woodlands tribes in an attempt to put an end to unrest and establish tribal boundaries. </a:t>
            </a:r>
          </a:p>
          <a:p>
            <a:pPr eaLnBrk="1" hangingPunct="1"/>
            <a:r>
              <a:rPr lang="en-US" smtClean="0"/>
              <a:t>As many as 10,000 Native Americans and U.S. Army personnel met on St. Feriole Island. By 1830, a "neutral zone" was established as a buffer area between the tribes. This neutral zone was located north of the present national monument.</a:t>
            </a:r>
          </a:p>
        </p:txBody>
      </p:sp>
    </p:spTree>
    <p:extLst>
      <p:ext uri="{BB962C8B-B14F-4D97-AF65-F5344CB8AC3E}">
        <p14:creationId xmlns:p14="http://schemas.microsoft.com/office/powerpoint/2010/main" val="1217173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endParaRPr lang="en-US" smtClean="0"/>
          </a:p>
        </p:txBody>
      </p:sp>
      <p:sp>
        <p:nvSpPr>
          <p:cNvPr id="63491" name="Content Placeholder 2"/>
          <p:cNvSpPr>
            <a:spLocks noGrp="1"/>
          </p:cNvSpPr>
          <p:nvPr>
            <p:ph idx="1"/>
          </p:nvPr>
        </p:nvSpPr>
        <p:spPr>
          <a:xfrm>
            <a:off x="457200" y="1295400"/>
            <a:ext cx="8229600" cy="4830763"/>
          </a:xfrm>
        </p:spPr>
        <p:txBody>
          <a:bodyPr>
            <a:normAutofit lnSpcReduction="10000"/>
          </a:bodyPr>
          <a:lstStyle/>
          <a:p>
            <a:pPr eaLnBrk="1" hangingPunct="1"/>
            <a:r>
              <a:rPr lang="en-US" smtClean="0"/>
              <a:t>In 1881, Theodore Lewis and Alfred Hill began a project to map out the mound groups along the Mississippi River. The project was funded by Hill, who had ties with the railroad. Lewis mapped out several mound groups in the present monument. Lewis' survey shows 66 mounds including three effigies, on the terrace where the present-day Visitor Center is located. All but six of the original mounds were destroyed by farming activity by 1930.</a:t>
            </a:r>
          </a:p>
        </p:txBody>
      </p:sp>
    </p:spTree>
    <p:extLst>
      <p:ext uri="{BB962C8B-B14F-4D97-AF65-F5344CB8AC3E}">
        <p14:creationId xmlns:p14="http://schemas.microsoft.com/office/powerpoint/2010/main" val="2303881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smtClean="0"/>
          </a:p>
        </p:txBody>
      </p:sp>
      <p:sp>
        <p:nvSpPr>
          <p:cNvPr id="64515" name="Content Placeholder 2"/>
          <p:cNvSpPr>
            <a:spLocks noGrp="1"/>
          </p:cNvSpPr>
          <p:nvPr>
            <p:ph idx="1"/>
          </p:nvPr>
        </p:nvSpPr>
        <p:spPr/>
        <p:txBody>
          <a:bodyPr/>
          <a:lstStyle/>
          <a:p>
            <a:pPr eaLnBrk="1" hangingPunct="1"/>
            <a:r>
              <a:rPr lang="en-US" smtClean="0"/>
              <a:t>The Sny Magill Unit of Effigy Mounds National Monument preserves at least 106 mounds representing the largest group of mounds in one location found in North America. The Unit contains two bird mounds, three bear mounds, 6 linear mounds and 95 conical mounds including a 2500 year old red ochre mound.</a:t>
            </a:r>
            <a:br>
              <a:rPr lang="en-US" smtClean="0"/>
            </a:br>
            <a:r>
              <a:rPr lang="en-US" smtClean="0"/>
              <a:t>more...</a:t>
            </a:r>
          </a:p>
          <a:p>
            <a:pPr eaLnBrk="1" hangingPunct="1">
              <a:buFont typeface="Arial" charset="0"/>
              <a:buNone/>
            </a:pPr>
            <a:endParaRPr lang="en-US" smtClean="0"/>
          </a:p>
        </p:txBody>
      </p:sp>
    </p:spTree>
    <p:extLst>
      <p:ext uri="{BB962C8B-B14F-4D97-AF65-F5344CB8AC3E}">
        <p14:creationId xmlns:p14="http://schemas.microsoft.com/office/powerpoint/2010/main" val="151686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Watson Brake</a:t>
            </a:r>
            <a:endParaRPr lang="en-US" dirty="0"/>
          </a:p>
        </p:txBody>
      </p:sp>
      <p:sp>
        <p:nvSpPr>
          <p:cNvPr id="3" name="Content Placeholder 2"/>
          <p:cNvSpPr>
            <a:spLocks noGrp="1"/>
          </p:cNvSpPr>
          <p:nvPr>
            <p:ph idx="1"/>
          </p:nvPr>
        </p:nvSpPr>
        <p:spPr/>
        <p:txBody>
          <a:bodyPr>
            <a:normAutofit/>
          </a:bodyPr>
          <a:lstStyle/>
          <a:p>
            <a:r>
              <a:rPr lang="en-US" dirty="0" err="1" smtClean="0"/>
              <a:t>Moundbuilding</a:t>
            </a:r>
            <a:r>
              <a:rPr lang="en-US" dirty="0" smtClean="0"/>
              <a:t> began </a:t>
            </a:r>
            <a:r>
              <a:rPr lang="en-US" dirty="0"/>
              <a:t>five millennia ago and continued until the arrival of Europeans. The earthworks they built are striking evidence of Louisiana's earliest residents. They also are a testimony to the complexity of an ancient culture that remains largely a mystery</a:t>
            </a:r>
            <a:r>
              <a:rPr lang="en-US" dirty="0" smtClean="0"/>
              <a:t>.</a:t>
            </a:r>
          </a:p>
          <a:p>
            <a:endParaRPr lang="en-US" dirty="0"/>
          </a:p>
          <a:p>
            <a:r>
              <a:rPr lang="en-US" sz="2000" b="1" dirty="0"/>
              <a:t>Ouachita River Mounds: A Five Millennium </a:t>
            </a:r>
            <a:r>
              <a:rPr lang="en-US" sz="2000" b="1" dirty="0" smtClean="0"/>
              <a:t>Mystery    </a:t>
            </a:r>
            <a:r>
              <a:rPr lang="en-US" sz="2000" dirty="0" smtClean="0"/>
              <a:t>By </a:t>
            </a:r>
            <a:r>
              <a:rPr lang="en-US" sz="2000" dirty="0"/>
              <a:t>Lori Tucker</a:t>
            </a:r>
          </a:p>
          <a:p>
            <a:endParaRPr lang="en-US" sz="2000" dirty="0"/>
          </a:p>
        </p:txBody>
      </p:sp>
    </p:spTree>
    <p:extLst>
      <p:ext uri="{BB962C8B-B14F-4D97-AF65-F5344CB8AC3E}">
        <p14:creationId xmlns:p14="http://schemas.microsoft.com/office/powerpoint/2010/main" val="373361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ny Magill Mound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425450"/>
            <a:ext cx="9013825"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256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endParaRPr lang="en-US" smtClean="0"/>
          </a:p>
        </p:txBody>
      </p:sp>
      <p:sp>
        <p:nvSpPr>
          <p:cNvPr id="66563" name="Content Placeholder 2"/>
          <p:cNvSpPr>
            <a:spLocks noGrp="1"/>
          </p:cNvSpPr>
          <p:nvPr>
            <p:ph idx="1"/>
          </p:nvPr>
        </p:nvSpPr>
        <p:spPr/>
        <p:txBody>
          <a:bodyPr/>
          <a:lstStyle/>
          <a:p>
            <a:pPr eaLnBrk="1" hangingPunct="1"/>
            <a:r>
              <a:rPr lang="en-US" sz="2000" dirty="0" smtClean="0"/>
              <a:t>9 minute video of Effigy Mounds National Monument</a:t>
            </a:r>
          </a:p>
          <a:p>
            <a:pPr eaLnBrk="1" hangingPunct="1">
              <a:buFont typeface="Arial" charset="0"/>
              <a:buNone/>
            </a:pPr>
            <a:r>
              <a:rPr lang="en-US" sz="2000" dirty="0" smtClean="0">
                <a:hlinkClick r:id="rId3"/>
              </a:rPr>
              <a:t>http://www.youtube.com/watch?v=qd2OguWCTTo</a:t>
            </a:r>
            <a:endParaRPr lang="en-US" sz="2000" dirty="0" smtClean="0"/>
          </a:p>
          <a:p>
            <a:pPr eaLnBrk="1" hangingPunct="1"/>
            <a:r>
              <a:rPr lang="en-US" sz="2000" dirty="0" smtClean="0"/>
              <a:t>1:16 family video</a:t>
            </a:r>
          </a:p>
          <a:p>
            <a:pPr eaLnBrk="1" hangingPunct="1">
              <a:buFont typeface="Arial" charset="0"/>
              <a:buNone/>
            </a:pPr>
            <a:r>
              <a:rPr lang="en-US" sz="2000" dirty="0" smtClean="0">
                <a:hlinkClick r:id="rId4"/>
              </a:rPr>
              <a:t>http://www.youtube.com/watch?v=yUurvJL7CbQ&amp;feature=related</a:t>
            </a:r>
            <a:endParaRPr lang="en-US" sz="2000" dirty="0" smtClean="0"/>
          </a:p>
          <a:p>
            <a:pPr eaLnBrk="1" hangingPunct="1"/>
            <a:r>
              <a:rPr lang="en-US" sz="2000" dirty="0" smtClean="0"/>
              <a:t>7 minute personal video</a:t>
            </a:r>
          </a:p>
          <a:p>
            <a:pPr eaLnBrk="1" hangingPunct="1">
              <a:buFont typeface="Arial" charset="0"/>
              <a:buNone/>
            </a:pPr>
            <a:r>
              <a:rPr lang="en-US" sz="2000" dirty="0" smtClean="0">
                <a:hlinkClick r:id="rId5"/>
              </a:rPr>
              <a:t>http://www.youtube.com/watch?v=eyMZRPztyok&amp;feature=related</a:t>
            </a:r>
            <a:endParaRPr lang="en-US" sz="2000" dirty="0" smtClean="0"/>
          </a:p>
          <a:p>
            <a:pPr eaLnBrk="1" hangingPunct="1">
              <a:buFont typeface="Arial" charset="0"/>
              <a:buNone/>
            </a:pPr>
            <a:endParaRPr lang="en-US" sz="1800" dirty="0" smtClean="0"/>
          </a:p>
          <a:p>
            <a:pPr eaLnBrk="1" hangingPunct="1">
              <a:buFont typeface="Arial" charset="0"/>
              <a:buNone/>
            </a:pPr>
            <a:endParaRPr lang="en-US" sz="2400" dirty="0" smtClean="0"/>
          </a:p>
          <a:p>
            <a:pPr eaLnBrk="1" hangingPunct="1">
              <a:buFont typeface="Arial" charset="0"/>
              <a:buNone/>
            </a:pPr>
            <a:endParaRPr lang="en-US" dirty="0" smtClean="0"/>
          </a:p>
        </p:txBody>
      </p:sp>
    </p:spTree>
    <p:extLst>
      <p:ext uri="{BB962C8B-B14F-4D97-AF65-F5344CB8AC3E}">
        <p14:creationId xmlns:p14="http://schemas.microsoft.com/office/powerpoint/2010/main" val="33504157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Week 2 – 3 assignments</a:t>
            </a:r>
          </a:p>
          <a:p>
            <a:endParaRPr lang="en-US" dirty="0"/>
          </a:p>
          <a:p>
            <a:r>
              <a:rPr lang="en-US" dirty="0" smtClean="0"/>
              <a:t>Creation story for your tribal culture</a:t>
            </a:r>
            <a:endParaRPr lang="en-US" dirty="0"/>
          </a:p>
        </p:txBody>
      </p:sp>
    </p:spTree>
    <p:extLst>
      <p:ext uri="{BB962C8B-B14F-4D97-AF65-F5344CB8AC3E}">
        <p14:creationId xmlns:p14="http://schemas.microsoft.com/office/powerpoint/2010/main" val="428153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Watson Brake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5619750" cy="552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41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Watson Brake</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Reca</a:t>
            </a:r>
            <a:r>
              <a:rPr lang="en-US" dirty="0"/>
              <a:t> </a:t>
            </a:r>
            <a:r>
              <a:rPr lang="en-US" dirty="0" err="1"/>
              <a:t>Bamburg</a:t>
            </a:r>
            <a:r>
              <a:rPr lang="en-US" dirty="0"/>
              <a:t> Jones, a local resident, was long aware of three of the mounds on the overgrown site and, in the early 1980s, she was instrumental in bringing the site to the attention of professional archeologists. </a:t>
            </a:r>
            <a:endParaRPr lang="en-US" dirty="0" smtClean="0"/>
          </a:p>
          <a:p>
            <a:r>
              <a:rPr lang="en-US" dirty="0" smtClean="0"/>
              <a:t>In </a:t>
            </a:r>
            <a:r>
              <a:rPr lang="en-US" dirty="0"/>
              <a:t>1981, after logging revealed more of the site, she discerned the pattern of eleven mounds connected by ridges, a complex 280 yards across. </a:t>
            </a:r>
            <a:endParaRPr lang="en-US" dirty="0" smtClean="0"/>
          </a:p>
          <a:p>
            <a:r>
              <a:rPr lang="en-US" dirty="0" smtClean="0"/>
              <a:t>In </a:t>
            </a:r>
            <a:r>
              <a:rPr lang="en-US" dirty="0"/>
              <a:t>1983 she and John Belmont published the site in a survey of pre-history in the Ouachita River Valley.</a:t>
            </a:r>
            <a:endParaRPr lang="en-US" dirty="0"/>
          </a:p>
        </p:txBody>
      </p:sp>
    </p:spTree>
    <p:extLst>
      <p:ext uri="{BB962C8B-B14F-4D97-AF65-F5344CB8AC3E}">
        <p14:creationId xmlns:p14="http://schemas.microsoft.com/office/powerpoint/2010/main" val="190820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t>
            </a:r>
            <a:r>
              <a:rPr lang="en-US" dirty="0" err="1" smtClean="0"/>
              <a:t>Mississipian</a:t>
            </a:r>
            <a:r>
              <a:rPr lang="en-US" dirty="0" smtClean="0"/>
              <a:t> Period</a:t>
            </a:r>
            <a:endParaRPr lang="en-US" dirty="0"/>
          </a:p>
        </p:txBody>
      </p:sp>
      <p:sp>
        <p:nvSpPr>
          <p:cNvPr id="3" name="Content Placeholder 2"/>
          <p:cNvSpPr>
            <a:spLocks noGrp="1"/>
          </p:cNvSpPr>
          <p:nvPr>
            <p:ph idx="1"/>
          </p:nvPr>
        </p:nvSpPr>
        <p:spPr/>
        <p:txBody>
          <a:bodyPr/>
          <a:lstStyle/>
          <a:p>
            <a:r>
              <a:rPr lang="en-US" dirty="0" smtClean="0"/>
              <a:t>Poverty Point Culture</a:t>
            </a:r>
          </a:p>
          <a:p>
            <a:r>
              <a:rPr lang="en-US" sz="2800" dirty="0">
                <a:hlinkClick r:id="rId2"/>
              </a:rPr>
              <a:t>http://</a:t>
            </a:r>
            <a:r>
              <a:rPr lang="en-US" sz="2800" dirty="0" smtClean="0">
                <a:hlinkClick r:id="rId2"/>
              </a:rPr>
              <a:t>www.youtube.com/watch?v=itCWu-m-23E</a:t>
            </a:r>
            <a:endParaRPr lang="en-US" sz="2800" dirty="0" smtClean="0"/>
          </a:p>
          <a:p>
            <a:endParaRPr lang="en-US" dirty="0"/>
          </a:p>
        </p:txBody>
      </p:sp>
      <p:sp>
        <p:nvSpPr>
          <p:cNvPr id="4" name="AutoShape 2" descr="data:image/jpeg;base64,/9j/4AAQSkZJRgABAQAAAQABAAD/2wCEAAkGBxMTEhUUExQVFhQXGBgaGRgXFxoYGRwcGB0XHBwaFxwaHCggHh0lHRcXITEhJSkrLi4uGB8zODMsNygtLiwBCgoKDg0OGxAQGzIkICQtLCwvLTQsLCwsLCwvLCwsLDQsNCwsLCwsLDQsLCwsLCwsLCwsLCwsLCwsLCwsLCwsLP/AABEIAMcA/QMBIgACEQEDEQH/xAAbAAABBQEBAAAAAAAAAAAAAAAEAAECAwUGB//EAEgQAAIBAwIDBAUGCwYGAwEAAAECEQADIRIxBEFRBRMiYQYycYGRI0JSobHwBxQVU3JzksHR0uEXMzRiovEWJIKjssJDVGNk/8QAGgEAAwEBAQEAAAAAAAAAAAAAAAECAwQFBv/EADURAAICAQIDBAgEBwEAAAAAAAABAhEDBCESMUETFFFxBSIyUmGBsfAGFZGhIzNCU8HR4fH/2gAMAwEAAhEDEQA/APcaVB9p8d3ShtMyY3jr/Csx/SQD/wCP/V/Ssp54RdNis36Vc+fSdfoD9ofwqX/EQ/N/6v6VPecXiFm9QPbPFG1ZuXFjUqyJBI94Bk1nN6SAT8mf2v6VC/24txCrWiVOCNUfuprU4urJnvFpcx+H7fYA95bYkSSyqbY7uQA+i4dQySIz6pPSp3PSZBsjlsAjw4bxSpM7gIT7x1obiu0bV0gtZ1FdpaOcwY3EiYPSoXe0LLSDZ3bWSGIOqI1AiCDGN6rvWAw4cq2Uvv78w1u3yRNuy5Gu2pLFVzc0YgmZh/ZRnB9qLccoFYMurVMeEq2kA5+dkjyFZFztC0QymyYYgnxmZUKAQRmRpGR0pcD2kltrjhGJuMCSYGAAqgYzAG586O9YK5lJZVJW9vv/AIS7O9IbrRrTXrICaEa34jrJSbjQ0KhbUDFXJ6SAnw22YNp0KNIbKszSS0Y0ke7nNUv2hZNtbfdeBYIGogg5ypGQcnY86gO0OGUiLIBUACGAgBSsR+ixHvpvVYCFDMqXEa3ZfaZvG5CQqldLEjOpFbI5HxVncJ29cFnvroBBIAVU7s7EmC9w6xA5AfwbhO0bKEslogkBcPMhQAMbTAAnfAoZX4bTHcmJwDcbEAjGcYJEdDS71g8RuOWlvvv/AM6Gjd7fOO7tMy95bTUSoBLhWwJnZhvVfD+kgH96pXxONYjTpW6beo5kQSgM9SaEbjbOg2+48JKmNZBlQoBB3BAUc+VSPF2IINgRDLBacOwZh72g0d6wBw5ufF9/oGWvSZHA7u3cckTHhBEAlgZIgqIx/mFU8X6TBdDhD3WsqWMeLwMwCCcZ05ON6q4njLDTqsDLFjDEElgATI6iAetO3H2YzZEBi0FsSylTj9EkRR3rAJxzNe0v0NWx2rqd0Fp9SMoIlQYY5aNU6RvPPlUOP464l5FwLRHrFS2pyTCBgwCHaCwIMxWRb4ywpkWTJ057wn1TIiTgTmOdEXu0rbsHa0SV28ZjGQdIxI8xS71hvmXU3Hd7/fwJcN6S+Es6GAtogrA1Nd2EFjHxOxo1u1Sbdq4qka7qoQ4yJYqYg+WDtWU1yxEdx81VgORhMr7wdm3HWrbvaFlrYRrTFAQR4zMjY6t/fNN6rB4kxWWt5f8AodxvbyWrjWyjGATKlTsuoiJkHTJz0qLekSSYRmVT4nGmAC2gNvJGqRj6JrN72wDK2yr8mLloJXTJBMExjO+Kezc4dVtr3RPdgBSTvBnxRg5znE0+84PEP41vdGhf7e/u9FssX7swSBAuMy9d/D9dbQrlBd4bI7kiY+e04JYafowSTiNzWj+XxgBD+1/SplqcPRmmPjXts26VYp7fH0D8f6VEekI+h/q/pU95x+JraNylWGfSD/8AM/tf0p27f/8AzP7X9KO84/ELRt0qxD6Qf5P9X9K1uGu60VtpE1cMsJ7RYWZnpP8A3a/pj7Grm7LeJJAPiXBE7mui9Kj8kv6Y+xq5lDJUf5l+0V5mt9t+QdTS7Q43RcZfCAI3C9KgSrWy7oFyNBAgt/0jcTUu0OKIutAXECdIn4mg04w6wzEtH7wR7t686EG4J1X+S292Re00E6WHXH2jekFIgFTJiAd8+VSS6EJcFiYIEkRkbmN6Q4nwiRLAEBp2B3/fB6E1vciKQ1sFtlLDrHTp191OlpjsrEdQKsbipjLrAA8LACB0naoPeldI+kWmZOY/hSTmFRJDh2gNpIknEZAHMmoKDjDS0RjJ5yPKmN1SoU6sFtj18onlRFi+jXVYTgcz4UAXfHwz1pOU0nfx/wCDpMHBnBrR4jiNNu0QFWV+iPLb66zA2320fevabVnCmVnxLPTaanKrlHrz+gQ5MXB3BcJ1KpUAlnA0weQBG5oVQ3zVYqZgxuPLrTXuJZsNny++Ke/eVjJ1CdwCPqMSBVRi4t11BtMgySCQGOQu3Pp1mpujgeowHM6fualc4sHMT8or74xAgfDeoLxEFjE6gR8fP3VScxPhLLlhgASDkSYEAdATOTV3ZpHeqCBkHlPL6tqFu3AQu4KqBvjHParuzj8qnt/9TWeS3ilfgxquJUX3lOo+Hh4nnH14qq8jbnu+gW3JPuAFDcSPG36RprbqCNQnqJOfvvTjjpWgcr2Za0gElSPdz6Y50jZePUYGeY+/3FLvhpZc+KOg+oAVC/d1EtG5n3VdzFUQq3ZK3ACJywmMGFO3Oqu7fmrZMYj921I8Qvea85JMSOYIxjzqNq9Abq0ZHKCTNSuPn5A+EiDEnIA3PKnzMQZG4jInqdhV342CYKjScsDzbHi+qq2vBlEzuTIjJPUH2U1KfVBURoaYKtJ8vacRvtU7CkFpUjwtExy07U1viQNIgkLqyTzYGSensqvhrgUkxOCIid43ofG0wXDY04k4B28/0etTZTzBA8xUjdBYN4w36X2SJ91K7ekRuTmSFBHs0jzzTUpWthUiJzXW9mH5JP0RXHEfCux7K/uU/RFehovafkETN9Lj8kv6Y+xq5e1ehg28GY9hFdL6YmLSfpj7Grk1c8ifaKy1m+RoYTf4hrhLEGT5Hlt9lVtMbN+yf4U68a4wHce+pDtO7v3jR7cVybrZBt1GjlpP7J/hTLPMH3g1YO0rv02+OKR7TuxPeNHtpesGxXrzmfgZpAmNj+yfrxUvync5XGnpNTPaF3fvG+OKfrBsVi7pM5nyBqxuIYjcjqI39sCmHaVz6bfH7KT8dc/OP8T9tG4bEJzsfgf3URxHFFlRdJAUREGdoodeNufnH/aNWDj7n02+JpNO7ArJPQ/A/wAKct94NTPaF3k5I9tSucZeUwzuPbM/XT9YNiguP6U4uRzmrPx+7HrtTHj7gHrt8aNxbEe8HmfYD9dW2OIKuGAyJ3npHKoDj7n03HtJzUl4679NvjFDTapjVBF3jFaSbKT1Kmah+MrGLKAnmEM+6dqp/KF3Hjb4yal+ULn02PvqFjrkl+4+IjJ6HptUS3kR7jU24+79NvjTrx1w7O3xP361frC2KhcH+4NSB8ifcf4VMdoXPpt8TSt8dc+m3xNHrC2I56H9k06/ot8G+vFP+ULn5xveTTflC7+cb2+2j1h7Ck9G/Zb+FLSejD/pI/dUh2hd+m3xp/yhc/ON7Jo9b4BsUteGeR+FOGBHKfjUz2jd+kT7TVVy8SRP11SvqLYmfbXadkf3Nv8ARFcNP3P36V3HY39xb/RFdui9p+QIzfTGO5Wfp/uauRUzH75rq/Tb+5X9MfY1cWPf7MVnq/5rKCVQ9Qf+qKZbR5geyZoYNvUi3XNcu4bFzhgYIP36U89T/D41Ql2DIJA+/wDSpm+TgwfaKNw2Jq3Qf7U+rEzHltUO9C50AjykfYakblucqR7Dq+oiiwoSv9+tINzE9NsU/wAmNmafNZ+ynWwI9dT8R9RpWg4WOD9n8P6VEv5ipHhXzGk7fOHn0pfizdAfYaOJD4JeBuXb9h2koxklVKIQDOwwcuPsqrjuP4dmDNrnbIMneIAcQJ3nPSg+z+PuW/AqSdWrIJzAGDsMA/tVc/bLA/3aNmdIbVBGnYCYEjbzNdPaRa3a3+BHA/As4c8M7BQGkzjxBdQBMzqkDG1BcZxKHToAXwKCAOcZ5mfb/vQ1r03t6yh06gdOdSxy0k/R5xiqFuRI/rSyPav8UFF2vp9/Z51OapkcwKTN5fXWAwqxbLuqqMsYHSrTwF2AShMzHXGNuuDjyoOzcKmVwanc7buAlSzEwW2GkQACdREAgHkZiauPDW4cLfIK/Ersk6Tifqnlz2O3SpPwL6kQHxsJIPLLAzHKFrk7vp3de4ncsXIuFWtqnjK5Buq0ACAzHO+qieN9MrenWj6yQVAWAI1SRIEDM7Vr2a8GJprmbRUgkHDAkEcxHKoM87mKD4TtYcQusEk4BncRGDHsogN9dYtU6AsDff8AjTg+dU6qWr+NIC0vPX7/AGVJTgfvz8KoLn7/ANae4/3G8UAWm5npSH3xVer7/wAaWs/V7aALj0ru+xf7i3+iK8+nlJOPv9td/wBhD/l7XPwCu3Re0/IaMv04HyKfrB/4tXEa+tdp6en5BP1g/wDFq4QHO8+VZ6v+axl5b+lRY9T7/v7qpZ5/hStmJ5ia5gCQ0cvfUdX3mq9f+/Kk7QB8PfSAs6+fX+FTDRufv7Kp1+VJnA5j3x74oAsPPP204aaVqw7EgIZ6Rp8/nRRSdk3fnFF6CSx98ADbzpOSXMpQk+gMp260PfYAhjspEmfpYn3ap91atvslBHeXNh+iNs+fnvWb20vDpZdA2tySo0lixMDVsSJCsT8KIyTdIvspLcLt8YQSCC4OIkih+0LNq7bNod6gIyUI/wBOayfywO6W4VfOjGNm+dHSQR1wcVYnbCRuNjgdckDpBxBnrMVXZNO0hKc1sBcJ6L2bLwouOD6zO4E+QRB9ZNdfw3EcMFAayQAAPC0R7q5612sjOFmcCWAyNXPTMwDj3SJFM/aygwQY0yQYnDQ/OPCsNPMHFVLilzF6x1QucHkEXBvH3zU+G7Ptv4laV5BvLrG9cYO3EkwCdIaIB8URGnB333288UfwnbqBRbLuNUglQD83vPCdvVMz/WpeORUFvujT43iXd2t2l1FYEDC5g6idgP4Vynp72loC8Ipd2EM5G7OdgPIZJ6Yq4+ld9rgscE9mGE95cWNO2+wJIM5re4ztY2bbNxNvvGRRN22FIaIzpJBGeQJ2pqLhJOvl1Nrs82/4buIDdvXRawRn1YxiOfnQPC9v4ZLkugXSqpbRQADIYRBDY88EigvSbtxuIctcJgeoh2G+T5nBrIt3GA2Ptr0owbVyMpNcjtOyO0j/AHlh8j1k+cP0hzHmK7vgO1rd0KVKhj82YM15J2Fwl031uYRQfEzGBHMQMmRyAroC6apEjOCPtqMuJSZk0ekl+XSoswIGB7Kq7Fv27tlGa4Q+Q0iBI/jRlvhgTi4o8q85vhdMag3yIauZx5UW/Z14FpQ4IUxnJGoR5QJmm/JNyYBUnaAf6UVxVzjFHj9UyCPCwMzy6ZP1dKcZQ6kuMl0BPxG7Md20+w+f8D8Kf8QfSCQVLOEAOAfOfbinv8dxBUglj56B54JjzNVXe0brwxMlWDYQTqG04z0q/U+IqYuN4VrTaXiYBxkHfnXe9gf4a1+gK85v9oa7jWmMPb3QDSQGMzHQnnXo3o//AIa1+gK69HXaOvADG/CAfkbf6wf+LVweqJ399dX+FvtE2OGtMF1A3YOYIAS4cdTiI868pPpbM6LR8MklnEYgYjfcVOpxylktFKLZ6ceD4ViwVoi4/wA9V8M2xIJJlVBZhzMGqPybZhiLkiCV8agYVD4tyPEWEROB7a4/srtcXZwVZfWUzEHYgxkGt7hyHssvz7Uuv+ZDAcecGG9hasbV047iaaNcdncNcfSrxuYDqAc3QF2MeohnOG2rP7XVUYIq+r3gJJExrKgOAd4SZx63QVQ0d0txBoe22howcyUfqJhlP6IqF24txBI/5gAhRib4QElV63VA/wCoeYyOmqS3YkgckYgkCRqiCY5gEiBWsnH8JbXUp0gTJcSxjBk8skVy6Xb95ZtLCnIc+AEbyNYknEQFIyfFioLYsgzfJu3DqItoGVASTIHzyDPKV+NZOCfM2hcdza4r0vGrTbVmbOIJYH5oIUEwTPiEiM0J2h2rxuJU2lOoAuwUkMIOBkFJnUQR1ArP4rtW6qeC3a4e0FYgGFYo2NQVWGorBMqZ3xWeON70O5F6+IuMXZu6tDTEXFkjWskSBB2Bq4Ykt6+/oW5SfU1TdQgniOI1YJ0IssQyDVpJMFYA8MHPITWdxdxO7Zu4vxoBLd4ymEO4mAQMQ0YPKhuG4zxC3KW9RCxwy95cBCF9SXGIQh25ZIjeNxoM6mtgsZM3rp9cMdZAUqoZszbxgTmtYwpkG/w9kFXK21UEkltQlmcd4oYAZ0kEapNVWeId1AW4QV0qdCCSoki4pAhjODGSNxQXA8cg0XAOHEA+qrXNJQ97otwNSalZxBGAKPbWjOk3MMCmldyDAM5hipx81vKpaoa5WE2FJOblyC1xGhdlc+t1KEwQQZTO0GrH1FAGe/upOFYjV8ncUZkgLnzAkQaFjLYeWdWMaBIJPjUEABwcRj2k1dbXB6B3IJXOsyda/J4nZhyg4bnNBf39shw7krJuXBGpoa2DPdggDGPGokRAkfS3HWWLLbdGKxqLWyrHTJGkgAh2B/fA2NlgaxoQsoS2fFpCqhct4ATpMtyO2JgRVvClzbQPrSEcbE+pkltQPygid/EJp8hMDfgbN2H0KVgHwhlYKcFmyJII5mceykeEDAgu4BL6pMzpUg+rGOYHka07FkOMOjhsZ8LaCDqAIwZIEZAjnVYbxwZB8BIbOT4NGrnONic6Tzo42CRy1n0X7ltTlXYadIbbInURG4ENGd6uXs+7GFtIRqwxA9UwTJgcxuRM1saXUmFViAhkERIJA1rG0bjSYGroKuskPBwdYffw+HIEZ2GUMeWK07WQtinsvsgrpN5e8YkwANoBnwHJ23AO9aVrhLDA6UtnPIDH1Y99Z/C8e+hmsqDDFWtMo0zGIBxnTOrB5zyqzg75PdveYqzT3YbIAaR3feH1oIwCZxzrOXE92JqPQ2kMADA6AbUtfU1WXjfbakXisCC9LxXKlgfIkfZRH5Vuc7jMPPP21nhs7+fxpw/39tKkx2zT4btm6hwRB6iiuH7X31QDv1+5rCD9Y/dS7zltj2/Ck4JlLJJHLem/aN5+NtXLKMrWzBYjTqBiQQckeVe9ejbTwtk/5BXlZPX3Yr1P0a/wtn9AV6Wjkm+FLkiZO3YL6W3AttCzADXGkxDSrAAzyEz7QK8X7d4CxZl7LLBuKbiyIAB1YM49ZcEmfCRivSPwwW2PC2tKlvlgCBvBV9sj2e+vGh6LcXccqZ0g+szSpIwecjbmOlGaK7Rtyo2x+zyOzt9nLbTvQZbBaDMgmANwICwR1+FW8Bxht3FcCT9HkwIggyeYJHvpuCv/AIqhTiHHd2gCDpAWDOTHrNggdAOtYfFrchLZGjvNVxRglbUnwFSssxEkQRHPaK4o23f7jyRvc2LXatpeKPD2212bko9wCdKGdNwk80YKZzlCKzOzbXd3jqZOJ4lDnxi0oa2yw2mAGIxFzPzYGZAZ4nQCnD6RGXutmN/lC/IwIzDAjYDJrW0Ap0nAjXciJ56cAKAZkBTGcxOd62rkZpUdD2920rBbt7vLDsAty2EZiyk4uDSTb33UAsCAQRyw+G7VGnQrfi9uRq0EvfLCWW4sEMFgAZDR0jNVcHxVy2o7i41q0CCTghiZMBD4TMHEACME0bZ4m25e7esW1tMvhdD3RcyMLAlx1MCm18BoAdjolO7tHYsx7xxcUyCoA+T1mJDCOXWh7vDxqdgHOpjqvzALqCy9yp0o8mQQyz0MZO7P4ewV8F82GM4vJ3kA/NLEYEE7GibXovcMurpxHKVuKxxtAMbZA9tS8sYhTZnXGRgU1XLqkFGghLchYRwoHilTG4Yc5plJgfJcOpzJ7vV60Dc5kEAgySOpou/wdy2PHbdevhPt3jrNUhsEjl0rN5n0E7J2nuhtfeDUIIhFADQVZtJlfErEERFafa9kBbLqABdtLq8KmTbhZkgnpz61kg89vbNbC2XucMFFtmdLhAhSSVYTI5EA1nKbuxxumZaviNKxk7c/94PtzvmiezOCa4Wh2S2qsHaYARxDb8zv1mTvmlw/ZF9nCm2yAndpAG5JPw+qo9ucegH4vaJFtD4jzdureX35UccvEdNbsqftOHBtSEVphvEzYAYux3LHJ86N4HtuCgIIUTqIaG/ynHMHyyDXPk56ireHtu5Copc9B/Tb20NsVs6QdqWnU94wDFIYuunBbYODIIaGkwYM9aKtXRhg4UeDUrqXXQRpMECckTkRIbPTBXstVk37iofoJ43+o6V9s1FeIt22HcKyEfOe4xY5nA9VZzkCcmmmhtmk10spa2hU+JQzaltbyHQ6SdOZO6jVtTcRw4lbyI1xlMMVaBEAvc7oSugkbsxiRIqDX2u63V2uyIbh7p1NpxK23PrrOdLVVw93UDcsNDA5UyGDA5UgkRiBG+0Ec9E+qE/iDtbN7x2yvEWzKsulbd0dO7A8Mj2o21W8JxbCdBN23MPauRrEZ0kOIbf1XAboTRVyz35DoRZ4oAAGTouRAC3ARONpgEE5paRdcC6O7vJgsAVJ07BpHit/5oxPSnxKtwos4Vgy6+HbUoaGssYI8rbOQRmPA3XHSieG4gOJBI66gQfgaBvyS0hU4hdyADrAGFuMR4l2g7g9Qalb4gXY3S6oCliAHgRFty3IknPt5VDQOKZp6h7/AK/spkb4bfc0HwT7gwIJXTg6SuCuD5D4zsavnY8v4VFGdUWlswfr+wUlM428/v76p1T7eu9Vcdxi20Ls0AD2knoPbRV8hEu0e0UsoXY7YA3YnoB1r1f0Jus3AcMzLpY21JXoenurw7h0fiDrvLBgG3nCA+XzmIgycDG+1e7eiY/5Ox+rFd+jSjJrqNqjK/CFw/EPatDh2RflJfWAQV0t4YPUxXI8V2hxHBWka/YstbZlUvaJBE4BKMDgeTV134RONNqxbKmJuAf6WP7q8743t3vEKsQQREb45gdK6culhl3aODLrMmHLSe3gWv2et3iO+4i6hhptWV+dpJ0FpMEAZxgZk0P6RuPAzMUZ7n94DpMgGdB5CPDOJljzFC9i8fq4NhGk8PcaWMtIB3jn4dxO4qn0ns97bjSzOSoECdKkgkQN3aBMfuM+XwNZKfTY9mMlKHEupnNfTedFpThgQpZpzE/O5FgxGfeBrfH2XkOwt20UlQVYatsYBMEkAgEzuQNqDs8Pat3SlzSXAIPet4UM+GMZIJkjAx7aNC3dYCqxdYmIkASJz5aiORIrd0jOihu1bbGbqsViFsrIDTsWMQU5hc9Cc1N+Ma8dbzgYBULABIGOvkMDMUHwHaIHEC1fGiHHrRblJxJiASuBXWv2ZwRBc8QFwDoSCdvVyTJ/zSRRNPklXz+hm5dDnWb+lTE75BHSui4LhuEFshr+boQEDSWSGtmduUtI/wAprK7Ss2NCXLb+Ji2q3M6ANs7n39dq53CkJS3Fw3bfEJ6t1/YTqEf9U1oL6SahF+xZfzjSfiK58HyxSbpEis+FMviZ6P6PcPwz2hetWPGcHU2rSQdhPurVZjPiWIIjOZ2n4V5p2J21c4ZvDlDGpCcHoROx867ix6T2HHrwxjDQCPecVjOLN8ckH37r96V8QlUAY5AjXz2mSMedR4/s6y/96msEx4R4pOMEZ+FRtcem4J6ciPjNXHtS0n95cthNwdXPM8/ZU8uSNHVHGds+jqWFN1FuMoYYeAAPPmenLesm52pcK6AdCfQQaR74398103anpfZAa0ivetsIMtpwZmGOT8OVcx3vCGPk76dYdX5cpHXr0rdW+ZzyrowMOPrpw/WPdRj2uFMRcuiYEtbU+2NLU7cFw+SvFrAn17dwdOcEUyKAwxUhhgiDI5c498Vr2r3fjWqqOLQQ0CBdUbhgPnAHV7utCnswESvEcM23/wAkH/UBFMnAXkIe2bZYQQVu2z9WqmpUCRp2IuIWQEOBkc/DOM7ssz/mXH0acTxSak8N9BhvDqbT8wsVOIyM5rLHENb4vwppV1DkeEaWzEgACCQwkTjTmjrnFaOIt3LaOFcgkHTCsMjAA0jJEmZxWzVfVBYrZPE2w+BctiAR60LOoHkY5dQSKHusH+UUxdtqwIUqQ6iCwcnJABEbEA0Rx3E6eJFxFIW4RJGsw+ckkkDOMQPEKY3tFxXU+uRA8eD4mUFn8MjxAgcitJMDT4S+t21qGrUFz6zYXVkKJJuAmD9KCOYIpt3cGQQdiDIzA6j2H2EUP+UO44pWU6u9GseJmJI0yDIxqUgQpIGgnFEdtXLS307tlC3lDL4mYnUGYetIgaWGDGVECKjh6fMclaEnTfPLFZVpjebVHhDEIpEiBGq4erbaZxmeWW7avP4ba+HvCQX5AKJPvO1FcBEEjbYbgQuMT7DVpcMeIhbKwgABQFG0+e/M+2vYfRL/AAdj9WK8f8/v5V7D6Kf4Ox+rWujRe2/IhnNfheuFeEtkDURd26+F+tedej3AniLKsUABljlELN4gLZa4whREnSASSOQr1P8ACPb1WLYgGbg35eFpP7vfXmfEdv2eDvFbgQNdCd2zqXRCGIdiIOdoxvNejnjk7K4ul+55naYu+dnKNydeSVG1+T7dq2qNDIo1MtlCPEYEsxfxc45mhBwDszqFuW1IGm4zAk7KoBAlRynM53iu74UWxbR9QvEjLiCD545co+yhjaW4wJHiII2xB5b++DXzryO/E96PL4HCf8DJI1+IBWOkHSmqBAP+UEAlidTY2Arn+1uxmsBTbcMSIAJ8HkymcAACTtL42Ndj6YdtvYb5NSUIgMBqXIypXaeeeorz7j71/iHL3LgU+QBaBsM+FccgK3x5JveT2Jk0iri+Btl9T6XaBLGdxG2ciur4n0h4W4LhPDFdbB58JhlDKPDIlYIOmfWLHkBXL2uHVd8dWY55bk+z6qTMVcAtoT6WnUc9JEAee9awc5bR3MJVzZ0h7U4ISw4fJ+a0FQATMZzII+FBdqcYnEMr2bZRAqqBpAkoIOkznbfes3in4WGVHDXNQZXKuAYwVBYfOw0cjIrqvxzhmdSt6z3VnvrhAdQCXUesu4ElgOsUpppbr9qLhCLfM53iOzL4LKEEgncgSBAkdcsPro+x6OXQNV1gkrOAxjoG6cvjRf5dRuGCuQzXFgqpDs0C2dIx60BRjbWeYmtPtLtFTwWWKM1wrB8LYBUYJ6Kpg9ayalXLrRolBOjL4L0aDiTe9h0gBt87++tGz6Dq4BW+dPMlV+O9bXaKCxYnOFAEgR5bxVfZt0XLOpHDGIZN5B3A8yZ8sRisuJtWW4RMO56Fw5t98xYDE2yQQdiuaGb0MumdLKRkSwKnocZ6Gu74Hj10AidbMlsArDZicHfBJ91HejqqyXAB8nbustsnOBGqPINqHuqXNonhj4Hl170U4sCe71D/ACkeZyDBFZfEcM9s+NHTMZUgH2V7VxSxkzpJxFY93hwzMmoEbw0kifby6Ull+A+yTPLuE7Pe7lVYoCNRUTpkgZPvmqO1kWzxZ4cGVIDIW8LLIPhacZz55Fep3fQey4LcPcuWLjKra0bwuxEwUEVj9pfg/uXG1X763Ctm6giwNWp1cI4hhqcFRiByzXbiim6fIxdJHBKu8QPud/rpmTfbI+/211/EehIs2C78VqS2rSQoZ2ggAiDn37VyQI/p0rOUXFkpphfGcOLa8I5VTEglhkgsq4znc4M/Vgvto6AjghSGMkEeIYwwaJxjfHSrvSLhwn4va1EFQnK4FYl1MIwwYAnS3kRkGl28F/FSSwBDOQNTJqIUYGCGz80xMGMgVpF+yVW/yH7VtabIuq0FX8QkAMpA8OcaYnAjNP2hb020uq5E3HBWNSsANXUafCGMwdqOIU8O+qfWWTqZQAcbqDnOAQRkAxvVCOTwIKtpDRjVp9a2R4m0MOex3kZGKhPl5gkDdqt3a2nwQXI3UFYgSoME+Hpn3bPxPZFzuvxkSUQgsBoK2xq0zB8WoSTqXzEDeiu5N7hVhWIYkHSq3G0tbG6sRiTJKwwIWJzRXAi5xPBFE7wI/hKWxbZmDoDJD8gZOM4xQpVXnuFIxO1r0ImkAlnEeyCSfhNX8ArC2AR4j4m9pM5881l3LoC8O5OQckmRlG+Ga3QJEj2+ef8AenPaKRHQSnMQPhXsnomf+Tsfq1rx0gGY+/8AGvYfRIf8nw/6ta6NF7b8hMy/whj5G3+s/wDVq4K5YVvWVSdsgH91egen39zb/Wf+rVwoXnX0On9g+J9OSa1brwRi3ewND97w165YfnoYlTv6ymqrHbfGcMSLii7b8Q8BILBt9W8HpAgZ61t8Rd0gmKxblwkzUZtFgy847j0PpbV41XFa+O43Eem3EsItcESvLVckH1pLEqMmRPsoFuF4jiCWdbHDgwdNoEkfEx59fOj1fNSDmajH6M08HdHbm9N6qceFUvqD2fR22Mu73Djcxt5VoWOFtL6tse05+2pJ0NWhK9DHihFVFUeJm1GXI/Xk2XqoO4BFV/kbhHbW1lC3WKkjYioyRWvCnzRyqU17MmvmXcJ2FwlttSWUVjzFF3eCsPGq1bMbSg+oxNCWrlI36ajFLkZyeWUrcnfmwxOy+GMA2kIGwMlR7iYohuy7B2tqI20yv/iRWal81Z37Ulix1XCv0JlPUN32j/VhS9i2QwYAhlMgySQeonngZ3org7VywhSxc0LmAy6gCdzkzQtniTzoleJqcmjw5I1KKfyCGv1uGXFHI/1v6jD0gW2iLxs2yGHysE22jnKnE9GA351bw95Cbt63cR0uMFtsuRKjTpnnkH41C4VYEMJB3B2rMbsmwDKgo3VTBrxc/wCHoybeKVfBn0+j/FskktRC34r/AEdd2XxFg21YggkMCY5SYJPlGPb5VCza4a6yuGaFMiC0GZg5HkpnbeK4riuJv210hi9rmBAeOhPMezOa0+wu0rbWdQcBpOvqCMkEcoHWvF1ekzaXbJBefRn1ej1uDVx4sUvl1RsdtdmcK1u+1v5O7dt3EmG0ktGSBv6okmvKV4Brd63auju2ZwqzMGeYPMYivWba6xrbA5D95rOFi3xN3S6q1lTJ6EgbT9vs865Vmb5o6niVbHGek11m47uYZQClxwt3VbK2xCl7cSlwNiZyBPSn9JQw4UAi7pbTtoa3quMukXFPiEhsMOc9a0vS7srheGIHDHQzmGtjxapwDMSI8zsZoLtTsjiLrWdWjTaVWi2SGYCIDqTpMNLTvJ5VupRuL6Izp7svXimtWmCFg2pWhdPqKDMqQSwmQQM8+VR7FLDhLYBOo6MJdFpzCSdBYEMcerzE0H27xtscNbUC29y5qCqHi5bdiwV8eLAYgifVPOaL4ZBbsqGK6ZPr2jcUhFMLM+BsYY8xHOKK9VeYLmF+ilvXwQi2bjjuGSLpsmYTa5yMcj623Ws3ss/IPqa2BbZCNYZklXKg+CG5RI6ztRXo+9teC+VNkLHD6vxgfJRj1o8QzsRsYJMYobsy5FritCsYbw91cFsz3t0+B40gwCRtI2oa5+Yo9Dn+LT5EKIOm8QdOxAdgYnaRIE9a3LTCCAcCI9jKGX6j9WwrF4xGi+pB1i8TBMnVKsZIkTkknbNanABSNakmdIPIDSqiBy3k1pP2SegZEzGPdHwr2L0S/wAHY/VrXjv8B7/jXsXol/g+H/VrWmi9t+RLMD8KDkW7P0dbT7QuPtNcjwNzUN67P8Jkdxan87/6tXnYPSRX0OB+ofG+moXqX5L6GpxS+FvYawQkmiGvNsSTTPgTO9b2eXjjwbFDCKsVxULmarmKpM1q0GoaIXagrL0SGraLMJxHNTUk1A06tVEMealqFVmpW6AomjRVqGqgRVi1SM5F6vUi9UTTl6oz4S9OINQu3MVEXBQ/EXhWkQjC3yGa5Wb2j2ZrYXbbaLy7MMBo+a45j20SbgpxdpZccMsHCatM7sGTJgmp43TRTxXphxfdm3dsEECA9sFgfaAMT1zXR+jPaVnuECFSCSAZgEj1j1gEEe6sMXKzeN7Mt3DrEo+4ZcZ6kbH7a+e1X4fg1/BdfBn0+l/Ebus8fmv9BvZK/jnGu7mbVs7zj52J8sA+yt7juOlgLcBnOlRjKqYJ8hv8K4RUvWVNvUBaJyVByDBMmZU79Rmug4nj1Nm6SdHyUKViNIiADtkwDFeBqtJkxTSmq8D6TT6nFmjxY3ZZ21wFv11gd0YBIGqQIiScg5+HvoPtdr68LpVLwuaCXKEG0EvTIuKZaQMwuZXetFOKtrbQPnuwSWmJuNyXniSPaYqHD33+TFxZZzqW2fnECS9xZ2QYC9RWMZNV1o1cUD9nXFPC3XQv4GtwbdsXWEaQQbZ3EZIPL2UD2aBc4fiB8mS1/UzXpRDLtCsFEqDrBjkYrW9JLtpxryzlxbCqCoCErqLFYkac58/OsNeDS0Ltu2x7u5pJS4ocCVOjSGHrSu/x2rWDtfMz4WjH4hSbl6AunvtBg4+jpHXImYrf7NWEA6Fh7wTtn24rJ4ThALNllT1laGZt3B8UKNysER5jOa2uE0C1aUSrANqmJJ1tJx+7zrTI7VEONIu3/wBq9j9Ex/yfD/q1+yvGxnyr2T0UM8Hw/wCrX7K10XtvyM2YP4Uh8ha/W/8Aq9ebNdxivTvwjWla1ZDEhe8djpifBauvicZ0x764a56MXNbKjqSvI6gTLFRyjUTGJ+cK93C0ony/pTDKeobS8PoY+vzpwDW5/wALXAB4k16iI1EjkRBC/RJPw51SeyY1Lql+8NtYHhGkBmZpE4U7ATg1spI814Mi6GWg5VG0gJztWwvo3d1Q7oo1AT4j6xWIAH+YHMUrXo/cMANbLEKdIYlhqBbxYxgbnEkAVopRE9PlXQyroAOKkhJ2o612UDba6ziApIAmT4mReUQWVv2eUiiez+xnZEdWUAhmIadkJDbA7DT+1jatFNLqR2GStkZ7Arviol62bnZveiGHi1ssCNI0MgJM5OXEQKhc9HmkhXQjUVE6p9YoJ8OJcafcTsJqu0jfMiOnyONtGYHpCrON4JrTBSQZEyJ5FlO4GxUj3VWjVadmMouLonoNSNQDmnU1SM9y4GoM+KiTVTmatCUR2vVQzTU4qDVZtFIjFSC0hUxTG2IrUCtXTVdyixJlTGgzwsElDpJ3EAqf0lOJ896ONQIqJ44ZFU1aOjDmnifFB0wa3xVtblt79lh3ZkNaOq2TmS1tvVOdxTcJ6Y2zcu3Lltg8aUjxDTmAcSMkiY+dRE0BxfZ1tzJWD9IYP1V4+o9C4Z7w2Pf03p2cdsqv4mf2V6Qp4zeYgKdWkzqfcqgj1RqEsegAojtHjZtpcJAZy1x4O0upCxOYW78ay+0ewHglGD5mGw3x51gPaIYI2pWGyt+7lXmZvR88Tto9zBrsWdeozu/RLixdXQwHyc6DzCk6jAGAZI9281oce6KVNu3JJgFBKqkyxkY0iIHU6jWR6Gdg3W1MQVtnDMdoAEgAjJ3+Fdt21YLcO1qyBbQr4nK+JgM6V2idpPWvLzOMMtHZG5QMZsmDXsPol/g7H6ta8ZtXVbVHKAYONgfsINezeiX+Dsfq1rp0XtvyOZku3uxhxKoO9uWij61a2QGmCvMHkxrIHoSuQOK4gTE5TMZE+Hkc0qVeopySpGE9Pjm+KS3Fa9CQsRxXEYIInRyER6m0Yp7noWCzN+NcQpZgxC92okZGyZjzmlSp9rLxJ7rh90ifQkGJ4vicGR4lwZmR4d5zPWpWvQzSR/zXEGBiSpGxAwV5SY6UqVPtZ+Iu54OfCU/8BJp0/jPEac+GV053xpjlUj6DCCPxzioIA9ZdgIA9XaKVKjtp+IlodOv6RJ6CqAQOL4kAmT4kyRzPhyfOrD6F/wD9nFftL0j6PTFKlT7afiHcsC/pKLnoBbbfib59vdnmTzTqSfeaiv4PLQ/+e98Lf8lKlT7fJ4k/l+m9xD/2e2vz974W/wCSnH4PrX5+98Lf8lNSo7xk8Rfl2l/tof8As+tfn73wt/yVH+zy1+fvfC3/ACUqVHecvvB+XaX+2hf2eWvz974W/wCSmP4ObP5+98Lf8lKlT71l94f5fpvcQ39nFn/7F/4W/wCSnH4O7X/2L3wt/wAlKlR3nL7wfl+m9xD/ANndr8/e+Fv+SmP4ObP5+98Lf8lKlR3nL7wfl+m9xDf2cWfz9/8A7f8AJTf2b2fz97/t/wAlPSo7zl94Py/Te4hf2b2Pz17/AEfyU39m1j89e/0fyUqVHesvvB+X6b3EN/ZpY/PXv+3/ACVVd/BbwrEE3b0jIPyc/wDhSpUd5y+8UtDp1yijS4L0GtJhr1+4oiFYoFEbYVBPvmjrvoxabdrh6ZXHs8NKlXDLTYpO3E7FOSVJmQn4N+GBYi5elonKcv8Ao6V1fZvBrZtJaUkqihQTvjrFKlVxxxi7SJ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MTEhUUExQVFhQXGBgaGRgXFxoYGRwcGB0XHBwaFxwaHCggHh0lHRcXITEhJSkrLi4uGB8zODMsNygtLiwBCgoKDg0OGxAQGzIkICQtLCwvLTQsLCwsLCwvLCwsLDQsNCwsLCwsLDQsLCwsLCwsLCwsLCwsLCwsLCwsLCwsLP/AABEIAMcA/QMBIgACEQEDEQH/xAAbAAABBQEBAAAAAAAAAAAAAAAEAAECAwUGB//EAEgQAAIBAwIDBAUGCwYGAwEAAAECEQADIRIxBEFRBRMiYQYycYGRI0JSobHwBxQVU3JzksHR0uEXMzRiovEWJIKjssJDVGNk/8QAGgEAAwEBAQEAAAAAAAAAAAAAAAECAwQFBv/EADURAAICAQIDBAgEBwEAAAAAAAABAhEDBCESMUETFFFxBSIyUmGBsfAGFZGhIzNCU8HR4fH/2gAMAwEAAhEDEQA/APcaVB9p8d3ShtMyY3jr/Csx/SQD/wCP/V/Ssp54RdNis36Vc+fSdfoD9ofwqX/EQ/N/6v6VPecXiFm9QPbPFG1ZuXFjUqyJBI94Bk1nN6SAT8mf2v6VC/24txCrWiVOCNUfuprU4urJnvFpcx+H7fYA95bYkSSyqbY7uQA+i4dQySIz6pPSp3PSZBsjlsAjw4bxSpM7gIT7x1obiu0bV0gtZ1FdpaOcwY3EiYPSoXe0LLSDZ3bWSGIOqI1AiCDGN6rvWAw4cq2Uvv78w1u3yRNuy5Gu2pLFVzc0YgmZh/ZRnB9qLccoFYMurVMeEq2kA5+dkjyFZFztC0QymyYYgnxmZUKAQRmRpGR0pcD2kltrjhGJuMCSYGAAqgYzAG586O9YK5lJZVJW9vv/AIS7O9IbrRrTXrICaEa34jrJSbjQ0KhbUDFXJ6SAnw22YNp0KNIbKszSS0Y0ke7nNUv2hZNtbfdeBYIGogg5ypGQcnY86gO0OGUiLIBUACGAgBSsR+ixHvpvVYCFDMqXEa3ZfaZvG5CQqldLEjOpFbI5HxVncJ29cFnvroBBIAVU7s7EmC9w6xA5AfwbhO0bKEslogkBcPMhQAMbTAAnfAoZX4bTHcmJwDcbEAjGcYJEdDS71g8RuOWlvvv/AM6Gjd7fOO7tMy95bTUSoBLhWwJnZhvVfD+kgH96pXxONYjTpW6beo5kQSgM9SaEbjbOg2+48JKmNZBlQoBB3BAUc+VSPF2IINgRDLBacOwZh72g0d6wBw5ufF9/oGWvSZHA7u3cckTHhBEAlgZIgqIx/mFU8X6TBdDhD3WsqWMeLwMwCCcZ05ON6q4njLDTqsDLFjDEElgATI6iAetO3H2YzZEBi0FsSylTj9EkRR3rAJxzNe0v0NWx2rqd0Fp9SMoIlQYY5aNU6RvPPlUOP464l5FwLRHrFS2pyTCBgwCHaCwIMxWRb4ywpkWTJ057wn1TIiTgTmOdEXu0rbsHa0SV28ZjGQdIxI8xS71hvmXU3Hd7/fwJcN6S+Es6GAtogrA1Nd2EFjHxOxo1u1Sbdq4qka7qoQ4yJYqYg+WDtWU1yxEdx81VgORhMr7wdm3HWrbvaFlrYRrTFAQR4zMjY6t/fNN6rB4kxWWt5f8AodxvbyWrjWyjGATKlTsuoiJkHTJz0qLekSSYRmVT4nGmAC2gNvJGqRj6JrN72wDK2yr8mLloJXTJBMExjO+Kezc4dVtr3RPdgBSTvBnxRg5znE0+84PEP41vdGhf7e/u9FssX7swSBAuMy9d/D9dbQrlBd4bI7kiY+e04JYafowSTiNzWj+XxgBD+1/SplqcPRmmPjXts26VYp7fH0D8f6VEekI+h/q/pU95x+JraNylWGfSD/8AM/tf0p27f/8AzP7X9KO84/ELRt0qxD6Qf5P9X9K1uGu60VtpE1cMsJ7RYWZnpP8A3a/pj7Grm7LeJJAPiXBE7mui9Kj8kv6Y+xq5lDJUf5l+0V5mt9t+QdTS7Q43RcZfCAI3C9KgSrWy7oFyNBAgt/0jcTUu0OKIutAXECdIn4mg04w6wzEtH7wR7t686EG4J1X+S292Re00E6WHXH2jekFIgFTJiAd8+VSS6EJcFiYIEkRkbmN6Q4nwiRLAEBp2B3/fB6E1vciKQ1sFtlLDrHTp191OlpjsrEdQKsbipjLrAA8LACB0naoPeldI+kWmZOY/hSTmFRJDh2gNpIknEZAHMmoKDjDS0RjJ5yPKmN1SoU6sFtj18onlRFi+jXVYTgcz4UAXfHwz1pOU0nfx/wCDpMHBnBrR4jiNNu0QFWV+iPLb66zA2320fevabVnCmVnxLPTaanKrlHrz+gQ5MXB3BcJ1KpUAlnA0weQBG5oVQ3zVYqZgxuPLrTXuJZsNny++Ke/eVjJ1CdwCPqMSBVRi4t11BtMgySCQGOQu3Pp1mpujgeowHM6fualc4sHMT8or74xAgfDeoLxEFjE6gR8fP3VScxPhLLlhgASDkSYEAdATOTV3ZpHeqCBkHlPL6tqFu3AQu4KqBvjHParuzj8qnt/9TWeS3ilfgxquJUX3lOo+Hh4nnH14qq8jbnu+gW3JPuAFDcSPG36RprbqCNQnqJOfvvTjjpWgcr2Za0gElSPdz6Y50jZePUYGeY+/3FLvhpZc+KOg+oAVC/d1EtG5n3VdzFUQq3ZK3ACJywmMGFO3Oqu7fmrZMYj921I8Qvea85JMSOYIxjzqNq9Abq0ZHKCTNSuPn5A+EiDEnIA3PKnzMQZG4jInqdhV342CYKjScsDzbHi+qq2vBlEzuTIjJPUH2U1KfVBURoaYKtJ8vacRvtU7CkFpUjwtExy07U1viQNIgkLqyTzYGSensqvhrgUkxOCIid43ofG0wXDY04k4B28/0etTZTzBA8xUjdBYN4w36X2SJ91K7ekRuTmSFBHs0jzzTUpWthUiJzXW9mH5JP0RXHEfCux7K/uU/RFehovafkETN9Lj8kv6Y+xq5e1ehg28GY9hFdL6YmLSfpj7Grk1c8ifaKy1m+RoYTf4hrhLEGT5Hlt9lVtMbN+yf4U68a4wHce+pDtO7v3jR7cVybrZBt1GjlpP7J/hTLPMH3g1YO0rv02+OKR7TuxPeNHtpesGxXrzmfgZpAmNj+yfrxUvync5XGnpNTPaF3fvG+OKfrBsVi7pM5nyBqxuIYjcjqI39sCmHaVz6bfH7KT8dc/OP8T9tG4bEJzsfgf3URxHFFlRdJAUREGdoodeNufnH/aNWDj7n02+JpNO7ArJPQ/A/wAKct94NTPaF3k5I9tSucZeUwzuPbM/XT9YNiguP6U4uRzmrPx+7HrtTHj7gHrt8aNxbEe8HmfYD9dW2OIKuGAyJ3npHKoDj7n03HtJzUl4679NvjFDTapjVBF3jFaSbKT1Kmah+MrGLKAnmEM+6dqp/KF3Hjb4yal+ULn02PvqFjrkl+4+IjJ6HptUS3kR7jU24+79NvjTrx1w7O3xP361frC2KhcH+4NSB8ifcf4VMdoXPpt8TSt8dc+m3xNHrC2I56H9k06/ot8G+vFP+ULn5xveTTflC7+cb2+2j1h7Ck9G/Zb+FLSejD/pI/dUh2hd+m3xp/yhc/ON7Jo9b4BsUteGeR+FOGBHKfjUz2jd+kT7TVVy8SRP11SvqLYmfbXadkf3Nv8ARFcNP3P36V3HY39xb/RFdui9p+QIzfTGO5Wfp/uauRUzH75rq/Tb+5X9MfY1cWPf7MVnq/5rKCVQ9Qf+qKZbR5geyZoYNvUi3XNcu4bFzhgYIP36U89T/D41Ql2DIJA+/wDSpm+TgwfaKNw2Jq3Qf7U+rEzHltUO9C50AjykfYakblucqR7Dq+oiiwoSv9+tINzE9NsU/wAmNmafNZ+ynWwI9dT8R9RpWg4WOD9n8P6VEv5ipHhXzGk7fOHn0pfizdAfYaOJD4JeBuXb9h2koxklVKIQDOwwcuPsqrjuP4dmDNrnbIMneIAcQJ3nPSg+z+PuW/AqSdWrIJzAGDsMA/tVc/bLA/3aNmdIbVBGnYCYEjbzNdPaRa3a3+BHA/As4c8M7BQGkzjxBdQBMzqkDG1BcZxKHToAXwKCAOcZ5mfb/vQ1r03t6yh06gdOdSxy0k/R5xiqFuRI/rSyPav8UFF2vp9/Z51OapkcwKTN5fXWAwqxbLuqqMsYHSrTwF2AShMzHXGNuuDjyoOzcKmVwanc7buAlSzEwW2GkQACdREAgHkZiauPDW4cLfIK/Ersk6Tifqnlz2O3SpPwL6kQHxsJIPLLAzHKFrk7vp3de4ncsXIuFWtqnjK5Buq0ACAzHO+qieN9MrenWj6yQVAWAI1SRIEDM7Vr2a8GJprmbRUgkHDAkEcxHKoM87mKD4TtYcQusEk4BncRGDHsogN9dYtU6AsDff8AjTg+dU6qWr+NIC0vPX7/AGVJTgfvz8KoLn7/ANae4/3G8UAWm5npSH3xVer7/wAaWs/V7aALj0ru+xf7i3+iK8+nlJOPv9td/wBhD/l7XPwCu3Re0/IaMv04HyKfrB/4tXEa+tdp6en5BP1g/wDFq4QHO8+VZ6v+axl5b+lRY9T7/v7qpZ5/hStmJ5ia5gCQ0cvfUdX3mq9f+/Kk7QB8PfSAs6+fX+FTDRufv7Kp1+VJnA5j3x74oAsPPP204aaVqw7EgIZ6Rp8/nRRSdk3fnFF6CSx98ADbzpOSXMpQk+gMp260PfYAhjspEmfpYn3ap91atvslBHeXNh+iNs+fnvWb20vDpZdA2tySo0lixMDVsSJCsT8KIyTdIvspLcLt8YQSCC4OIkih+0LNq7bNod6gIyUI/wBOayfywO6W4VfOjGNm+dHSQR1wcVYnbCRuNjgdckDpBxBnrMVXZNO0hKc1sBcJ6L2bLwouOD6zO4E+QRB9ZNdfw3EcMFAayQAAPC0R7q5612sjOFmcCWAyNXPTMwDj3SJFM/aygwQY0yQYnDQ/OPCsNPMHFVLilzF6x1QucHkEXBvH3zU+G7Ptv4laV5BvLrG9cYO3EkwCdIaIB8URGnB333288UfwnbqBRbLuNUglQD83vPCdvVMz/WpeORUFvujT43iXd2t2l1FYEDC5g6idgP4Vynp72loC8Ipd2EM5G7OdgPIZJ6Yq4+ld9rgscE9mGE95cWNO2+wJIM5re4ztY2bbNxNvvGRRN22FIaIzpJBGeQJ2pqLhJOvl1Nrs82/4buIDdvXRawRn1YxiOfnQPC9v4ZLkugXSqpbRQADIYRBDY88EigvSbtxuIctcJgeoh2G+T5nBrIt3GA2Ptr0owbVyMpNcjtOyO0j/AHlh8j1k+cP0hzHmK7vgO1rd0KVKhj82YM15J2Fwl031uYRQfEzGBHMQMmRyAroC6apEjOCPtqMuJSZk0ekl+XSoswIGB7Kq7Fv27tlGa4Q+Q0iBI/jRlvhgTi4o8q85vhdMag3yIauZx5UW/Z14FpQ4IUxnJGoR5QJmm/JNyYBUnaAf6UVxVzjFHj9UyCPCwMzy6ZP1dKcZQ6kuMl0BPxG7Md20+w+f8D8Kf8QfSCQVLOEAOAfOfbinv8dxBUglj56B54JjzNVXe0brwxMlWDYQTqG04z0q/U+IqYuN4VrTaXiYBxkHfnXe9gf4a1+gK85v9oa7jWmMPb3QDSQGMzHQnnXo3o//AIa1+gK69HXaOvADG/CAfkbf6wf+LVweqJ399dX+FvtE2OGtMF1A3YOYIAS4cdTiI868pPpbM6LR8MklnEYgYjfcVOpxylktFKLZ6ceD4ViwVoi4/wA9V8M2xIJJlVBZhzMGqPybZhiLkiCV8agYVD4tyPEWEROB7a4/srtcXZwVZfWUzEHYgxkGt7hyHssvz7Uuv+ZDAcecGG9hasbV047iaaNcdncNcfSrxuYDqAc3QF2MeohnOG2rP7XVUYIq+r3gJJExrKgOAd4SZx63QVQ0d0txBoe22howcyUfqJhlP6IqF24txBI/5gAhRib4QElV63VA/wCoeYyOmqS3YkgckYgkCRqiCY5gEiBWsnH8JbXUp0gTJcSxjBk8skVy6Xb95ZtLCnIc+AEbyNYknEQFIyfFioLYsgzfJu3DqItoGVASTIHzyDPKV+NZOCfM2hcdza4r0vGrTbVmbOIJYH5oIUEwTPiEiM0J2h2rxuJU2lOoAuwUkMIOBkFJnUQR1ArP4rtW6qeC3a4e0FYgGFYo2NQVWGorBMqZ3xWeON70O5F6+IuMXZu6tDTEXFkjWskSBB2Bq4Ykt6+/oW5SfU1TdQgniOI1YJ0IssQyDVpJMFYA8MHPITWdxdxO7Zu4vxoBLd4ymEO4mAQMQ0YPKhuG4zxC3KW9RCxwy95cBCF9SXGIQh25ZIjeNxoM6mtgsZM3rp9cMdZAUqoZszbxgTmtYwpkG/w9kFXK21UEkltQlmcd4oYAZ0kEapNVWeId1AW4QV0qdCCSoki4pAhjODGSNxQXA8cg0XAOHEA+qrXNJQ97otwNSalZxBGAKPbWjOk3MMCmldyDAM5hipx81vKpaoa5WE2FJOblyC1xGhdlc+t1KEwQQZTO0GrH1FAGe/upOFYjV8ncUZkgLnzAkQaFjLYeWdWMaBIJPjUEABwcRj2k1dbXB6B3IJXOsyda/J4nZhyg4bnNBf39shw7krJuXBGpoa2DPdggDGPGokRAkfS3HWWLLbdGKxqLWyrHTJGkgAh2B/fA2NlgaxoQsoS2fFpCqhct4ATpMtyO2JgRVvClzbQPrSEcbE+pkltQPygid/EJp8hMDfgbN2H0KVgHwhlYKcFmyJII5mceykeEDAgu4BL6pMzpUg+rGOYHka07FkOMOjhsZ8LaCDqAIwZIEZAjnVYbxwZB8BIbOT4NGrnONic6Tzo42CRy1n0X7ltTlXYadIbbInURG4ENGd6uXs+7GFtIRqwxA9UwTJgcxuRM1saXUmFViAhkERIJA1rG0bjSYGroKuskPBwdYffw+HIEZ2GUMeWK07WQtinsvsgrpN5e8YkwANoBnwHJ23AO9aVrhLDA6UtnPIDH1Y99Z/C8e+hmsqDDFWtMo0zGIBxnTOrB5zyqzg75PdveYqzT3YbIAaR3feH1oIwCZxzrOXE92JqPQ2kMADA6AbUtfU1WXjfbakXisCC9LxXKlgfIkfZRH5Vuc7jMPPP21nhs7+fxpw/39tKkx2zT4btm6hwRB6iiuH7X31QDv1+5rCD9Y/dS7zltj2/Ck4JlLJJHLem/aN5+NtXLKMrWzBYjTqBiQQckeVe9ejbTwtk/5BXlZPX3Yr1P0a/wtn9AV6Wjkm+FLkiZO3YL6W3AttCzADXGkxDSrAAzyEz7QK8X7d4CxZl7LLBuKbiyIAB1YM49ZcEmfCRivSPwwW2PC2tKlvlgCBvBV9sj2e+vGh6LcXccqZ0g+szSpIwecjbmOlGaK7Rtyo2x+zyOzt9nLbTvQZbBaDMgmANwICwR1+FW8Bxht3FcCT9HkwIggyeYJHvpuCv/AIqhTiHHd2gCDpAWDOTHrNggdAOtYfFrchLZGjvNVxRglbUnwFSssxEkQRHPaK4o23f7jyRvc2LXatpeKPD2212bko9wCdKGdNwk80YKZzlCKzOzbXd3jqZOJ4lDnxi0oa2yw2mAGIxFzPzYGZAZ4nQCnD6RGXutmN/lC/IwIzDAjYDJrW0Ap0nAjXciJ56cAKAZkBTGcxOd62rkZpUdD2920rBbt7vLDsAty2EZiyk4uDSTb33UAsCAQRyw+G7VGnQrfi9uRq0EvfLCWW4sEMFgAZDR0jNVcHxVy2o7i41q0CCTghiZMBD4TMHEACME0bZ4m25e7esW1tMvhdD3RcyMLAlx1MCm18BoAdjolO7tHYsx7xxcUyCoA+T1mJDCOXWh7vDxqdgHOpjqvzALqCy9yp0o8mQQyz0MZO7P4ewV8F82GM4vJ3kA/NLEYEE7GibXovcMurpxHKVuKxxtAMbZA9tS8sYhTZnXGRgU1XLqkFGghLchYRwoHilTG4Yc5plJgfJcOpzJ7vV60Dc5kEAgySOpou/wdy2PHbdevhPt3jrNUhsEjl0rN5n0E7J2nuhtfeDUIIhFADQVZtJlfErEERFafa9kBbLqABdtLq8KmTbhZkgnpz61kg89vbNbC2XucMFFtmdLhAhSSVYTI5EA1nKbuxxumZaviNKxk7c/94PtzvmiezOCa4Wh2S2qsHaYARxDb8zv1mTvmlw/ZF9nCm2yAndpAG5JPw+qo9ucegH4vaJFtD4jzdureX35UccvEdNbsqftOHBtSEVphvEzYAYux3LHJ86N4HtuCgIIUTqIaG/ynHMHyyDXPk56ireHtu5Copc9B/Tb20NsVs6QdqWnU94wDFIYuunBbYODIIaGkwYM9aKtXRhg4UeDUrqXXQRpMECckTkRIbPTBXstVk37iofoJ43+o6V9s1FeIt22HcKyEfOe4xY5nA9VZzkCcmmmhtmk10spa2hU+JQzaltbyHQ6SdOZO6jVtTcRw4lbyI1xlMMVaBEAvc7oSugkbsxiRIqDX2u63V2uyIbh7p1NpxK23PrrOdLVVw93UDcsNDA5UyGDA5UgkRiBG+0Ec9E+qE/iDtbN7x2yvEWzKsulbd0dO7A8Mj2o21W8JxbCdBN23MPauRrEZ0kOIbf1XAboTRVyz35DoRZ4oAAGTouRAC3ARONpgEE5paRdcC6O7vJgsAVJ07BpHit/5oxPSnxKtwos4Vgy6+HbUoaGssYI8rbOQRmPA3XHSieG4gOJBI66gQfgaBvyS0hU4hdyADrAGFuMR4l2g7g9Qalb4gXY3S6oCliAHgRFty3IknPt5VDQOKZp6h7/AK/spkb4bfc0HwT7gwIJXTg6SuCuD5D4zsavnY8v4VFGdUWlswfr+wUlM428/v76p1T7eu9Vcdxi20Ls0AD2knoPbRV8hEu0e0UsoXY7YA3YnoB1r1f0Jus3AcMzLpY21JXoenurw7h0fiDrvLBgG3nCA+XzmIgycDG+1e7eiY/5Ox+rFd+jSjJrqNqjK/CFw/EPatDh2RflJfWAQV0t4YPUxXI8V2hxHBWka/YstbZlUvaJBE4BKMDgeTV134RONNqxbKmJuAf6WP7q8743t3vEKsQQREb45gdK6culhl3aODLrMmHLSe3gWv2et3iO+4i6hhptWV+dpJ0FpMEAZxgZk0P6RuPAzMUZ7n94DpMgGdB5CPDOJljzFC9i8fq4NhGk8PcaWMtIB3jn4dxO4qn0ns97bjSzOSoECdKkgkQN3aBMfuM+XwNZKfTY9mMlKHEupnNfTedFpThgQpZpzE/O5FgxGfeBrfH2XkOwt20UlQVYatsYBMEkAgEzuQNqDs8Pat3SlzSXAIPet4UM+GMZIJkjAx7aNC3dYCqxdYmIkASJz5aiORIrd0jOihu1bbGbqsViFsrIDTsWMQU5hc9Cc1N+Ma8dbzgYBULABIGOvkMDMUHwHaIHEC1fGiHHrRblJxJiASuBXWv2ZwRBc8QFwDoSCdvVyTJ/zSRRNPklXz+hm5dDnWb+lTE75BHSui4LhuEFshr+boQEDSWSGtmduUtI/wAprK7Ss2NCXLb+Ji2q3M6ANs7n39dq53CkJS3Fw3bfEJ6t1/YTqEf9U1oL6SahF+xZfzjSfiK58HyxSbpEis+FMviZ6P6PcPwz2hetWPGcHU2rSQdhPurVZjPiWIIjOZ2n4V5p2J21c4ZvDlDGpCcHoROx867ix6T2HHrwxjDQCPecVjOLN8ckH37r96V8QlUAY5AjXz2mSMedR4/s6y/96msEx4R4pOMEZ+FRtcem4J6ciPjNXHtS0n95cthNwdXPM8/ZU8uSNHVHGds+jqWFN1FuMoYYeAAPPmenLesm52pcK6AdCfQQaR74398103anpfZAa0ivetsIMtpwZmGOT8OVcx3vCGPk76dYdX5cpHXr0rdW+ZzyrowMOPrpw/WPdRj2uFMRcuiYEtbU+2NLU7cFw+SvFrAn17dwdOcEUyKAwxUhhgiDI5c498Vr2r3fjWqqOLQQ0CBdUbhgPnAHV7utCnswESvEcM23/wAkH/UBFMnAXkIe2bZYQQVu2z9WqmpUCRp2IuIWQEOBkc/DOM7ssz/mXH0acTxSak8N9BhvDqbT8wsVOIyM5rLHENb4vwppV1DkeEaWzEgACCQwkTjTmjrnFaOIt3LaOFcgkHTCsMjAA0jJEmZxWzVfVBYrZPE2w+BctiAR60LOoHkY5dQSKHusH+UUxdtqwIUqQ6iCwcnJABEbEA0Rx3E6eJFxFIW4RJGsw+ckkkDOMQPEKY3tFxXU+uRA8eD4mUFn8MjxAgcitJMDT4S+t21qGrUFz6zYXVkKJJuAmD9KCOYIpt3cGQQdiDIzA6j2H2EUP+UO44pWU6u9GseJmJI0yDIxqUgQpIGgnFEdtXLS307tlC3lDL4mYnUGYetIgaWGDGVECKjh6fMclaEnTfPLFZVpjebVHhDEIpEiBGq4erbaZxmeWW7avP4ba+HvCQX5AKJPvO1FcBEEjbYbgQuMT7DVpcMeIhbKwgABQFG0+e/M+2vYfRL/AAdj9WK8f8/v5V7D6Kf4Ox+rWujRe2/IhnNfheuFeEtkDURd26+F+tedej3AniLKsUABljlELN4gLZa4whREnSASSOQr1P8ACPb1WLYgGbg35eFpP7vfXmfEdv2eDvFbgQNdCd2zqXRCGIdiIOdoxvNejnjk7K4ul+55naYu+dnKNydeSVG1+T7dq2qNDIo1MtlCPEYEsxfxc45mhBwDszqFuW1IGm4zAk7KoBAlRynM53iu74UWxbR9QvEjLiCD545co+yhjaW4wJHiII2xB5b++DXzryO/E96PL4HCf8DJI1+IBWOkHSmqBAP+UEAlidTY2Arn+1uxmsBTbcMSIAJ8HkymcAACTtL42Ndj6YdtvYb5NSUIgMBqXIypXaeeeorz7j71/iHL3LgU+QBaBsM+FccgK3x5JveT2Jk0iri+Btl9T6XaBLGdxG2ciur4n0h4W4LhPDFdbB58JhlDKPDIlYIOmfWLHkBXL2uHVd8dWY55bk+z6qTMVcAtoT6WnUc9JEAee9awc5bR3MJVzZ0h7U4ISw4fJ+a0FQATMZzII+FBdqcYnEMr2bZRAqqBpAkoIOkznbfes3in4WGVHDXNQZXKuAYwVBYfOw0cjIrqvxzhmdSt6z3VnvrhAdQCXUesu4ElgOsUpppbr9qLhCLfM53iOzL4LKEEgncgSBAkdcsPro+x6OXQNV1gkrOAxjoG6cvjRf5dRuGCuQzXFgqpDs0C2dIx60BRjbWeYmtPtLtFTwWWKM1wrB8LYBUYJ6Kpg9ayalXLrRolBOjL4L0aDiTe9h0gBt87++tGz6Dq4BW+dPMlV+O9bXaKCxYnOFAEgR5bxVfZt0XLOpHDGIZN5B3A8yZ8sRisuJtWW4RMO56Fw5t98xYDE2yQQdiuaGb0MumdLKRkSwKnocZ6Gu74Hj10AidbMlsArDZicHfBJ91HejqqyXAB8nbustsnOBGqPINqHuqXNonhj4Hl170U4sCe71D/ACkeZyDBFZfEcM9s+NHTMZUgH2V7VxSxkzpJxFY93hwzMmoEbw0kifby6Ull+A+yTPLuE7Pe7lVYoCNRUTpkgZPvmqO1kWzxZ4cGVIDIW8LLIPhacZz55Fep3fQey4LcPcuWLjKra0bwuxEwUEVj9pfg/uXG1X763Ctm6giwNWp1cI4hhqcFRiByzXbiim6fIxdJHBKu8QPud/rpmTfbI+/211/EehIs2C78VqS2rSQoZ2ggAiDn37VyQI/p0rOUXFkpphfGcOLa8I5VTEglhkgsq4znc4M/Vgvto6AjghSGMkEeIYwwaJxjfHSrvSLhwn4va1EFQnK4FYl1MIwwYAnS3kRkGl28F/FSSwBDOQNTJqIUYGCGz80xMGMgVpF+yVW/yH7VtabIuq0FX8QkAMpA8OcaYnAjNP2hb020uq5E3HBWNSsANXUafCGMwdqOIU8O+qfWWTqZQAcbqDnOAQRkAxvVCOTwIKtpDRjVp9a2R4m0MOex3kZGKhPl5gkDdqt3a2nwQXI3UFYgSoME+Hpn3bPxPZFzuvxkSUQgsBoK2xq0zB8WoSTqXzEDeiu5N7hVhWIYkHSq3G0tbG6sRiTJKwwIWJzRXAi5xPBFE7wI/hKWxbZmDoDJD8gZOM4xQpVXnuFIxO1r0ImkAlnEeyCSfhNX8ArC2AR4j4m9pM5881l3LoC8O5OQckmRlG+Ga3QJEj2+ef8AenPaKRHQSnMQPhXsnomf+Tsfq1rx0gGY+/8AGvYfRIf8nw/6ta6NF7b8hMy/whj5G3+s/wDVq4K5YVvWVSdsgH91egen39zb/Wf+rVwoXnX0On9g+J9OSa1brwRi3ewND97w165YfnoYlTv6ymqrHbfGcMSLii7b8Q8BILBt9W8HpAgZ61t8Rd0gmKxblwkzUZtFgy847j0PpbV41XFa+O43Eem3EsItcESvLVckH1pLEqMmRPsoFuF4jiCWdbHDgwdNoEkfEx59fOj1fNSDmajH6M08HdHbm9N6qceFUvqD2fR22Mu73Djcxt5VoWOFtL6tse05+2pJ0NWhK9DHihFVFUeJm1GXI/Xk2XqoO4BFV/kbhHbW1lC3WKkjYioyRWvCnzRyqU17MmvmXcJ2FwlttSWUVjzFF3eCsPGq1bMbSg+oxNCWrlI36ajFLkZyeWUrcnfmwxOy+GMA2kIGwMlR7iYohuy7B2tqI20yv/iRWal81Z37Ulix1XCv0JlPUN32j/VhS9i2QwYAhlMgySQeonngZ3org7VywhSxc0LmAy6gCdzkzQtniTzoleJqcmjw5I1KKfyCGv1uGXFHI/1v6jD0gW2iLxs2yGHysE22jnKnE9GA351bw95Cbt63cR0uMFtsuRKjTpnnkH41C4VYEMJB3B2rMbsmwDKgo3VTBrxc/wCHoybeKVfBn0+j/FskktRC34r/AEdd2XxFg21YggkMCY5SYJPlGPb5VCza4a6yuGaFMiC0GZg5HkpnbeK4riuJv210hi9rmBAeOhPMezOa0+wu0rbWdQcBpOvqCMkEcoHWvF1ekzaXbJBefRn1ej1uDVx4sUvl1RsdtdmcK1u+1v5O7dt3EmG0ktGSBv6okmvKV4Brd63auju2ZwqzMGeYPMYivWba6xrbA5D95rOFi3xN3S6q1lTJ6EgbT9vs865Vmb5o6niVbHGek11m47uYZQClxwt3VbK2xCl7cSlwNiZyBPSn9JQw4UAi7pbTtoa3quMukXFPiEhsMOc9a0vS7srheGIHDHQzmGtjxapwDMSI8zsZoLtTsjiLrWdWjTaVWi2SGYCIDqTpMNLTvJ5VupRuL6Izp7svXimtWmCFg2pWhdPqKDMqQSwmQQM8+VR7FLDhLYBOo6MJdFpzCSdBYEMcerzE0H27xtscNbUC29y5qCqHi5bdiwV8eLAYgifVPOaL4ZBbsqGK6ZPr2jcUhFMLM+BsYY8xHOKK9VeYLmF+ilvXwQi2bjjuGSLpsmYTa5yMcj623Ws3ss/IPqa2BbZCNYZklXKg+CG5RI6ztRXo+9teC+VNkLHD6vxgfJRj1o8QzsRsYJMYobsy5FritCsYbw91cFsz3t0+B40gwCRtI2oa5+Yo9Dn+LT5EKIOm8QdOxAdgYnaRIE9a3LTCCAcCI9jKGX6j9WwrF4xGi+pB1i8TBMnVKsZIkTkknbNanABSNakmdIPIDSqiBy3k1pP2SegZEzGPdHwr2L0S/wAHY/VrXjv8B7/jXsXol/g+H/VrWmi9t+RLMD8KDkW7P0dbT7QuPtNcjwNzUN67P8Jkdxan87/6tXnYPSRX0OB+ofG+moXqX5L6GpxS+FvYawQkmiGvNsSTTPgTO9b2eXjjwbFDCKsVxULmarmKpM1q0GoaIXagrL0SGraLMJxHNTUk1A06tVEMealqFVmpW6AomjRVqGqgRVi1SM5F6vUi9UTTl6oz4S9OINQu3MVEXBQ/EXhWkQjC3yGa5Wb2j2ZrYXbbaLy7MMBo+a45j20SbgpxdpZccMsHCatM7sGTJgmp43TRTxXphxfdm3dsEECA9sFgfaAMT1zXR+jPaVnuECFSCSAZgEj1j1gEEe6sMXKzeN7Mt3DrEo+4ZcZ6kbH7a+e1X4fg1/BdfBn0+l/Ebus8fmv9BvZK/jnGu7mbVs7zj52J8sA+yt7juOlgLcBnOlRjKqYJ8hv8K4RUvWVNvUBaJyVByDBMmZU79Rmug4nj1Nm6SdHyUKViNIiADtkwDFeBqtJkxTSmq8D6TT6nFmjxY3ZZ21wFv11gd0YBIGqQIiScg5+HvoPtdr68LpVLwuaCXKEG0EvTIuKZaQMwuZXetFOKtrbQPnuwSWmJuNyXniSPaYqHD33+TFxZZzqW2fnECS9xZ2QYC9RWMZNV1o1cUD9nXFPC3XQv4GtwbdsXWEaQQbZ3EZIPL2UD2aBc4fiB8mS1/UzXpRDLtCsFEqDrBjkYrW9JLtpxryzlxbCqCoCErqLFYkac58/OsNeDS0Ltu2x7u5pJS4ocCVOjSGHrSu/x2rWDtfMz4WjH4hSbl6AunvtBg4+jpHXImYrf7NWEA6Fh7wTtn24rJ4ThALNllT1laGZt3B8UKNysER5jOa2uE0C1aUSrANqmJJ1tJx+7zrTI7VEONIu3/wBq9j9Ex/yfD/q1+yvGxnyr2T0UM8Hw/wCrX7K10XtvyM2YP4Uh8ha/W/8Aq9ebNdxivTvwjWla1ZDEhe8djpifBauvicZ0x764a56MXNbKjqSvI6gTLFRyjUTGJ+cK93C0ony/pTDKeobS8PoY+vzpwDW5/wALXAB4k16iI1EjkRBC/RJPw51SeyY1Lql+8NtYHhGkBmZpE4U7ATg1spI814Mi6GWg5VG0gJztWwvo3d1Q7oo1AT4j6xWIAH+YHMUrXo/cMANbLEKdIYlhqBbxYxgbnEkAVopRE9PlXQyroAOKkhJ2o612UDba6ziApIAmT4mReUQWVv2eUiiez+xnZEdWUAhmIadkJDbA7DT+1jatFNLqR2GStkZ7Arviol62bnZveiGHi1ssCNI0MgJM5OXEQKhc9HmkhXQjUVE6p9YoJ8OJcafcTsJqu0jfMiOnyONtGYHpCrON4JrTBSQZEyJ5FlO4GxUj3VWjVadmMouLonoNSNQDmnU1SM9y4GoM+KiTVTmatCUR2vVQzTU4qDVZtFIjFSC0hUxTG2IrUCtXTVdyixJlTGgzwsElDpJ3EAqf0lOJ896ONQIqJ44ZFU1aOjDmnifFB0wa3xVtblt79lh3ZkNaOq2TmS1tvVOdxTcJ6Y2zcu3Lltg8aUjxDTmAcSMkiY+dRE0BxfZ1tzJWD9IYP1V4+o9C4Z7w2Pf03p2cdsqv4mf2V6Qp4zeYgKdWkzqfcqgj1RqEsegAojtHjZtpcJAZy1x4O0upCxOYW78ay+0ewHglGD5mGw3x51gPaIYI2pWGyt+7lXmZvR88Tto9zBrsWdeozu/RLixdXQwHyc6DzCk6jAGAZI9281oce6KVNu3JJgFBKqkyxkY0iIHU6jWR6Gdg3W1MQVtnDMdoAEgAjJ3+Fdt21YLcO1qyBbQr4nK+JgM6V2idpPWvLzOMMtHZG5QMZsmDXsPol/g7H6ta8ZtXVbVHKAYONgfsINezeiX+Dsfq1rp0XtvyOZku3uxhxKoO9uWij61a2QGmCvMHkxrIHoSuQOK4gTE5TMZE+Hkc0qVeopySpGE9Pjm+KS3Fa9CQsRxXEYIInRyER6m0Yp7noWCzN+NcQpZgxC92okZGyZjzmlSp9rLxJ7rh90ifQkGJ4vicGR4lwZmR4d5zPWpWvQzSR/zXEGBiSpGxAwV5SY6UqVPtZ+Iu54OfCU/8BJp0/jPEac+GV053xpjlUj6DCCPxzioIA9ZdgIA9XaKVKjtp+IlodOv6RJ6CqAQOL4kAmT4kyRzPhyfOrD6F/wD9nFftL0j6PTFKlT7afiHcsC/pKLnoBbbfib59vdnmTzTqSfeaiv4PLQ/+e98Lf8lKlT7fJ4k/l+m9xD/2e2vz974W/wCSnH4PrX5+98Lf8lNSo7xk8Rfl2l/tof8As+tfn73wt/yVH+zy1+fvfC3/ACUqVHecvvB+XaX+2hf2eWvz974W/wCSmP4ObP5+98Lf8lKlT71l94f5fpvcQ39nFn/7F/4W/wCSnH4O7X/2L3wt/wAlKlR3nL7wfl+m9xD/ANndr8/e+Fv+SmP4ObP5+98Lf8lKlR3nL7wfl+m9xDf2cWfz9/8A7f8AJTf2b2fz97/t/wAlPSo7zl94Py/Te4hf2b2Pz17/AEfyU39m1j89e/0fyUqVHesvvB+X6b3EN/ZpY/PXv+3/ACVVd/BbwrEE3b0jIPyc/wDhSpUd5y+8UtDp1yijS4L0GtJhr1+4oiFYoFEbYVBPvmjrvoxabdrh6ZXHs8NKlXDLTYpO3E7FOSVJmQn4N+GBYi5elonKcv8Ao6V1fZvBrZtJaUkqihQTvjrFKlVxxxi7SJ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MTEhUUExQVFhQXGBgaGRgXFxoYGRwcGB0XHBwaFxwaHCggHh0lHRcXITEhJSkrLi4uGB8zODMsNygtLiwBCgoKDg0OGxAQGzIkICQtLCwvLTQsLCwsLCwvLCwsLDQsNCwsLCwsLDQsLCwsLCwsLCwsLCwsLCwsLCwsLCwsLP/AABEIAMcA/QMBIgACEQEDEQH/xAAbAAABBQEBAAAAAAAAAAAAAAAEAAECAwUGB//EAEgQAAIBAwIDBAUGCwYGAwEAAAECEQADIRIxBEFRBRMiYQYycYGRI0JSobHwBxQVU3JzksHR0uEXMzRiovEWJIKjssJDVGNk/8QAGgEAAwEBAQEAAAAAAAAAAAAAAAECAwQFBv/EADURAAICAQIDBAgEBwEAAAAAAAABAhEDBCESMUETFFFxBSIyUmGBsfAGFZGhIzNCU8HR4fH/2gAMAwEAAhEDEQA/APcaVB9p8d3ShtMyY3jr/Csx/SQD/wCP/V/Ssp54RdNis36Vc+fSdfoD9ofwqX/EQ/N/6v6VPecXiFm9QPbPFG1ZuXFjUqyJBI94Bk1nN6SAT8mf2v6VC/24txCrWiVOCNUfuprU4urJnvFpcx+H7fYA95bYkSSyqbY7uQA+i4dQySIz6pPSp3PSZBsjlsAjw4bxSpM7gIT7x1obiu0bV0gtZ1FdpaOcwY3EiYPSoXe0LLSDZ3bWSGIOqI1AiCDGN6rvWAw4cq2Uvv78w1u3yRNuy5Gu2pLFVzc0YgmZh/ZRnB9qLccoFYMurVMeEq2kA5+dkjyFZFztC0QymyYYgnxmZUKAQRmRpGR0pcD2kltrjhGJuMCSYGAAqgYzAG586O9YK5lJZVJW9vv/AIS7O9IbrRrTXrICaEa34jrJSbjQ0KhbUDFXJ6SAnw22YNp0KNIbKszSS0Y0ke7nNUv2hZNtbfdeBYIGogg5ypGQcnY86gO0OGUiLIBUACGAgBSsR+ixHvpvVYCFDMqXEa3ZfaZvG5CQqldLEjOpFbI5HxVncJ29cFnvroBBIAVU7s7EmC9w6xA5AfwbhO0bKEslogkBcPMhQAMbTAAnfAoZX4bTHcmJwDcbEAjGcYJEdDS71g8RuOWlvvv/AM6Gjd7fOO7tMy95bTUSoBLhWwJnZhvVfD+kgH96pXxONYjTpW6beo5kQSgM9SaEbjbOg2+48JKmNZBlQoBB3BAUc+VSPF2IINgRDLBacOwZh72g0d6wBw5ufF9/oGWvSZHA7u3cckTHhBEAlgZIgqIx/mFU8X6TBdDhD3WsqWMeLwMwCCcZ05ON6q4njLDTqsDLFjDEElgATI6iAetO3H2YzZEBi0FsSylTj9EkRR3rAJxzNe0v0NWx2rqd0Fp9SMoIlQYY5aNU6RvPPlUOP464l5FwLRHrFS2pyTCBgwCHaCwIMxWRb4ywpkWTJ057wn1TIiTgTmOdEXu0rbsHa0SV28ZjGQdIxI8xS71hvmXU3Hd7/fwJcN6S+Es6GAtogrA1Nd2EFjHxOxo1u1Sbdq4qka7qoQ4yJYqYg+WDtWU1yxEdx81VgORhMr7wdm3HWrbvaFlrYRrTFAQR4zMjY6t/fNN6rB4kxWWt5f8AodxvbyWrjWyjGATKlTsuoiJkHTJz0qLekSSYRmVT4nGmAC2gNvJGqRj6JrN72wDK2yr8mLloJXTJBMExjO+Kezc4dVtr3RPdgBSTvBnxRg5znE0+84PEP41vdGhf7e/u9FssX7swSBAuMy9d/D9dbQrlBd4bI7kiY+e04JYafowSTiNzWj+XxgBD+1/SplqcPRmmPjXts26VYp7fH0D8f6VEekI+h/q/pU95x+JraNylWGfSD/8AM/tf0p27f/8AzP7X9KO84/ELRt0qxD6Qf5P9X9K1uGu60VtpE1cMsJ7RYWZnpP8A3a/pj7Grm7LeJJAPiXBE7mui9Kj8kv6Y+xq5lDJUf5l+0V5mt9t+QdTS7Q43RcZfCAI3C9KgSrWy7oFyNBAgt/0jcTUu0OKIutAXECdIn4mg04w6wzEtH7wR7t686EG4J1X+S292Re00E6WHXH2jekFIgFTJiAd8+VSS6EJcFiYIEkRkbmN6Q4nwiRLAEBp2B3/fB6E1vciKQ1sFtlLDrHTp191OlpjsrEdQKsbipjLrAA8LACB0naoPeldI+kWmZOY/hSTmFRJDh2gNpIknEZAHMmoKDjDS0RjJ5yPKmN1SoU6sFtj18onlRFi+jXVYTgcz4UAXfHwz1pOU0nfx/wCDpMHBnBrR4jiNNu0QFWV+iPLb66zA2320fevabVnCmVnxLPTaanKrlHrz+gQ5MXB3BcJ1KpUAlnA0weQBG5oVQ3zVYqZgxuPLrTXuJZsNny++Ke/eVjJ1CdwCPqMSBVRi4t11BtMgySCQGOQu3Pp1mpujgeowHM6fualc4sHMT8or74xAgfDeoLxEFjE6gR8fP3VScxPhLLlhgASDkSYEAdATOTV3ZpHeqCBkHlPL6tqFu3AQu4KqBvjHParuzj8qnt/9TWeS3ilfgxquJUX3lOo+Hh4nnH14qq8jbnu+gW3JPuAFDcSPG36RprbqCNQnqJOfvvTjjpWgcr2Za0gElSPdz6Y50jZePUYGeY+/3FLvhpZc+KOg+oAVC/d1EtG5n3VdzFUQq3ZK3ACJywmMGFO3Oqu7fmrZMYj921I8Qvea85JMSOYIxjzqNq9Abq0ZHKCTNSuPn5A+EiDEnIA3PKnzMQZG4jInqdhV342CYKjScsDzbHi+qq2vBlEzuTIjJPUH2U1KfVBURoaYKtJ8vacRvtU7CkFpUjwtExy07U1viQNIgkLqyTzYGSensqvhrgUkxOCIid43ofG0wXDY04k4B28/0etTZTzBA8xUjdBYN4w36X2SJ91K7ekRuTmSFBHs0jzzTUpWthUiJzXW9mH5JP0RXHEfCux7K/uU/RFehovafkETN9Lj8kv6Y+xq5e1ehg28GY9hFdL6YmLSfpj7Grk1c8ifaKy1m+RoYTf4hrhLEGT5Hlt9lVtMbN+yf4U68a4wHce+pDtO7v3jR7cVybrZBt1GjlpP7J/hTLPMH3g1YO0rv02+OKR7TuxPeNHtpesGxXrzmfgZpAmNj+yfrxUvync5XGnpNTPaF3fvG+OKfrBsVi7pM5nyBqxuIYjcjqI39sCmHaVz6bfH7KT8dc/OP8T9tG4bEJzsfgf3URxHFFlRdJAUREGdoodeNufnH/aNWDj7n02+JpNO7ArJPQ/A/wAKct94NTPaF3k5I9tSucZeUwzuPbM/XT9YNiguP6U4uRzmrPx+7HrtTHj7gHrt8aNxbEe8HmfYD9dW2OIKuGAyJ3npHKoDj7n03HtJzUl4679NvjFDTapjVBF3jFaSbKT1Kmah+MrGLKAnmEM+6dqp/KF3Hjb4yal+ULn02PvqFjrkl+4+IjJ6HptUS3kR7jU24+79NvjTrx1w7O3xP361frC2KhcH+4NSB8ifcf4VMdoXPpt8TSt8dc+m3xNHrC2I56H9k06/ot8G+vFP+ULn5xveTTflC7+cb2+2j1h7Ck9G/Zb+FLSejD/pI/dUh2hd+m3xp/yhc/ON7Jo9b4BsUteGeR+FOGBHKfjUz2jd+kT7TVVy8SRP11SvqLYmfbXadkf3Nv8ARFcNP3P36V3HY39xb/RFdui9p+QIzfTGO5Wfp/uauRUzH75rq/Tb+5X9MfY1cWPf7MVnq/5rKCVQ9Qf+qKZbR5geyZoYNvUi3XNcu4bFzhgYIP36U89T/D41Ql2DIJA+/wDSpm+TgwfaKNw2Jq3Qf7U+rEzHltUO9C50AjykfYakblucqR7Dq+oiiwoSv9+tINzE9NsU/wAmNmafNZ+ynWwI9dT8R9RpWg4WOD9n8P6VEv5ipHhXzGk7fOHn0pfizdAfYaOJD4JeBuXb9h2koxklVKIQDOwwcuPsqrjuP4dmDNrnbIMneIAcQJ3nPSg+z+PuW/AqSdWrIJzAGDsMA/tVc/bLA/3aNmdIbVBGnYCYEjbzNdPaRa3a3+BHA/As4c8M7BQGkzjxBdQBMzqkDG1BcZxKHToAXwKCAOcZ5mfb/vQ1r03t6yh06gdOdSxy0k/R5xiqFuRI/rSyPav8UFF2vp9/Z51OapkcwKTN5fXWAwqxbLuqqMsYHSrTwF2AShMzHXGNuuDjyoOzcKmVwanc7buAlSzEwW2GkQACdREAgHkZiauPDW4cLfIK/Ersk6Tifqnlz2O3SpPwL6kQHxsJIPLLAzHKFrk7vp3de4ncsXIuFWtqnjK5Buq0ACAzHO+qieN9MrenWj6yQVAWAI1SRIEDM7Vr2a8GJprmbRUgkHDAkEcxHKoM87mKD4TtYcQusEk4BncRGDHsogN9dYtU6AsDff8AjTg+dU6qWr+NIC0vPX7/AGVJTgfvz8KoLn7/ANae4/3G8UAWm5npSH3xVer7/wAaWs/V7aALj0ru+xf7i3+iK8+nlJOPv9td/wBhD/l7XPwCu3Re0/IaMv04HyKfrB/4tXEa+tdp6en5BP1g/wDFq4QHO8+VZ6v+axl5b+lRY9T7/v7qpZ5/hStmJ5ia5gCQ0cvfUdX3mq9f+/Kk7QB8PfSAs6+fX+FTDRufv7Kp1+VJnA5j3x74oAsPPP204aaVqw7EgIZ6Rp8/nRRSdk3fnFF6CSx98ADbzpOSXMpQk+gMp260PfYAhjspEmfpYn3ap91atvslBHeXNh+iNs+fnvWb20vDpZdA2tySo0lixMDVsSJCsT8KIyTdIvspLcLt8YQSCC4OIkih+0LNq7bNod6gIyUI/wBOayfywO6W4VfOjGNm+dHSQR1wcVYnbCRuNjgdckDpBxBnrMVXZNO0hKc1sBcJ6L2bLwouOD6zO4E+QRB9ZNdfw3EcMFAayQAAPC0R7q5612sjOFmcCWAyNXPTMwDj3SJFM/aygwQY0yQYnDQ/OPCsNPMHFVLilzF6x1QucHkEXBvH3zU+G7Ptv4laV5BvLrG9cYO3EkwCdIaIB8URGnB333288UfwnbqBRbLuNUglQD83vPCdvVMz/WpeORUFvujT43iXd2t2l1FYEDC5g6idgP4Vynp72loC8Ipd2EM5G7OdgPIZJ6Yq4+ld9rgscE9mGE95cWNO2+wJIM5re4ztY2bbNxNvvGRRN22FIaIzpJBGeQJ2pqLhJOvl1Nrs82/4buIDdvXRawRn1YxiOfnQPC9v4ZLkugXSqpbRQADIYRBDY88EigvSbtxuIctcJgeoh2G+T5nBrIt3GA2Ptr0owbVyMpNcjtOyO0j/AHlh8j1k+cP0hzHmK7vgO1rd0KVKhj82YM15J2Fwl031uYRQfEzGBHMQMmRyAroC6apEjOCPtqMuJSZk0ekl+XSoswIGB7Kq7Fv27tlGa4Q+Q0iBI/jRlvhgTi4o8q85vhdMag3yIauZx5UW/Z14FpQ4IUxnJGoR5QJmm/JNyYBUnaAf6UVxVzjFHj9UyCPCwMzy6ZP1dKcZQ6kuMl0BPxG7Md20+w+f8D8Kf8QfSCQVLOEAOAfOfbinv8dxBUglj56B54JjzNVXe0brwxMlWDYQTqG04z0q/U+IqYuN4VrTaXiYBxkHfnXe9gf4a1+gK85v9oa7jWmMPb3QDSQGMzHQnnXo3o//AIa1+gK69HXaOvADG/CAfkbf6wf+LVweqJ399dX+FvtE2OGtMF1A3YOYIAS4cdTiI868pPpbM6LR8MklnEYgYjfcVOpxylktFKLZ6ceD4ViwVoi4/wA9V8M2xIJJlVBZhzMGqPybZhiLkiCV8agYVD4tyPEWEROB7a4/srtcXZwVZfWUzEHYgxkGt7hyHssvz7Uuv+ZDAcecGG9hasbV047iaaNcdncNcfSrxuYDqAc3QF2MeohnOG2rP7XVUYIq+r3gJJExrKgOAd4SZx63QVQ0d0txBoe22howcyUfqJhlP6IqF24txBI/5gAhRib4QElV63VA/wCoeYyOmqS3YkgckYgkCRqiCY5gEiBWsnH8JbXUp0gTJcSxjBk8skVy6Xb95ZtLCnIc+AEbyNYknEQFIyfFioLYsgzfJu3DqItoGVASTIHzyDPKV+NZOCfM2hcdza4r0vGrTbVmbOIJYH5oIUEwTPiEiM0J2h2rxuJU2lOoAuwUkMIOBkFJnUQR1ArP4rtW6qeC3a4e0FYgGFYo2NQVWGorBMqZ3xWeON70O5F6+IuMXZu6tDTEXFkjWskSBB2Bq4Ykt6+/oW5SfU1TdQgniOI1YJ0IssQyDVpJMFYA8MHPITWdxdxO7Zu4vxoBLd4ymEO4mAQMQ0YPKhuG4zxC3KW9RCxwy95cBCF9SXGIQh25ZIjeNxoM6mtgsZM3rp9cMdZAUqoZszbxgTmtYwpkG/w9kFXK21UEkltQlmcd4oYAZ0kEapNVWeId1AW4QV0qdCCSoki4pAhjODGSNxQXA8cg0XAOHEA+qrXNJQ97otwNSalZxBGAKPbWjOk3MMCmldyDAM5hipx81vKpaoa5WE2FJOblyC1xGhdlc+t1KEwQQZTO0GrH1FAGe/upOFYjV8ncUZkgLnzAkQaFjLYeWdWMaBIJPjUEABwcRj2k1dbXB6B3IJXOsyda/J4nZhyg4bnNBf39shw7krJuXBGpoa2DPdggDGPGokRAkfS3HWWLLbdGKxqLWyrHTJGkgAh2B/fA2NlgaxoQsoS2fFpCqhct4ATpMtyO2JgRVvClzbQPrSEcbE+pkltQPygid/EJp8hMDfgbN2H0KVgHwhlYKcFmyJII5mceykeEDAgu4BL6pMzpUg+rGOYHka07FkOMOjhsZ8LaCDqAIwZIEZAjnVYbxwZB8BIbOT4NGrnONic6Tzo42CRy1n0X7ltTlXYadIbbInURG4ENGd6uXs+7GFtIRqwxA9UwTJgcxuRM1saXUmFViAhkERIJA1rG0bjSYGroKuskPBwdYffw+HIEZ2GUMeWK07WQtinsvsgrpN5e8YkwANoBnwHJ23AO9aVrhLDA6UtnPIDH1Y99Z/C8e+hmsqDDFWtMo0zGIBxnTOrB5zyqzg75PdveYqzT3YbIAaR3feH1oIwCZxzrOXE92JqPQ2kMADA6AbUtfU1WXjfbakXisCC9LxXKlgfIkfZRH5Vuc7jMPPP21nhs7+fxpw/39tKkx2zT4btm6hwRB6iiuH7X31QDv1+5rCD9Y/dS7zltj2/Ck4JlLJJHLem/aN5+NtXLKMrWzBYjTqBiQQckeVe9ejbTwtk/5BXlZPX3Yr1P0a/wtn9AV6Wjkm+FLkiZO3YL6W3AttCzADXGkxDSrAAzyEz7QK8X7d4CxZl7LLBuKbiyIAB1YM49ZcEmfCRivSPwwW2PC2tKlvlgCBvBV9sj2e+vGh6LcXccqZ0g+szSpIwecjbmOlGaK7Rtyo2x+zyOzt9nLbTvQZbBaDMgmANwICwR1+FW8Bxht3FcCT9HkwIggyeYJHvpuCv/AIqhTiHHd2gCDpAWDOTHrNggdAOtYfFrchLZGjvNVxRglbUnwFSssxEkQRHPaK4o23f7jyRvc2LXatpeKPD2212bko9wCdKGdNwk80YKZzlCKzOzbXd3jqZOJ4lDnxi0oa2yw2mAGIxFzPzYGZAZ4nQCnD6RGXutmN/lC/IwIzDAjYDJrW0Ap0nAjXciJ56cAKAZkBTGcxOd62rkZpUdD2920rBbt7vLDsAty2EZiyk4uDSTb33UAsCAQRyw+G7VGnQrfi9uRq0EvfLCWW4sEMFgAZDR0jNVcHxVy2o7i41q0CCTghiZMBD4TMHEACME0bZ4m25e7esW1tMvhdD3RcyMLAlx1MCm18BoAdjolO7tHYsx7xxcUyCoA+T1mJDCOXWh7vDxqdgHOpjqvzALqCy9yp0o8mQQyz0MZO7P4ewV8F82GM4vJ3kA/NLEYEE7GibXovcMurpxHKVuKxxtAMbZA9tS8sYhTZnXGRgU1XLqkFGghLchYRwoHilTG4Yc5plJgfJcOpzJ7vV60Dc5kEAgySOpou/wdy2PHbdevhPt3jrNUhsEjl0rN5n0E7J2nuhtfeDUIIhFADQVZtJlfErEERFafa9kBbLqABdtLq8KmTbhZkgnpz61kg89vbNbC2XucMFFtmdLhAhSSVYTI5EA1nKbuxxumZaviNKxk7c/94PtzvmiezOCa4Wh2S2qsHaYARxDb8zv1mTvmlw/ZF9nCm2yAndpAG5JPw+qo9ucegH4vaJFtD4jzdureX35UccvEdNbsqftOHBtSEVphvEzYAYux3LHJ86N4HtuCgIIUTqIaG/ynHMHyyDXPk56ireHtu5Copc9B/Tb20NsVs6QdqWnU94wDFIYuunBbYODIIaGkwYM9aKtXRhg4UeDUrqXXQRpMECckTkRIbPTBXstVk37iofoJ43+o6V9s1FeIt22HcKyEfOe4xY5nA9VZzkCcmmmhtmk10spa2hU+JQzaltbyHQ6SdOZO6jVtTcRw4lbyI1xlMMVaBEAvc7oSugkbsxiRIqDX2u63V2uyIbh7p1NpxK23PrrOdLVVw93UDcsNDA5UyGDA5UgkRiBG+0Ec9E+qE/iDtbN7x2yvEWzKsulbd0dO7A8Mj2o21W8JxbCdBN23MPauRrEZ0kOIbf1XAboTRVyz35DoRZ4oAAGTouRAC3ARONpgEE5paRdcC6O7vJgsAVJ07BpHit/5oxPSnxKtwos4Vgy6+HbUoaGssYI8rbOQRmPA3XHSieG4gOJBI66gQfgaBvyS0hU4hdyADrAGFuMR4l2g7g9Qalb4gXY3S6oCliAHgRFty3IknPt5VDQOKZp6h7/AK/spkb4bfc0HwT7gwIJXTg6SuCuD5D4zsavnY8v4VFGdUWlswfr+wUlM428/v76p1T7eu9Vcdxi20Ls0AD2knoPbRV8hEu0e0UsoXY7YA3YnoB1r1f0Jus3AcMzLpY21JXoenurw7h0fiDrvLBgG3nCA+XzmIgycDG+1e7eiY/5Ox+rFd+jSjJrqNqjK/CFw/EPatDh2RflJfWAQV0t4YPUxXI8V2hxHBWka/YstbZlUvaJBE4BKMDgeTV134RONNqxbKmJuAf6WP7q8743t3vEKsQQREb45gdK6culhl3aODLrMmHLSe3gWv2et3iO+4i6hhptWV+dpJ0FpMEAZxgZk0P6RuPAzMUZ7n94DpMgGdB5CPDOJljzFC9i8fq4NhGk8PcaWMtIB3jn4dxO4qn0ns97bjSzOSoECdKkgkQN3aBMfuM+XwNZKfTY9mMlKHEupnNfTedFpThgQpZpzE/O5FgxGfeBrfH2XkOwt20UlQVYatsYBMEkAgEzuQNqDs8Pat3SlzSXAIPet4UM+GMZIJkjAx7aNC3dYCqxdYmIkASJz5aiORIrd0jOihu1bbGbqsViFsrIDTsWMQU5hc9Cc1N+Ma8dbzgYBULABIGOvkMDMUHwHaIHEC1fGiHHrRblJxJiASuBXWv2ZwRBc8QFwDoSCdvVyTJ/zSRRNPklXz+hm5dDnWb+lTE75BHSui4LhuEFshr+boQEDSWSGtmduUtI/wAprK7Ss2NCXLb+Ji2q3M6ANs7n39dq53CkJS3Fw3bfEJ6t1/YTqEf9U1oL6SahF+xZfzjSfiK58HyxSbpEis+FMviZ6P6PcPwz2hetWPGcHU2rSQdhPurVZjPiWIIjOZ2n4V5p2J21c4ZvDlDGpCcHoROx867ix6T2HHrwxjDQCPecVjOLN8ckH37r96V8QlUAY5AjXz2mSMedR4/s6y/96msEx4R4pOMEZ+FRtcem4J6ciPjNXHtS0n95cthNwdXPM8/ZU8uSNHVHGds+jqWFN1FuMoYYeAAPPmenLesm52pcK6AdCfQQaR74398103anpfZAa0ivetsIMtpwZmGOT8OVcx3vCGPk76dYdX5cpHXr0rdW+ZzyrowMOPrpw/WPdRj2uFMRcuiYEtbU+2NLU7cFw+SvFrAn17dwdOcEUyKAwxUhhgiDI5c498Vr2r3fjWqqOLQQ0CBdUbhgPnAHV7utCnswESvEcM23/wAkH/UBFMnAXkIe2bZYQQVu2z9WqmpUCRp2IuIWQEOBkc/DOM7ssz/mXH0acTxSak8N9BhvDqbT8wsVOIyM5rLHENb4vwppV1DkeEaWzEgACCQwkTjTmjrnFaOIt3LaOFcgkHTCsMjAA0jJEmZxWzVfVBYrZPE2w+BctiAR60LOoHkY5dQSKHusH+UUxdtqwIUqQ6iCwcnJABEbEA0Rx3E6eJFxFIW4RJGsw+ckkkDOMQPEKY3tFxXU+uRA8eD4mUFn8MjxAgcitJMDT4S+t21qGrUFz6zYXVkKJJuAmD9KCOYIpt3cGQQdiDIzA6j2H2EUP+UO44pWU6u9GseJmJI0yDIxqUgQpIGgnFEdtXLS307tlC3lDL4mYnUGYetIgaWGDGVECKjh6fMclaEnTfPLFZVpjebVHhDEIpEiBGq4erbaZxmeWW7avP4ba+HvCQX5AKJPvO1FcBEEjbYbgQuMT7DVpcMeIhbKwgABQFG0+e/M+2vYfRL/AAdj9WK8f8/v5V7D6Kf4Ox+rWujRe2/IhnNfheuFeEtkDURd26+F+tedej3AniLKsUABljlELN4gLZa4whREnSASSOQr1P8ACPb1WLYgGbg35eFpP7vfXmfEdv2eDvFbgQNdCd2zqXRCGIdiIOdoxvNejnjk7K4ul+55naYu+dnKNydeSVG1+T7dq2qNDIo1MtlCPEYEsxfxc45mhBwDszqFuW1IGm4zAk7KoBAlRynM53iu74UWxbR9QvEjLiCD545co+yhjaW4wJHiII2xB5b++DXzryO/E96PL4HCf8DJI1+IBWOkHSmqBAP+UEAlidTY2Arn+1uxmsBTbcMSIAJ8HkymcAACTtL42Ndj6YdtvYb5NSUIgMBqXIypXaeeeorz7j71/iHL3LgU+QBaBsM+FccgK3x5JveT2Jk0iri+Btl9T6XaBLGdxG2ciur4n0h4W4LhPDFdbB58JhlDKPDIlYIOmfWLHkBXL2uHVd8dWY55bk+z6qTMVcAtoT6WnUc9JEAee9awc5bR3MJVzZ0h7U4ISw4fJ+a0FQATMZzII+FBdqcYnEMr2bZRAqqBpAkoIOkznbfes3in4WGVHDXNQZXKuAYwVBYfOw0cjIrqvxzhmdSt6z3VnvrhAdQCXUesu4ElgOsUpppbr9qLhCLfM53iOzL4LKEEgncgSBAkdcsPro+x6OXQNV1gkrOAxjoG6cvjRf5dRuGCuQzXFgqpDs0C2dIx60BRjbWeYmtPtLtFTwWWKM1wrB8LYBUYJ6Kpg9ayalXLrRolBOjL4L0aDiTe9h0gBt87++tGz6Dq4BW+dPMlV+O9bXaKCxYnOFAEgR5bxVfZt0XLOpHDGIZN5B3A8yZ8sRisuJtWW4RMO56Fw5t98xYDE2yQQdiuaGb0MumdLKRkSwKnocZ6Gu74Hj10AidbMlsArDZicHfBJ91HejqqyXAB8nbustsnOBGqPINqHuqXNonhj4Hl170U4sCe71D/ACkeZyDBFZfEcM9s+NHTMZUgH2V7VxSxkzpJxFY93hwzMmoEbw0kifby6Ull+A+yTPLuE7Pe7lVYoCNRUTpkgZPvmqO1kWzxZ4cGVIDIW8LLIPhacZz55Fep3fQey4LcPcuWLjKra0bwuxEwUEVj9pfg/uXG1X763Ctm6giwNWp1cI4hhqcFRiByzXbiim6fIxdJHBKu8QPud/rpmTfbI+/211/EehIs2C78VqS2rSQoZ2ggAiDn37VyQI/p0rOUXFkpphfGcOLa8I5VTEglhkgsq4znc4M/Vgvto6AjghSGMkEeIYwwaJxjfHSrvSLhwn4va1EFQnK4FYl1MIwwYAnS3kRkGl28F/FSSwBDOQNTJqIUYGCGz80xMGMgVpF+yVW/yH7VtabIuq0FX8QkAMpA8OcaYnAjNP2hb020uq5E3HBWNSsANXUafCGMwdqOIU8O+qfWWTqZQAcbqDnOAQRkAxvVCOTwIKtpDRjVp9a2R4m0MOex3kZGKhPl5gkDdqt3a2nwQXI3UFYgSoME+Hpn3bPxPZFzuvxkSUQgsBoK2xq0zB8WoSTqXzEDeiu5N7hVhWIYkHSq3G0tbG6sRiTJKwwIWJzRXAi5xPBFE7wI/hKWxbZmDoDJD8gZOM4xQpVXnuFIxO1r0ImkAlnEeyCSfhNX8ArC2AR4j4m9pM5881l3LoC8O5OQckmRlG+Ga3QJEj2+ef8AenPaKRHQSnMQPhXsnomf+Tsfq1rx0gGY+/8AGvYfRIf8nw/6ta6NF7b8hMy/whj5G3+s/wDVq4K5YVvWVSdsgH91egen39zb/Wf+rVwoXnX0On9g+J9OSa1brwRi3ewND97w165YfnoYlTv6ymqrHbfGcMSLii7b8Q8BILBt9W8HpAgZ61t8Rd0gmKxblwkzUZtFgy847j0PpbV41XFa+O43Eem3EsItcESvLVckH1pLEqMmRPsoFuF4jiCWdbHDgwdNoEkfEx59fOj1fNSDmajH6M08HdHbm9N6qceFUvqD2fR22Mu73Djcxt5VoWOFtL6tse05+2pJ0NWhK9DHihFVFUeJm1GXI/Xk2XqoO4BFV/kbhHbW1lC3WKkjYioyRWvCnzRyqU17MmvmXcJ2FwlttSWUVjzFF3eCsPGq1bMbSg+oxNCWrlI36ajFLkZyeWUrcnfmwxOy+GMA2kIGwMlR7iYohuy7B2tqI20yv/iRWal81Z37Ulix1XCv0JlPUN32j/VhS9i2QwYAhlMgySQeonngZ3org7VywhSxc0LmAy6gCdzkzQtniTzoleJqcmjw5I1KKfyCGv1uGXFHI/1v6jD0gW2iLxs2yGHysE22jnKnE9GA351bw95Cbt63cR0uMFtsuRKjTpnnkH41C4VYEMJB3B2rMbsmwDKgo3VTBrxc/wCHoybeKVfBn0+j/FskktRC34r/AEdd2XxFg21YggkMCY5SYJPlGPb5VCza4a6yuGaFMiC0GZg5HkpnbeK4riuJv210hi9rmBAeOhPMezOa0+wu0rbWdQcBpOvqCMkEcoHWvF1ekzaXbJBefRn1ej1uDVx4sUvl1RsdtdmcK1u+1v5O7dt3EmG0ktGSBv6okmvKV4Brd63auju2ZwqzMGeYPMYivWba6xrbA5D95rOFi3xN3S6q1lTJ6EgbT9vs865Vmb5o6niVbHGek11m47uYZQClxwt3VbK2xCl7cSlwNiZyBPSn9JQw4UAi7pbTtoa3quMukXFPiEhsMOc9a0vS7srheGIHDHQzmGtjxapwDMSI8zsZoLtTsjiLrWdWjTaVWi2SGYCIDqTpMNLTvJ5VupRuL6Izp7svXimtWmCFg2pWhdPqKDMqQSwmQQM8+VR7FLDhLYBOo6MJdFpzCSdBYEMcerzE0H27xtscNbUC29y5qCqHi5bdiwV8eLAYgifVPOaL4ZBbsqGK6ZPr2jcUhFMLM+BsYY8xHOKK9VeYLmF+ilvXwQi2bjjuGSLpsmYTa5yMcj623Ws3ss/IPqa2BbZCNYZklXKg+CG5RI6ztRXo+9teC+VNkLHD6vxgfJRj1o8QzsRsYJMYobsy5FritCsYbw91cFsz3t0+B40gwCRtI2oa5+Yo9Dn+LT5EKIOm8QdOxAdgYnaRIE9a3LTCCAcCI9jKGX6j9WwrF4xGi+pB1i8TBMnVKsZIkTkknbNanABSNakmdIPIDSqiBy3k1pP2SegZEzGPdHwr2L0S/wAHY/VrXjv8B7/jXsXol/g+H/VrWmi9t+RLMD8KDkW7P0dbT7QuPtNcjwNzUN67P8Jkdxan87/6tXnYPSRX0OB+ofG+moXqX5L6GpxS+FvYawQkmiGvNsSTTPgTO9b2eXjjwbFDCKsVxULmarmKpM1q0GoaIXagrL0SGraLMJxHNTUk1A06tVEMealqFVmpW6AomjRVqGqgRVi1SM5F6vUi9UTTl6oz4S9OINQu3MVEXBQ/EXhWkQjC3yGa5Wb2j2ZrYXbbaLy7MMBo+a45j20SbgpxdpZccMsHCatM7sGTJgmp43TRTxXphxfdm3dsEECA9sFgfaAMT1zXR+jPaVnuECFSCSAZgEj1j1gEEe6sMXKzeN7Mt3DrEo+4ZcZ6kbH7a+e1X4fg1/BdfBn0+l/Ebus8fmv9BvZK/jnGu7mbVs7zj52J8sA+yt7juOlgLcBnOlRjKqYJ8hv8K4RUvWVNvUBaJyVByDBMmZU79Rmug4nj1Nm6SdHyUKViNIiADtkwDFeBqtJkxTSmq8D6TT6nFmjxY3ZZ21wFv11gd0YBIGqQIiScg5+HvoPtdr68LpVLwuaCXKEG0EvTIuKZaQMwuZXetFOKtrbQPnuwSWmJuNyXniSPaYqHD33+TFxZZzqW2fnECS9xZ2QYC9RWMZNV1o1cUD9nXFPC3XQv4GtwbdsXWEaQQbZ3EZIPL2UD2aBc4fiB8mS1/UzXpRDLtCsFEqDrBjkYrW9JLtpxryzlxbCqCoCErqLFYkac58/OsNeDS0Ltu2x7u5pJS4ocCVOjSGHrSu/x2rWDtfMz4WjH4hSbl6AunvtBg4+jpHXImYrf7NWEA6Fh7wTtn24rJ4ThALNllT1laGZt3B8UKNysER5jOa2uE0C1aUSrANqmJJ1tJx+7zrTI7VEONIu3/wBq9j9Ex/yfD/q1+yvGxnyr2T0UM8Hw/wCrX7K10XtvyM2YP4Uh8ha/W/8Aq9ebNdxivTvwjWla1ZDEhe8djpifBauvicZ0x764a56MXNbKjqSvI6gTLFRyjUTGJ+cK93C0ony/pTDKeobS8PoY+vzpwDW5/wALXAB4k16iI1EjkRBC/RJPw51SeyY1Lql+8NtYHhGkBmZpE4U7ATg1spI814Mi6GWg5VG0gJztWwvo3d1Q7oo1AT4j6xWIAH+YHMUrXo/cMANbLEKdIYlhqBbxYxgbnEkAVopRE9PlXQyroAOKkhJ2o612UDba6ziApIAmT4mReUQWVv2eUiiez+xnZEdWUAhmIadkJDbA7DT+1jatFNLqR2GStkZ7Arviol62bnZveiGHi1ssCNI0MgJM5OXEQKhc9HmkhXQjUVE6p9YoJ8OJcafcTsJqu0jfMiOnyONtGYHpCrON4JrTBSQZEyJ5FlO4GxUj3VWjVadmMouLonoNSNQDmnU1SM9y4GoM+KiTVTmatCUR2vVQzTU4qDVZtFIjFSC0hUxTG2IrUCtXTVdyixJlTGgzwsElDpJ3EAqf0lOJ896ONQIqJ44ZFU1aOjDmnifFB0wa3xVtblt79lh3ZkNaOq2TmS1tvVOdxTcJ6Y2zcu3Lltg8aUjxDTmAcSMkiY+dRE0BxfZ1tzJWD9IYP1V4+o9C4Z7w2Pf03p2cdsqv4mf2V6Qp4zeYgKdWkzqfcqgj1RqEsegAojtHjZtpcJAZy1x4O0upCxOYW78ay+0ewHglGD5mGw3x51gPaIYI2pWGyt+7lXmZvR88Tto9zBrsWdeozu/RLixdXQwHyc6DzCk6jAGAZI9281oce6KVNu3JJgFBKqkyxkY0iIHU6jWR6Gdg3W1MQVtnDMdoAEgAjJ3+Fdt21YLcO1qyBbQr4nK+JgM6V2idpPWvLzOMMtHZG5QMZsmDXsPol/g7H6ta8ZtXVbVHKAYONgfsINezeiX+Dsfq1rp0XtvyOZku3uxhxKoO9uWij61a2QGmCvMHkxrIHoSuQOK4gTE5TMZE+Hkc0qVeopySpGE9Pjm+KS3Fa9CQsRxXEYIInRyER6m0Yp7noWCzN+NcQpZgxC92okZGyZjzmlSp9rLxJ7rh90ifQkGJ4vicGR4lwZmR4d5zPWpWvQzSR/zXEGBiSpGxAwV5SY6UqVPtZ+Iu54OfCU/8BJp0/jPEac+GV053xpjlUj6DCCPxzioIA9ZdgIA9XaKVKjtp+IlodOv6RJ6CqAQOL4kAmT4kyRzPhyfOrD6F/wD9nFftL0j6PTFKlT7afiHcsC/pKLnoBbbfib59vdnmTzTqSfeaiv4PLQ/+e98Lf8lKlT7fJ4k/l+m9xD/2e2vz974W/wCSnH4PrX5+98Lf8lNSo7xk8Rfl2l/tof8As+tfn73wt/yVH+zy1+fvfC3/ACUqVHecvvB+XaX+2hf2eWvz974W/wCSmP4ObP5+98Lf8lKlT71l94f5fpvcQ39nFn/7F/4W/wCSnH4O7X/2L3wt/wAlKlR3nL7wfl+m9xD/ANndr8/e+Fv+SmP4ObP5+98Lf8lKlR3nL7wfl+m9xDf2cWfz9/8A7f8AJTf2b2fz97/t/wAlPSo7zl94Py/Te4hf2b2Pz17/AEfyU39m1j89e/0fyUqVHesvvB+X6b3EN/ZpY/PXv+3/ACVVd/BbwrEE3b0jIPyc/wDhSpUd5y+8UtDp1yijS4L0GtJhr1+4oiFYoFEbYVBPvmjrvoxabdrh6ZXHs8NKlXDLTYpO3E7FOSVJmQn4N+GBYi5elonKcv8Ao6V1fZvBrZtJaUkqihQTvjrFKlVxxxi7SJ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atch.pair.com/poverty-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4762500" cy="3752851"/>
          </a:xfrm>
          <a:prstGeom prst="rect">
            <a:avLst/>
          </a:prstGeom>
          <a:solidFill>
            <a:srgbClr val="FFFFFF">
              <a:shade val="85000"/>
            </a:srgbClr>
          </a:solidFill>
          <a:ln w="285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4255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Point</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a:hlinkClick r:id="rId2"/>
              </a:rPr>
              <a:t>http://</a:t>
            </a:r>
            <a:r>
              <a:rPr lang="en-US" dirty="0" smtClean="0">
                <a:hlinkClick r:id="rId2"/>
              </a:rPr>
              <a:t>www.youtube.com/watch?v=YnUUNwuwA8Y</a:t>
            </a:r>
            <a:endParaRPr lang="en-US" dirty="0" smtClean="0"/>
          </a:p>
          <a:p>
            <a:endParaRPr lang="en-US" dirty="0"/>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057400"/>
            <a:ext cx="3124200" cy="455899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examiner.com/images/blog/EXID40598/images/resized_PovertyPoint_em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3276600"/>
            <a:ext cx="4892159" cy="311467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471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1957</Words>
  <Application>Microsoft Office PowerPoint</Application>
  <PresentationFormat>On-screen Show (4:3)</PresentationFormat>
  <Paragraphs>206</Paragraphs>
  <Slides>52</Slides>
  <Notes>40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Mound  Builders</vt:lpstr>
      <vt:lpstr>Agenda</vt:lpstr>
      <vt:lpstr>Mound Builder Cultures</vt:lpstr>
      <vt:lpstr>Archaic Period</vt:lpstr>
      <vt:lpstr>Watson Brake</vt:lpstr>
      <vt:lpstr>Watson Brake</vt:lpstr>
      <vt:lpstr>Watson Brake</vt:lpstr>
      <vt:lpstr>Early Mississipian Period</vt:lpstr>
      <vt:lpstr>Poverty Point</vt:lpstr>
      <vt:lpstr>Poverty Point</vt:lpstr>
      <vt:lpstr>PowerPoint Presentation</vt:lpstr>
      <vt:lpstr>PowerPoint Presentation</vt:lpstr>
      <vt:lpstr>Woodland Period</vt:lpstr>
      <vt:lpstr>PowerPoint Presentation</vt:lpstr>
      <vt:lpstr>PowerPoint Presentation</vt:lpstr>
      <vt:lpstr>PowerPoint Presentation</vt:lpstr>
      <vt:lpstr>PowerPoint Presentation</vt:lpstr>
      <vt:lpstr>Atlatl and Spear</vt:lpstr>
      <vt:lpstr>Three Sisters</vt:lpstr>
      <vt:lpstr>Hopewell Tradition</vt:lpstr>
      <vt:lpstr>PowerPoint Presentation</vt:lpstr>
      <vt:lpstr>Hopewell Exchange System</vt:lpstr>
      <vt:lpstr>PowerPoint Presentation</vt:lpstr>
      <vt:lpstr>PowerPoint Presentation</vt:lpstr>
      <vt:lpstr>PowerPoint Presentation</vt:lpstr>
      <vt:lpstr>Hopewell Artifacts</vt:lpstr>
      <vt:lpstr>Mississippian period (after A.D. 1000)</vt:lpstr>
      <vt:lpstr>PowerPoint Presentation</vt:lpstr>
      <vt:lpstr>Mississippi  Mound  Sites</vt:lpstr>
      <vt:lpstr>PowerPoint Presentation</vt:lpstr>
      <vt:lpstr>Cahokia Mounds</vt:lpstr>
      <vt:lpstr>Cahokia Mounds</vt:lpstr>
      <vt:lpstr>PowerPoint Presentation</vt:lpstr>
      <vt:lpstr>Cahokia, America’s Lost City Time Life/BBC/TLC production 1998</vt:lpstr>
      <vt:lpstr>References</vt:lpstr>
      <vt:lpstr>Effigy Mounds</vt:lpstr>
      <vt:lpstr>PowerPoint Presentation</vt:lpstr>
      <vt:lpstr>Present day American Indian tribes affiliated with Effigy Mounds National Monument include:</vt:lpstr>
      <vt:lpstr>PowerPoint Presentation</vt:lpstr>
      <vt:lpstr>PowerPoint Presentation</vt:lpstr>
      <vt:lpstr>PowerPoint Presentation</vt:lpstr>
      <vt:lpstr>Bear Mound Ceremony</vt:lpstr>
      <vt:lpstr>History of Effigy Mounds Area</vt:lpstr>
      <vt:lpstr>Fur Traders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Mound Builders</dc:title>
  <dc:creator>NetTech</dc:creator>
  <cp:lastModifiedBy>NetTech</cp:lastModifiedBy>
  <cp:revision>12</cp:revision>
  <dcterms:created xsi:type="dcterms:W3CDTF">2013-10-28T21:26:28Z</dcterms:created>
  <dcterms:modified xsi:type="dcterms:W3CDTF">2014-09-11T16:49:16Z</dcterms:modified>
</cp:coreProperties>
</file>