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61" r:id="rId4"/>
    <p:sldId id="257" r:id="rId5"/>
    <p:sldId id="258" r:id="rId6"/>
    <p:sldId id="259" r:id="rId7"/>
    <p:sldId id="263" r:id="rId8"/>
    <p:sldId id="281" r:id="rId9"/>
    <p:sldId id="282" r:id="rId10"/>
    <p:sldId id="264" r:id="rId11"/>
    <p:sldId id="265" r:id="rId12"/>
    <p:sldId id="266" r:id="rId13"/>
    <p:sldId id="267" r:id="rId14"/>
    <p:sldId id="268" r:id="rId15"/>
    <p:sldId id="269" r:id="rId16"/>
    <p:sldId id="270" r:id="rId17"/>
    <p:sldId id="271" r:id="rId18"/>
    <p:sldId id="260"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8A34A-E22F-4FA8-B092-ADDF1621C700}" type="datetimeFigureOut">
              <a:rPr lang="en-US" smtClean="0"/>
              <a:t>10/20/2015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0A5BD-E0D2-403E-837D-A746C9B67F68}" type="slidenum">
              <a:rPr lang="en-US" smtClean="0"/>
              <a:t>‹#›</a:t>
            </a:fld>
            <a:endParaRPr lang="en-US"/>
          </a:p>
        </p:txBody>
      </p:sp>
    </p:spTree>
    <p:extLst>
      <p:ext uri="{BB962C8B-B14F-4D97-AF65-F5344CB8AC3E}">
        <p14:creationId xmlns:p14="http://schemas.microsoft.com/office/powerpoint/2010/main" val="136234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14EE8F-971F-4B64-97BA-0FE180A34DDF}" type="slidenum">
              <a:rPr lang="en-US" altLang="en-US"/>
              <a:pPr>
                <a:spcBef>
                  <a:spcPct val="0"/>
                </a:spcBef>
              </a:pPr>
              <a:t>4</a:t>
            </a:fld>
            <a:endParaRPr lang="en-US" altLang="en-US"/>
          </a:p>
        </p:txBody>
      </p:sp>
    </p:spTree>
    <p:extLst>
      <p:ext uri="{BB962C8B-B14F-4D97-AF65-F5344CB8AC3E}">
        <p14:creationId xmlns:p14="http://schemas.microsoft.com/office/powerpoint/2010/main" val="150623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C8CCF0-8A8E-4791-A678-616591F3D505}" type="slidenum">
              <a:rPr lang="en-US" altLang="en-US"/>
              <a:pPr>
                <a:spcBef>
                  <a:spcPct val="0"/>
                </a:spcBef>
              </a:pPr>
              <a:t>5</a:t>
            </a:fld>
            <a:endParaRPr lang="en-US" altLang="en-US"/>
          </a:p>
        </p:txBody>
      </p:sp>
    </p:spTree>
    <p:extLst>
      <p:ext uri="{BB962C8B-B14F-4D97-AF65-F5344CB8AC3E}">
        <p14:creationId xmlns:p14="http://schemas.microsoft.com/office/powerpoint/2010/main" val="263048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E722B4-9E4F-4169-BA74-7DB2247C2956}" type="slidenum">
              <a:rPr lang="en-US" altLang="en-US"/>
              <a:pPr>
                <a:spcBef>
                  <a:spcPct val="0"/>
                </a:spcBef>
              </a:pPr>
              <a:t>6</a:t>
            </a:fld>
            <a:endParaRPr lang="en-US" altLang="en-US"/>
          </a:p>
        </p:txBody>
      </p:sp>
    </p:spTree>
    <p:extLst>
      <p:ext uri="{BB962C8B-B14F-4D97-AF65-F5344CB8AC3E}">
        <p14:creationId xmlns:p14="http://schemas.microsoft.com/office/powerpoint/2010/main" val="122766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3B701D-06BB-46A9-9204-5FBD815AA260}" type="slidenum">
              <a:rPr lang="en-US" smtClean="0"/>
              <a:pPr>
                <a:defRPr/>
              </a:pPr>
              <a:t>15</a:t>
            </a:fld>
            <a:endParaRPr lang="en-US"/>
          </a:p>
        </p:txBody>
      </p:sp>
    </p:spTree>
    <p:extLst>
      <p:ext uri="{BB962C8B-B14F-4D97-AF65-F5344CB8AC3E}">
        <p14:creationId xmlns:p14="http://schemas.microsoft.com/office/powerpoint/2010/main" val="283167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3898E2-446F-4CF8-AAB0-160394A860AD}" type="slidenum">
              <a:rPr lang="en-US" smtClean="0"/>
              <a:pPr>
                <a:defRPr/>
              </a:pPr>
              <a:t>16</a:t>
            </a:fld>
            <a:endParaRPr lang="en-US"/>
          </a:p>
        </p:txBody>
      </p:sp>
    </p:spTree>
    <p:extLst>
      <p:ext uri="{BB962C8B-B14F-4D97-AF65-F5344CB8AC3E}">
        <p14:creationId xmlns:p14="http://schemas.microsoft.com/office/powerpoint/2010/main" val="178509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058534-AFDF-4277-A2B3-A84D50B9480F}" type="slidenum">
              <a:rPr lang="en-US" smtClean="0"/>
              <a:pPr>
                <a:defRPr/>
              </a:pPr>
              <a:t>17</a:t>
            </a:fld>
            <a:endParaRPr lang="en-US"/>
          </a:p>
        </p:txBody>
      </p:sp>
    </p:spTree>
    <p:extLst>
      <p:ext uri="{BB962C8B-B14F-4D97-AF65-F5344CB8AC3E}">
        <p14:creationId xmlns:p14="http://schemas.microsoft.com/office/powerpoint/2010/main" val="215791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2DA8B2-5093-4AF2-96EE-D3A489103699}" type="slidenum">
              <a:rPr lang="en-US" smtClean="0"/>
              <a:pPr>
                <a:defRPr/>
              </a:pPr>
              <a:t>19</a:t>
            </a:fld>
            <a:endParaRPr lang="en-US"/>
          </a:p>
        </p:txBody>
      </p:sp>
    </p:spTree>
    <p:extLst>
      <p:ext uri="{BB962C8B-B14F-4D97-AF65-F5344CB8AC3E}">
        <p14:creationId xmlns:p14="http://schemas.microsoft.com/office/powerpoint/2010/main" val="249098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40DC6-8C27-4D00-815E-63F1021870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17496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0DC6-8C27-4D00-815E-63F1021870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171259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0DC6-8C27-4D00-815E-63F1021870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390563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0DC6-8C27-4D00-815E-63F1021870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389455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40DC6-8C27-4D00-815E-63F1021870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187392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40DC6-8C27-4D00-815E-63F102187041}"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288175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40DC6-8C27-4D00-815E-63F102187041}"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108171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40DC6-8C27-4D00-815E-63F102187041}"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77559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40DC6-8C27-4D00-815E-63F102187041}"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34689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40DC6-8C27-4D00-815E-63F102187041}"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410736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40DC6-8C27-4D00-815E-63F102187041}"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CCF63-FCAE-4843-A760-9C93FE5C24F3}" type="slidenum">
              <a:rPr lang="en-US" smtClean="0"/>
              <a:t>‹#›</a:t>
            </a:fld>
            <a:endParaRPr lang="en-US"/>
          </a:p>
        </p:txBody>
      </p:sp>
    </p:spTree>
    <p:extLst>
      <p:ext uri="{BB962C8B-B14F-4D97-AF65-F5344CB8AC3E}">
        <p14:creationId xmlns:p14="http://schemas.microsoft.com/office/powerpoint/2010/main" val="152396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40DC6-8C27-4D00-815E-63F102187041}" type="datetimeFigureOut">
              <a:rPr lang="en-US" smtClean="0"/>
              <a:t>10/20/2015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CCF63-FCAE-4843-A760-9C93FE5C24F3}" type="slidenum">
              <a:rPr lang="en-US" smtClean="0"/>
              <a:t>‹#›</a:t>
            </a:fld>
            <a:endParaRPr lang="en-US"/>
          </a:p>
        </p:txBody>
      </p:sp>
    </p:spTree>
    <p:extLst>
      <p:ext uri="{BB962C8B-B14F-4D97-AF65-F5344CB8AC3E}">
        <p14:creationId xmlns:p14="http://schemas.microsoft.com/office/powerpoint/2010/main" val="65848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JxuvqOAAYzI&amp;list=LPRubYrFju_rA&amp;index=3&amp;feature=plc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Avt-5cfb3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pr.org/templates/story/story.php?storyId=1651686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minnesota.publicradio.org/display/web/2006/03/14/whathappened/" TargetMode="External"/><Relationship Id="rId5" Type="http://schemas.openxmlformats.org/officeDocument/2006/relationships/hyperlink" Target="http://www.npr.org/templates/story/story.php?storyId=17645287&amp;ps=rs" TargetMode="External"/><Relationship Id="rId4" Type="http://schemas.openxmlformats.org/officeDocument/2006/relationships/hyperlink" Target="http://www.npr.org/player/v2/mediaPlayer.html?action=1&amp;t=1&amp;islist=false&amp;id=16516865&amp;m=9036624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PQj-NHp83A" TargetMode="External"/><Relationship Id="rId2" Type="http://schemas.openxmlformats.org/officeDocument/2006/relationships/hyperlink" Target="https://www.youtube.com/watch?v=35-h2sOXfj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4999"/>
            <a:ext cx="9144000" cy="2387600"/>
          </a:xfrm>
        </p:spPr>
        <p:txBody>
          <a:bodyPr>
            <a:noAutofit/>
          </a:bodyPr>
          <a:lstStyle/>
          <a:p>
            <a:pPr algn="l"/>
            <a:r>
              <a:rPr lang="en-US" sz="7200" dirty="0" smtClean="0"/>
              <a:t>SOCI 1100</a:t>
            </a:r>
            <a:br>
              <a:rPr lang="en-US" sz="7200" dirty="0" smtClean="0"/>
            </a:br>
            <a:r>
              <a:rPr lang="en-US" sz="7200" dirty="0" smtClean="0"/>
              <a:t>Day #13</a:t>
            </a:r>
            <a:br>
              <a:rPr lang="en-US" sz="7200" dirty="0" smtClean="0"/>
            </a:br>
            <a:r>
              <a:rPr lang="en-US" sz="7200" dirty="0" smtClean="0"/>
              <a:t>10/20/15</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964" y="-14942"/>
            <a:ext cx="4123765" cy="6872942"/>
          </a:xfrm>
          <a:prstGeom prst="rect">
            <a:avLst/>
          </a:prstGeom>
        </p:spPr>
      </p:pic>
    </p:spTree>
    <p:extLst>
      <p:ext uri="{BB962C8B-B14F-4D97-AF65-F5344CB8AC3E}">
        <p14:creationId xmlns:p14="http://schemas.microsoft.com/office/powerpoint/2010/main" val="237326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Nebraska State Capitol</a:t>
            </a:r>
            <a:endParaRPr lang="en-US" dirty="0"/>
          </a:p>
        </p:txBody>
      </p:sp>
      <p:sp>
        <p:nvSpPr>
          <p:cNvPr id="3" name="Content Placeholder 2"/>
          <p:cNvSpPr>
            <a:spLocks noGrp="1"/>
          </p:cNvSpPr>
          <p:nvPr>
            <p:ph idx="1"/>
          </p:nvPr>
        </p:nvSpPr>
        <p:spPr>
          <a:xfrm>
            <a:off x="2057400" y="2133601"/>
            <a:ext cx="9296400" cy="4525963"/>
          </a:xfrm>
        </p:spPr>
        <p:txBody>
          <a:bodyPr>
            <a:noAutofit/>
          </a:bodyPr>
          <a:lstStyle/>
          <a:p>
            <a:r>
              <a:rPr lang="en-US" sz="3600" dirty="0"/>
              <a:t>The central room of the 14th Floor Observation Level is the Memorial Chamber, it is “dedicated to the forms of heroism called for in the public service and in devotion to humanity</a:t>
            </a:r>
            <a:r>
              <a:rPr lang="en-US" sz="3600" dirty="0" smtClean="0"/>
              <a:t>”.</a:t>
            </a:r>
          </a:p>
          <a:p>
            <a:endParaRPr lang="en-US" sz="3600" dirty="0"/>
          </a:p>
          <a:p>
            <a:r>
              <a:rPr lang="en-US" sz="3600" dirty="0"/>
              <a:t>The inscription beneath the murals is taken from Abraham Lincoln’s Second Inaugural Address.</a:t>
            </a:r>
          </a:p>
        </p:txBody>
      </p:sp>
      <p:pic>
        <p:nvPicPr>
          <p:cNvPr id="2050" name="Picture 2" descr="History of Nebraska’s Capit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667" y="152401"/>
            <a:ext cx="2324100" cy="189097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5485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28601"/>
            <a:ext cx="4267200" cy="6369191"/>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068672" y="4047567"/>
            <a:ext cx="4972515" cy="2246769"/>
          </a:xfrm>
          <a:prstGeom prst="rect">
            <a:avLst/>
          </a:prstGeom>
          <a:noFill/>
        </p:spPr>
        <p:txBody>
          <a:bodyPr wrap="none" rtlCol="0">
            <a:spAutoFit/>
          </a:bodyPr>
          <a:lstStyle/>
          <a:p>
            <a:pPr fontAlgn="base"/>
            <a:r>
              <a:rPr lang="en-US" sz="2800" b="1" dirty="0"/>
              <a:t>The Ideal of Freedom</a:t>
            </a:r>
          </a:p>
          <a:p>
            <a:pPr fontAlgn="base"/>
            <a:r>
              <a:rPr lang="en-US" sz="2800" dirty="0"/>
              <a:t>Americans and Nebraskans have </a:t>
            </a:r>
            <a:br>
              <a:rPr lang="en-US" sz="2800" dirty="0"/>
            </a:br>
            <a:r>
              <a:rPr lang="en-US" sz="2800" dirty="0"/>
              <a:t>gone to war to advance the</a:t>
            </a:r>
            <a:br>
              <a:rPr lang="en-US" sz="2800" dirty="0"/>
            </a:br>
            <a:r>
              <a:rPr lang="en-US" sz="2800" dirty="0"/>
              <a:t>rights of people.</a:t>
            </a:r>
          </a:p>
          <a:p>
            <a:endParaRPr lang="en-US" sz="2800" dirty="0"/>
          </a:p>
        </p:txBody>
      </p:sp>
      <p:pic>
        <p:nvPicPr>
          <p:cNvPr id="1026" name="Picture 2" descr="The Trial of Standing 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533400"/>
            <a:ext cx="5143500" cy="2886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6934200" y="3581400"/>
            <a:ext cx="3247684" cy="369332"/>
          </a:xfrm>
          <a:prstGeom prst="rect">
            <a:avLst/>
          </a:prstGeom>
          <a:noFill/>
        </p:spPr>
        <p:txBody>
          <a:bodyPr wrap="none" rtlCol="0">
            <a:spAutoFit/>
          </a:bodyPr>
          <a:lstStyle/>
          <a:p>
            <a:r>
              <a:rPr lang="en-US" dirty="0"/>
              <a:t> mural by Stephen Roberts, 1996</a:t>
            </a:r>
          </a:p>
        </p:txBody>
      </p:sp>
    </p:spTree>
    <p:extLst>
      <p:ext uri="{BB962C8B-B14F-4D97-AF65-F5344CB8AC3E}">
        <p14:creationId xmlns:p14="http://schemas.microsoft.com/office/powerpoint/2010/main" val="177111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ld Senate Doors with Native American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18" y="235090"/>
            <a:ext cx="5143500" cy="644842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6096000" y="235090"/>
            <a:ext cx="5844988" cy="6324808"/>
          </a:xfrm>
          <a:prstGeom prst="rect">
            <a:avLst/>
          </a:prstGeom>
          <a:noFill/>
        </p:spPr>
        <p:txBody>
          <a:bodyPr wrap="square" rtlCol="0">
            <a:spAutoFit/>
          </a:bodyPr>
          <a:lstStyle/>
          <a:p>
            <a:r>
              <a:rPr lang="en-US" sz="2700" dirty="0"/>
              <a:t>The colorful doors to the </a:t>
            </a:r>
            <a:br>
              <a:rPr lang="en-US" sz="2700" dirty="0"/>
            </a:br>
            <a:r>
              <a:rPr lang="en-US" sz="2700" dirty="0"/>
              <a:t>Warner Chamber tell of Native </a:t>
            </a:r>
            <a:br>
              <a:rPr lang="en-US" sz="2700" dirty="0"/>
            </a:br>
            <a:r>
              <a:rPr lang="en-US" sz="2700" dirty="0"/>
              <a:t>American culture and life. </a:t>
            </a:r>
            <a:br>
              <a:rPr lang="en-US" sz="2700" dirty="0"/>
            </a:br>
            <a:r>
              <a:rPr lang="en-US" sz="2700" dirty="0"/>
              <a:t>Corn, the Native American's main</a:t>
            </a:r>
            <a:br>
              <a:rPr lang="en-US" sz="2700" dirty="0"/>
            </a:br>
            <a:r>
              <a:rPr lang="en-US" sz="2700" dirty="0"/>
              <a:t>agricultural crop and important</a:t>
            </a:r>
            <a:br>
              <a:rPr lang="en-US" sz="2700" dirty="0"/>
            </a:br>
            <a:r>
              <a:rPr lang="en-US" sz="2700" dirty="0"/>
              <a:t> food source is in the center of </a:t>
            </a:r>
            <a:br>
              <a:rPr lang="en-US" sz="2700" dirty="0"/>
            </a:br>
            <a:r>
              <a:rPr lang="en-US" sz="2700" dirty="0"/>
              <a:t>the doorway, represented as a</a:t>
            </a:r>
            <a:br>
              <a:rPr lang="en-US" sz="2700" dirty="0"/>
            </a:br>
            <a:r>
              <a:rPr lang="en-US" sz="2700" dirty="0"/>
              <a:t>tree of life. The Thunderbird, </a:t>
            </a:r>
            <a:br>
              <a:rPr lang="en-US" sz="2700" dirty="0"/>
            </a:br>
            <a:r>
              <a:rPr lang="en-US" sz="2700" dirty="0"/>
              <a:t>a symbol of rain and life is </a:t>
            </a:r>
            <a:br>
              <a:rPr lang="en-US" sz="2700" dirty="0"/>
            </a:br>
            <a:r>
              <a:rPr lang="en-US" sz="2700" dirty="0"/>
              <a:t>pictured at its center. </a:t>
            </a:r>
            <a:br>
              <a:rPr lang="en-US" sz="2700" dirty="0"/>
            </a:br>
            <a:r>
              <a:rPr lang="en-US" sz="2700" dirty="0"/>
              <a:t>On the sides, an Indian man is</a:t>
            </a:r>
            <a:br>
              <a:rPr lang="en-US" sz="2700" dirty="0"/>
            </a:br>
            <a:r>
              <a:rPr lang="en-US" sz="2700" dirty="0"/>
              <a:t> standing on an otter, a symbol of</a:t>
            </a:r>
            <a:br>
              <a:rPr lang="en-US" sz="2700" dirty="0"/>
            </a:br>
            <a:r>
              <a:rPr lang="en-US" sz="2700" dirty="0"/>
              <a:t>medicine and an Indian woman is </a:t>
            </a:r>
            <a:br>
              <a:rPr lang="en-US" sz="2700" dirty="0"/>
            </a:br>
            <a:r>
              <a:rPr lang="en-US" sz="2700" dirty="0"/>
              <a:t>standing on a turtle, symbol of </a:t>
            </a:r>
            <a:br>
              <a:rPr lang="en-US" sz="2700" dirty="0"/>
            </a:br>
            <a:r>
              <a:rPr lang="en-US" sz="2700" dirty="0"/>
              <a:t>fertility</a:t>
            </a:r>
            <a:r>
              <a:rPr lang="en-US" sz="2700" dirty="0" smtClean="0"/>
              <a:t>.      </a:t>
            </a:r>
            <a:endParaRPr lang="en-US" sz="2800" dirty="0"/>
          </a:p>
        </p:txBody>
      </p:sp>
    </p:spTree>
    <p:extLst>
      <p:ext uri="{BB962C8B-B14F-4D97-AF65-F5344CB8AC3E}">
        <p14:creationId xmlns:p14="http://schemas.microsoft.com/office/powerpoint/2010/main" val="42180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841" y="183776"/>
            <a:ext cx="11039817" cy="1938992"/>
          </a:xfrm>
          <a:prstGeom prst="rect">
            <a:avLst/>
          </a:prstGeom>
          <a:noFill/>
        </p:spPr>
        <p:txBody>
          <a:bodyPr wrap="none" rtlCol="0">
            <a:spAutoFit/>
          </a:bodyPr>
          <a:lstStyle/>
          <a:p>
            <a:r>
              <a:rPr lang="en-US" sz="2400" dirty="0" err="1"/>
              <a:t>Hildreth</a:t>
            </a:r>
            <a:r>
              <a:rPr lang="en-US" sz="2400" dirty="0"/>
              <a:t> </a:t>
            </a:r>
            <a:r>
              <a:rPr lang="en-US" sz="2400" dirty="0" err="1"/>
              <a:t>Meiere's</a:t>
            </a:r>
            <a:r>
              <a:rPr lang="en-US" sz="2400" dirty="0"/>
              <a:t> ceiling mosaics within the chamber represent the daily activities</a:t>
            </a:r>
            <a:br>
              <a:rPr lang="en-US" sz="2400" dirty="0"/>
            </a:br>
            <a:r>
              <a:rPr lang="en-US" sz="2400" dirty="0"/>
              <a:t>of the Native American cultures of the Plains: women hoeing corn, a war party, a tribal </a:t>
            </a:r>
            <a:br>
              <a:rPr lang="en-US" sz="2400" dirty="0"/>
            </a:br>
            <a:r>
              <a:rPr lang="en-US" sz="2400" dirty="0"/>
              <a:t>council, and a buffalo hunt. The mosaics and decorative borders were designed to look </a:t>
            </a:r>
            <a:br>
              <a:rPr lang="en-US" sz="2400" dirty="0"/>
            </a:br>
            <a:r>
              <a:rPr lang="en-US" sz="2400" dirty="0"/>
              <a:t>like Native American beadwork.</a:t>
            </a:r>
            <a:br>
              <a:rPr lang="en-US" sz="2400" dirty="0"/>
            </a:br>
            <a:endParaRPr lang="en-US" sz="2400" dirty="0"/>
          </a:p>
        </p:txBody>
      </p:sp>
      <p:pic>
        <p:nvPicPr>
          <p:cNvPr id="5122" name="Picture 2" descr="View of East Chamber d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00" y="1717252"/>
            <a:ext cx="7070100" cy="49883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7892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men hoeing corn ceiling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524" y="313765"/>
            <a:ext cx="8977743" cy="64008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9150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Genocide Convention</a:t>
            </a:r>
          </a:p>
        </p:txBody>
      </p:sp>
      <p:sp>
        <p:nvSpPr>
          <p:cNvPr id="5123" name="Content Placeholder 2"/>
          <p:cNvSpPr>
            <a:spLocks noGrp="1"/>
          </p:cNvSpPr>
          <p:nvPr>
            <p:ph idx="1"/>
          </p:nvPr>
        </p:nvSpPr>
        <p:spPr>
          <a:xfrm>
            <a:off x="1147482" y="1371601"/>
            <a:ext cx="10206318" cy="4525963"/>
          </a:xfrm>
        </p:spPr>
        <p:txBody>
          <a:bodyPr>
            <a:noAutofit/>
          </a:bodyPr>
          <a:lstStyle/>
          <a:p>
            <a:r>
              <a:rPr lang="en-US" sz="3600" dirty="0" smtClean="0"/>
              <a:t>The Convention on the Prevention and Punishment of the Crime of Genocide was adopted by the United Nations General Assembly on 9 December 1948 as General Assembly Resolution 260. </a:t>
            </a:r>
          </a:p>
          <a:p>
            <a:pPr>
              <a:buFont typeface="Arial" charset="0"/>
              <a:buNone/>
            </a:pPr>
            <a:r>
              <a:rPr lang="en-US" sz="3600" u="sng" dirty="0" smtClean="0"/>
              <a:t>Article 2 of the Convention defines genocide as</a:t>
            </a:r>
          </a:p>
          <a:p>
            <a:r>
              <a:rPr lang="en-US" sz="3600" dirty="0" smtClean="0"/>
              <a:t>...any of the following acts committed with intent to destroy, in whole or in part, a national, ethnical, racial or religious group, as such:</a:t>
            </a:r>
          </a:p>
          <a:p>
            <a:pPr>
              <a:buFont typeface="Arial" charset="0"/>
              <a:buNone/>
            </a:pPr>
            <a:endParaRPr lang="en-US" sz="3600" dirty="0" smtClean="0"/>
          </a:p>
        </p:txBody>
      </p:sp>
    </p:spTree>
    <p:extLst>
      <p:ext uri="{BB962C8B-B14F-4D97-AF65-F5344CB8AC3E}">
        <p14:creationId xmlns:p14="http://schemas.microsoft.com/office/powerpoint/2010/main" val="50888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3388" y="914400"/>
            <a:ext cx="11528612" cy="5665694"/>
          </a:xfrm>
        </p:spPr>
        <p:txBody>
          <a:bodyPr>
            <a:normAutofit/>
          </a:bodyPr>
          <a:lstStyle/>
          <a:p>
            <a:pPr marL="514350" indent="-514350">
              <a:buFont typeface="Arial" charset="0"/>
              <a:buAutoNum type="alphaLcParenBoth"/>
              <a:defRPr/>
            </a:pPr>
            <a:r>
              <a:rPr lang="en-US" sz="3200" dirty="0" smtClean="0"/>
              <a:t>Killing members of the group;</a:t>
            </a:r>
          </a:p>
          <a:p>
            <a:pPr marL="514350" indent="-514350">
              <a:buFont typeface="Arial" charset="0"/>
              <a:buAutoNum type="alphaLcParenBoth"/>
              <a:defRPr/>
            </a:pPr>
            <a:r>
              <a:rPr lang="en-US" sz="3200" dirty="0" smtClean="0"/>
              <a:t>Causing serious bodily or mental harm to members of the group;</a:t>
            </a:r>
          </a:p>
          <a:p>
            <a:pPr marL="514350" indent="-514350">
              <a:buNone/>
              <a:defRPr/>
            </a:pPr>
            <a:r>
              <a:rPr lang="en-US" sz="3200" dirty="0" smtClean="0"/>
              <a:t>(c) Deliberately inflicting on the group conditions of life calculated to bring about its physical destruction in whole or in part;</a:t>
            </a:r>
          </a:p>
          <a:p>
            <a:pPr marL="514350" indent="-514350">
              <a:buNone/>
              <a:defRPr/>
            </a:pPr>
            <a:r>
              <a:rPr lang="en-US" sz="3200" dirty="0" smtClean="0"/>
              <a:t>(d) Imposing measures intended to prevent births within the group;</a:t>
            </a:r>
          </a:p>
          <a:p>
            <a:pPr marL="514350" indent="-514350">
              <a:buNone/>
              <a:defRPr/>
            </a:pPr>
            <a:r>
              <a:rPr lang="en-US" sz="3200" dirty="0" smtClean="0"/>
              <a:t>(e) Forcibly transferring children of the group to another group.</a:t>
            </a:r>
          </a:p>
          <a:p>
            <a:pPr>
              <a:buFont typeface="Arial" charset="0"/>
              <a:buNone/>
              <a:defRPr/>
            </a:pPr>
            <a:r>
              <a:rPr lang="en-US" dirty="0" smtClean="0"/>
              <a:t>— </a:t>
            </a:r>
            <a:r>
              <a:rPr lang="en-US" sz="2400" i="1" dirty="0"/>
              <a:t>Convention on the Prevention and Punishment of the Crime of Genocide, Article 2</a:t>
            </a:r>
            <a:r>
              <a:rPr lang="en-US" sz="2400" i="1" baseline="30000" dirty="0"/>
              <a:t>.</a:t>
            </a:r>
            <a:r>
              <a:rPr lang="en-US" sz="2400" i="1" dirty="0"/>
              <a:t> </a:t>
            </a:r>
            <a:endParaRPr lang="en-US" dirty="0" smtClean="0"/>
          </a:p>
          <a:p>
            <a:pPr>
              <a:defRPr/>
            </a:pPr>
            <a:endParaRPr lang="en-US" dirty="0"/>
          </a:p>
        </p:txBody>
      </p:sp>
    </p:spTree>
    <p:extLst>
      <p:ext uri="{BB962C8B-B14F-4D97-AF65-F5344CB8AC3E}">
        <p14:creationId xmlns:p14="http://schemas.microsoft.com/office/powerpoint/2010/main" val="359252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143000"/>
            <a:ext cx="8229600" cy="1143000"/>
          </a:xfrm>
        </p:spPr>
        <p:txBody>
          <a:bodyPr>
            <a:noAutofit/>
          </a:bodyPr>
          <a:lstStyle/>
          <a:p>
            <a:r>
              <a:rPr lang="en-US" b="1" dirty="0" smtClean="0">
                <a:solidFill>
                  <a:srgbClr val="5D7430"/>
                </a:solidFill>
              </a:rPr>
              <a:t>Total Destruction!</a:t>
            </a:r>
            <a:br>
              <a:rPr lang="en-US" b="1" dirty="0" smtClean="0">
                <a:solidFill>
                  <a:srgbClr val="5D7430"/>
                </a:solidFill>
              </a:rPr>
            </a:br>
            <a:r>
              <a:rPr lang="en-US" b="1" dirty="0" smtClean="0">
                <a:solidFill>
                  <a:srgbClr val="5D7430"/>
                </a:solidFill>
              </a:rPr>
              <a:t>The extinction of an entire tribal group – the </a:t>
            </a:r>
            <a:r>
              <a:rPr lang="en-US" b="1" dirty="0" err="1" smtClean="0">
                <a:solidFill>
                  <a:srgbClr val="5D7430"/>
                </a:solidFill>
              </a:rPr>
              <a:t>Yahi</a:t>
            </a:r>
            <a:r>
              <a:rPr lang="en-US" b="1" dirty="0" smtClean="0">
                <a:solidFill>
                  <a:srgbClr val="5D7430"/>
                </a:solidFill>
              </a:rPr>
              <a:t> of California.</a:t>
            </a:r>
          </a:p>
        </p:txBody>
      </p:sp>
      <p:sp>
        <p:nvSpPr>
          <p:cNvPr id="28675" name="Content Placeholder 2"/>
          <p:cNvSpPr>
            <a:spLocks noGrp="1"/>
          </p:cNvSpPr>
          <p:nvPr>
            <p:ph idx="1"/>
          </p:nvPr>
        </p:nvSpPr>
        <p:spPr>
          <a:xfrm>
            <a:off x="1981200" y="2286000"/>
            <a:ext cx="8229600" cy="4525962"/>
          </a:xfrm>
        </p:spPr>
        <p:txBody>
          <a:bodyPr>
            <a:normAutofit/>
          </a:bodyPr>
          <a:lstStyle/>
          <a:p>
            <a:endParaRPr lang="en-US" dirty="0" smtClean="0"/>
          </a:p>
          <a:p>
            <a:r>
              <a:rPr lang="en-US" dirty="0">
                <a:hlinkClick r:id="rId3"/>
              </a:rPr>
              <a:t>http://www.youtube.com/watch?v=JxuvqOAAYzI&amp;list=LPRubYrFju_rA&amp;index=3&amp;feature=plcp</a:t>
            </a:r>
            <a:endParaRPr lang="en-US" dirty="0"/>
          </a:p>
          <a:p>
            <a:pPr lvl="1"/>
            <a:r>
              <a:rPr lang="en-US" b="1" dirty="0"/>
              <a:t>Uploaded on Jan 24, 2012 </a:t>
            </a:r>
            <a:endParaRPr lang="en-US" dirty="0"/>
          </a:p>
          <a:p>
            <a:pPr lvl="1"/>
            <a:r>
              <a:rPr lang="en-US" dirty="0"/>
              <a:t>I made this for my Introduction to Cultural Anthropology Course SOC145 at Sinclair Community College</a:t>
            </a:r>
            <a:r>
              <a:rPr lang="en-US" dirty="0" smtClean="0"/>
              <a:t>.</a:t>
            </a:r>
          </a:p>
          <a:p>
            <a:pPr marL="457200" lvl="1" indent="0">
              <a:buNone/>
            </a:pPr>
            <a:endParaRPr lang="en-US" dirty="0"/>
          </a:p>
          <a:p>
            <a:r>
              <a:rPr lang="en-US" sz="4000" b="1" dirty="0">
                <a:solidFill>
                  <a:srgbClr val="5D7430"/>
                </a:solidFill>
              </a:rPr>
              <a:t>Begin film:  The Last of His Tribe</a:t>
            </a:r>
          </a:p>
        </p:txBody>
      </p:sp>
    </p:spTree>
    <p:extLst>
      <p:ext uri="{BB962C8B-B14F-4D97-AF65-F5344CB8AC3E}">
        <p14:creationId xmlns:p14="http://schemas.microsoft.com/office/powerpoint/2010/main" val="21735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Assignment</a:t>
            </a:r>
          </a:p>
        </p:txBody>
      </p:sp>
      <p:sp>
        <p:nvSpPr>
          <p:cNvPr id="3" name="Content Placeholder 2"/>
          <p:cNvSpPr>
            <a:spLocks noGrp="1"/>
          </p:cNvSpPr>
          <p:nvPr>
            <p:ph idx="1"/>
          </p:nvPr>
        </p:nvSpPr>
        <p:spPr/>
        <p:txBody>
          <a:bodyPr>
            <a:normAutofit/>
          </a:bodyPr>
          <a:lstStyle/>
          <a:p>
            <a:pPr marL="0" indent="0">
              <a:buNone/>
              <a:defRPr/>
            </a:pPr>
            <a:endParaRPr lang="en-US" dirty="0"/>
          </a:p>
          <a:p>
            <a:pPr marL="0" indent="0">
              <a:buNone/>
              <a:defRPr/>
            </a:pPr>
            <a:endParaRPr lang="en-US" dirty="0"/>
          </a:p>
          <a:p>
            <a:pPr>
              <a:buFont typeface="Arial" charset="0"/>
              <a:buChar char="•"/>
              <a:defRPr/>
            </a:pPr>
            <a:endParaRPr lang="en-US" dirty="0"/>
          </a:p>
          <a:p>
            <a:pPr>
              <a:buFont typeface="Arial" charset="0"/>
              <a:buChar char="•"/>
              <a:defRPr/>
            </a:pPr>
            <a:r>
              <a:rPr lang="en-US" dirty="0" smtClean="0"/>
              <a:t>Buffalo Robe Papers will be assigned on </a:t>
            </a:r>
            <a:r>
              <a:rPr lang="en-US" dirty="0" smtClean="0"/>
              <a:t>10/22 </a:t>
            </a:r>
            <a:r>
              <a:rPr lang="en-US" dirty="0" smtClean="0"/>
              <a:t>and are due </a:t>
            </a:r>
            <a:r>
              <a:rPr lang="en-US" dirty="0" smtClean="0"/>
              <a:t>11/10 </a:t>
            </a:r>
            <a:r>
              <a:rPr lang="en-US" dirty="0" smtClean="0"/>
              <a:t>unless otherwise announced</a:t>
            </a:r>
            <a:endParaRPr lang="en-US" dirty="0"/>
          </a:p>
        </p:txBody>
      </p:sp>
    </p:spTree>
    <p:extLst>
      <p:ext uri="{BB962C8B-B14F-4D97-AF65-F5344CB8AC3E}">
        <p14:creationId xmlns:p14="http://schemas.microsoft.com/office/powerpoint/2010/main" val="368146006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p:txBody>
          <a:bodyPr>
            <a:normAutofit/>
          </a:bodyPr>
          <a:lstStyle/>
          <a:p>
            <a:endParaRPr lang="en-US" dirty="0" smtClean="0"/>
          </a:p>
        </p:txBody>
      </p:sp>
      <p:sp>
        <p:nvSpPr>
          <p:cNvPr id="5" name="Subtitle 4"/>
          <p:cNvSpPr>
            <a:spLocks noGrp="1"/>
          </p:cNvSpPr>
          <p:nvPr>
            <p:ph type="subTitle" idx="1"/>
          </p:nvPr>
        </p:nvSpPr>
        <p:spPr>
          <a:xfrm>
            <a:off x="2971800" y="5029200"/>
            <a:ext cx="6400800" cy="1752600"/>
          </a:xfrm>
        </p:spPr>
        <p:txBody>
          <a:bodyPr/>
          <a:lstStyle/>
          <a:p>
            <a:pPr>
              <a:defRPr/>
            </a:pPr>
            <a:endParaRPr lang="en-US" b="1" dirty="0">
              <a:solidFill>
                <a:schemeClr val="accent3">
                  <a:lumMod val="50000"/>
                </a:schemeClr>
              </a:solidFill>
            </a:endParaRPr>
          </a:p>
        </p:txBody>
      </p:sp>
    </p:spTree>
    <p:extLst>
      <p:ext uri="{BB962C8B-B14F-4D97-AF65-F5344CB8AC3E}">
        <p14:creationId xmlns:p14="http://schemas.microsoft.com/office/powerpoint/2010/main" val="207216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Agenda</a:t>
            </a:r>
            <a:endParaRPr lang="en-US" sz="6000" dirty="0"/>
          </a:p>
        </p:txBody>
      </p:sp>
      <p:sp>
        <p:nvSpPr>
          <p:cNvPr id="3" name="Content Placeholder 2"/>
          <p:cNvSpPr>
            <a:spLocks noGrp="1"/>
          </p:cNvSpPr>
          <p:nvPr>
            <p:ph idx="1"/>
          </p:nvPr>
        </p:nvSpPr>
        <p:spPr/>
        <p:txBody>
          <a:bodyPr>
            <a:normAutofit/>
          </a:bodyPr>
          <a:lstStyle/>
          <a:p>
            <a:r>
              <a:rPr lang="en-US" sz="3200" dirty="0" smtClean="0"/>
              <a:t>Finish discussing boarding schools</a:t>
            </a:r>
          </a:p>
          <a:p>
            <a:pPr marL="0" indent="0">
              <a:buNone/>
            </a:pPr>
            <a:endParaRPr lang="en-US" sz="3200" dirty="0"/>
          </a:p>
          <a:p>
            <a:r>
              <a:rPr lang="en-US" sz="3200" dirty="0" smtClean="0"/>
              <a:t>Lost Bird</a:t>
            </a:r>
          </a:p>
          <a:p>
            <a:endParaRPr lang="en-US" sz="3200" dirty="0"/>
          </a:p>
          <a:p>
            <a:r>
              <a:rPr lang="en-US" sz="3200" dirty="0" smtClean="0"/>
              <a:t>Reprise of Standing Bear information</a:t>
            </a:r>
          </a:p>
          <a:p>
            <a:endParaRPr lang="en-US" sz="3200" dirty="0"/>
          </a:p>
          <a:p>
            <a:r>
              <a:rPr lang="en-US" sz="3200" dirty="0" smtClean="0"/>
              <a:t>Genocide - </a:t>
            </a:r>
            <a:r>
              <a:rPr lang="en-US" sz="3200" dirty="0" err="1" smtClean="0"/>
              <a:t>Ishi</a:t>
            </a:r>
            <a:endParaRPr lang="en-US" sz="3200" dirty="0" smtClean="0"/>
          </a:p>
        </p:txBody>
      </p:sp>
    </p:spTree>
    <p:extLst>
      <p:ext uri="{BB962C8B-B14F-4D97-AF65-F5344CB8AC3E}">
        <p14:creationId xmlns:p14="http://schemas.microsoft.com/office/powerpoint/2010/main" val="141584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endParaRPr lang="en-US" altLang="en-US" smtClean="0"/>
          </a:p>
        </p:txBody>
      </p:sp>
      <p:sp>
        <p:nvSpPr>
          <p:cNvPr id="6" name="Content Placeholder 5"/>
          <p:cNvSpPr>
            <a:spLocks noGrp="1"/>
          </p:cNvSpPr>
          <p:nvPr>
            <p:ph idx="1"/>
          </p:nvPr>
        </p:nvSpPr>
        <p:spPr/>
        <p:txBody>
          <a:bodyPr/>
          <a:lstStyle/>
          <a:p>
            <a:pPr>
              <a:buFont typeface="Arial" charset="0"/>
              <a:buChar char="•"/>
              <a:defRPr/>
            </a:pPr>
            <a:r>
              <a:rPr lang="en-US" dirty="0" smtClean="0"/>
              <a:t>Indian Boarding School Plan</a:t>
            </a:r>
            <a:br>
              <a:rPr lang="en-US" dirty="0" smtClean="0"/>
            </a:br>
            <a:r>
              <a:rPr lang="en-US" dirty="0" smtClean="0"/>
              <a:t>(Bill Means and Albert White Hat)</a:t>
            </a:r>
          </a:p>
          <a:p>
            <a:pPr marL="400050" lvl="1" indent="0">
              <a:buNone/>
              <a:defRPr/>
            </a:pPr>
            <a:r>
              <a:rPr lang="en-US" dirty="0">
                <a:hlinkClick r:id="rId2"/>
              </a:rPr>
              <a:t>http://www.youtube.com/watch?v=Avt-5cfb3ng</a:t>
            </a:r>
            <a:endParaRPr lang="en-US" dirty="0"/>
          </a:p>
          <a:p>
            <a:pPr marL="400050" lvl="1" indent="0">
              <a:buNone/>
              <a:defRPr/>
            </a:pPr>
            <a:endParaRPr lang="en-US" dirty="0"/>
          </a:p>
          <a:p>
            <a:pPr marL="0" indent="0">
              <a:buNone/>
              <a:defRPr/>
            </a:pPr>
            <a:endParaRPr lang="en-US" dirty="0"/>
          </a:p>
        </p:txBody>
      </p:sp>
    </p:spTree>
    <p:extLst>
      <p:ext uri="{BB962C8B-B14F-4D97-AF65-F5344CB8AC3E}">
        <p14:creationId xmlns:p14="http://schemas.microsoft.com/office/powerpoint/2010/main" val="294600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National Public Radio Story</a:t>
            </a:r>
            <a:br>
              <a:rPr lang="en-US" altLang="en-US" smtClean="0"/>
            </a:br>
            <a:r>
              <a:rPr lang="en-US" altLang="en-US" smtClean="0"/>
              <a:t>May, 2008</a:t>
            </a:r>
          </a:p>
        </p:txBody>
      </p:sp>
      <p:sp>
        <p:nvSpPr>
          <p:cNvPr id="59395" name="Content Placeholder 2"/>
          <p:cNvSpPr>
            <a:spLocks noGrp="1"/>
          </p:cNvSpPr>
          <p:nvPr>
            <p:ph idx="1"/>
          </p:nvPr>
        </p:nvSpPr>
        <p:spPr/>
        <p:txBody>
          <a:bodyPr/>
          <a:lstStyle/>
          <a:p>
            <a:r>
              <a:rPr lang="en-US" altLang="en-US" sz="2000" dirty="0"/>
              <a:t>May 12, 2008</a:t>
            </a:r>
          </a:p>
          <a:p>
            <a:r>
              <a:rPr lang="en-US" altLang="en-US" sz="2000" dirty="0">
                <a:hlinkClick r:id="rId3"/>
              </a:rPr>
              <a:t>http://www.npr.org/templates/story/story.php?storyId=16516865</a:t>
            </a:r>
            <a:endParaRPr lang="en-US" altLang="en-US" sz="2000" dirty="0"/>
          </a:p>
          <a:p>
            <a:endParaRPr lang="en-US" altLang="en-US" sz="2000" dirty="0"/>
          </a:p>
          <a:p>
            <a:r>
              <a:rPr lang="en-US" altLang="en-US" sz="2000" dirty="0">
                <a:hlinkClick r:id="rId4"/>
              </a:rPr>
              <a:t>http://www.npr.org/player/v2/mediaPlayer.html?action=1&amp;t=1&amp;islist=false&amp;id=16516865&amp;m=90366243</a:t>
            </a:r>
            <a:endParaRPr lang="en-US" altLang="en-US" dirty="0" smtClean="0"/>
          </a:p>
          <a:p>
            <a:r>
              <a:rPr lang="en-US" altLang="en-US" dirty="0" smtClean="0"/>
              <a:t>May 13, 2008</a:t>
            </a:r>
          </a:p>
          <a:p>
            <a:r>
              <a:rPr lang="en-US" altLang="en-US" dirty="0" smtClean="0">
                <a:hlinkClick r:id="rId5"/>
              </a:rPr>
              <a:t>http://www.npr.org/templates/story/story.php?storyId=17645287&amp;ps=rs</a:t>
            </a:r>
            <a:endParaRPr lang="en-US" altLang="en-US" dirty="0" smtClean="0"/>
          </a:p>
          <a:p>
            <a:r>
              <a:rPr lang="en-US" altLang="en-US" sz="1800" dirty="0"/>
              <a:t>For further information, click on links for full transcription of news story.</a:t>
            </a:r>
          </a:p>
          <a:p>
            <a:r>
              <a:rPr lang="en-US" altLang="en-US" sz="1800" dirty="0"/>
              <a:t>Additional information:  </a:t>
            </a:r>
            <a:r>
              <a:rPr lang="en-US" altLang="en-US" sz="1800" dirty="0">
                <a:hlinkClick r:id="rId6"/>
              </a:rPr>
              <a:t>http://minnesota.publicradio.org/display/web/2006/03/14/whathappened/</a:t>
            </a:r>
            <a:endParaRPr lang="en-US" altLang="en-US" sz="1800" dirty="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08352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ltLang="en-US" smtClean="0"/>
          </a:p>
        </p:txBody>
      </p:sp>
      <p:pic>
        <p:nvPicPr>
          <p:cNvPr id="5" name="Content Placeholder 4" descr="patterson200.jpg"/>
          <p:cNvPicPr>
            <a:picLocks noGrp="1" noChangeAspect="1"/>
          </p:cNvPicPr>
          <p:nvPr>
            <p:ph sz="half" idx="1"/>
          </p:nvPr>
        </p:nvPicPr>
        <p:blipFill>
          <a:blip r:embed="rId3"/>
          <a:stretch>
            <a:fillRect/>
          </a:stretch>
        </p:blipFill>
        <p:spPr>
          <a:xfrm>
            <a:off x="2209801" y="771526"/>
            <a:ext cx="3560763" cy="2657475"/>
          </a:xfrm>
          <a:ln w="57150">
            <a:solidFill>
              <a:schemeClr val="accent3">
                <a:lumMod val="75000"/>
              </a:schemeClr>
            </a:solidFill>
          </a:ln>
        </p:spPr>
      </p:pic>
      <p:sp>
        <p:nvSpPr>
          <p:cNvPr id="61444" name="Content Placeholder 3"/>
          <p:cNvSpPr>
            <a:spLocks noGrp="1"/>
          </p:cNvSpPr>
          <p:nvPr>
            <p:ph sz="half" idx="2"/>
          </p:nvPr>
        </p:nvSpPr>
        <p:spPr>
          <a:xfrm>
            <a:off x="6172200" y="914401"/>
            <a:ext cx="5181600" cy="5211763"/>
          </a:xfrm>
        </p:spPr>
        <p:txBody>
          <a:bodyPr>
            <a:normAutofit/>
          </a:bodyPr>
          <a:lstStyle/>
          <a:p>
            <a:r>
              <a:rPr lang="en-US" altLang="en-US" sz="3600" dirty="0" smtClean="0"/>
              <a:t>Sheila Patterson came to Sherman Indian High School from the San Carlos Apache Reservation in Arizona. Patterson misses her home, but she says she needed to get away from bad influences at her old high school.</a:t>
            </a:r>
          </a:p>
          <a:p>
            <a:endParaRPr lang="en-US" altLang="en-US" sz="3600" dirty="0" smtClean="0"/>
          </a:p>
        </p:txBody>
      </p:sp>
    </p:spTree>
    <p:extLst>
      <p:ext uri="{BB962C8B-B14F-4D97-AF65-F5344CB8AC3E}">
        <p14:creationId xmlns:p14="http://schemas.microsoft.com/office/powerpoint/2010/main" val="333211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sz="half" idx="1"/>
          </p:nvPr>
        </p:nvSpPr>
        <p:spPr>
          <a:xfrm>
            <a:off x="838200" y="631826"/>
            <a:ext cx="6728012" cy="5592763"/>
          </a:xfrm>
        </p:spPr>
        <p:txBody>
          <a:bodyPr>
            <a:normAutofit/>
          </a:bodyPr>
          <a:lstStyle/>
          <a:p>
            <a:r>
              <a:rPr lang="en-US" altLang="en-US" sz="3600" dirty="0" smtClean="0"/>
              <a:t>Students at Sherman learn traditional skills such as basket weaving. They are also taught American Indian languages and sing traditional songs.</a:t>
            </a:r>
          </a:p>
          <a:p>
            <a:pPr>
              <a:buFont typeface="Arial" panose="020B0604020202020204" pitchFamily="34" charset="0"/>
              <a:buNone/>
            </a:pPr>
            <a:endParaRPr lang="en-US" altLang="en-US" sz="3600" dirty="0" smtClean="0"/>
          </a:p>
        </p:txBody>
      </p:sp>
      <p:pic>
        <p:nvPicPr>
          <p:cNvPr id="5" name="Content Placeholder 4" descr="weave200.jpg"/>
          <p:cNvPicPr>
            <a:picLocks noGrp="1" noChangeAspect="1"/>
          </p:cNvPicPr>
          <p:nvPr>
            <p:ph sz="half" idx="2"/>
          </p:nvPr>
        </p:nvPicPr>
        <p:blipFill>
          <a:blip r:embed="rId3"/>
          <a:stretch>
            <a:fillRect/>
          </a:stretch>
        </p:blipFill>
        <p:spPr>
          <a:xfrm>
            <a:off x="7883525" y="631826"/>
            <a:ext cx="3470275" cy="2590800"/>
          </a:xfrm>
          <a:ln w="57150">
            <a:solidFill>
              <a:schemeClr val="accent3">
                <a:lumMod val="75000"/>
              </a:schemeClr>
            </a:solidFill>
          </a:ln>
        </p:spPr>
      </p:pic>
      <p:pic>
        <p:nvPicPr>
          <p:cNvPr id="6" name="Picture 5" descr="drumcircle200.jpg"/>
          <p:cNvPicPr>
            <a:picLocks noChangeAspect="1"/>
          </p:cNvPicPr>
          <p:nvPr/>
        </p:nvPicPr>
        <p:blipFill>
          <a:blip r:embed="rId4"/>
          <a:stretch>
            <a:fillRect/>
          </a:stretch>
        </p:blipFill>
        <p:spPr>
          <a:xfrm>
            <a:off x="6911788" y="3751730"/>
            <a:ext cx="3835400" cy="2876550"/>
          </a:xfrm>
          <a:prstGeom prst="rect">
            <a:avLst/>
          </a:prstGeom>
          <a:ln w="57150">
            <a:solidFill>
              <a:schemeClr val="accent3">
                <a:lumMod val="75000"/>
              </a:schemeClr>
            </a:solidFill>
          </a:ln>
        </p:spPr>
      </p:pic>
    </p:spTree>
    <p:extLst>
      <p:ext uri="{BB962C8B-B14F-4D97-AF65-F5344CB8AC3E}">
        <p14:creationId xmlns:p14="http://schemas.microsoft.com/office/powerpoint/2010/main" val="18298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408"/>
            <a:ext cx="10515600" cy="1325563"/>
          </a:xfrm>
        </p:spPr>
        <p:txBody>
          <a:bodyPr/>
          <a:lstStyle/>
          <a:p>
            <a:r>
              <a:rPr lang="en-US" dirty="0" smtClean="0">
                <a:hlinkClick r:id="rId2"/>
              </a:rPr>
              <a:t>Lost Bird</a:t>
            </a:r>
            <a:endParaRPr lang="en-US" dirty="0"/>
          </a:p>
        </p:txBody>
      </p:sp>
      <p:sp>
        <p:nvSpPr>
          <p:cNvPr id="4" name="Content Placeholder 3"/>
          <p:cNvSpPr>
            <a:spLocks noGrp="1"/>
          </p:cNvSpPr>
          <p:nvPr>
            <p:ph idx="1"/>
          </p:nvPr>
        </p:nvSpPr>
        <p:spPr/>
        <p:txBody>
          <a:bodyPr/>
          <a:lstStyle/>
          <a:p>
            <a:r>
              <a:rPr lang="en-US" dirty="0" err="1" smtClean="0">
                <a:hlinkClick r:id="rId3"/>
              </a:rPr>
              <a:t>Wakova’s</a:t>
            </a:r>
            <a:r>
              <a:rPr lang="en-US" dirty="0" smtClean="0">
                <a:hlinkClick r:id="rId3"/>
              </a:rPr>
              <a:t> prophecy and the Ghost Dance</a:t>
            </a:r>
            <a:endParaRPr lang="en-US" dirty="0" smtClean="0"/>
          </a:p>
          <a:p>
            <a:endParaRPr lang="en-US" dirty="0" smtClean="0"/>
          </a:p>
          <a:p>
            <a:endParaRPr lang="en-US" dirty="0" smtClean="0"/>
          </a:p>
          <a:p>
            <a:endParaRPr lang="en-US" dirty="0"/>
          </a:p>
        </p:txBody>
      </p:sp>
      <p:pic>
        <p:nvPicPr>
          <p:cNvPr id="1026" name="Picture 2" descr="https://jliber.files.wordpress.com/2012/05/wpid-20120506_10363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0353" y="605842"/>
            <a:ext cx="4279338" cy="3209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8207" y="2749009"/>
            <a:ext cx="2666216" cy="3864080"/>
          </a:xfrm>
          <a:prstGeom prst="rect">
            <a:avLst/>
          </a:prstGeom>
        </p:spPr>
      </p:pic>
    </p:spTree>
    <p:extLst>
      <p:ext uri="{BB962C8B-B14F-4D97-AF65-F5344CB8AC3E}">
        <p14:creationId xmlns:p14="http://schemas.microsoft.com/office/powerpoint/2010/main" val="198442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03258"/>
            <a:ext cx="7772400" cy="1470025"/>
          </a:xfrm>
        </p:spPr>
        <p:txBody>
          <a:bodyPr>
            <a:normAutofit fontScale="90000"/>
          </a:bodyPr>
          <a:lstStyle/>
          <a:p>
            <a:pPr algn="l"/>
            <a:r>
              <a:rPr lang="en-US" dirty="0" smtClean="0"/>
              <a:t>Standing </a:t>
            </a:r>
            <a:br>
              <a:rPr lang="en-US" dirty="0" smtClean="0"/>
            </a:br>
            <a:r>
              <a:rPr lang="en-US" dirty="0" smtClean="0"/>
              <a:t>Bear</a:t>
            </a:r>
            <a:endParaRPr lang="en-US" dirty="0"/>
          </a:p>
        </p:txBody>
      </p:sp>
      <p:sp>
        <p:nvSpPr>
          <p:cNvPr id="5" name="Subtitle 4"/>
          <p:cNvSpPr>
            <a:spLocks noGrp="1"/>
          </p:cNvSpPr>
          <p:nvPr>
            <p:ph type="subTitle" idx="1"/>
          </p:nvPr>
        </p:nvSpPr>
        <p:spPr>
          <a:xfrm>
            <a:off x="757518" y="3705989"/>
            <a:ext cx="6400800" cy="1752600"/>
          </a:xfrm>
        </p:spPr>
        <p:txBody>
          <a:bodyPr>
            <a:normAutofit/>
          </a:bodyPr>
          <a:lstStyle/>
          <a:p>
            <a:pPr algn="l"/>
            <a:r>
              <a:rPr lang="en-US" sz="2800" b="1" dirty="0">
                <a:solidFill>
                  <a:schemeClr val="accent3">
                    <a:lumMod val="50000"/>
                  </a:schemeClr>
                </a:solidFill>
              </a:rPr>
              <a:t>Central Sun Medallion </a:t>
            </a:r>
            <a:br>
              <a:rPr lang="en-US" sz="2800" b="1" dirty="0">
                <a:solidFill>
                  <a:schemeClr val="accent3">
                    <a:lumMod val="50000"/>
                  </a:schemeClr>
                </a:solidFill>
              </a:rPr>
            </a:br>
            <a:r>
              <a:rPr lang="en-US" sz="2800" b="1" dirty="0">
                <a:solidFill>
                  <a:schemeClr val="accent3">
                    <a:lumMod val="50000"/>
                  </a:schemeClr>
                </a:solidFill>
              </a:rPr>
              <a:t>in East Chamber Dome</a:t>
            </a:r>
          </a:p>
        </p:txBody>
      </p:sp>
      <p:pic>
        <p:nvPicPr>
          <p:cNvPr id="6146" name="Picture 2" descr="East Cha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818" y="896471"/>
            <a:ext cx="7135286" cy="5619037"/>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1368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371601"/>
            <a:ext cx="8229600" cy="4525963"/>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60" y="663390"/>
            <a:ext cx="11624475" cy="562474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808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434</Words>
  <Application>Microsoft Office PowerPoint</Application>
  <PresentationFormat>Widescreen</PresentationFormat>
  <Paragraphs>67</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SOCI 1100 Day #13 10/20/15</vt:lpstr>
      <vt:lpstr>Agenda</vt:lpstr>
      <vt:lpstr>PowerPoint Presentation</vt:lpstr>
      <vt:lpstr>National Public Radio Story May, 2008</vt:lpstr>
      <vt:lpstr>PowerPoint Presentation</vt:lpstr>
      <vt:lpstr>PowerPoint Presentation</vt:lpstr>
      <vt:lpstr>Lost Bird</vt:lpstr>
      <vt:lpstr>Standing  Bear</vt:lpstr>
      <vt:lpstr>PowerPoint Presentation</vt:lpstr>
      <vt:lpstr>Nebraska State Capitol</vt:lpstr>
      <vt:lpstr>PowerPoint Presentation</vt:lpstr>
      <vt:lpstr>PowerPoint Presentation</vt:lpstr>
      <vt:lpstr>PowerPoint Presentation</vt:lpstr>
      <vt:lpstr>PowerPoint Presentation</vt:lpstr>
      <vt:lpstr>Genocide Convention</vt:lpstr>
      <vt:lpstr>PowerPoint Presentation</vt:lpstr>
      <vt:lpstr>Total Destruction! The extinction of an entire tribal group – the Yahi of California.</vt:lpstr>
      <vt:lpstr>Assignment</vt:lpstr>
      <vt:lpstr>PowerPoint Presentation</vt:lpstr>
    </vt:vector>
  </TitlesOfParts>
  <Company>Administrator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 1100 Day #13 10/20/15</dc:title>
  <dc:creator>NetTech</dc:creator>
  <cp:lastModifiedBy>NetTech</cp:lastModifiedBy>
  <cp:revision>8</cp:revision>
  <dcterms:created xsi:type="dcterms:W3CDTF">2015-10-20T16:11:33Z</dcterms:created>
  <dcterms:modified xsi:type="dcterms:W3CDTF">2015-10-20T21:05:06Z</dcterms:modified>
</cp:coreProperties>
</file>