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86" r:id="rId3"/>
    <p:sldId id="278" r:id="rId4"/>
    <p:sldId id="257" r:id="rId5"/>
    <p:sldId id="258" r:id="rId6"/>
    <p:sldId id="259" r:id="rId7"/>
    <p:sldId id="260" r:id="rId8"/>
    <p:sldId id="261" r:id="rId9"/>
    <p:sldId id="262" r:id="rId10"/>
    <p:sldId id="263" r:id="rId11"/>
    <p:sldId id="264" r:id="rId12"/>
    <p:sldId id="265" r:id="rId13"/>
    <p:sldId id="266" r:id="rId14"/>
    <p:sldId id="267" r:id="rId15"/>
    <p:sldId id="268" r:id="rId16"/>
    <p:sldId id="289" r:id="rId17"/>
    <p:sldId id="290" r:id="rId18"/>
    <p:sldId id="291" r:id="rId19"/>
    <p:sldId id="292" r:id="rId20"/>
    <p:sldId id="293" r:id="rId21"/>
    <p:sldId id="269" r:id="rId22"/>
    <p:sldId id="270" r:id="rId23"/>
    <p:sldId id="271" r:id="rId24"/>
    <p:sldId id="272" r:id="rId25"/>
    <p:sldId id="294" r:id="rId26"/>
    <p:sldId id="288" r:id="rId27"/>
    <p:sldId id="295" r:id="rId28"/>
    <p:sldId id="287" r:id="rId29"/>
    <p:sldId id="285" r:id="rId3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27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6BEDFDF5-B013-4853-BDB2-3E668E2E4DC3}" type="datetimeFigureOut">
              <a:rPr lang="en-US" smtClean="0"/>
              <a:t>9/15/2015</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C260F6B9-DB92-47F7-ACED-FEC493398DD2}" type="slidenum">
              <a:rPr lang="en-US" smtClean="0"/>
              <a:t>‹#›</a:t>
            </a:fld>
            <a:endParaRPr lang="en-US"/>
          </a:p>
        </p:txBody>
      </p:sp>
    </p:spTree>
    <p:extLst>
      <p:ext uri="{BB962C8B-B14F-4D97-AF65-F5344CB8AC3E}">
        <p14:creationId xmlns:p14="http://schemas.microsoft.com/office/powerpoint/2010/main" val="1488799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04BA1485-4FDE-47AA-A7C8-9CC03117C50B}" type="datetimeFigureOut">
              <a:rPr lang="en-US" smtClean="0"/>
              <a:pPr/>
              <a:t>9/15/2015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DC839369-9401-461A-A14B-82BEEB6EF21B}" type="slidenum">
              <a:rPr lang="en-US" smtClean="0"/>
              <a:pPr/>
              <a:t>‹#›</a:t>
            </a:fld>
            <a:endParaRPr lang="en-US"/>
          </a:p>
        </p:txBody>
      </p:sp>
    </p:spTree>
    <p:extLst>
      <p:ext uri="{BB962C8B-B14F-4D97-AF65-F5344CB8AC3E}">
        <p14:creationId xmlns:p14="http://schemas.microsoft.com/office/powerpoint/2010/main" val="4245517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3008CC8F-FDA0-4D93-AB33-10699582C784}" type="slidenum">
              <a:rPr lang="en-US" smtClean="0"/>
              <a:pPr>
                <a:defRPr/>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7D3C6507-08B9-40D3-BDCD-459152DCEDF4}" type="slidenum">
              <a:rPr lang="en-US" smtClean="0"/>
              <a:pPr>
                <a:defRPr/>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0E679416-C703-4223-8650-396C3B1DCBEF}" type="slidenum">
              <a:rPr lang="en-US" smtClean="0"/>
              <a:pPr>
                <a:defRPr/>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F485EA28-6240-4F6A-B595-8F0369ED5B71}" type="slidenum">
              <a:rPr lang="en-US" smtClean="0"/>
              <a:pPr>
                <a:defRPr/>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DD2B355F-9C1E-4C3E-B11B-8A7B277C4682}" type="slidenum">
              <a:rPr lang="en-US" smtClean="0"/>
              <a:pPr>
                <a:defRPr/>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E6C60162-B0CA-44EB-818F-B593CB8BA574}" type="slidenum">
              <a:rPr lang="en-US" smtClean="0"/>
              <a:pPr>
                <a:defRPr/>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6A11847F-C719-445E-92CA-EB45737F7906}" type="slidenum">
              <a:rPr lang="en-US" smtClean="0"/>
              <a:pPr>
                <a:defRPr/>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E919C507-4C54-47DE-B03E-AAAFA3A635C6}" type="slidenum">
              <a:rPr lang="en-US" smtClean="0"/>
              <a:pPr>
                <a:defRPr/>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5D1D82BB-D1A8-4987-98E7-7E4C159BCDBE}" type="slidenum">
              <a:rPr lang="en-US" smtClean="0"/>
              <a:pPr>
                <a:defRPr/>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9140EC95-31E7-4823-9668-B5B8D7050709}" type="slidenum">
              <a:rPr lang="en-US" smtClean="0"/>
              <a:pPr>
                <a:defRPr/>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22BFC306-FAE0-4C0B-92F3-C40998BE25CD}" type="slidenum">
              <a:rPr lang="en-US" smtClean="0"/>
              <a:pPr>
                <a:defRPr/>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3E76188A-1D6A-48B0-826C-6FCC5CF1D370}" type="slidenum">
              <a:rPr lang="en-US" smtClean="0"/>
              <a:pPr>
                <a:defRPr/>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5EDD3A4C-7293-431E-8F68-B570C3ED5905}" type="slidenum">
              <a:rPr lang="en-US" smtClean="0"/>
              <a:pPr>
                <a:defRPr/>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738B1C40-9A30-4D80-91FA-CB644F1BB65D}" type="slidenum">
              <a:rPr lang="en-US" smtClean="0"/>
              <a:pPr>
                <a:defRPr/>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0D452104-41F8-4B51-9413-A203338EDC4E}" type="slidenum">
              <a:rPr lang="en-US" smtClean="0"/>
              <a:pPr>
                <a:defRPr/>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195B3A52-BE46-4D4A-9D3C-FDF8DF11F423}" type="slidenum">
              <a:rPr lang="en-US" smtClean="0"/>
              <a:pPr>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55120435-5C50-4BEA-9207-707528C96490}"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0F9B65DD-EBC7-4960-85A1-A3E4AA2E6025}"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16D1451A-9560-4FAD-BBE9-B3BF9E250D49}" type="slidenum">
              <a:rPr lang="en-US" smtClean="0"/>
              <a:pPr>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7E234328-EA05-47DD-B1F5-F22EACFED0BE}" type="slidenum">
              <a:rPr lang="en-US" smtClean="0"/>
              <a:pPr>
                <a:defRPr/>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8F384C72-8989-4DA8-AFAB-59BEA619DF76}"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16B5E4-BD6F-45C2-8C01-D9D8A90C3BC6}" type="datetimeFigureOut">
              <a:rPr lang="en-US" smtClean="0"/>
              <a:pPr/>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C3529-D6BF-4368-BF28-1B9E17DCD7E2}" type="slidenum">
              <a:rPr lang="en-US" smtClean="0"/>
              <a:pPr/>
              <a:t>‹#›</a:t>
            </a:fld>
            <a:endParaRPr lang="en-US"/>
          </a:p>
        </p:txBody>
      </p:sp>
    </p:spTree>
    <p:extLst>
      <p:ext uri="{BB962C8B-B14F-4D97-AF65-F5344CB8AC3E}">
        <p14:creationId xmlns:p14="http://schemas.microsoft.com/office/powerpoint/2010/main" val="2057275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16B5E4-BD6F-45C2-8C01-D9D8A90C3BC6}" type="datetimeFigureOut">
              <a:rPr lang="en-US" smtClean="0"/>
              <a:pPr/>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C3529-D6BF-4368-BF28-1B9E17DCD7E2}" type="slidenum">
              <a:rPr lang="en-US" smtClean="0"/>
              <a:pPr/>
              <a:t>‹#›</a:t>
            </a:fld>
            <a:endParaRPr lang="en-US"/>
          </a:p>
        </p:txBody>
      </p:sp>
    </p:spTree>
    <p:extLst>
      <p:ext uri="{BB962C8B-B14F-4D97-AF65-F5344CB8AC3E}">
        <p14:creationId xmlns:p14="http://schemas.microsoft.com/office/powerpoint/2010/main" val="1179938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16B5E4-BD6F-45C2-8C01-D9D8A90C3BC6}" type="datetimeFigureOut">
              <a:rPr lang="en-US" smtClean="0"/>
              <a:pPr/>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C3529-D6BF-4368-BF28-1B9E17DCD7E2}" type="slidenum">
              <a:rPr lang="en-US" smtClean="0"/>
              <a:pPr/>
              <a:t>‹#›</a:t>
            </a:fld>
            <a:endParaRPr lang="en-US"/>
          </a:p>
        </p:txBody>
      </p:sp>
    </p:spTree>
    <p:extLst>
      <p:ext uri="{BB962C8B-B14F-4D97-AF65-F5344CB8AC3E}">
        <p14:creationId xmlns:p14="http://schemas.microsoft.com/office/powerpoint/2010/main" val="1167846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16B5E4-BD6F-45C2-8C01-D9D8A90C3BC6}" type="datetimeFigureOut">
              <a:rPr lang="en-US" smtClean="0"/>
              <a:pPr/>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C3529-D6BF-4368-BF28-1B9E17DCD7E2}" type="slidenum">
              <a:rPr lang="en-US" smtClean="0"/>
              <a:pPr/>
              <a:t>‹#›</a:t>
            </a:fld>
            <a:endParaRPr lang="en-US"/>
          </a:p>
        </p:txBody>
      </p:sp>
    </p:spTree>
    <p:extLst>
      <p:ext uri="{BB962C8B-B14F-4D97-AF65-F5344CB8AC3E}">
        <p14:creationId xmlns:p14="http://schemas.microsoft.com/office/powerpoint/2010/main" val="1350149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16B5E4-BD6F-45C2-8C01-D9D8A90C3BC6}" type="datetimeFigureOut">
              <a:rPr lang="en-US" smtClean="0"/>
              <a:pPr/>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C3529-D6BF-4368-BF28-1B9E17DCD7E2}" type="slidenum">
              <a:rPr lang="en-US" smtClean="0"/>
              <a:pPr/>
              <a:t>‹#›</a:t>
            </a:fld>
            <a:endParaRPr lang="en-US"/>
          </a:p>
        </p:txBody>
      </p:sp>
    </p:spTree>
    <p:extLst>
      <p:ext uri="{BB962C8B-B14F-4D97-AF65-F5344CB8AC3E}">
        <p14:creationId xmlns:p14="http://schemas.microsoft.com/office/powerpoint/2010/main" val="2847364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16B5E4-BD6F-45C2-8C01-D9D8A90C3BC6}" type="datetimeFigureOut">
              <a:rPr lang="en-US" smtClean="0"/>
              <a:pPr/>
              <a:t>9/15/2015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8C3529-D6BF-4368-BF28-1B9E17DCD7E2}" type="slidenum">
              <a:rPr lang="en-US" smtClean="0"/>
              <a:pPr/>
              <a:t>‹#›</a:t>
            </a:fld>
            <a:endParaRPr lang="en-US"/>
          </a:p>
        </p:txBody>
      </p:sp>
    </p:spTree>
    <p:extLst>
      <p:ext uri="{BB962C8B-B14F-4D97-AF65-F5344CB8AC3E}">
        <p14:creationId xmlns:p14="http://schemas.microsoft.com/office/powerpoint/2010/main" val="2250021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16B5E4-BD6F-45C2-8C01-D9D8A90C3BC6}" type="datetimeFigureOut">
              <a:rPr lang="en-US" smtClean="0"/>
              <a:pPr/>
              <a:t>9/15/2015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8C3529-D6BF-4368-BF28-1B9E17DCD7E2}" type="slidenum">
              <a:rPr lang="en-US" smtClean="0"/>
              <a:pPr/>
              <a:t>‹#›</a:t>
            </a:fld>
            <a:endParaRPr lang="en-US"/>
          </a:p>
        </p:txBody>
      </p:sp>
    </p:spTree>
    <p:extLst>
      <p:ext uri="{BB962C8B-B14F-4D97-AF65-F5344CB8AC3E}">
        <p14:creationId xmlns:p14="http://schemas.microsoft.com/office/powerpoint/2010/main" val="716165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16B5E4-BD6F-45C2-8C01-D9D8A90C3BC6}" type="datetimeFigureOut">
              <a:rPr lang="en-US" smtClean="0"/>
              <a:pPr/>
              <a:t>9/15/2015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8C3529-D6BF-4368-BF28-1B9E17DCD7E2}" type="slidenum">
              <a:rPr lang="en-US" smtClean="0"/>
              <a:pPr/>
              <a:t>‹#›</a:t>
            </a:fld>
            <a:endParaRPr lang="en-US"/>
          </a:p>
        </p:txBody>
      </p:sp>
    </p:spTree>
    <p:extLst>
      <p:ext uri="{BB962C8B-B14F-4D97-AF65-F5344CB8AC3E}">
        <p14:creationId xmlns:p14="http://schemas.microsoft.com/office/powerpoint/2010/main" val="4087903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16B5E4-BD6F-45C2-8C01-D9D8A90C3BC6}" type="datetimeFigureOut">
              <a:rPr lang="en-US" smtClean="0"/>
              <a:pPr/>
              <a:t>9/15/2015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8C3529-D6BF-4368-BF28-1B9E17DCD7E2}" type="slidenum">
              <a:rPr lang="en-US" smtClean="0"/>
              <a:pPr/>
              <a:t>‹#›</a:t>
            </a:fld>
            <a:endParaRPr lang="en-US"/>
          </a:p>
        </p:txBody>
      </p:sp>
    </p:spTree>
    <p:extLst>
      <p:ext uri="{BB962C8B-B14F-4D97-AF65-F5344CB8AC3E}">
        <p14:creationId xmlns:p14="http://schemas.microsoft.com/office/powerpoint/2010/main" val="4055324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16B5E4-BD6F-45C2-8C01-D9D8A90C3BC6}" type="datetimeFigureOut">
              <a:rPr lang="en-US" smtClean="0"/>
              <a:pPr/>
              <a:t>9/15/2015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8C3529-D6BF-4368-BF28-1B9E17DCD7E2}" type="slidenum">
              <a:rPr lang="en-US" smtClean="0"/>
              <a:pPr/>
              <a:t>‹#›</a:t>
            </a:fld>
            <a:endParaRPr lang="en-US"/>
          </a:p>
        </p:txBody>
      </p:sp>
    </p:spTree>
    <p:extLst>
      <p:ext uri="{BB962C8B-B14F-4D97-AF65-F5344CB8AC3E}">
        <p14:creationId xmlns:p14="http://schemas.microsoft.com/office/powerpoint/2010/main" val="781036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16B5E4-BD6F-45C2-8C01-D9D8A90C3BC6}" type="datetimeFigureOut">
              <a:rPr lang="en-US" smtClean="0"/>
              <a:pPr/>
              <a:t>9/15/2015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8C3529-D6BF-4368-BF28-1B9E17DCD7E2}" type="slidenum">
              <a:rPr lang="en-US" smtClean="0"/>
              <a:pPr/>
              <a:t>‹#›</a:t>
            </a:fld>
            <a:endParaRPr lang="en-US"/>
          </a:p>
        </p:txBody>
      </p:sp>
    </p:spTree>
    <p:extLst>
      <p:ext uri="{BB962C8B-B14F-4D97-AF65-F5344CB8AC3E}">
        <p14:creationId xmlns:p14="http://schemas.microsoft.com/office/powerpoint/2010/main" val="370564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alpha val="72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16B5E4-BD6F-45C2-8C01-D9D8A90C3BC6}" type="datetimeFigureOut">
              <a:rPr lang="en-US" smtClean="0"/>
              <a:pPr/>
              <a:t>9/15/2015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8C3529-D6BF-4368-BF28-1B9E17DCD7E2}" type="slidenum">
              <a:rPr lang="en-US" smtClean="0"/>
              <a:pPr/>
              <a:t>‹#›</a:t>
            </a:fld>
            <a:endParaRPr lang="en-US"/>
          </a:p>
        </p:txBody>
      </p:sp>
    </p:spTree>
    <p:extLst>
      <p:ext uri="{BB962C8B-B14F-4D97-AF65-F5344CB8AC3E}">
        <p14:creationId xmlns:p14="http://schemas.microsoft.com/office/powerpoint/2010/main" val="4066216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etroglyphs.u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blytheareachamberofcommerce.com/intag.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www.aktalakota.org/index.cfm?cat=1&amp;artid=182"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mccneb.ensemblevideo.com/app/library.aspx?PageNumber=2&amp;ResultsPerPage=1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aktalakota.org/index.cfm?cat=1&amp;artid=182"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intercounts.si.edu/index.html"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wintercounts.si.edu/index.html"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hyperlink" Target="http://wintercounts.si.edu/html_version/pdfs/peoples.pdf" TargetMode="External"/><Relationship Id="rId4" Type="http://schemas.openxmlformats.org/officeDocument/2006/relationships/hyperlink" Target="http://wintercounts.si.edu/html_version/pdfs/map.cmyk.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E7Ls57OFha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m6K4ar1nm5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nps.gov/history/history/online_books/geology/publications/bul/1327/sec3.ht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nps.gov/glca/historyculture/defiancehouse.htm"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reddirtdawg.blogspot.com/" TargetMode="Externa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hyperlink" Target="http://www.nps.gov/cach/index.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noAutofit/>
          </a:bodyPr>
          <a:lstStyle/>
          <a:p>
            <a:pPr algn="r"/>
            <a:r>
              <a:rPr lang="en-US" sz="4800" dirty="0" smtClean="0"/>
              <a:t>SOCI </a:t>
            </a:r>
            <a:br>
              <a:rPr lang="en-US" sz="4800" dirty="0" smtClean="0"/>
            </a:br>
            <a:r>
              <a:rPr lang="en-US" sz="4800" dirty="0" smtClean="0"/>
              <a:t>1100 4A</a:t>
            </a:r>
            <a:br>
              <a:rPr lang="en-US" sz="4800" dirty="0" smtClean="0"/>
            </a:br>
            <a:r>
              <a:rPr lang="en-US" sz="4800" dirty="0" smtClean="0"/>
              <a:t>Fall 2015</a:t>
            </a:r>
            <a:endParaRPr lang="en-US" sz="4800" dirty="0"/>
          </a:p>
        </p:txBody>
      </p:sp>
      <p:sp>
        <p:nvSpPr>
          <p:cNvPr id="3" name="Subtitle 2"/>
          <p:cNvSpPr>
            <a:spLocks noGrp="1"/>
          </p:cNvSpPr>
          <p:nvPr>
            <p:ph type="subTitle" idx="1"/>
          </p:nvPr>
        </p:nvSpPr>
        <p:spPr/>
        <p:txBody>
          <a:bodyPr/>
          <a:lstStyle/>
          <a:p>
            <a:r>
              <a:rPr lang="en-US" b="1" dirty="0" smtClean="0">
                <a:solidFill>
                  <a:schemeClr val="accent3">
                    <a:lumMod val="75000"/>
                  </a:schemeClr>
                </a:solidFill>
              </a:rPr>
              <a:t>Day #3</a:t>
            </a:r>
          </a:p>
          <a:p>
            <a:r>
              <a:rPr lang="en-US" b="1" dirty="0" smtClean="0">
                <a:solidFill>
                  <a:schemeClr val="accent3">
                    <a:lumMod val="75000"/>
                  </a:schemeClr>
                </a:solidFill>
              </a:rPr>
              <a:t>September 15, 2015</a:t>
            </a:r>
            <a:endParaRPr lang="en-US" b="1" dirty="0">
              <a:solidFill>
                <a:schemeClr val="accent3">
                  <a:lumMod val="75000"/>
                </a:schemeClr>
              </a:solidFill>
            </a:endParaRPr>
          </a:p>
        </p:txBody>
      </p:sp>
      <p:pic>
        <p:nvPicPr>
          <p:cNvPr id="4" name="Picture 3" descr="rock art image.jpg"/>
          <p:cNvPicPr>
            <a:picLocks noChangeAspect="1"/>
          </p:cNvPicPr>
          <p:nvPr/>
        </p:nvPicPr>
        <p:blipFill>
          <a:blip r:embed="rId2" cstate="print"/>
          <a:srcRect t="28571" b="14286"/>
          <a:stretch>
            <a:fillRect/>
          </a:stretch>
        </p:blipFill>
        <p:spPr>
          <a:xfrm>
            <a:off x="533400" y="685800"/>
            <a:ext cx="5334000" cy="3048000"/>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79814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chemeClr val="accent3">
                    <a:lumMod val="75000"/>
                  </a:schemeClr>
                </a:solidFill>
              </a:rPr>
              <a:t>Intaglios</a:t>
            </a:r>
            <a:endParaRPr lang="en-US" dirty="0">
              <a:solidFill>
                <a:schemeClr val="accent3">
                  <a:lumMod val="75000"/>
                </a:schemeClr>
              </a:solidFill>
            </a:endParaRPr>
          </a:p>
        </p:txBody>
      </p:sp>
      <p:sp>
        <p:nvSpPr>
          <p:cNvPr id="47107" name="Content Placeholder 2"/>
          <p:cNvSpPr>
            <a:spLocks noGrp="1"/>
          </p:cNvSpPr>
          <p:nvPr>
            <p:ph idx="1"/>
          </p:nvPr>
        </p:nvSpPr>
        <p:spPr/>
        <p:txBody>
          <a:bodyPr>
            <a:normAutofit fontScale="92500" lnSpcReduction="10000"/>
          </a:bodyPr>
          <a:lstStyle/>
          <a:p>
            <a:pPr eaLnBrk="1" hangingPunct="1"/>
            <a:r>
              <a:rPr lang="en-US" altLang="en-US" smtClean="0"/>
              <a:t>Intaglios are large ground drawings created by removing the pebbles that make up desert pavement. Intaglios are usually in the outline of animals (zoomorphs) or human-like figures (anthropomorphs). Intaglios are found on mesas along the Colorado River more so than in other places.</a:t>
            </a:r>
          </a:p>
          <a:p>
            <a:pPr eaLnBrk="1" hangingPunct="1">
              <a:buFont typeface="Arial" pitchFamily="34" charset="0"/>
              <a:buNone/>
            </a:pPr>
            <a:r>
              <a:rPr lang="en-US" altLang="en-US" smtClean="0"/>
              <a:t/>
            </a:r>
            <a:br>
              <a:rPr lang="en-US" altLang="en-US" smtClean="0"/>
            </a:br>
            <a:endParaRPr lang="en-US" altLang="en-US" smtClean="0"/>
          </a:p>
          <a:p>
            <a:pPr eaLnBrk="1" hangingPunct="1">
              <a:buFont typeface="Arial" pitchFamily="34" charset="0"/>
              <a:buNone/>
            </a:pPr>
            <a:r>
              <a:rPr lang="en-US" altLang="en-US" sz="1800" smtClean="0">
                <a:hlinkClick r:id="rId3"/>
              </a:rPr>
              <a:t>http://www.petroglyphs.us/</a:t>
            </a:r>
            <a:endParaRPr lang="en-US" altLang="en-US" sz="1800" smtClean="0"/>
          </a:p>
          <a:p>
            <a:pPr eaLnBrk="1" hangingPunct="1">
              <a:buFont typeface="Arial" pitchFamily="34" charset="0"/>
              <a:buNone/>
            </a:pPr>
            <a:r>
              <a:rPr lang="en-US" altLang="en-US" sz="1800" smtClean="0"/>
              <a:t>  </a:t>
            </a:r>
          </a:p>
          <a:p>
            <a:pPr eaLnBrk="1" hangingPunct="1"/>
            <a:endParaRPr lang="en-US" altLang="en-US" smtClean="0"/>
          </a:p>
        </p:txBody>
      </p:sp>
    </p:spTree>
    <p:extLst>
      <p:ext uri="{BB962C8B-B14F-4D97-AF65-F5344CB8AC3E}">
        <p14:creationId xmlns:p14="http://schemas.microsoft.com/office/powerpoint/2010/main" val="874373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7"/>
          <p:cNvSpPr>
            <a:spLocks noGrp="1"/>
          </p:cNvSpPr>
          <p:nvPr>
            <p:ph type="title"/>
          </p:nvPr>
        </p:nvSpPr>
        <p:spPr/>
        <p:txBody>
          <a:bodyPr/>
          <a:lstStyle/>
          <a:p>
            <a:pPr eaLnBrk="1" hangingPunct="1"/>
            <a:endParaRPr lang="en-US" altLang="en-US" smtClean="0"/>
          </a:p>
        </p:txBody>
      </p:sp>
      <p:sp>
        <p:nvSpPr>
          <p:cNvPr id="48131" name="Content Placeholder 4"/>
          <p:cNvSpPr>
            <a:spLocks noGrp="1"/>
          </p:cNvSpPr>
          <p:nvPr>
            <p:ph idx="1"/>
          </p:nvPr>
        </p:nvSpPr>
        <p:spPr>
          <a:xfrm>
            <a:off x="304800" y="3962400"/>
            <a:ext cx="8610600" cy="4525963"/>
          </a:xfrm>
        </p:spPr>
        <p:txBody>
          <a:bodyPr/>
          <a:lstStyle/>
          <a:p>
            <a:pPr eaLnBrk="1" hangingPunct="1"/>
            <a:r>
              <a:rPr lang="en-US" altLang="en-US" sz="2800" smtClean="0"/>
              <a:t>The geoglyphics vary in form, style and size with the largest figure in the Blythe area, a man over 165 feet long, thought to be a giant hunter, being constructed like the other figures in the area through the removal of a surface layer of darkened rock, exposing a lighter soil underneath.    </a:t>
            </a:r>
            <a:r>
              <a:rPr lang="en-US" altLang="en-US" sz="1600" smtClean="0">
                <a:hlinkClick r:id="rId3"/>
              </a:rPr>
              <a:t>http://www.blytheareachamberofcommerce.com/intag.htm</a:t>
            </a:r>
            <a:endParaRPr lang="en-US" altLang="en-US" sz="1600" smtClean="0"/>
          </a:p>
          <a:p>
            <a:pPr eaLnBrk="1" hangingPunct="1"/>
            <a:endParaRPr lang="en-US" altLang="en-US" sz="1600" smtClean="0"/>
          </a:p>
        </p:txBody>
      </p:sp>
      <p:pic>
        <p:nvPicPr>
          <p:cNvPr id="7" name="Content Placeholder 6" descr="intaglio.jpg"/>
          <p:cNvPicPr>
            <a:picLocks noGrp="1" noChangeAspect="1"/>
          </p:cNvPicPr>
          <p:nvPr>
            <p:ph sz="half" idx="4294967295"/>
          </p:nvPr>
        </p:nvPicPr>
        <p:blipFill>
          <a:blip r:embed="rId4" cstate="print"/>
          <a:stretch>
            <a:fillRect/>
          </a:stretch>
        </p:blipFill>
        <p:spPr>
          <a:xfrm>
            <a:off x="2171700" y="152400"/>
            <a:ext cx="4800600" cy="3754438"/>
          </a:xfrm>
          <a:ln w="57150">
            <a:solidFill>
              <a:schemeClr val="accent3">
                <a:lumMod val="75000"/>
              </a:schemeClr>
            </a:solidFill>
          </a:ln>
        </p:spPr>
      </p:pic>
    </p:spTree>
    <p:extLst>
      <p:ext uri="{BB962C8B-B14F-4D97-AF65-F5344CB8AC3E}">
        <p14:creationId xmlns:p14="http://schemas.microsoft.com/office/powerpoint/2010/main" val="1015047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3"/>
          <p:cNvSpPr>
            <a:spLocks noGrp="1"/>
          </p:cNvSpPr>
          <p:nvPr>
            <p:ph type="title"/>
          </p:nvPr>
        </p:nvSpPr>
        <p:spPr/>
        <p:txBody>
          <a:bodyPr/>
          <a:lstStyle/>
          <a:p>
            <a:pPr eaLnBrk="1" hangingPunct="1"/>
            <a:endParaRPr lang="en-US" altLang="en-US" smtClean="0"/>
          </a:p>
        </p:txBody>
      </p:sp>
      <p:sp>
        <p:nvSpPr>
          <p:cNvPr id="49155" name="Content Placeholder 4"/>
          <p:cNvSpPr>
            <a:spLocks noGrp="1"/>
          </p:cNvSpPr>
          <p:nvPr>
            <p:ph sz="half" idx="1"/>
          </p:nvPr>
        </p:nvSpPr>
        <p:spPr/>
        <p:txBody>
          <a:bodyPr/>
          <a:lstStyle/>
          <a:p>
            <a:pPr eaLnBrk="1" hangingPunct="1"/>
            <a:r>
              <a:rPr lang="en-US" altLang="en-US" smtClean="0"/>
              <a:t>Intaglios are very susceptible to damage.  This arm of the largest figure  neat Blythe, CA, illustrates the damage caused by vehicle tires.  If you visit an intaglio remember that even footsteps can damage the figures.</a:t>
            </a:r>
          </a:p>
        </p:txBody>
      </p:sp>
      <p:pic>
        <p:nvPicPr>
          <p:cNvPr id="7" name="Content Placeholder 6" descr="intaglio2.jpg"/>
          <p:cNvPicPr>
            <a:picLocks noGrp="1" noChangeAspect="1"/>
          </p:cNvPicPr>
          <p:nvPr>
            <p:ph sz="half" idx="2"/>
          </p:nvPr>
        </p:nvPicPr>
        <p:blipFill>
          <a:blip r:embed="rId3" cstate="print"/>
          <a:stretch>
            <a:fillRect/>
          </a:stretch>
        </p:blipFill>
        <p:spPr>
          <a:xfrm>
            <a:off x="4419600" y="914400"/>
            <a:ext cx="4440238" cy="2971800"/>
          </a:xfrm>
          <a:ln w="57150">
            <a:solidFill>
              <a:schemeClr val="accent3">
                <a:lumMod val="75000"/>
              </a:schemeClr>
            </a:solidFill>
          </a:ln>
        </p:spPr>
      </p:pic>
    </p:spTree>
    <p:extLst>
      <p:ext uri="{BB962C8B-B14F-4D97-AF65-F5344CB8AC3E}">
        <p14:creationId xmlns:p14="http://schemas.microsoft.com/office/powerpoint/2010/main" val="441138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solidFill>
                  <a:schemeClr val="accent3">
                    <a:lumMod val="75000"/>
                  </a:schemeClr>
                </a:solidFill>
              </a:rPr>
              <a:t>Another Graphic History:  </a:t>
            </a:r>
            <a:r>
              <a:rPr lang="en-US" dirty="0" err="1" smtClean="0">
                <a:solidFill>
                  <a:schemeClr val="accent3">
                    <a:lumMod val="75000"/>
                  </a:schemeClr>
                </a:solidFill>
              </a:rPr>
              <a:t>Wintercounts</a:t>
            </a:r>
            <a:endParaRPr lang="en-US" dirty="0">
              <a:solidFill>
                <a:schemeClr val="accent3">
                  <a:lumMod val="75000"/>
                </a:schemeClr>
              </a:solidFill>
            </a:endParaRPr>
          </a:p>
        </p:txBody>
      </p:sp>
      <p:sp>
        <p:nvSpPr>
          <p:cNvPr id="50179" name="Content Placeholder 2"/>
          <p:cNvSpPr>
            <a:spLocks noGrp="1"/>
          </p:cNvSpPr>
          <p:nvPr>
            <p:ph sz="half" idx="1"/>
          </p:nvPr>
        </p:nvSpPr>
        <p:spPr/>
        <p:txBody>
          <a:bodyPr>
            <a:normAutofit lnSpcReduction="10000"/>
          </a:bodyPr>
          <a:lstStyle/>
          <a:p>
            <a:pPr eaLnBrk="1" hangingPunct="1"/>
            <a:r>
              <a:rPr lang="en-US" altLang="en-US" smtClean="0"/>
              <a:t> For generations, Plains Indians drew pictographs to document their daily experiences.  </a:t>
            </a:r>
            <a:br>
              <a:rPr lang="en-US" altLang="en-US" smtClean="0"/>
            </a:br>
            <a:r>
              <a:rPr lang="en-US" altLang="en-US" smtClean="0"/>
              <a:t/>
            </a:r>
            <a:br>
              <a:rPr lang="en-US" altLang="en-US" smtClean="0"/>
            </a:br>
            <a:endParaRPr lang="en-US" altLang="en-US" smtClean="0"/>
          </a:p>
        </p:txBody>
      </p:sp>
      <p:sp>
        <p:nvSpPr>
          <p:cNvPr id="50180" name="Content Placeholder 3"/>
          <p:cNvSpPr>
            <a:spLocks noGrp="1"/>
          </p:cNvSpPr>
          <p:nvPr>
            <p:ph sz="half" idx="2"/>
          </p:nvPr>
        </p:nvSpPr>
        <p:spPr/>
        <p:txBody>
          <a:bodyPr>
            <a:normAutofit lnSpcReduction="10000"/>
          </a:bodyPr>
          <a:lstStyle/>
          <a:p>
            <a:pPr eaLnBrk="1" hangingPunct="1"/>
            <a:r>
              <a:rPr lang="en-US" altLang="en-US" smtClean="0"/>
              <a:t>The Lakota term for winter count is </a:t>
            </a:r>
            <a:r>
              <a:rPr lang="en-US" altLang="en-US" b="1" i="1" smtClean="0"/>
              <a:t>wniyetu wowapi</a:t>
            </a:r>
            <a:r>
              <a:rPr lang="en-US" altLang="en-US" smtClean="0"/>
              <a:t>. The word </a:t>
            </a:r>
            <a:r>
              <a:rPr lang="en-US" altLang="en-US" b="1" i="1" smtClean="0"/>
              <a:t>Wowapi</a:t>
            </a:r>
            <a:r>
              <a:rPr lang="en-US" altLang="en-US" smtClean="0"/>
              <a:t> translates as “anything that can be read or counted.”  </a:t>
            </a:r>
            <a:r>
              <a:rPr lang="en-US" altLang="en-US" b="1" i="1" smtClean="0"/>
              <a:t>Waniyetu</a:t>
            </a:r>
            <a:r>
              <a:rPr lang="en-US" altLang="en-US" smtClean="0"/>
              <a:t> is the Lakota word for year, which is measured from first snow to first snow.</a:t>
            </a:r>
          </a:p>
        </p:txBody>
      </p:sp>
      <p:pic>
        <p:nvPicPr>
          <p:cNvPr id="5" name="Picture 4" descr="wintercountbuffalo-hide_web.jpg"/>
          <p:cNvPicPr>
            <a:picLocks noChangeAspect="1"/>
          </p:cNvPicPr>
          <p:nvPr/>
        </p:nvPicPr>
        <p:blipFill>
          <a:blip r:embed="rId3" cstate="print"/>
          <a:stretch>
            <a:fillRect/>
          </a:stretch>
        </p:blipFill>
        <p:spPr>
          <a:xfrm>
            <a:off x="1143000" y="3962400"/>
            <a:ext cx="2895600" cy="2486025"/>
          </a:xfrm>
          <a:prstGeom prst="rect">
            <a:avLst/>
          </a:prstGeom>
          <a:ln w="57150">
            <a:solidFill>
              <a:schemeClr val="accent3">
                <a:lumMod val="75000"/>
              </a:schemeClr>
            </a:solidFill>
          </a:ln>
        </p:spPr>
      </p:pic>
      <p:sp>
        <p:nvSpPr>
          <p:cNvPr id="50182" name="TextBox 5"/>
          <p:cNvSpPr txBox="1">
            <a:spLocks noChangeArrowheads="1"/>
          </p:cNvSpPr>
          <p:nvPr/>
        </p:nvSpPr>
        <p:spPr bwMode="auto">
          <a:xfrm>
            <a:off x="4800600" y="6396038"/>
            <a:ext cx="3811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200">
                <a:latin typeface="Arial" pitchFamily="34" charset="0"/>
                <a:hlinkClick r:id="rId4"/>
              </a:rPr>
              <a:t>http://www.aktalakota.org/index.cfm?cat=1&amp;artid=182</a:t>
            </a:r>
            <a:endParaRPr lang="en-US" altLang="en-US" sz="1200">
              <a:latin typeface="Arial" pitchFamily="34" charset="0"/>
            </a:endParaRPr>
          </a:p>
          <a:p>
            <a:pPr eaLnBrk="1" hangingPunct="1">
              <a:spcBef>
                <a:spcPct val="0"/>
              </a:spcBef>
              <a:buFontTx/>
              <a:buNone/>
            </a:pPr>
            <a:endParaRPr lang="en-US" altLang="en-US" sz="1200">
              <a:latin typeface="Arial" pitchFamily="34" charset="0"/>
            </a:endParaRPr>
          </a:p>
        </p:txBody>
      </p:sp>
    </p:spTree>
    <p:extLst>
      <p:ext uri="{BB962C8B-B14F-4D97-AF65-F5344CB8AC3E}">
        <p14:creationId xmlns:p14="http://schemas.microsoft.com/office/powerpoint/2010/main" val="1443804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a:xfrm>
            <a:off x="457200" y="609600"/>
            <a:ext cx="8229600" cy="5715000"/>
          </a:xfrm>
        </p:spPr>
        <p:txBody>
          <a:bodyPr>
            <a:normAutofit fontScale="92500" lnSpcReduction="10000"/>
          </a:bodyPr>
          <a:lstStyle/>
          <a:p>
            <a:pPr eaLnBrk="1" hangingPunct="1"/>
            <a:r>
              <a:rPr lang="en-US" altLang="en-US" sz="3300" dirty="0" smtClean="0"/>
              <a:t>Winter counts were dynamic documents of recorded history.  Variations between similar counts occurred if a community historian chose to emphasize a different aspect of an event or select another event all together. Differences among winter count narratives may also be the result of inaccurate translation from Lakota to English. The winter count, like history, is selective representation of a people’s past. The narratives usually reflect both the community’s history and culture.</a:t>
            </a:r>
            <a:br>
              <a:rPr lang="en-US" altLang="en-US" sz="3300" dirty="0" smtClean="0"/>
            </a:br>
            <a:r>
              <a:rPr lang="en-US" altLang="en-US" dirty="0" smtClean="0"/>
              <a:t/>
            </a:r>
            <a:br>
              <a:rPr lang="en-US" altLang="en-US" dirty="0" smtClean="0"/>
            </a:br>
            <a:endParaRPr lang="en-US" altLang="en-US" dirty="0" smtClean="0"/>
          </a:p>
        </p:txBody>
      </p:sp>
    </p:spTree>
    <p:extLst>
      <p:ext uri="{BB962C8B-B14F-4D97-AF65-F5344CB8AC3E}">
        <p14:creationId xmlns:p14="http://schemas.microsoft.com/office/powerpoint/2010/main" val="4131931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4"/>
          <p:cNvSpPr>
            <a:spLocks noGrp="1"/>
          </p:cNvSpPr>
          <p:nvPr>
            <p:ph type="title"/>
          </p:nvPr>
        </p:nvSpPr>
        <p:spPr/>
        <p:txBody>
          <a:bodyPr/>
          <a:lstStyle/>
          <a:p>
            <a:pPr eaLnBrk="1" hangingPunct="1"/>
            <a:endParaRPr lang="en-US" altLang="en-US" smtClean="0"/>
          </a:p>
        </p:txBody>
      </p:sp>
      <p:sp>
        <p:nvSpPr>
          <p:cNvPr id="52227" name="Content Placeholder 5"/>
          <p:cNvSpPr>
            <a:spLocks noGrp="1"/>
          </p:cNvSpPr>
          <p:nvPr>
            <p:ph idx="1"/>
          </p:nvPr>
        </p:nvSpPr>
        <p:spPr/>
        <p:txBody>
          <a:bodyPr>
            <a:normAutofit fontScale="85000" lnSpcReduction="20000"/>
          </a:bodyPr>
          <a:lstStyle/>
          <a:p>
            <a:pPr lvl="0"/>
            <a:r>
              <a:rPr lang="en-US" dirty="0"/>
              <a:t>Winter counts were also used by individuals within the tribal community to record specific events in their own lives. Tribal communities made up of members of extended family or  </a:t>
            </a:r>
            <a:r>
              <a:rPr lang="en-US" dirty="0" err="1"/>
              <a:t>tiospayes</a:t>
            </a:r>
            <a:r>
              <a:rPr lang="en-US" dirty="0"/>
              <a:t> also recorded their story and experiences on a winter count so it was not uncommon to have multiple copies of winter counts within a community. </a:t>
            </a:r>
            <a:r>
              <a:rPr lang="en-US" dirty="0" smtClean="0"/>
              <a:t/>
            </a:r>
            <a:br>
              <a:rPr lang="en-US" dirty="0" smtClean="0"/>
            </a:br>
            <a:endParaRPr lang="en-US" dirty="0" smtClean="0"/>
          </a:p>
          <a:p>
            <a:pPr lvl="0"/>
            <a:r>
              <a:rPr lang="en-US" dirty="0">
                <a:hlinkClick r:id="rId3"/>
              </a:rPr>
              <a:t>https://</a:t>
            </a:r>
            <a:r>
              <a:rPr lang="en-US" dirty="0" smtClean="0">
                <a:hlinkClick r:id="rId3"/>
              </a:rPr>
              <a:t>mccneb.ensemblevideo.com/app/library.aspx?PageNumber=2&amp;ResultsPerPage=10</a:t>
            </a:r>
            <a:r>
              <a:rPr lang="en-US" dirty="0" smtClean="0"/>
              <a:t>  start at 15:30</a:t>
            </a:r>
          </a:p>
          <a:p>
            <a:pPr marL="0" lvl="0" indent="0">
              <a:buNone/>
            </a:pPr>
            <a:r>
              <a:rPr lang="en-US" dirty="0" smtClean="0"/>
              <a:t/>
            </a:r>
            <a:br>
              <a:rPr lang="en-US" dirty="0" smtClean="0"/>
            </a:br>
            <a:endParaRPr lang="en-US" dirty="0"/>
          </a:p>
          <a:p>
            <a:pPr marL="0" indent="0" eaLnBrk="1" hangingPunct="1">
              <a:buNone/>
            </a:pPr>
            <a:r>
              <a:rPr lang="en-US" altLang="en-US" sz="1100" dirty="0" smtClean="0"/>
              <a:t>Source:</a:t>
            </a:r>
            <a:r>
              <a:rPr lang="en-US" altLang="en-US" sz="1100" dirty="0"/>
              <a:t> </a:t>
            </a:r>
            <a:r>
              <a:rPr lang="en-US" altLang="en-US" sz="1100" dirty="0" smtClean="0"/>
              <a:t> </a:t>
            </a:r>
            <a:r>
              <a:rPr lang="en-US" altLang="en-US" sz="1200" dirty="0" smtClean="0">
                <a:hlinkClick r:id="rId4"/>
              </a:rPr>
              <a:t>http</a:t>
            </a:r>
            <a:r>
              <a:rPr lang="en-US" altLang="en-US" sz="1200" dirty="0" smtClean="0">
                <a:hlinkClick r:id="rId4"/>
              </a:rPr>
              <a:t>://www.aktalakota.org/index.cfm?cat=1&amp;artid=182</a:t>
            </a:r>
            <a:endParaRPr lang="en-US" altLang="en-US" sz="1200" dirty="0" smtClean="0"/>
          </a:p>
          <a:p>
            <a:pPr eaLnBrk="1" hangingPunct="1"/>
            <a:endParaRPr lang="en-US" altLang="en-US" dirty="0" smtClean="0"/>
          </a:p>
        </p:txBody>
      </p:sp>
    </p:spTree>
    <p:extLst>
      <p:ext uri="{BB962C8B-B14F-4D97-AF65-F5344CB8AC3E}">
        <p14:creationId xmlns:p14="http://schemas.microsoft.com/office/powerpoint/2010/main" val="30853605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4"/>
          <p:cNvSpPr>
            <a:spLocks noGrp="1"/>
          </p:cNvSpPr>
          <p:nvPr>
            <p:ph type="ctrTitle"/>
          </p:nvPr>
        </p:nvSpPr>
        <p:spPr>
          <a:xfrm>
            <a:off x="685800" y="152400"/>
            <a:ext cx="7772400" cy="1470025"/>
          </a:xfrm>
        </p:spPr>
        <p:txBody>
          <a:bodyPr/>
          <a:lstStyle/>
          <a:p>
            <a:r>
              <a:rPr lang="en-US" altLang="en-US" smtClean="0"/>
              <a:t>Buffalo Robe Project</a:t>
            </a:r>
          </a:p>
        </p:txBody>
      </p:sp>
      <p:sp>
        <p:nvSpPr>
          <p:cNvPr id="57348" name="TextBox 6"/>
          <p:cNvSpPr txBox="1">
            <a:spLocks noChangeArrowheads="1"/>
          </p:cNvSpPr>
          <p:nvPr/>
        </p:nvSpPr>
        <p:spPr bwMode="auto">
          <a:xfrm>
            <a:off x="1066800" y="1524000"/>
            <a:ext cx="74676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dirty="0">
                <a:latin typeface="Arial" pitchFamily="34" charset="0"/>
              </a:rPr>
              <a:t>MCC “Art of the Americas” students have completed the process of painting a traditional winter count depicting the history of Fort Omaha on a brain-tanned buffalo robe that was gifted to the college by Lakota artist Steve Tamayo.</a:t>
            </a:r>
            <a:br>
              <a:rPr lang="en-US" altLang="en-US" sz="2800" dirty="0">
                <a:latin typeface="Arial" pitchFamily="34" charset="0"/>
              </a:rPr>
            </a:br>
            <a:endParaRPr lang="en-US" altLang="en-US" sz="2800" dirty="0">
              <a:latin typeface="Arial" pitchFamily="34" charset="0"/>
            </a:endParaRPr>
          </a:p>
        </p:txBody>
      </p:sp>
    </p:spTree>
    <p:extLst>
      <p:ext uri="{BB962C8B-B14F-4D97-AF65-F5344CB8AC3E}">
        <p14:creationId xmlns:p14="http://schemas.microsoft.com/office/powerpoint/2010/main" val="503073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endParaRPr lang="en-US" altLang="en-US" smtClean="0"/>
          </a:p>
        </p:txBody>
      </p:sp>
      <p:sp>
        <p:nvSpPr>
          <p:cNvPr id="58371" name="Content Placeholder 2"/>
          <p:cNvSpPr>
            <a:spLocks noGrp="1"/>
          </p:cNvSpPr>
          <p:nvPr>
            <p:ph sz="half" idx="1"/>
          </p:nvPr>
        </p:nvSpPr>
        <p:spPr/>
        <p:txBody>
          <a:bodyPr/>
          <a:lstStyle/>
          <a:p>
            <a:endParaRPr lang="en-US" altLang="en-US" smtClean="0"/>
          </a:p>
        </p:txBody>
      </p:sp>
      <p:sp>
        <p:nvSpPr>
          <p:cNvPr id="58372" name="Content Placeholder 3"/>
          <p:cNvSpPr>
            <a:spLocks noGrp="1"/>
          </p:cNvSpPr>
          <p:nvPr>
            <p:ph sz="half" idx="2"/>
          </p:nvPr>
        </p:nvSpPr>
        <p:spPr/>
        <p:txBody>
          <a:bodyPr/>
          <a:lstStyle/>
          <a:p>
            <a:endParaRPr lang="en-US" altLang="en-US" smtClean="0"/>
          </a:p>
        </p:txBody>
      </p:sp>
      <p:pic>
        <p:nvPicPr>
          <p:cNvPr id="58373" name="Picture 2" descr="C:\Users\Jenni\AppData\Local\Microsoft\Windows\Temporary Internet Files\Content.IE5\9GMBZ3Q4\IMG_0222.jpg"/>
          <p:cNvPicPr>
            <a:picLocks noChangeAspect="1" noChangeArrowheads="1"/>
          </p:cNvPicPr>
          <p:nvPr/>
        </p:nvPicPr>
        <p:blipFill>
          <a:blip r:embed="rId3" cstate="print">
            <a:extLst>
              <a:ext uri="{28A0092B-C50C-407E-A947-70E740481C1C}">
                <a14:useLocalDpi xmlns:a14="http://schemas.microsoft.com/office/drawing/2010/main" val="0"/>
              </a:ext>
            </a:extLst>
          </a:blip>
          <a:srcRect b="1111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1749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endParaRPr lang="en-US" altLang="en-US" smtClean="0"/>
          </a:p>
        </p:txBody>
      </p:sp>
      <p:sp>
        <p:nvSpPr>
          <p:cNvPr id="59395" name="Content Placeholder 2"/>
          <p:cNvSpPr>
            <a:spLocks noGrp="1"/>
          </p:cNvSpPr>
          <p:nvPr>
            <p:ph sz="half" idx="1"/>
          </p:nvPr>
        </p:nvSpPr>
        <p:spPr/>
        <p:txBody>
          <a:bodyPr/>
          <a:lstStyle/>
          <a:p>
            <a:endParaRPr lang="en-US" altLang="en-US" smtClean="0"/>
          </a:p>
        </p:txBody>
      </p:sp>
      <p:sp>
        <p:nvSpPr>
          <p:cNvPr id="59396" name="Content Placeholder 3"/>
          <p:cNvSpPr>
            <a:spLocks noGrp="1"/>
          </p:cNvSpPr>
          <p:nvPr>
            <p:ph sz="half" idx="2"/>
          </p:nvPr>
        </p:nvSpPr>
        <p:spPr/>
        <p:txBody>
          <a:bodyPr/>
          <a:lstStyle/>
          <a:p>
            <a:endParaRPr lang="en-US" altLang="en-US" smtClean="0"/>
          </a:p>
        </p:txBody>
      </p:sp>
      <p:pic>
        <p:nvPicPr>
          <p:cNvPr id="59397" name="Picture 2" descr="C:\Users\Jenni\AppData\Local\Microsoft\Windows\Temporary Internet Files\Content.IE5\0DCJSDSR\IMG_02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9411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Users\Jenni\AppData\Local\Microsoft\Windows\Temporary Internet Files\Content.IE5\9GMBZ3Q4\IMG_02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5555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endParaRPr lang="en-US" dirty="0" smtClean="0"/>
          </a:p>
          <a:p>
            <a:r>
              <a:rPr lang="en-US" dirty="0" smtClean="0"/>
              <a:t>Film</a:t>
            </a:r>
          </a:p>
          <a:p>
            <a:endParaRPr lang="en-US" dirty="0" smtClean="0"/>
          </a:p>
          <a:p>
            <a:r>
              <a:rPr lang="en-US" dirty="0" smtClean="0"/>
              <a:t>Finish graphic </a:t>
            </a:r>
            <a:r>
              <a:rPr lang="en-US" dirty="0" smtClean="0"/>
              <a:t>presentations</a:t>
            </a:r>
          </a:p>
          <a:p>
            <a:endParaRPr lang="en-US" dirty="0"/>
          </a:p>
          <a:p>
            <a:r>
              <a:rPr lang="en-US" smtClean="0"/>
              <a:t>Steve Tamayo video</a:t>
            </a:r>
            <a:endParaRPr lang="en-US" dirty="0" smtClean="0"/>
          </a:p>
          <a:p>
            <a:endParaRPr lang="en-US" dirty="0" smtClean="0"/>
          </a:p>
          <a:p>
            <a:pPr>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Users\Jenni\AppData\Local\Microsoft\Windows\Temporary Internet Files\Content.IE5\Y3Z1U34S\IMG_023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Box 2"/>
          <p:cNvSpPr txBox="1">
            <a:spLocks noChangeArrowheads="1"/>
          </p:cNvSpPr>
          <p:nvPr/>
        </p:nvSpPr>
        <p:spPr bwMode="auto">
          <a:xfrm>
            <a:off x="990600" y="762000"/>
            <a:ext cx="3146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800">
                <a:latin typeface="Arial" pitchFamily="34" charset="0"/>
              </a:rPr>
              <a:t>Art of the Americas instructor</a:t>
            </a:r>
            <a:br>
              <a:rPr lang="en-US" altLang="en-US" sz="1800">
                <a:latin typeface="Arial" pitchFamily="34" charset="0"/>
              </a:rPr>
            </a:br>
            <a:r>
              <a:rPr lang="en-US" altLang="en-US" sz="1800">
                <a:latin typeface="Arial" pitchFamily="34" charset="0"/>
              </a:rPr>
              <a:t>Susan Healy</a:t>
            </a:r>
          </a:p>
        </p:txBody>
      </p:sp>
      <p:sp>
        <p:nvSpPr>
          <p:cNvPr id="61444" name="TextBox 3"/>
          <p:cNvSpPr txBox="1">
            <a:spLocks noChangeArrowheads="1"/>
          </p:cNvSpPr>
          <p:nvPr/>
        </p:nvSpPr>
        <p:spPr bwMode="auto">
          <a:xfrm>
            <a:off x="152400" y="6096000"/>
            <a:ext cx="2171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chemeClr val="bg1"/>
                </a:solidFill>
                <a:latin typeface="Arial" pitchFamily="34" charset="0"/>
              </a:rPr>
              <a:t>Student Artist:  Lisa</a:t>
            </a:r>
          </a:p>
        </p:txBody>
      </p:sp>
    </p:spTree>
    <p:extLst>
      <p:ext uri="{BB962C8B-B14F-4D97-AF65-F5344CB8AC3E}">
        <p14:creationId xmlns:p14="http://schemas.microsoft.com/office/powerpoint/2010/main" val="1037547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endParaRPr lang="en-US" altLang="en-US" smtClean="0"/>
          </a:p>
        </p:txBody>
      </p:sp>
      <p:pic>
        <p:nvPicPr>
          <p:cNvPr id="5" name="Content Placeholder 4" descr="wintercountkills_two-web.jpg"/>
          <p:cNvPicPr>
            <a:picLocks noGrp="1" noChangeAspect="1"/>
          </p:cNvPicPr>
          <p:nvPr>
            <p:ph sz="half" idx="1"/>
          </p:nvPr>
        </p:nvPicPr>
        <p:blipFill>
          <a:blip r:embed="rId3" cstate="print">
            <a:lum bright="20000"/>
          </a:blip>
          <a:stretch>
            <a:fillRect/>
          </a:stretch>
        </p:blipFill>
        <p:spPr>
          <a:xfrm>
            <a:off x="457200" y="1066800"/>
            <a:ext cx="3846513" cy="5257800"/>
          </a:xfrm>
          <a:ln w="57150">
            <a:solidFill>
              <a:schemeClr val="accent3">
                <a:lumMod val="75000"/>
              </a:schemeClr>
            </a:solidFill>
          </a:ln>
        </p:spPr>
      </p:pic>
      <p:sp>
        <p:nvSpPr>
          <p:cNvPr id="53252" name="Content Placeholder 3"/>
          <p:cNvSpPr>
            <a:spLocks noGrp="1"/>
          </p:cNvSpPr>
          <p:nvPr>
            <p:ph sz="half" idx="2"/>
          </p:nvPr>
        </p:nvSpPr>
        <p:spPr/>
        <p:txBody>
          <a:bodyPr/>
          <a:lstStyle/>
          <a:p>
            <a:pPr eaLnBrk="1" hangingPunct="1"/>
            <a:r>
              <a:rPr lang="en-US" altLang="en-US" i="1" smtClean="0"/>
              <a:t>Kills Two, Brule´ Sioux Medicine Man, is painting on a deer hide the “Big Missouri” Winter Count – the pictorial record of their tribe from 1876-1926. Photography by John A. Anderson, c. 1923</a:t>
            </a:r>
            <a:endParaRPr lang="en-US" altLang="en-US" smtClean="0"/>
          </a:p>
          <a:p>
            <a:pPr eaLnBrk="1" hangingPunct="1"/>
            <a:endParaRPr lang="en-US" altLang="en-US" smtClean="0"/>
          </a:p>
        </p:txBody>
      </p:sp>
    </p:spTree>
    <p:extLst>
      <p:ext uri="{BB962C8B-B14F-4D97-AF65-F5344CB8AC3E}">
        <p14:creationId xmlns:p14="http://schemas.microsoft.com/office/powerpoint/2010/main" val="32399121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chemeClr val="accent3">
                    <a:lumMod val="75000"/>
                  </a:schemeClr>
                </a:solidFill>
              </a:rPr>
              <a:t>Lakota </a:t>
            </a:r>
            <a:r>
              <a:rPr lang="en-US" dirty="0" err="1" smtClean="0">
                <a:solidFill>
                  <a:schemeClr val="accent3">
                    <a:lumMod val="75000"/>
                  </a:schemeClr>
                </a:solidFill>
              </a:rPr>
              <a:t>Wintercounts</a:t>
            </a:r>
            <a:endParaRPr lang="en-US" dirty="0">
              <a:solidFill>
                <a:schemeClr val="accent3">
                  <a:lumMod val="75000"/>
                </a:schemeClr>
              </a:solidFill>
            </a:endParaRPr>
          </a:p>
        </p:txBody>
      </p:sp>
      <p:sp>
        <p:nvSpPr>
          <p:cNvPr id="54275" name="Content Placeholder 2"/>
          <p:cNvSpPr>
            <a:spLocks noGrp="1"/>
          </p:cNvSpPr>
          <p:nvPr>
            <p:ph sz="half" idx="1"/>
          </p:nvPr>
        </p:nvSpPr>
        <p:spPr/>
        <p:txBody>
          <a:bodyPr/>
          <a:lstStyle/>
          <a:p>
            <a:pPr eaLnBrk="1" hangingPunct="1"/>
            <a:r>
              <a:rPr lang="en-US" altLang="en-US" smtClean="0"/>
              <a:t>Lone Dog – 1800 - 1870</a:t>
            </a:r>
          </a:p>
          <a:p>
            <a:pPr eaLnBrk="1" hangingPunct="1"/>
            <a:r>
              <a:rPr lang="en-US" altLang="en-US" smtClean="0"/>
              <a:t>This version of the Lone Dog count painted on cow hide was acquired by the museum in 1952 from an antique dealer without any information on who made it or when. </a:t>
            </a:r>
          </a:p>
          <a:p>
            <a:pPr eaLnBrk="1" hangingPunct="1"/>
            <a:r>
              <a:rPr lang="en-US" altLang="en-US" sz="1600" smtClean="0">
                <a:hlinkClick r:id="rId3"/>
              </a:rPr>
              <a:t>http://wintercounts.si.edu/index.html</a:t>
            </a:r>
            <a:endParaRPr lang="en-US" altLang="en-US" sz="1600" smtClean="0"/>
          </a:p>
          <a:p>
            <a:pPr eaLnBrk="1" hangingPunct="1">
              <a:buFont typeface="Arial" pitchFamily="34" charset="0"/>
              <a:buNone/>
            </a:pPr>
            <a:endParaRPr lang="en-US" altLang="en-US" sz="1600" smtClean="0"/>
          </a:p>
          <a:p>
            <a:pPr eaLnBrk="1" hangingPunct="1"/>
            <a:endParaRPr lang="en-US" altLang="en-US" smtClean="0"/>
          </a:p>
        </p:txBody>
      </p:sp>
      <p:pic>
        <p:nvPicPr>
          <p:cNvPr id="5" name="Content Placeholder 4" descr="wintecountlonedog5.jpg"/>
          <p:cNvPicPr>
            <a:picLocks noGrp="1" noChangeAspect="1"/>
          </p:cNvPicPr>
          <p:nvPr>
            <p:ph sz="half" idx="2"/>
          </p:nvPr>
        </p:nvPicPr>
        <p:blipFill>
          <a:blip r:embed="rId4" cstate="print"/>
          <a:stretch>
            <a:fillRect/>
          </a:stretch>
        </p:blipFill>
        <p:spPr>
          <a:xfrm>
            <a:off x="4505325" y="1676400"/>
            <a:ext cx="4445000" cy="4495800"/>
          </a:xfrm>
          <a:ln w="57150">
            <a:solidFill>
              <a:schemeClr val="accent3">
                <a:lumMod val="75000"/>
              </a:schemeClr>
            </a:solidFill>
          </a:ln>
        </p:spPr>
      </p:pic>
    </p:spTree>
    <p:extLst>
      <p:ext uri="{BB962C8B-B14F-4D97-AF65-F5344CB8AC3E}">
        <p14:creationId xmlns:p14="http://schemas.microsoft.com/office/powerpoint/2010/main" val="2346829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endParaRPr lang="en-US" altLang="en-US" smtClean="0"/>
          </a:p>
        </p:txBody>
      </p:sp>
      <p:sp>
        <p:nvSpPr>
          <p:cNvPr id="55299" name="Content Placeholder 8"/>
          <p:cNvSpPr>
            <a:spLocks noGrp="1"/>
          </p:cNvSpPr>
          <p:nvPr>
            <p:ph sz="half" idx="2"/>
          </p:nvPr>
        </p:nvSpPr>
        <p:spPr/>
        <p:txBody>
          <a:bodyPr/>
          <a:lstStyle/>
          <a:p>
            <a:pPr eaLnBrk="1" hangingPunct="1"/>
            <a:endParaRPr lang="en-US" altLang="en-US" smtClean="0"/>
          </a:p>
        </p:txBody>
      </p:sp>
      <p:pic>
        <p:nvPicPr>
          <p:cNvPr id="12" name="Content Placeholder 11" descr="wintercountbattiste-good.jpg"/>
          <p:cNvPicPr>
            <a:picLocks noGrp="1" noChangeAspect="1"/>
          </p:cNvPicPr>
          <p:nvPr>
            <p:ph sz="half" idx="1"/>
          </p:nvPr>
        </p:nvPicPr>
        <p:blipFill>
          <a:blip r:embed="rId3" cstate="print"/>
          <a:stretch>
            <a:fillRect/>
          </a:stretch>
        </p:blipFill>
        <p:spPr>
          <a:xfrm>
            <a:off x="863600" y="685800"/>
            <a:ext cx="7416800" cy="5486400"/>
          </a:xfrm>
          <a:ln w="57150">
            <a:solidFill>
              <a:schemeClr val="accent3">
                <a:lumMod val="75000"/>
              </a:schemeClr>
            </a:solidFill>
          </a:ln>
        </p:spPr>
      </p:pic>
    </p:spTree>
    <p:extLst>
      <p:ext uri="{BB962C8B-B14F-4D97-AF65-F5344CB8AC3E}">
        <p14:creationId xmlns:p14="http://schemas.microsoft.com/office/powerpoint/2010/main" val="2046959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457200"/>
            <a:ext cx="8229600" cy="1143000"/>
          </a:xfrm>
        </p:spPr>
        <p:txBody>
          <a:bodyPr>
            <a:normAutofit fontScale="90000"/>
          </a:bodyPr>
          <a:lstStyle/>
          <a:p>
            <a:pPr eaLnBrk="1" hangingPunct="1"/>
            <a:r>
              <a:rPr lang="en-US" altLang="en-US" sz="4000" dirty="0" smtClean="0">
                <a:hlinkClick r:id="rId3"/>
              </a:rPr>
              <a:t>http://wintercounts.si.edu/index.html</a:t>
            </a:r>
            <a:r>
              <a:rPr lang="en-US" altLang="en-US" dirty="0" smtClean="0"/>
              <a:t/>
            </a:r>
            <a:br>
              <a:rPr lang="en-US" altLang="en-US" dirty="0" smtClean="0"/>
            </a:br>
            <a:endParaRPr lang="en-US" altLang="en-US" dirty="0" smtClean="0"/>
          </a:p>
        </p:txBody>
      </p:sp>
      <p:sp>
        <p:nvSpPr>
          <p:cNvPr id="56323" name="Content Placeholder 2"/>
          <p:cNvSpPr>
            <a:spLocks noGrp="1"/>
          </p:cNvSpPr>
          <p:nvPr>
            <p:ph sz="half" idx="1"/>
          </p:nvPr>
        </p:nvSpPr>
        <p:spPr/>
        <p:txBody>
          <a:bodyPr/>
          <a:lstStyle/>
          <a:p>
            <a:pPr eaLnBrk="1" hangingPunct="1"/>
            <a:r>
              <a:rPr lang="en-US" altLang="en-US" dirty="0" smtClean="0"/>
              <a:t>Great Sioux Reservation</a:t>
            </a:r>
          </a:p>
          <a:p>
            <a:pPr eaLnBrk="1" hangingPunct="1"/>
            <a:endParaRPr lang="en-US" altLang="en-US" dirty="0" smtClean="0"/>
          </a:p>
          <a:p>
            <a:pPr eaLnBrk="1" hangingPunct="1"/>
            <a:r>
              <a:rPr lang="en-US" altLang="en-US" dirty="0" smtClean="0">
                <a:hlinkClick r:id="rId4"/>
              </a:rPr>
              <a:t>http://wintercounts.si.edu/html_version/pdfs/map.cmyk.pdf</a:t>
            </a:r>
            <a:endParaRPr lang="en-US" altLang="en-US" dirty="0" smtClean="0"/>
          </a:p>
          <a:p>
            <a:pPr eaLnBrk="1" hangingPunct="1"/>
            <a:endParaRPr lang="en-US" altLang="en-US" dirty="0" smtClean="0"/>
          </a:p>
        </p:txBody>
      </p:sp>
      <p:sp>
        <p:nvSpPr>
          <p:cNvPr id="56324" name="Content Placeholder 3"/>
          <p:cNvSpPr>
            <a:spLocks noGrp="1"/>
          </p:cNvSpPr>
          <p:nvPr>
            <p:ph sz="half" idx="2"/>
          </p:nvPr>
        </p:nvSpPr>
        <p:spPr/>
        <p:txBody>
          <a:bodyPr/>
          <a:lstStyle/>
          <a:p>
            <a:pPr eaLnBrk="1" hangingPunct="1"/>
            <a:r>
              <a:rPr lang="en-US" altLang="en-US" dirty="0" smtClean="0"/>
              <a:t>Depiction of Various Tribal Groups in </a:t>
            </a:r>
            <a:r>
              <a:rPr lang="en-US" altLang="en-US" dirty="0" err="1" smtClean="0"/>
              <a:t>wintercounts</a:t>
            </a:r>
            <a:endParaRPr lang="en-US" altLang="en-US" dirty="0" smtClean="0"/>
          </a:p>
          <a:p>
            <a:pPr eaLnBrk="1" hangingPunct="1"/>
            <a:endParaRPr lang="en-US" altLang="en-US" dirty="0" smtClean="0"/>
          </a:p>
          <a:p>
            <a:pPr eaLnBrk="1" hangingPunct="1"/>
            <a:r>
              <a:rPr lang="en-US" altLang="en-US" dirty="0" smtClean="0">
                <a:hlinkClick r:id="rId5"/>
              </a:rPr>
              <a:t>http://wintercounts.si.edu/html_version/pdfs/peoples.pdf</a:t>
            </a:r>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1483704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Wintercount</a:t>
            </a:r>
            <a:r>
              <a:rPr lang="en-US" dirty="0" smtClean="0"/>
              <a:t> Symbols</a:t>
            </a:r>
            <a:endParaRPr lang="en-US" dirty="0"/>
          </a:p>
        </p:txBody>
      </p:sp>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8600" y="1676400"/>
            <a:ext cx="5126518" cy="2501741"/>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Content Placeholder 11"/>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68228"/>
          <a:stretch/>
        </p:blipFill>
        <p:spPr>
          <a:xfrm>
            <a:off x="5943600" y="1600200"/>
            <a:ext cx="2188583" cy="2186781"/>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1295400" y="4419600"/>
            <a:ext cx="1631922" cy="369332"/>
          </a:xfrm>
          <a:prstGeom prst="rect">
            <a:avLst/>
          </a:prstGeom>
          <a:noFill/>
        </p:spPr>
        <p:txBody>
          <a:bodyPr wrap="none" rtlCol="0">
            <a:spAutoFit/>
          </a:bodyPr>
          <a:lstStyle/>
          <a:p>
            <a:r>
              <a:rPr lang="en-US" dirty="0" smtClean="0"/>
              <a:t>Meteor shower</a:t>
            </a:r>
            <a:endParaRPr lang="en-US"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4604266"/>
            <a:ext cx="3311731" cy="1791592"/>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6858000" y="4788932"/>
            <a:ext cx="1911101" cy="646331"/>
          </a:xfrm>
          <a:prstGeom prst="rect">
            <a:avLst/>
          </a:prstGeom>
          <a:noFill/>
        </p:spPr>
        <p:txBody>
          <a:bodyPr wrap="none" rtlCol="0">
            <a:spAutoFit/>
          </a:bodyPr>
          <a:lstStyle/>
          <a:p>
            <a:r>
              <a:rPr lang="en-US" dirty="0" smtClean="0"/>
              <a:t>Small pox or</a:t>
            </a:r>
            <a:br>
              <a:rPr lang="en-US" dirty="0" smtClean="0"/>
            </a:br>
            <a:r>
              <a:rPr lang="en-US" dirty="0" smtClean="0"/>
              <a:t> measles epidemic</a:t>
            </a:r>
            <a:endParaRPr lang="en-US" dirty="0"/>
          </a:p>
        </p:txBody>
      </p:sp>
    </p:spTree>
    <p:extLst>
      <p:ext uri="{BB962C8B-B14F-4D97-AF65-F5344CB8AC3E}">
        <p14:creationId xmlns:p14="http://schemas.microsoft.com/office/powerpoint/2010/main" val="2909293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jgrow.sites.truman.edu/files/2012/05/wintercount.jpg"/>
          <p:cNvPicPr>
            <a:picLocks noChangeAspect="1" noChangeArrowheads="1"/>
          </p:cNvPicPr>
          <p:nvPr/>
        </p:nvPicPr>
        <p:blipFill>
          <a:blip r:embed="rId2" cstate="print"/>
          <a:srcRect/>
          <a:stretch>
            <a:fillRect/>
          </a:stretch>
        </p:blipFill>
        <p:spPr bwMode="auto">
          <a:xfrm>
            <a:off x="152400" y="-304800"/>
            <a:ext cx="8343900" cy="6972301"/>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ntanaquilts.com/images/treeblood_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09081"/>
            <a:ext cx="7785100" cy="5838825"/>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143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p:txBody>
          <a:bodyPr/>
          <a:lstStyle/>
          <a:p>
            <a:r>
              <a:rPr lang="en-US" dirty="0" smtClean="0"/>
              <a:t>Stop in Mule Barn and look at the Buffalo Robe</a:t>
            </a:r>
          </a:p>
          <a:p>
            <a:endParaRPr lang="en-US" dirty="0" smtClean="0"/>
          </a:p>
          <a:p>
            <a:r>
              <a:rPr lang="en-US" dirty="0" smtClean="0"/>
              <a:t>Be sure you have looked at the demographic information in this week’s assignment</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4"/>
          <p:cNvSpPr>
            <a:spLocks noGrp="1"/>
          </p:cNvSpPr>
          <p:nvPr>
            <p:ph type="ctrTitle"/>
          </p:nvPr>
        </p:nvSpPr>
        <p:spPr>
          <a:xfrm>
            <a:off x="762000" y="1447800"/>
            <a:ext cx="7772400" cy="1470025"/>
          </a:xfrm>
        </p:spPr>
        <p:txBody>
          <a:bodyPr>
            <a:normAutofit fontScale="90000"/>
          </a:bodyPr>
          <a:lstStyle/>
          <a:p>
            <a:r>
              <a:rPr lang="en-US" altLang="en-US" sz="6000" dirty="0" smtClean="0"/>
              <a:t>Five-Hundred Nations </a:t>
            </a:r>
            <a:br>
              <a:rPr lang="en-US" altLang="en-US" sz="6000" dirty="0" smtClean="0"/>
            </a:br>
            <a:r>
              <a:rPr lang="en-US" altLang="en-US" sz="6000" dirty="0" smtClean="0"/>
              <a:t>Part 1</a:t>
            </a:r>
          </a:p>
        </p:txBody>
      </p:sp>
      <p:sp>
        <p:nvSpPr>
          <p:cNvPr id="6" name="Subtitle 5"/>
          <p:cNvSpPr>
            <a:spLocks noGrp="1"/>
          </p:cNvSpPr>
          <p:nvPr>
            <p:ph type="subTitle" idx="1"/>
          </p:nvPr>
        </p:nvSpPr>
        <p:spPr/>
        <p:txBody>
          <a:bodyPr/>
          <a:lstStyle/>
          <a:p>
            <a:pPr>
              <a:defRPr/>
            </a:pPr>
            <a:r>
              <a:rPr lang="en-US" sz="2000" dirty="0">
                <a:hlinkClick r:id="rId2"/>
              </a:rPr>
              <a:t>https://</a:t>
            </a:r>
            <a:r>
              <a:rPr lang="en-US" sz="2000" dirty="0" smtClean="0">
                <a:hlinkClick r:id="rId2"/>
              </a:rPr>
              <a:t>www.youtube.com/watch?v=E7Ls57OFhaM</a:t>
            </a:r>
            <a:endParaRPr lang="en-US" sz="2000" dirty="0" smtClean="0"/>
          </a:p>
          <a:p>
            <a:pPr>
              <a:defRPr/>
            </a:pPr>
            <a:endParaRPr lang="en-US" sz="2000" dirty="0"/>
          </a:p>
          <a:p>
            <a:pPr>
              <a:defRPr/>
            </a:pPr>
            <a:r>
              <a:rPr lang="en-US" sz="2000" dirty="0" smtClean="0"/>
              <a:t>We watched the first 16 minutes or so</a:t>
            </a:r>
            <a:endParaRPr lang="en-US" sz="2000" dirty="0"/>
          </a:p>
        </p:txBody>
      </p:sp>
    </p:spTree>
    <p:extLst>
      <p:ext uri="{BB962C8B-B14F-4D97-AF65-F5344CB8AC3E}">
        <p14:creationId xmlns:p14="http://schemas.microsoft.com/office/powerpoint/2010/main" val="19205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dirty="0" smtClean="0">
                <a:solidFill>
                  <a:schemeClr val="accent3">
                    <a:lumMod val="75000"/>
                  </a:schemeClr>
                </a:solidFill>
              </a:rPr>
              <a:t>Why and How do we Study </a:t>
            </a:r>
            <a:br>
              <a:rPr lang="en-US" b="1" dirty="0" smtClean="0">
                <a:solidFill>
                  <a:schemeClr val="accent3">
                    <a:lumMod val="75000"/>
                  </a:schemeClr>
                </a:solidFill>
              </a:rPr>
            </a:br>
            <a:r>
              <a:rPr lang="en-US" b="1" dirty="0" smtClean="0">
                <a:solidFill>
                  <a:schemeClr val="accent3">
                    <a:lumMod val="75000"/>
                  </a:schemeClr>
                </a:solidFill>
              </a:rPr>
              <a:t>Native Americans?</a:t>
            </a:r>
            <a:endParaRPr lang="en-US" b="1" dirty="0">
              <a:solidFill>
                <a:schemeClr val="accent3">
                  <a:lumMod val="75000"/>
                </a:schemeClr>
              </a:solidFill>
            </a:endParaRPr>
          </a:p>
        </p:txBody>
      </p:sp>
      <p:sp>
        <p:nvSpPr>
          <p:cNvPr id="24579" name="Content Placeholder 2"/>
          <p:cNvSpPr>
            <a:spLocks noGrp="1"/>
          </p:cNvSpPr>
          <p:nvPr>
            <p:ph idx="1"/>
          </p:nvPr>
        </p:nvSpPr>
        <p:spPr/>
        <p:txBody>
          <a:bodyPr/>
          <a:lstStyle/>
          <a:p>
            <a:endParaRPr lang="en-US" altLang="en-US" smtClean="0"/>
          </a:p>
          <a:p>
            <a:r>
              <a:rPr lang="en-US" altLang="en-US" smtClean="0">
                <a:hlinkClick r:id="rId2"/>
              </a:rPr>
              <a:t>500 Nations</a:t>
            </a:r>
            <a:r>
              <a:rPr lang="en-US" altLang="en-US" smtClean="0"/>
              <a:t>  -- In class today we will watch the first 16 minutes of Part 1</a:t>
            </a:r>
          </a:p>
          <a:p>
            <a:pPr>
              <a:buFont typeface="Arial" pitchFamily="34" charset="0"/>
              <a:buNone/>
            </a:pPr>
            <a:r>
              <a:rPr lang="en-US" altLang="en-US" smtClean="0"/>
              <a:t>(</a:t>
            </a:r>
            <a:r>
              <a:rPr lang="en-US" altLang="en-US" sz="2800" smtClean="0">
                <a:hlinkClick r:id="rId2"/>
              </a:rPr>
              <a:t>https://www.youtube.com/watch?v=m6K4ar1nm5A</a:t>
            </a:r>
            <a:r>
              <a:rPr lang="en-US" altLang="en-US" sz="2800" smtClean="0"/>
              <a:t>)</a:t>
            </a:r>
          </a:p>
          <a:p>
            <a:pPr>
              <a:buFont typeface="Arial" pitchFamily="34" charset="0"/>
              <a:buNone/>
            </a:pPr>
            <a:endParaRPr lang="en-US" altLang="en-US" sz="2800" smtClean="0"/>
          </a:p>
          <a:p>
            <a:endParaRPr lang="en-US" altLang="en-US" smtClean="0"/>
          </a:p>
          <a:p>
            <a:pPr>
              <a:buFont typeface="Arial" pitchFamily="34" charset="0"/>
              <a:buNone/>
            </a:pPr>
            <a:endParaRPr lang="en-US" altLang="en-US" smtClean="0"/>
          </a:p>
        </p:txBody>
      </p:sp>
    </p:spTree>
    <p:extLst>
      <p:ext uri="{BB962C8B-B14F-4D97-AF65-F5344CB8AC3E}">
        <p14:creationId xmlns:p14="http://schemas.microsoft.com/office/powerpoint/2010/main" val="540200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chemeClr val="accent3">
                    <a:lumMod val="75000"/>
                  </a:schemeClr>
                </a:solidFill>
              </a:rPr>
              <a:t>Pictographs</a:t>
            </a:r>
            <a:endParaRPr lang="en-US" dirty="0">
              <a:solidFill>
                <a:schemeClr val="accent3">
                  <a:lumMod val="75000"/>
                </a:schemeClr>
              </a:solidFill>
            </a:endParaRPr>
          </a:p>
        </p:txBody>
      </p:sp>
      <p:sp>
        <p:nvSpPr>
          <p:cNvPr id="40963" name="Content Placeholder 2"/>
          <p:cNvSpPr>
            <a:spLocks noGrp="1"/>
          </p:cNvSpPr>
          <p:nvPr>
            <p:ph idx="1"/>
          </p:nvPr>
        </p:nvSpPr>
        <p:spPr>
          <a:xfrm>
            <a:off x="457200" y="1219200"/>
            <a:ext cx="8229600" cy="4525963"/>
          </a:xfrm>
        </p:spPr>
        <p:txBody>
          <a:bodyPr>
            <a:normAutofit fontScale="92500" lnSpcReduction="10000"/>
          </a:bodyPr>
          <a:lstStyle/>
          <a:p>
            <a:pPr eaLnBrk="1" hangingPunct="1"/>
            <a:r>
              <a:rPr lang="en-US" altLang="en-US" smtClean="0"/>
              <a:t>Pictographs are painted onto stone and are much more fragile than petroglyphs. The paint is a mineral or vegetal substance combined with some sort of binder like fat residue or blood. If the paint was not properly mixed with a binder it would not adhere well to the stone and the pictograph would quickly flake away. Pictographs were painted in locations where they would be protected from the elements: in caves, alcoves, under ledges and overhangs.</a:t>
            </a:r>
          </a:p>
        </p:txBody>
      </p:sp>
    </p:spTree>
    <p:extLst>
      <p:ext uri="{BB962C8B-B14F-4D97-AF65-F5344CB8AC3E}">
        <p14:creationId xmlns:p14="http://schemas.microsoft.com/office/powerpoint/2010/main" val="2172454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endParaRPr lang="en-US" altLang="en-US" smtClean="0"/>
          </a:p>
        </p:txBody>
      </p:sp>
      <p:pic>
        <p:nvPicPr>
          <p:cNvPr id="4" name="Content Placeholder 3" descr="pictograph-southwest.jpg"/>
          <p:cNvPicPr>
            <a:picLocks noGrp="1" noChangeAspect="1"/>
          </p:cNvPicPr>
          <p:nvPr>
            <p:ph idx="1"/>
          </p:nvPr>
        </p:nvPicPr>
        <p:blipFill>
          <a:blip r:embed="rId3" cstate="print"/>
          <a:stretch>
            <a:fillRect/>
          </a:stretch>
        </p:blipFill>
        <p:spPr>
          <a:xfrm>
            <a:off x="1066800" y="152400"/>
            <a:ext cx="7010400" cy="4854575"/>
          </a:xfrm>
          <a:ln w="57150">
            <a:solidFill>
              <a:schemeClr val="accent3">
                <a:lumMod val="75000"/>
              </a:schemeClr>
            </a:solidFill>
          </a:ln>
        </p:spPr>
      </p:pic>
      <p:sp>
        <p:nvSpPr>
          <p:cNvPr id="41988" name="TextBox 4"/>
          <p:cNvSpPr txBox="1">
            <a:spLocks noChangeArrowheads="1"/>
          </p:cNvSpPr>
          <p:nvPr/>
        </p:nvSpPr>
        <p:spPr bwMode="auto">
          <a:xfrm>
            <a:off x="609600" y="5103813"/>
            <a:ext cx="8337550"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pitchFamily="34" charset="0"/>
              </a:rPr>
              <a:t>PICTOGRAPHS ON WALL OF HORSESHOE CANYON, believed to </a:t>
            </a:r>
            <a:br>
              <a:rPr lang="en-US" altLang="en-US" sz="2000">
                <a:latin typeface="Arial" pitchFamily="34" charset="0"/>
              </a:rPr>
            </a:br>
            <a:r>
              <a:rPr lang="en-US" altLang="en-US" sz="2000">
                <a:latin typeface="Arial" pitchFamily="34" charset="0"/>
              </a:rPr>
              <a:t>have been made by Fremont people about 1,000 years ago. </a:t>
            </a:r>
            <a:br>
              <a:rPr lang="en-US" altLang="en-US" sz="2000">
                <a:latin typeface="Arial" pitchFamily="34" charset="0"/>
              </a:rPr>
            </a:br>
            <a:r>
              <a:rPr lang="en-US" altLang="en-US" sz="2000">
                <a:latin typeface="Arial" pitchFamily="34" charset="0"/>
              </a:rPr>
              <a:t>Photograph by Walter Meayers Edwards, © 1971 National Geographic Society.</a:t>
            </a:r>
            <a:br>
              <a:rPr lang="en-US" altLang="en-US" sz="2000">
                <a:latin typeface="Arial" pitchFamily="34" charset="0"/>
              </a:rPr>
            </a:br>
            <a:r>
              <a:rPr lang="en-US" altLang="en-US" sz="1800">
                <a:latin typeface="Arial" pitchFamily="34" charset="0"/>
              </a:rPr>
              <a:t> </a:t>
            </a:r>
            <a:r>
              <a:rPr lang="en-US" altLang="en-US" sz="1400">
                <a:latin typeface="Arial" pitchFamily="34" charset="0"/>
                <a:hlinkClick r:id="rId4"/>
              </a:rPr>
              <a:t>http://www.nps.gov/history/history/online_books/geology/publications/bul/1327/sec3.htm</a:t>
            </a:r>
            <a:endParaRPr lang="en-US" altLang="en-US" sz="1200">
              <a:latin typeface="Arial" pitchFamily="34" charset="0"/>
            </a:endParaRPr>
          </a:p>
          <a:p>
            <a:pPr eaLnBrk="1" hangingPunct="1">
              <a:spcBef>
                <a:spcPct val="0"/>
              </a:spcBef>
              <a:buFontTx/>
              <a:buNone/>
            </a:pPr>
            <a:endParaRPr lang="en-US" altLang="en-US" sz="1800">
              <a:latin typeface="Arial" pitchFamily="34" charset="0"/>
            </a:endParaRPr>
          </a:p>
        </p:txBody>
      </p:sp>
    </p:spTree>
    <p:extLst>
      <p:ext uri="{BB962C8B-B14F-4D97-AF65-F5344CB8AC3E}">
        <p14:creationId xmlns:p14="http://schemas.microsoft.com/office/powerpoint/2010/main" val="630638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altLang="en-US" smtClean="0"/>
              <a:t>Fremont Culture</a:t>
            </a:r>
          </a:p>
        </p:txBody>
      </p:sp>
      <p:sp>
        <p:nvSpPr>
          <p:cNvPr id="43011" name="Content Placeholder 2"/>
          <p:cNvSpPr>
            <a:spLocks noGrp="1"/>
          </p:cNvSpPr>
          <p:nvPr>
            <p:ph idx="1"/>
          </p:nvPr>
        </p:nvSpPr>
        <p:spPr/>
        <p:txBody>
          <a:bodyPr/>
          <a:lstStyle/>
          <a:p>
            <a:pPr eaLnBrk="1" hangingPunct="1"/>
            <a:r>
              <a:rPr lang="en-US" altLang="en-US" smtClean="0"/>
              <a:t>The Fremont people, who were mainly hunters, seemingly left no artifacts, but they did leave beautiful pictographs, or rock paintings, such as the group of ghostly human figures on the sandstone wall of Horseshoe Canyon </a:t>
            </a:r>
          </a:p>
        </p:txBody>
      </p:sp>
    </p:spTree>
    <p:extLst>
      <p:ext uri="{BB962C8B-B14F-4D97-AF65-F5344CB8AC3E}">
        <p14:creationId xmlns:p14="http://schemas.microsoft.com/office/powerpoint/2010/main" val="3492987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p:txBody>
          <a:bodyPr/>
          <a:lstStyle/>
          <a:p>
            <a:pPr eaLnBrk="1" hangingPunct="1"/>
            <a:endParaRPr lang="en-US" altLang="en-US" sz="2800" smtClean="0"/>
          </a:p>
        </p:txBody>
      </p:sp>
      <p:sp>
        <p:nvSpPr>
          <p:cNvPr id="44035" name="Content Placeholder 4"/>
          <p:cNvSpPr>
            <a:spLocks noGrp="1"/>
          </p:cNvSpPr>
          <p:nvPr>
            <p:ph sz="half" idx="1"/>
          </p:nvPr>
        </p:nvSpPr>
        <p:spPr>
          <a:xfrm>
            <a:off x="152400" y="457200"/>
            <a:ext cx="6858000" cy="6096000"/>
          </a:xfrm>
        </p:spPr>
        <p:txBody>
          <a:bodyPr/>
          <a:lstStyle/>
          <a:p>
            <a:pPr eaLnBrk="1" hangingPunct="1">
              <a:buFont typeface="Arial" pitchFamily="34" charset="0"/>
              <a:buNone/>
            </a:pPr>
            <a:r>
              <a:rPr lang="en-US" altLang="en-US" smtClean="0"/>
              <a:t>     Defiance House was discovered in 1959. </a:t>
            </a:r>
            <a:br>
              <a:rPr lang="en-US" altLang="en-US" smtClean="0"/>
            </a:br>
            <a:r>
              <a:rPr lang="en-US" altLang="en-US" smtClean="0"/>
              <a:t>Exploring the area before Lake Powell was created, University of Utah </a:t>
            </a:r>
            <a:br>
              <a:rPr lang="en-US" altLang="en-US" smtClean="0"/>
            </a:br>
            <a:r>
              <a:rPr lang="en-US" altLang="en-US" smtClean="0"/>
              <a:t>archeologists followed a </a:t>
            </a:r>
            <a:br>
              <a:rPr lang="en-US" altLang="en-US" smtClean="0"/>
            </a:br>
            <a:r>
              <a:rPr lang="en-US" altLang="en-US" smtClean="0"/>
              <a:t>dangerous hand-and-toe-hold </a:t>
            </a:r>
            <a:br>
              <a:rPr lang="en-US" altLang="en-US" smtClean="0"/>
            </a:br>
            <a:r>
              <a:rPr lang="en-US" altLang="en-US" smtClean="0"/>
              <a:t>trail up the sandstone cliff and </a:t>
            </a:r>
            <a:br>
              <a:rPr lang="en-US" altLang="en-US" smtClean="0"/>
            </a:br>
            <a:r>
              <a:rPr lang="en-US" altLang="en-US" smtClean="0"/>
              <a:t>were delighted to find an </a:t>
            </a:r>
            <a:br>
              <a:rPr lang="en-US" altLang="en-US" smtClean="0"/>
            </a:br>
            <a:r>
              <a:rPr lang="en-US" altLang="en-US" smtClean="0"/>
              <a:t>Anasazi site where "most of </a:t>
            </a:r>
            <a:br>
              <a:rPr lang="en-US" altLang="en-US" smtClean="0"/>
            </a:br>
            <a:r>
              <a:rPr lang="en-US" altLang="en-US" smtClean="0"/>
              <a:t>the roofs were still in place, </a:t>
            </a:r>
            <a:br>
              <a:rPr lang="en-US" altLang="en-US" smtClean="0"/>
            </a:br>
            <a:r>
              <a:rPr lang="en-US" altLang="en-US" smtClean="0"/>
              <a:t>and... two perfect red bowls still had scraps of food in them.“ They named the site "Defiance House“ for the large pictograph (rock painting) of warriors brandishing clubs and shields. </a:t>
            </a:r>
            <a:r>
              <a:rPr lang="en-US" altLang="en-US" sz="1100" smtClean="0">
                <a:hlinkClick r:id="rId3"/>
              </a:rPr>
              <a:t>http://www.nps.gov/glca/historyculture/defiancehouse.htm</a:t>
            </a:r>
            <a:endParaRPr lang="en-US" altLang="en-US" sz="1100" smtClean="0"/>
          </a:p>
          <a:p>
            <a:pPr eaLnBrk="1" hangingPunct="1">
              <a:buFont typeface="Arial" pitchFamily="34" charset="0"/>
              <a:buNone/>
            </a:pPr>
            <a:endParaRPr lang="en-US" altLang="en-US" sz="1100" smtClean="0"/>
          </a:p>
          <a:p>
            <a:pPr eaLnBrk="1" hangingPunct="1"/>
            <a:endParaRPr lang="en-US" altLang="en-US" smtClean="0"/>
          </a:p>
        </p:txBody>
      </p:sp>
      <p:pic>
        <p:nvPicPr>
          <p:cNvPr id="7" name="Content Placeholder 6" descr="petrograph glen canyon.gif"/>
          <p:cNvPicPr>
            <a:picLocks noGrp="1" noChangeAspect="1"/>
          </p:cNvPicPr>
          <p:nvPr>
            <p:ph sz="half" idx="2"/>
          </p:nvPr>
        </p:nvPicPr>
        <p:blipFill>
          <a:blip r:embed="rId4" cstate="print"/>
          <a:stretch>
            <a:fillRect/>
          </a:stretch>
        </p:blipFill>
        <p:spPr>
          <a:xfrm>
            <a:off x="5257800" y="1524000"/>
            <a:ext cx="3505200" cy="2632075"/>
          </a:xfrm>
          <a:ln w="57150">
            <a:solidFill>
              <a:schemeClr val="accent3">
                <a:lumMod val="75000"/>
              </a:schemeClr>
            </a:solidFill>
          </a:ln>
        </p:spPr>
      </p:pic>
    </p:spTree>
    <p:extLst>
      <p:ext uri="{BB962C8B-B14F-4D97-AF65-F5344CB8AC3E}">
        <p14:creationId xmlns:p14="http://schemas.microsoft.com/office/powerpoint/2010/main" val="3005223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pictographs_desert_culture.jpg"/>
          <p:cNvPicPr>
            <a:picLocks noGrp="1" noChangeAspect="1"/>
          </p:cNvPicPr>
          <p:nvPr>
            <p:ph idx="1"/>
          </p:nvPr>
        </p:nvPicPr>
        <p:blipFill>
          <a:blip r:embed="rId3" cstate="print"/>
          <a:stretch>
            <a:fillRect/>
          </a:stretch>
        </p:blipFill>
        <p:spPr>
          <a:xfrm>
            <a:off x="685800" y="914400"/>
            <a:ext cx="3498850" cy="3683000"/>
          </a:xfrm>
          <a:ln w="57150">
            <a:solidFill>
              <a:schemeClr val="accent3">
                <a:lumMod val="75000"/>
              </a:schemeClr>
            </a:solidFill>
          </a:ln>
        </p:spPr>
      </p:pic>
      <p:sp>
        <p:nvSpPr>
          <p:cNvPr id="45060" name="TextBox 4"/>
          <p:cNvSpPr txBox="1">
            <a:spLocks noChangeArrowheads="1"/>
          </p:cNvSpPr>
          <p:nvPr/>
        </p:nvSpPr>
        <p:spPr bwMode="auto">
          <a:xfrm>
            <a:off x="685800" y="4800600"/>
            <a:ext cx="29670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pitchFamily="34" charset="0"/>
              </a:rPr>
              <a:t>Desert Culture Pictograph, </a:t>
            </a:r>
            <a:br>
              <a:rPr lang="en-US" altLang="en-US" sz="1800">
                <a:latin typeface="Arial" pitchFamily="34" charset="0"/>
              </a:rPr>
            </a:br>
            <a:r>
              <a:rPr lang="en-US" altLang="en-US" sz="1800">
                <a:latin typeface="Arial" pitchFamily="34" charset="0"/>
              </a:rPr>
              <a:t>California</a:t>
            </a:r>
          </a:p>
        </p:txBody>
      </p:sp>
      <p:pic>
        <p:nvPicPr>
          <p:cNvPr id="6" name="Picture 5" descr="pictograph hands.jpg"/>
          <p:cNvPicPr>
            <a:picLocks noChangeAspect="1"/>
          </p:cNvPicPr>
          <p:nvPr/>
        </p:nvPicPr>
        <p:blipFill>
          <a:blip r:embed="rId4" cstate="print"/>
          <a:stretch>
            <a:fillRect/>
          </a:stretch>
        </p:blipFill>
        <p:spPr>
          <a:xfrm>
            <a:off x="4572000" y="1143000"/>
            <a:ext cx="4318000" cy="3238500"/>
          </a:xfrm>
          <a:prstGeom prst="rect">
            <a:avLst/>
          </a:prstGeom>
          <a:ln w="57150">
            <a:solidFill>
              <a:schemeClr val="accent3">
                <a:lumMod val="75000"/>
              </a:schemeClr>
            </a:solidFill>
          </a:ln>
        </p:spPr>
      </p:pic>
      <p:sp>
        <p:nvSpPr>
          <p:cNvPr id="45062" name="TextBox 6"/>
          <p:cNvSpPr txBox="1">
            <a:spLocks noChangeArrowheads="1"/>
          </p:cNvSpPr>
          <p:nvPr/>
        </p:nvSpPr>
        <p:spPr bwMode="auto">
          <a:xfrm>
            <a:off x="4319588" y="4953000"/>
            <a:ext cx="451961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pitchFamily="34" charset="0"/>
              </a:rPr>
              <a:t>These hand prints are over 800 years old. </a:t>
            </a:r>
            <a:br>
              <a:rPr lang="en-US" altLang="en-US" sz="1800">
                <a:latin typeface="Arial" pitchFamily="34" charset="0"/>
              </a:rPr>
            </a:br>
            <a:r>
              <a:rPr lang="en-US" altLang="en-US" sz="1800">
                <a:latin typeface="Arial" pitchFamily="34" charset="0"/>
              </a:rPr>
              <a:t>They were found above Double Stack </a:t>
            </a:r>
            <a:br>
              <a:rPr lang="en-US" altLang="en-US" sz="1800">
                <a:latin typeface="Arial" pitchFamily="34" charset="0"/>
              </a:rPr>
            </a:br>
            <a:r>
              <a:rPr lang="en-US" altLang="en-US" sz="1800">
                <a:latin typeface="Arial" pitchFamily="34" charset="0"/>
              </a:rPr>
              <a:t>Ruin in Butler Wash near Bluff,Utah. </a:t>
            </a:r>
            <a:br>
              <a:rPr lang="en-US" altLang="en-US" sz="1800">
                <a:latin typeface="Arial" pitchFamily="34" charset="0"/>
              </a:rPr>
            </a:br>
            <a:r>
              <a:rPr lang="en-US" altLang="en-US" sz="1800">
                <a:latin typeface="Arial" pitchFamily="34" charset="0"/>
              </a:rPr>
              <a:t>For more info, visit </a:t>
            </a:r>
            <a:r>
              <a:rPr lang="en-US" altLang="en-US" sz="1800">
                <a:latin typeface="Arial" pitchFamily="34" charset="0"/>
                <a:hlinkClick r:id="rId5"/>
              </a:rPr>
              <a:t>Beyond Mesa Verde</a:t>
            </a:r>
            <a:endParaRPr lang="en-US" altLang="en-US" sz="1800">
              <a:latin typeface="Arial" pitchFamily="34" charset="0"/>
            </a:endParaRPr>
          </a:p>
          <a:p>
            <a:pPr eaLnBrk="1" hangingPunct="1">
              <a:spcBef>
                <a:spcPct val="0"/>
              </a:spcBef>
              <a:buFontTx/>
              <a:buNone/>
            </a:pPr>
            <a:endParaRPr lang="en-US" altLang="en-US" sz="1800">
              <a:latin typeface="Arial" pitchFamily="34" charset="0"/>
            </a:endParaRPr>
          </a:p>
        </p:txBody>
      </p:sp>
    </p:spTree>
    <p:extLst>
      <p:ext uri="{BB962C8B-B14F-4D97-AF65-F5344CB8AC3E}">
        <p14:creationId xmlns:p14="http://schemas.microsoft.com/office/powerpoint/2010/main" val="2159820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4"/>
          <p:cNvSpPr>
            <a:spLocks noGrp="1"/>
          </p:cNvSpPr>
          <p:nvPr>
            <p:ph type="title"/>
          </p:nvPr>
        </p:nvSpPr>
        <p:spPr/>
        <p:txBody>
          <a:bodyPr/>
          <a:lstStyle/>
          <a:p>
            <a:pPr eaLnBrk="1" hangingPunct="1"/>
            <a:endParaRPr lang="en-US" altLang="en-US" smtClean="0"/>
          </a:p>
        </p:txBody>
      </p:sp>
      <p:pic>
        <p:nvPicPr>
          <p:cNvPr id="4" name="Content Placeholder 3" descr="pictograph canyon de chelly.jpg"/>
          <p:cNvPicPr>
            <a:picLocks noGrp="1" noChangeAspect="1"/>
          </p:cNvPicPr>
          <p:nvPr>
            <p:ph sz="half" idx="1"/>
          </p:nvPr>
        </p:nvPicPr>
        <p:blipFill>
          <a:blip r:embed="rId3" cstate="print"/>
          <a:stretch>
            <a:fillRect/>
          </a:stretch>
        </p:blipFill>
        <p:spPr>
          <a:xfrm>
            <a:off x="228600" y="457200"/>
            <a:ext cx="4114800" cy="3030538"/>
          </a:xfrm>
          <a:ln w="57150">
            <a:solidFill>
              <a:schemeClr val="accent3">
                <a:lumMod val="75000"/>
              </a:schemeClr>
            </a:solidFill>
          </a:ln>
        </p:spPr>
      </p:pic>
      <p:sp>
        <p:nvSpPr>
          <p:cNvPr id="46084" name="Content Placeholder 5"/>
          <p:cNvSpPr>
            <a:spLocks noGrp="1"/>
          </p:cNvSpPr>
          <p:nvPr>
            <p:ph sz="half" idx="2"/>
          </p:nvPr>
        </p:nvSpPr>
        <p:spPr>
          <a:xfrm>
            <a:off x="4876800" y="1600200"/>
            <a:ext cx="4038600" cy="4525963"/>
          </a:xfrm>
        </p:spPr>
        <p:txBody>
          <a:bodyPr/>
          <a:lstStyle/>
          <a:p>
            <a:pPr eaLnBrk="1" hangingPunct="1"/>
            <a:r>
              <a:rPr lang="en-US" altLang="en-US" smtClean="0"/>
              <a:t>These hands were made by blowing the paint onto the hand leaving a negative image.</a:t>
            </a:r>
          </a:p>
          <a:p>
            <a:pPr eaLnBrk="1" hangingPunct="1"/>
            <a:endParaRPr lang="en-US" altLang="en-US" smtClean="0"/>
          </a:p>
          <a:p>
            <a:pPr eaLnBrk="1" hangingPunct="1"/>
            <a:r>
              <a:rPr lang="en-US" altLang="en-US" smtClean="0"/>
              <a:t>They are in Canyon de Chelly National Monument, Chinle, Arizona</a:t>
            </a:r>
          </a:p>
        </p:txBody>
      </p:sp>
      <p:sp>
        <p:nvSpPr>
          <p:cNvPr id="46085" name="TextBox 6"/>
          <p:cNvSpPr txBox="1">
            <a:spLocks noChangeArrowheads="1"/>
          </p:cNvSpPr>
          <p:nvPr/>
        </p:nvSpPr>
        <p:spPr bwMode="auto">
          <a:xfrm>
            <a:off x="533400" y="5943600"/>
            <a:ext cx="29416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400">
                <a:latin typeface="Arial" pitchFamily="34" charset="0"/>
                <a:hlinkClick r:id="rId4"/>
              </a:rPr>
              <a:t>http://www.nps.gov/cach/index.htm</a:t>
            </a:r>
            <a:endParaRPr lang="en-US" altLang="en-US" sz="1400">
              <a:latin typeface="Arial" pitchFamily="34" charset="0"/>
            </a:endParaRPr>
          </a:p>
          <a:p>
            <a:pPr eaLnBrk="1" hangingPunct="1">
              <a:spcBef>
                <a:spcPct val="0"/>
              </a:spcBef>
              <a:buFontTx/>
              <a:buNone/>
            </a:pPr>
            <a:endParaRPr lang="en-US" altLang="en-US" sz="1800">
              <a:latin typeface="Arial" pitchFamily="34" charset="0"/>
            </a:endParaRPr>
          </a:p>
        </p:txBody>
      </p:sp>
      <p:pic>
        <p:nvPicPr>
          <p:cNvPr id="8" name="Picture 7" descr="canyon de chelly.jpg"/>
          <p:cNvPicPr>
            <a:picLocks noChangeAspect="1"/>
          </p:cNvPicPr>
          <p:nvPr/>
        </p:nvPicPr>
        <p:blipFill>
          <a:blip r:embed="rId5" cstate="print"/>
          <a:stretch>
            <a:fillRect/>
          </a:stretch>
        </p:blipFill>
        <p:spPr>
          <a:xfrm>
            <a:off x="1198563" y="3668713"/>
            <a:ext cx="3602037" cy="2198687"/>
          </a:xfrm>
          <a:prstGeom prst="rect">
            <a:avLst/>
          </a:prstGeom>
          <a:ln w="38100">
            <a:solidFill>
              <a:schemeClr val="accent3">
                <a:lumMod val="75000"/>
              </a:schemeClr>
            </a:solidFill>
          </a:ln>
        </p:spPr>
      </p:pic>
    </p:spTree>
    <p:extLst>
      <p:ext uri="{BB962C8B-B14F-4D97-AF65-F5344CB8AC3E}">
        <p14:creationId xmlns:p14="http://schemas.microsoft.com/office/powerpoint/2010/main" val="11750077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TotalTime>
  <Words>549</Words>
  <Application>Microsoft Office PowerPoint</Application>
  <PresentationFormat>On-screen Show (4:3)</PresentationFormat>
  <Paragraphs>91</Paragraphs>
  <Slides>29</Slides>
  <Notes>21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SOCI  1100 4A Fall 2015</vt:lpstr>
      <vt:lpstr>Agenda</vt:lpstr>
      <vt:lpstr>Why and How do we Study  Native Americans?</vt:lpstr>
      <vt:lpstr>Pictographs</vt:lpstr>
      <vt:lpstr>PowerPoint Presentation</vt:lpstr>
      <vt:lpstr>Fremont Culture</vt:lpstr>
      <vt:lpstr>PowerPoint Presentation</vt:lpstr>
      <vt:lpstr>PowerPoint Presentation</vt:lpstr>
      <vt:lpstr>PowerPoint Presentation</vt:lpstr>
      <vt:lpstr>Intaglios</vt:lpstr>
      <vt:lpstr>PowerPoint Presentation</vt:lpstr>
      <vt:lpstr>PowerPoint Presentation</vt:lpstr>
      <vt:lpstr>Another Graphic History:  Wintercounts</vt:lpstr>
      <vt:lpstr>PowerPoint Presentation</vt:lpstr>
      <vt:lpstr>PowerPoint Presentation</vt:lpstr>
      <vt:lpstr>Buffalo Robe Project</vt:lpstr>
      <vt:lpstr>PowerPoint Presentation</vt:lpstr>
      <vt:lpstr>PowerPoint Presentation</vt:lpstr>
      <vt:lpstr>PowerPoint Presentation</vt:lpstr>
      <vt:lpstr>PowerPoint Presentation</vt:lpstr>
      <vt:lpstr>PowerPoint Presentation</vt:lpstr>
      <vt:lpstr>Lakota Wintercounts</vt:lpstr>
      <vt:lpstr>PowerPoint Presentation</vt:lpstr>
      <vt:lpstr>http://wintercounts.si.edu/index.html </vt:lpstr>
      <vt:lpstr>Wintercount Symbols</vt:lpstr>
      <vt:lpstr>PowerPoint Presentation</vt:lpstr>
      <vt:lpstr>PowerPoint Presentation</vt:lpstr>
      <vt:lpstr>Assignment</vt:lpstr>
      <vt:lpstr>Five-Hundred Nations  Part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NetTech</dc:creator>
  <cp:lastModifiedBy>NetTech</cp:lastModifiedBy>
  <cp:revision>7</cp:revision>
  <cp:lastPrinted>2015-09-15T16:46:34Z</cp:lastPrinted>
  <dcterms:created xsi:type="dcterms:W3CDTF">2015-09-11T16:13:04Z</dcterms:created>
  <dcterms:modified xsi:type="dcterms:W3CDTF">2015-09-15T21:25:15Z</dcterms:modified>
</cp:coreProperties>
</file>