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77" r:id="rId3"/>
    <p:sldId id="278" r:id="rId4"/>
    <p:sldId id="257" r:id="rId5"/>
    <p:sldId id="258" r:id="rId6"/>
    <p:sldId id="259" r:id="rId7"/>
    <p:sldId id="260" r:id="rId8"/>
    <p:sldId id="261" r:id="rId9"/>
    <p:sldId id="266" r:id="rId10"/>
    <p:sldId id="267" r:id="rId11"/>
    <p:sldId id="279" r:id="rId12"/>
    <p:sldId id="268" r:id="rId13"/>
    <p:sldId id="269" r:id="rId14"/>
    <p:sldId id="270" r:id="rId15"/>
    <p:sldId id="271" r:id="rId16"/>
    <p:sldId id="272" r:id="rId17"/>
    <p:sldId id="273" r:id="rId18"/>
    <p:sldId id="274" r:id="rId19"/>
    <p:sldId id="275" r:id="rId20"/>
    <p:sldId id="276" r:id="rId21"/>
    <p:sldId id="28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4682" autoAdjust="0"/>
  </p:normalViewPr>
  <p:slideViewPr>
    <p:cSldViewPr snapToGrid="0">
      <p:cViewPr varScale="1">
        <p:scale>
          <a:sx n="46" d="100"/>
          <a:sy n="46" d="100"/>
        </p:scale>
        <p:origin x="48" y="763"/>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4EF41D-8DDE-461D-AFAD-CD32E927DA2A}" type="datetimeFigureOut">
              <a:rPr lang="en-US" smtClean="0"/>
              <a:t>10/29/2015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B0029B-36C2-4C08-AB23-9EEC36FCA47A}" type="slidenum">
              <a:rPr lang="en-US" smtClean="0"/>
              <a:t>‹#›</a:t>
            </a:fld>
            <a:endParaRPr lang="en-US"/>
          </a:p>
        </p:txBody>
      </p:sp>
    </p:spTree>
    <p:extLst>
      <p:ext uri="{BB962C8B-B14F-4D97-AF65-F5344CB8AC3E}">
        <p14:creationId xmlns:p14="http://schemas.microsoft.com/office/powerpoint/2010/main" val="4293045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p>
        </p:txBody>
      </p:sp>
      <p:sp>
        <p:nvSpPr>
          <p:cNvPr id="22532"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51825F4-C337-4F02-8FA7-0056A79EF7BE}" type="slidenum">
              <a:rPr lang="en-US" altLang="en-US">
                <a:latin typeface="Calibri" panose="020F0502020204030204" pitchFamily="34" charset="0"/>
              </a:rPr>
              <a:pPr eaLnBrk="1" hangingPunct="1"/>
              <a:t>4</a:t>
            </a:fld>
            <a:endParaRPr lang="en-US" altLang="en-US" dirty="0">
              <a:latin typeface="Calibri" panose="020F0502020204030204" pitchFamily="34" charset="0"/>
            </a:endParaRPr>
          </a:p>
        </p:txBody>
      </p:sp>
    </p:spTree>
    <p:extLst>
      <p:ext uri="{BB962C8B-B14F-4D97-AF65-F5344CB8AC3E}">
        <p14:creationId xmlns:p14="http://schemas.microsoft.com/office/powerpoint/2010/main" val="13472359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AD0D8C3-6D7F-4E09-85C6-F67F6FF36A22}" type="slidenum">
              <a:rPr lang="en-US" altLang="en-US">
                <a:latin typeface="Calibri" panose="020F0502020204030204" pitchFamily="34" charset="0"/>
              </a:rPr>
              <a:pPr eaLnBrk="1" hangingPunct="1"/>
              <a:t>14</a:t>
            </a:fld>
            <a:endParaRPr lang="en-US" altLang="en-US">
              <a:latin typeface="Calibri" panose="020F0502020204030204" pitchFamily="34" charset="0"/>
            </a:endParaRPr>
          </a:p>
        </p:txBody>
      </p:sp>
    </p:spTree>
    <p:extLst>
      <p:ext uri="{BB962C8B-B14F-4D97-AF65-F5344CB8AC3E}">
        <p14:creationId xmlns:p14="http://schemas.microsoft.com/office/powerpoint/2010/main" val="20999158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686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0C4A09F-7402-41B2-93F6-0EF2F288F4FB}" type="slidenum">
              <a:rPr lang="en-US" altLang="en-US">
                <a:latin typeface="Calibri" panose="020F0502020204030204" pitchFamily="34" charset="0"/>
              </a:rPr>
              <a:pPr eaLnBrk="1" hangingPunct="1"/>
              <a:t>15</a:t>
            </a:fld>
            <a:endParaRPr lang="en-US" altLang="en-US">
              <a:latin typeface="Calibri" panose="020F0502020204030204" pitchFamily="34" charset="0"/>
            </a:endParaRPr>
          </a:p>
        </p:txBody>
      </p:sp>
    </p:spTree>
    <p:extLst>
      <p:ext uri="{BB962C8B-B14F-4D97-AF65-F5344CB8AC3E}">
        <p14:creationId xmlns:p14="http://schemas.microsoft.com/office/powerpoint/2010/main" val="17775712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3257387-BBC5-430D-8F7C-876EC01D5F1E}" type="slidenum">
              <a:rPr lang="en-US" altLang="en-US">
                <a:latin typeface="Calibri" panose="020F0502020204030204" pitchFamily="34" charset="0"/>
              </a:rPr>
              <a:pPr eaLnBrk="1" hangingPunct="1"/>
              <a:t>16</a:t>
            </a:fld>
            <a:endParaRPr lang="en-US" altLang="en-US">
              <a:latin typeface="Calibri" panose="020F0502020204030204" pitchFamily="34" charset="0"/>
            </a:endParaRPr>
          </a:p>
        </p:txBody>
      </p:sp>
    </p:spTree>
    <p:extLst>
      <p:ext uri="{BB962C8B-B14F-4D97-AF65-F5344CB8AC3E}">
        <p14:creationId xmlns:p14="http://schemas.microsoft.com/office/powerpoint/2010/main" val="5777813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891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2D4584C-9DAC-4513-A8F8-88A47E0E65D9}" type="slidenum">
              <a:rPr lang="en-US" altLang="en-US">
                <a:latin typeface="Calibri" panose="020F0502020204030204" pitchFamily="34" charset="0"/>
              </a:rPr>
              <a:pPr eaLnBrk="1" hangingPunct="1"/>
              <a:t>18</a:t>
            </a:fld>
            <a:endParaRPr lang="en-US" altLang="en-US">
              <a:latin typeface="Calibri" panose="020F0502020204030204" pitchFamily="34" charset="0"/>
            </a:endParaRPr>
          </a:p>
        </p:txBody>
      </p:sp>
    </p:spTree>
    <p:extLst>
      <p:ext uri="{BB962C8B-B14F-4D97-AF65-F5344CB8AC3E}">
        <p14:creationId xmlns:p14="http://schemas.microsoft.com/office/powerpoint/2010/main" val="20629475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p>
        </p:txBody>
      </p:sp>
      <p:sp>
        <p:nvSpPr>
          <p:cNvPr id="39940"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F54ACF9-50E0-4584-AE66-542FE73534F3}" type="slidenum">
              <a:rPr lang="en-US" altLang="en-US">
                <a:latin typeface="Calibri" panose="020F0502020204030204" pitchFamily="34" charset="0"/>
              </a:rPr>
              <a:pPr eaLnBrk="1" hangingPunct="1"/>
              <a:t>19</a:t>
            </a:fld>
            <a:endParaRPr lang="en-US" altLang="en-US">
              <a:latin typeface="Calibri" panose="020F0502020204030204" pitchFamily="34" charset="0"/>
            </a:endParaRPr>
          </a:p>
        </p:txBody>
      </p:sp>
    </p:spTree>
    <p:extLst>
      <p:ext uri="{BB962C8B-B14F-4D97-AF65-F5344CB8AC3E}">
        <p14:creationId xmlns:p14="http://schemas.microsoft.com/office/powerpoint/2010/main" val="36034812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4096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355E8C8-A9F4-4A4D-9B0B-12A6DFB4BEFD}" type="slidenum">
              <a:rPr lang="en-US" altLang="en-US">
                <a:latin typeface="Calibri" panose="020F0502020204030204" pitchFamily="34" charset="0"/>
              </a:rPr>
              <a:pPr eaLnBrk="1" hangingPunct="1"/>
              <a:t>20</a:t>
            </a:fld>
            <a:endParaRPr lang="en-US" altLang="en-US">
              <a:latin typeface="Calibri" panose="020F0502020204030204" pitchFamily="34" charset="0"/>
            </a:endParaRPr>
          </a:p>
        </p:txBody>
      </p:sp>
    </p:spTree>
    <p:extLst>
      <p:ext uri="{BB962C8B-B14F-4D97-AF65-F5344CB8AC3E}">
        <p14:creationId xmlns:p14="http://schemas.microsoft.com/office/powerpoint/2010/main" val="4977441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p>
        </p:txBody>
      </p:sp>
      <p:sp>
        <p:nvSpPr>
          <p:cNvPr id="2355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860B4F4-6975-47B0-A59D-B77D83C7FDF2}" type="slidenum">
              <a:rPr lang="en-US" altLang="en-US">
                <a:latin typeface="Calibri" panose="020F0502020204030204" pitchFamily="34" charset="0"/>
              </a:rPr>
              <a:pPr eaLnBrk="1" hangingPunct="1"/>
              <a:t>5</a:t>
            </a:fld>
            <a:endParaRPr lang="en-US" altLang="en-US" dirty="0">
              <a:latin typeface="Calibri" panose="020F0502020204030204" pitchFamily="34" charset="0"/>
            </a:endParaRPr>
          </a:p>
        </p:txBody>
      </p:sp>
    </p:spTree>
    <p:extLst>
      <p:ext uri="{BB962C8B-B14F-4D97-AF65-F5344CB8AC3E}">
        <p14:creationId xmlns:p14="http://schemas.microsoft.com/office/powerpoint/2010/main" val="42861535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p>
        </p:txBody>
      </p:sp>
      <p:sp>
        <p:nvSpPr>
          <p:cNvPr id="24580"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F33C308-664B-42E8-8436-FFB580A4C7E8}" type="slidenum">
              <a:rPr lang="en-US" altLang="en-US">
                <a:latin typeface="Calibri" panose="020F0502020204030204" pitchFamily="34" charset="0"/>
              </a:rPr>
              <a:pPr eaLnBrk="1" hangingPunct="1"/>
              <a:t>6</a:t>
            </a:fld>
            <a:endParaRPr lang="en-US" altLang="en-US" dirty="0">
              <a:latin typeface="Calibri" panose="020F0502020204030204" pitchFamily="34" charset="0"/>
            </a:endParaRPr>
          </a:p>
        </p:txBody>
      </p:sp>
    </p:spTree>
    <p:extLst>
      <p:ext uri="{BB962C8B-B14F-4D97-AF65-F5344CB8AC3E}">
        <p14:creationId xmlns:p14="http://schemas.microsoft.com/office/powerpoint/2010/main" val="2762917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p>
        </p:txBody>
      </p:sp>
      <p:sp>
        <p:nvSpPr>
          <p:cNvPr id="2560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246824D-BA12-49D5-9C2F-F2BF24DD1185}" type="slidenum">
              <a:rPr lang="en-US" altLang="en-US">
                <a:latin typeface="Calibri" panose="020F0502020204030204" pitchFamily="34" charset="0"/>
              </a:rPr>
              <a:pPr eaLnBrk="1" hangingPunct="1"/>
              <a:t>7</a:t>
            </a:fld>
            <a:endParaRPr lang="en-US" altLang="en-US" dirty="0">
              <a:latin typeface="Calibri" panose="020F0502020204030204" pitchFamily="34" charset="0"/>
            </a:endParaRPr>
          </a:p>
        </p:txBody>
      </p:sp>
    </p:spTree>
    <p:extLst>
      <p:ext uri="{BB962C8B-B14F-4D97-AF65-F5344CB8AC3E}">
        <p14:creationId xmlns:p14="http://schemas.microsoft.com/office/powerpoint/2010/main" val="1592067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p>
        </p:txBody>
      </p:sp>
      <p:sp>
        <p:nvSpPr>
          <p:cNvPr id="2662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AB131F3-ED77-4D4D-A30A-33242D7E9A71}" type="slidenum">
              <a:rPr lang="en-US" altLang="en-US">
                <a:latin typeface="Calibri" panose="020F0502020204030204" pitchFamily="34" charset="0"/>
              </a:rPr>
              <a:pPr eaLnBrk="1" hangingPunct="1"/>
              <a:t>8</a:t>
            </a:fld>
            <a:endParaRPr lang="en-US" altLang="en-US" dirty="0">
              <a:latin typeface="Calibri" panose="020F0502020204030204" pitchFamily="34" charset="0"/>
            </a:endParaRPr>
          </a:p>
        </p:txBody>
      </p:sp>
    </p:spTree>
    <p:extLst>
      <p:ext uri="{BB962C8B-B14F-4D97-AF65-F5344CB8AC3E}">
        <p14:creationId xmlns:p14="http://schemas.microsoft.com/office/powerpoint/2010/main" val="40392831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174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F7F859A-0923-4947-975C-89A4E7B23EE8}" type="slidenum">
              <a:rPr lang="en-US" altLang="en-US">
                <a:latin typeface="Calibri" panose="020F0502020204030204" pitchFamily="34" charset="0"/>
              </a:rPr>
              <a:pPr eaLnBrk="1" hangingPunct="1"/>
              <a:t>9</a:t>
            </a:fld>
            <a:endParaRPr lang="en-US" altLang="en-US">
              <a:latin typeface="Calibri" panose="020F0502020204030204" pitchFamily="34" charset="0"/>
            </a:endParaRPr>
          </a:p>
        </p:txBody>
      </p:sp>
    </p:spTree>
    <p:extLst>
      <p:ext uri="{BB962C8B-B14F-4D97-AF65-F5344CB8AC3E}">
        <p14:creationId xmlns:p14="http://schemas.microsoft.com/office/powerpoint/2010/main" val="13209560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2772"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8064541-2C5A-48DC-9480-F655C2DD1441}" type="slidenum">
              <a:rPr lang="en-US" altLang="en-US">
                <a:latin typeface="Calibri" panose="020F0502020204030204" pitchFamily="34" charset="0"/>
              </a:rPr>
              <a:pPr eaLnBrk="1" hangingPunct="1"/>
              <a:t>10</a:t>
            </a:fld>
            <a:endParaRPr lang="en-US" altLang="en-US">
              <a:latin typeface="Calibri" panose="020F0502020204030204" pitchFamily="34" charset="0"/>
            </a:endParaRPr>
          </a:p>
        </p:txBody>
      </p:sp>
    </p:spTree>
    <p:extLst>
      <p:ext uri="{BB962C8B-B14F-4D97-AF65-F5344CB8AC3E}">
        <p14:creationId xmlns:p14="http://schemas.microsoft.com/office/powerpoint/2010/main" val="7809177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55A8D8F-1065-4D04-99AB-94880255CF35}" type="slidenum">
              <a:rPr lang="en-US" altLang="en-US">
                <a:latin typeface="Calibri" panose="020F0502020204030204" pitchFamily="34" charset="0"/>
              </a:rPr>
              <a:pPr eaLnBrk="1" hangingPunct="1"/>
              <a:t>12</a:t>
            </a:fld>
            <a:endParaRPr lang="en-US" altLang="en-US">
              <a:latin typeface="Calibri" panose="020F0502020204030204" pitchFamily="34" charset="0"/>
            </a:endParaRPr>
          </a:p>
        </p:txBody>
      </p:sp>
    </p:spTree>
    <p:extLst>
      <p:ext uri="{BB962C8B-B14F-4D97-AF65-F5344CB8AC3E}">
        <p14:creationId xmlns:p14="http://schemas.microsoft.com/office/powerpoint/2010/main" val="1224803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4820"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8D14FE2-6D9B-4463-8D36-E96C865041A8}" type="slidenum">
              <a:rPr lang="en-US" altLang="en-US">
                <a:latin typeface="Calibri" panose="020F0502020204030204" pitchFamily="34" charset="0"/>
              </a:rPr>
              <a:pPr eaLnBrk="1" hangingPunct="1"/>
              <a:t>13</a:t>
            </a:fld>
            <a:endParaRPr lang="en-US" altLang="en-US">
              <a:latin typeface="Calibri" panose="020F0502020204030204" pitchFamily="34" charset="0"/>
            </a:endParaRPr>
          </a:p>
        </p:txBody>
      </p:sp>
    </p:spTree>
    <p:extLst>
      <p:ext uri="{BB962C8B-B14F-4D97-AF65-F5344CB8AC3E}">
        <p14:creationId xmlns:p14="http://schemas.microsoft.com/office/powerpoint/2010/main" val="2166531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6295DB-9D16-4ACB-AC17-C540E1BD20E5}"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618B62-51BF-4886-B8FB-C5E88B606F62}" type="slidenum">
              <a:rPr lang="en-US" smtClean="0"/>
              <a:t>‹#›</a:t>
            </a:fld>
            <a:endParaRPr lang="en-US"/>
          </a:p>
        </p:txBody>
      </p:sp>
    </p:spTree>
    <p:extLst>
      <p:ext uri="{BB962C8B-B14F-4D97-AF65-F5344CB8AC3E}">
        <p14:creationId xmlns:p14="http://schemas.microsoft.com/office/powerpoint/2010/main" val="2256308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6295DB-9D16-4ACB-AC17-C540E1BD20E5}"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618B62-51BF-4886-B8FB-C5E88B606F62}" type="slidenum">
              <a:rPr lang="en-US" smtClean="0"/>
              <a:t>‹#›</a:t>
            </a:fld>
            <a:endParaRPr lang="en-US"/>
          </a:p>
        </p:txBody>
      </p:sp>
    </p:spTree>
    <p:extLst>
      <p:ext uri="{BB962C8B-B14F-4D97-AF65-F5344CB8AC3E}">
        <p14:creationId xmlns:p14="http://schemas.microsoft.com/office/powerpoint/2010/main" val="1005525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6295DB-9D16-4ACB-AC17-C540E1BD20E5}"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618B62-51BF-4886-B8FB-C5E88B606F62}" type="slidenum">
              <a:rPr lang="en-US" smtClean="0"/>
              <a:t>‹#›</a:t>
            </a:fld>
            <a:endParaRPr lang="en-US"/>
          </a:p>
        </p:txBody>
      </p:sp>
    </p:spTree>
    <p:extLst>
      <p:ext uri="{BB962C8B-B14F-4D97-AF65-F5344CB8AC3E}">
        <p14:creationId xmlns:p14="http://schemas.microsoft.com/office/powerpoint/2010/main" val="1447555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6295DB-9D16-4ACB-AC17-C540E1BD20E5}"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618B62-51BF-4886-B8FB-C5E88B606F62}" type="slidenum">
              <a:rPr lang="en-US" smtClean="0"/>
              <a:t>‹#›</a:t>
            </a:fld>
            <a:endParaRPr lang="en-US"/>
          </a:p>
        </p:txBody>
      </p:sp>
    </p:spTree>
    <p:extLst>
      <p:ext uri="{BB962C8B-B14F-4D97-AF65-F5344CB8AC3E}">
        <p14:creationId xmlns:p14="http://schemas.microsoft.com/office/powerpoint/2010/main" val="149852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6295DB-9D16-4ACB-AC17-C540E1BD20E5}"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618B62-51BF-4886-B8FB-C5E88B606F62}" type="slidenum">
              <a:rPr lang="en-US" smtClean="0"/>
              <a:t>‹#›</a:t>
            </a:fld>
            <a:endParaRPr lang="en-US"/>
          </a:p>
        </p:txBody>
      </p:sp>
    </p:spTree>
    <p:extLst>
      <p:ext uri="{BB962C8B-B14F-4D97-AF65-F5344CB8AC3E}">
        <p14:creationId xmlns:p14="http://schemas.microsoft.com/office/powerpoint/2010/main" val="145490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6295DB-9D16-4ACB-AC17-C540E1BD20E5}" type="datetimeFigureOut">
              <a:rPr lang="en-US" smtClean="0"/>
              <a:t>10/29/2015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618B62-51BF-4886-B8FB-C5E88B606F62}" type="slidenum">
              <a:rPr lang="en-US" smtClean="0"/>
              <a:t>‹#›</a:t>
            </a:fld>
            <a:endParaRPr lang="en-US"/>
          </a:p>
        </p:txBody>
      </p:sp>
    </p:spTree>
    <p:extLst>
      <p:ext uri="{BB962C8B-B14F-4D97-AF65-F5344CB8AC3E}">
        <p14:creationId xmlns:p14="http://schemas.microsoft.com/office/powerpoint/2010/main" val="3017969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6295DB-9D16-4ACB-AC17-C540E1BD20E5}" type="datetimeFigureOut">
              <a:rPr lang="en-US" smtClean="0"/>
              <a:t>10/29/2015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618B62-51BF-4886-B8FB-C5E88B606F62}" type="slidenum">
              <a:rPr lang="en-US" smtClean="0"/>
              <a:t>‹#›</a:t>
            </a:fld>
            <a:endParaRPr lang="en-US"/>
          </a:p>
        </p:txBody>
      </p:sp>
    </p:spTree>
    <p:extLst>
      <p:ext uri="{BB962C8B-B14F-4D97-AF65-F5344CB8AC3E}">
        <p14:creationId xmlns:p14="http://schemas.microsoft.com/office/powerpoint/2010/main" val="3560846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96295DB-9D16-4ACB-AC17-C540E1BD20E5}" type="datetimeFigureOut">
              <a:rPr lang="en-US" smtClean="0"/>
              <a:t>10/29/2015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618B62-51BF-4886-B8FB-C5E88B606F62}" type="slidenum">
              <a:rPr lang="en-US" smtClean="0"/>
              <a:t>‹#›</a:t>
            </a:fld>
            <a:endParaRPr lang="en-US"/>
          </a:p>
        </p:txBody>
      </p:sp>
    </p:spTree>
    <p:extLst>
      <p:ext uri="{BB962C8B-B14F-4D97-AF65-F5344CB8AC3E}">
        <p14:creationId xmlns:p14="http://schemas.microsoft.com/office/powerpoint/2010/main" val="2801833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6295DB-9D16-4ACB-AC17-C540E1BD20E5}" type="datetimeFigureOut">
              <a:rPr lang="en-US" smtClean="0"/>
              <a:t>10/29/2015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618B62-51BF-4886-B8FB-C5E88B606F62}" type="slidenum">
              <a:rPr lang="en-US" smtClean="0"/>
              <a:t>‹#›</a:t>
            </a:fld>
            <a:endParaRPr lang="en-US"/>
          </a:p>
        </p:txBody>
      </p:sp>
    </p:spTree>
    <p:extLst>
      <p:ext uri="{BB962C8B-B14F-4D97-AF65-F5344CB8AC3E}">
        <p14:creationId xmlns:p14="http://schemas.microsoft.com/office/powerpoint/2010/main" val="2952863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6295DB-9D16-4ACB-AC17-C540E1BD20E5}" type="datetimeFigureOut">
              <a:rPr lang="en-US" smtClean="0"/>
              <a:t>10/29/2015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618B62-51BF-4886-B8FB-C5E88B606F62}" type="slidenum">
              <a:rPr lang="en-US" smtClean="0"/>
              <a:t>‹#›</a:t>
            </a:fld>
            <a:endParaRPr lang="en-US"/>
          </a:p>
        </p:txBody>
      </p:sp>
    </p:spTree>
    <p:extLst>
      <p:ext uri="{BB962C8B-B14F-4D97-AF65-F5344CB8AC3E}">
        <p14:creationId xmlns:p14="http://schemas.microsoft.com/office/powerpoint/2010/main" val="3902673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6295DB-9D16-4ACB-AC17-C540E1BD20E5}" type="datetimeFigureOut">
              <a:rPr lang="en-US" smtClean="0"/>
              <a:t>10/29/2015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618B62-51BF-4886-B8FB-C5E88B606F62}" type="slidenum">
              <a:rPr lang="en-US" smtClean="0"/>
              <a:t>‹#›</a:t>
            </a:fld>
            <a:endParaRPr lang="en-US"/>
          </a:p>
        </p:txBody>
      </p:sp>
    </p:spTree>
    <p:extLst>
      <p:ext uri="{BB962C8B-B14F-4D97-AF65-F5344CB8AC3E}">
        <p14:creationId xmlns:p14="http://schemas.microsoft.com/office/powerpoint/2010/main" val="3183020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7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6295DB-9D16-4ACB-AC17-C540E1BD20E5}" type="datetimeFigureOut">
              <a:rPr lang="en-US" smtClean="0"/>
              <a:t>10/29/2015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618B62-51BF-4886-B8FB-C5E88B606F62}" type="slidenum">
              <a:rPr lang="en-US" smtClean="0"/>
              <a:t>‹#›</a:t>
            </a:fld>
            <a:endParaRPr lang="en-US"/>
          </a:p>
        </p:txBody>
      </p:sp>
    </p:spTree>
    <p:extLst>
      <p:ext uri="{BB962C8B-B14F-4D97-AF65-F5344CB8AC3E}">
        <p14:creationId xmlns:p14="http://schemas.microsoft.com/office/powerpoint/2010/main" val="32886521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hyperlink" Target="http://www.pbs.org/wgbh/amex/weshallremain/native_now/languag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youtube.com/watch?v=q1HmUm2AOdw" TargetMode="External"/><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watch?v=MnMS44xjbcw" TargetMode="External"/><Relationship Id="rId2" Type="http://schemas.openxmlformats.org/officeDocument/2006/relationships/hyperlink" Target="http://www.youtube.com/watch?v=qTX5iobS0h4&amp;feature=related" TargetMode="External"/><Relationship Id="rId1" Type="http://schemas.openxmlformats.org/officeDocument/2006/relationships/slideLayout" Target="../slideLayouts/slideLayout2.xml"/><Relationship Id="rId4" Type="http://schemas.openxmlformats.org/officeDocument/2006/relationships/hyperlink" Target="http://www.youtube.com/watch?v=rwcGNr5eUcs&amp;feature=related"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www.cogsci.indiana.edu/farg/rehling/nativeAm/ling.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www.youtube.com/watch?v=q-aTzsMMJEs&amp;NR=1&amp;feature=endscreen" TargetMode="External"/><Relationship Id="rId5" Type="http://schemas.openxmlformats.org/officeDocument/2006/relationships/hyperlink" Target="http://travel.nationalgeographic.com/travel/enduring-voices/" TargetMode="External"/><Relationship Id="rId4" Type="http://schemas.openxmlformats.org/officeDocument/2006/relationships/hyperlink" Target="http://www.ilinative.org/index.html"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www.youtube.com/watch?v=kGpOXWDZKwU&amp;feature=channel_video_title"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youtube.com/watch?v=IAZI2DsU6Dg"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pROGfJ4qcmQ&amp;feature=fvwre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native-languages.org/revive.ht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6600" b="1" dirty="0" smtClean="0">
                <a:solidFill>
                  <a:schemeClr val="bg1"/>
                </a:solidFill>
              </a:rPr>
              <a:t>SOCI 1100 4A</a:t>
            </a:r>
            <a:br>
              <a:rPr lang="en-US" sz="6600" b="1" dirty="0" smtClean="0">
                <a:solidFill>
                  <a:schemeClr val="bg1"/>
                </a:solidFill>
              </a:rPr>
            </a:br>
            <a:r>
              <a:rPr lang="en-US" sz="6600" b="1" dirty="0" smtClean="0">
                <a:solidFill>
                  <a:schemeClr val="bg1"/>
                </a:solidFill>
              </a:rPr>
              <a:t>Day # 16</a:t>
            </a:r>
            <a:br>
              <a:rPr lang="en-US" sz="6600" b="1" dirty="0" smtClean="0">
                <a:solidFill>
                  <a:schemeClr val="bg1"/>
                </a:solidFill>
              </a:rPr>
            </a:br>
            <a:r>
              <a:rPr lang="en-US" sz="6600" b="1" dirty="0" smtClean="0">
                <a:solidFill>
                  <a:schemeClr val="bg1"/>
                </a:solidFill>
              </a:rPr>
              <a:t>October 29,  2015 </a:t>
            </a:r>
            <a:endParaRPr lang="en-US" sz="6600" b="1" dirty="0">
              <a:solidFill>
                <a:schemeClr val="bg1"/>
              </a:solidFill>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619592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852488" y="0"/>
            <a:ext cx="10515600" cy="1325563"/>
          </a:xfrm>
        </p:spPr>
        <p:txBody>
          <a:bodyPr/>
          <a:lstStyle/>
          <a:p>
            <a:pPr>
              <a:defRPr/>
            </a:pPr>
            <a:r>
              <a:rPr lang="en-US" dirty="0" smtClean="0">
                <a:solidFill>
                  <a:schemeClr val="accent1">
                    <a:lumMod val="20000"/>
                    <a:lumOff val="80000"/>
                  </a:schemeClr>
                </a:solidFill>
              </a:rPr>
              <a:t>Native American Language Groups</a:t>
            </a:r>
          </a:p>
        </p:txBody>
      </p:sp>
      <p:pic>
        <p:nvPicPr>
          <p:cNvPr id="10242" name="Picture 2" descr="http://www.cogsci.indiana.edu/farg/rehling/nativeAm/continent.gif"/>
          <p:cNvPicPr>
            <a:picLocks noChangeAspect="1" noChangeArrowheads="1"/>
          </p:cNvPicPr>
          <p:nvPr/>
        </p:nvPicPr>
        <p:blipFill>
          <a:blip r:embed="rId3" cstate="print"/>
          <a:srcRect/>
          <a:stretch>
            <a:fillRect/>
          </a:stretch>
        </p:blipFill>
        <p:spPr bwMode="auto">
          <a:xfrm>
            <a:off x="2057401" y="1277938"/>
            <a:ext cx="8105775" cy="523716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050573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We Shall Remain</a:t>
            </a:r>
            <a:endParaRPr lang="en-US" dirty="0">
              <a:solidFill>
                <a:schemeClr val="bg1"/>
              </a:solidFill>
            </a:endParaRPr>
          </a:p>
        </p:txBody>
      </p:sp>
      <p:sp>
        <p:nvSpPr>
          <p:cNvPr id="3" name="Content Placeholder 2"/>
          <p:cNvSpPr>
            <a:spLocks noGrp="1"/>
          </p:cNvSpPr>
          <p:nvPr>
            <p:ph idx="1"/>
          </p:nvPr>
        </p:nvSpPr>
        <p:spPr>
          <a:xfrm>
            <a:off x="838199" y="1825625"/>
            <a:ext cx="11198629" cy="4351338"/>
          </a:xfrm>
        </p:spPr>
        <p:txBody>
          <a:bodyPr/>
          <a:lstStyle/>
          <a:p>
            <a:r>
              <a:rPr lang="en-US" dirty="0">
                <a:hlinkClick r:id="rId2"/>
              </a:rPr>
              <a:t>http://</a:t>
            </a:r>
            <a:r>
              <a:rPr lang="en-US" dirty="0" smtClean="0">
                <a:hlinkClick r:id="rId2"/>
              </a:rPr>
              <a:t>www.pbs.org/wgbh/amex/weshallremain/native_now/language</a:t>
            </a:r>
            <a:endParaRPr lang="en-US" dirty="0" smtClean="0"/>
          </a:p>
          <a:p>
            <a:endParaRPr lang="en-US" dirty="0"/>
          </a:p>
        </p:txBody>
      </p:sp>
    </p:spTree>
    <p:extLst>
      <p:ext uri="{BB962C8B-B14F-4D97-AF65-F5344CB8AC3E}">
        <p14:creationId xmlns:p14="http://schemas.microsoft.com/office/powerpoint/2010/main" val="367541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a:defRPr/>
            </a:pPr>
            <a:r>
              <a:rPr lang="en-US" dirty="0" smtClean="0">
                <a:solidFill>
                  <a:schemeClr val="accent1">
                    <a:lumMod val="20000"/>
                    <a:lumOff val="80000"/>
                  </a:schemeClr>
                </a:solidFill>
              </a:rPr>
              <a:t>Language Variety</a:t>
            </a:r>
          </a:p>
        </p:txBody>
      </p:sp>
      <p:sp>
        <p:nvSpPr>
          <p:cNvPr id="3" name="Content Placeholder 2"/>
          <p:cNvSpPr>
            <a:spLocks noGrp="1"/>
          </p:cNvSpPr>
          <p:nvPr>
            <p:ph idx="1"/>
          </p:nvPr>
        </p:nvSpPr>
        <p:spPr>
          <a:xfrm>
            <a:off x="548639" y="1600200"/>
            <a:ext cx="10324407" cy="5257800"/>
          </a:xfrm>
        </p:spPr>
        <p:txBody>
          <a:bodyPr rtlCol="0">
            <a:normAutofit/>
          </a:bodyPr>
          <a:lstStyle/>
          <a:p>
            <a:pPr>
              <a:defRPr/>
            </a:pPr>
            <a:r>
              <a:rPr lang="en-US" sz="3200" dirty="0" smtClean="0">
                <a:solidFill>
                  <a:schemeClr val="accent1">
                    <a:lumMod val="20000"/>
                    <a:lumOff val="80000"/>
                  </a:schemeClr>
                </a:solidFill>
              </a:rPr>
              <a:t>There were perhaps a thousand languages spoken in the Americas before the arrival of Europeans - about 250 in the present territory of the United States alone</a:t>
            </a:r>
          </a:p>
          <a:p>
            <a:pPr>
              <a:defRPr/>
            </a:pPr>
            <a:r>
              <a:rPr lang="en-US" sz="3200" dirty="0" smtClean="0">
                <a:solidFill>
                  <a:schemeClr val="accent1">
                    <a:lumMod val="20000"/>
                    <a:lumOff val="80000"/>
                  </a:schemeClr>
                </a:solidFill>
              </a:rPr>
              <a:t>The spoken languages were neither primitive nor simple, and many had grammars as complex as those of Russian and Latin. </a:t>
            </a:r>
          </a:p>
          <a:p>
            <a:pPr>
              <a:defRPr/>
            </a:pPr>
            <a:r>
              <a:rPr lang="en-US" sz="3200" dirty="0" smtClean="0">
                <a:solidFill>
                  <a:schemeClr val="accent1">
                    <a:lumMod val="20000"/>
                    <a:lumOff val="80000"/>
                  </a:schemeClr>
                </a:solidFill>
              </a:rPr>
              <a:t>However, with the exception of an ideographic system used by the Mayans and their neighbors near the Yucatan peninsula, none of the native languages of America had a writing system until the arrival of Europeans.</a:t>
            </a:r>
          </a:p>
        </p:txBody>
      </p:sp>
    </p:spTree>
    <p:extLst>
      <p:ext uri="{BB962C8B-B14F-4D97-AF65-F5344CB8AC3E}">
        <p14:creationId xmlns:p14="http://schemas.microsoft.com/office/powerpoint/2010/main" val="39592977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a:defRPr/>
            </a:pPr>
            <a:r>
              <a:rPr lang="en-US" dirty="0" smtClean="0">
                <a:solidFill>
                  <a:schemeClr val="accent1">
                    <a:lumMod val="20000"/>
                    <a:lumOff val="80000"/>
                  </a:schemeClr>
                </a:solidFill>
              </a:rPr>
              <a:t>The Maps</a:t>
            </a:r>
          </a:p>
        </p:txBody>
      </p:sp>
      <p:sp>
        <p:nvSpPr>
          <p:cNvPr id="3" name="Content Placeholder 2"/>
          <p:cNvSpPr>
            <a:spLocks noGrp="1"/>
          </p:cNvSpPr>
          <p:nvPr>
            <p:ph idx="1"/>
          </p:nvPr>
        </p:nvSpPr>
        <p:spPr>
          <a:xfrm>
            <a:off x="498763" y="1600200"/>
            <a:ext cx="10673541" cy="5029200"/>
          </a:xfrm>
        </p:spPr>
        <p:txBody>
          <a:bodyPr rtlCol="0">
            <a:normAutofit/>
          </a:bodyPr>
          <a:lstStyle/>
          <a:p>
            <a:pPr>
              <a:defRPr/>
            </a:pPr>
            <a:r>
              <a:rPr lang="en-US" sz="3200" dirty="0" smtClean="0">
                <a:solidFill>
                  <a:schemeClr val="accent1">
                    <a:lumMod val="20000"/>
                    <a:lumOff val="80000"/>
                  </a:schemeClr>
                </a:solidFill>
              </a:rPr>
              <a:t>The boundaries on the map are not to be seen as rigid.</a:t>
            </a:r>
          </a:p>
          <a:p>
            <a:pPr>
              <a:defRPr/>
            </a:pPr>
            <a:r>
              <a:rPr lang="en-US" sz="3200" dirty="0" smtClean="0">
                <a:solidFill>
                  <a:schemeClr val="accent1">
                    <a:lumMod val="20000"/>
                    <a:lumOff val="80000"/>
                  </a:schemeClr>
                </a:solidFill>
              </a:rPr>
              <a:t>They are meant to represent the approximate regions where each language family was spoken at the time that European civilization reached the areas in question.</a:t>
            </a:r>
          </a:p>
          <a:p>
            <a:pPr>
              <a:defRPr/>
            </a:pPr>
            <a:r>
              <a:rPr lang="en-US" sz="3200" dirty="0" smtClean="0">
                <a:solidFill>
                  <a:schemeClr val="accent1">
                    <a:lumMod val="20000"/>
                    <a:lumOff val="80000"/>
                  </a:schemeClr>
                </a:solidFill>
              </a:rPr>
              <a:t>The areas shaded on the map were not political regions where a central government ruled over a single race, maintaining uniform control within specified borders</a:t>
            </a:r>
          </a:p>
        </p:txBody>
      </p:sp>
    </p:spTree>
    <p:extLst>
      <p:ext uri="{BB962C8B-B14F-4D97-AF65-F5344CB8AC3E}">
        <p14:creationId xmlns:p14="http://schemas.microsoft.com/office/powerpoint/2010/main" val="25753814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Indigenous Language Families of North America.gif"/>
          <p:cNvPicPr>
            <a:picLocks noChangeAspect="1"/>
          </p:cNvPicPr>
          <p:nvPr/>
        </p:nvPicPr>
        <p:blipFill>
          <a:blip r:embed="rId3" cstate="print"/>
          <a:stretch>
            <a:fillRect/>
          </a:stretch>
        </p:blipFill>
        <p:spPr>
          <a:xfrm>
            <a:off x="1524000" y="1905001"/>
            <a:ext cx="9144000" cy="427831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 name="Title 6"/>
          <p:cNvSpPr>
            <a:spLocks noGrp="1"/>
          </p:cNvSpPr>
          <p:nvPr>
            <p:ph type="title"/>
          </p:nvPr>
        </p:nvSpPr>
        <p:spPr>
          <a:xfrm>
            <a:off x="1981200" y="685800"/>
            <a:ext cx="8229600" cy="1143000"/>
          </a:xfrm>
        </p:spPr>
        <p:txBody>
          <a:bodyPr rtlCol="0">
            <a:normAutofit fontScale="90000"/>
          </a:bodyPr>
          <a:lstStyle/>
          <a:p>
            <a:pPr>
              <a:defRPr/>
            </a:pPr>
            <a:r>
              <a:rPr lang="en-US" b="1" dirty="0" smtClean="0">
                <a:solidFill>
                  <a:schemeClr val="accent1">
                    <a:lumMod val="20000"/>
                    <a:lumOff val="80000"/>
                  </a:schemeClr>
                </a:solidFill>
              </a:rPr>
              <a:t>Indigenous Language Families of North America</a:t>
            </a:r>
            <a:br>
              <a:rPr lang="en-US" b="1" dirty="0" smtClean="0">
                <a:solidFill>
                  <a:schemeClr val="accent1">
                    <a:lumMod val="20000"/>
                    <a:lumOff val="80000"/>
                  </a:schemeClr>
                </a:solidFill>
              </a:rPr>
            </a:br>
            <a:endParaRPr lang="en-US" dirty="0" smtClean="0">
              <a:solidFill>
                <a:schemeClr val="accent1">
                  <a:lumMod val="20000"/>
                  <a:lumOff val="80000"/>
                </a:schemeClr>
              </a:solidFill>
            </a:endParaRPr>
          </a:p>
        </p:txBody>
      </p:sp>
    </p:spTree>
    <p:extLst>
      <p:ext uri="{BB962C8B-B14F-4D97-AF65-F5344CB8AC3E}">
        <p14:creationId xmlns:p14="http://schemas.microsoft.com/office/powerpoint/2010/main" val="21525136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a:defRPr/>
            </a:pPr>
            <a:r>
              <a:rPr lang="en-US" dirty="0" smtClean="0">
                <a:solidFill>
                  <a:schemeClr val="accent1">
                    <a:lumMod val="20000"/>
                    <a:lumOff val="80000"/>
                  </a:schemeClr>
                </a:solidFill>
              </a:rPr>
              <a:t>Native Speakers</a:t>
            </a:r>
          </a:p>
        </p:txBody>
      </p:sp>
      <p:sp>
        <p:nvSpPr>
          <p:cNvPr id="16387" name="Content Placeholder 2"/>
          <p:cNvSpPr>
            <a:spLocks noGrp="1"/>
          </p:cNvSpPr>
          <p:nvPr>
            <p:ph idx="1"/>
          </p:nvPr>
        </p:nvSpPr>
        <p:spPr/>
        <p:txBody>
          <a:bodyPr/>
          <a:lstStyle/>
          <a:p>
            <a:pPr>
              <a:buFont typeface="Arial" charset="0"/>
              <a:buChar char="•"/>
              <a:defRPr/>
            </a:pPr>
            <a:r>
              <a:rPr lang="en-US" sz="3600" dirty="0" smtClean="0">
                <a:solidFill>
                  <a:schemeClr val="accent1">
                    <a:lumMod val="20000"/>
                    <a:lumOff val="80000"/>
                  </a:schemeClr>
                </a:solidFill>
              </a:rPr>
              <a:t>Only 8 indigenous languages of the area of the continental United States currently have a population of speakers in the U.S. and Canada large enough to populate a medium-sized town. </a:t>
            </a:r>
          </a:p>
          <a:p>
            <a:pPr>
              <a:buFont typeface="Arial" charset="0"/>
              <a:buChar char="•"/>
              <a:defRPr/>
            </a:pPr>
            <a:r>
              <a:rPr lang="en-US" sz="3600" dirty="0" smtClean="0">
                <a:solidFill>
                  <a:schemeClr val="accent1">
                    <a:lumMod val="20000"/>
                    <a:lumOff val="80000"/>
                  </a:schemeClr>
                </a:solidFill>
              </a:rPr>
              <a:t>Only Navajo still has a population of greater than 25,000 within the U.S. </a:t>
            </a:r>
          </a:p>
          <a:p>
            <a:pPr>
              <a:buFont typeface="Arial" charset="0"/>
              <a:buChar char="•"/>
              <a:defRPr/>
            </a:pPr>
            <a:endParaRPr lang="en-US" dirty="0" smtClean="0">
              <a:solidFill>
                <a:schemeClr val="accent1">
                  <a:lumMod val="20000"/>
                  <a:lumOff val="80000"/>
                </a:schemeClr>
              </a:solidFill>
            </a:endParaRPr>
          </a:p>
        </p:txBody>
      </p:sp>
    </p:spTree>
    <p:extLst>
      <p:ext uri="{BB962C8B-B14F-4D97-AF65-F5344CB8AC3E}">
        <p14:creationId xmlns:p14="http://schemas.microsoft.com/office/powerpoint/2010/main" val="10498186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p:txBody>
          <a:bodyPr/>
          <a:lstStyle/>
          <a:p>
            <a:pPr>
              <a:defRPr/>
            </a:pPr>
            <a:r>
              <a:rPr lang="en-US" dirty="0" smtClean="0">
                <a:solidFill>
                  <a:schemeClr val="accent1">
                    <a:lumMod val="20000"/>
                    <a:lumOff val="80000"/>
                  </a:schemeClr>
                </a:solidFill>
                <a:hlinkClick r:id="rId3"/>
              </a:rPr>
              <a:t>Native Speakers</a:t>
            </a:r>
            <a:endParaRPr lang="en-US" dirty="0" smtClean="0">
              <a:solidFill>
                <a:schemeClr val="accent1">
                  <a:lumMod val="20000"/>
                  <a:lumOff val="80000"/>
                </a:schemeClr>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309445486"/>
              </p:ext>
            </p:extLst>
          </p:nvPr>
        </p:nvGraphicFramePr>
        <p:xfrm>
          <a:off x="1313412" y="1371600"/>
          <a:ext cx="9676012" cy="5105399"/>
        </p:xfrm>
        <a:graphic>
          <a:graphicData uri="http://schemas.openxmlformats.org/drawingml/2006/table">
            <a:tbl>
              <a:tblPr/>
              <a:tblGrid>
                <a:gridCol w="2419003"/>
                <a:gridCol w="2419003"/>
                <a:gridCol w="2419003"/>
                <a:gridCol w="2419003"/>
              </a:tblGrid>
              <a:tr h="392723">
                <a:tc>
                  <a:txBody>
                    <a:bodyPr/>
                    <a:lstStyle/>
                    <a:p>
                      <a:pPr marL="0" marR="0">
                        <a:lnSpc>
                          <a:spcPct val="115000"/>
                        </a:lnSpc>
                        <a:spcBef>
                          <a:spcPts val="0"/>
                        </a:spcBef>
                        <a:spcAft>
                          <a:spcPts val="0"/>
                        </a:spcAft>
                      </a:pPr>
                      <a:r>
                        <a:rPr lang="en-US" sz="1800" b="1" dirty="0">
                          <a:solidFill>
                            <a:schemeClr val="accent1">
                              <a:lumMod val="20000"/>
                              <a:lumOff val="80000"/>
                            </a:schemeClr>
                          </a:solidFill>
                          <a:latin typeface="Calibri"/>
                          <a:ea typeface="Calibri"/>
                          <a:cs typeface="Times New Roman"/>
                        </a:rPr>
                        <a:t>Language</a:t>
                      </a:r>
                      <a:endParaRPr lang="en-US" sz="1100" dirty="0">
                        <a:solidFill>
                          <a:schemeClr val="accent1">
                            <a:lumMod val="20000"/>
                            <a:lumOff val="80000"/>
                          </a:schemeClr>
                        </a:solidFill>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b="1">
                          <a:solidFill>
                            <a:schemeClr val="accent1">
                              <a:lumMod val="20000"/>
                              <a:lumOff val="80000"/>
                            </a:schemeClr>
                          </a:solidFill>
                          <a:latin typeface="Calibri"/>
                          <a:ea typeface="Calibri"/>
                          <a:cs typeface="Times New Roman"/>
                        </a:rPr>
                        <a:t>Family</a:t>
                      </a:r>
                      <a:endParaRPr lang="en-US" sz="1100">
                        <a:solidFill>
                          <a:schemeClr val="accent1">
                            <a:lumMod val="20000"/>
                            <a:lumOff val="80000"/>
                          </a:schemeClr>
                        </a:solidFill>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b="1">
                          <a:solidFill>
                            <a:schemeClr val="accent1">
                              <a:lumMod val="20000"/>
                              <a:lumOff val="80000"/>
                            </a:schemeClr>
                          </a:solidFill>
                          <a:latin typeface="Calibri"/>
                          <a:ea typeface="Calibri"/>
                          <a:cs typeface="Times New Roman"/>
                        </a:rPr>
                        <a:t>Locations</a:t>
                      </a:r>
                      <a:endParaRPr lang="en-US" sz="1100">
                        <a:solidFill>
                          <a:schemeClr val="accent1">
                            <a:lumMod val="20000"/>
                            <a:lumOff val="80000"/>
                          </a:schemeClr>
                        </a:solidFill>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b="1">
                          <a:solidFill>
                            <a:schemeClr val="accent1">
                              <a:lumMod val="20000"/>
                              <a:lumOff val="80000"/>
                            </a:schemeClr>
                          </a:solidFill>
                          <a:latin typeface="Calibri"/>
                          <a:ea typeface="Calibri"/>
                          <a:cs typeface="Times New Roman"/>
                        </a:rPr>
                        <a:t>Speakers</a:t>
                      </a:r>
                      <a:endParaRPr lang="en-US" sz="1100">
                        <a:solidFill>
                          <a:schemeClr val="accent1">
                            <a:lumMod val="20000"/>
                            <a:lumOff val="80000"/>
                          </a:schemeClr>
                        </a:solidFill>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723">
                <a:tc>
                  <a:txBody>
                    <a:bodyPr/>
                    <a:lstStyle/>
                    <a:p>
                      <a:pPr marL="0" marR="0">
                        <a:lnSpc>
                          <a:spcPct val="115000"/>
                        </a:lnSpc>
                        <a:spcBef>
                          <a:spcPts val="0"/>
                        </a:spcBef>
                        <a:spcAft>
                          <a:spcPts val="0"/>
                        </a:spcAft>
                      </a:pPr>
                      <a:endParaRPr lang="en-US" sz="1800">
                        <a:solidFill>
                          <a:schemeClr val="accent1">
                            <a:lumMod val="20000"/>
                            <a:lumOff val="80000"/>
                          </a:schemeClr>
                        </a:solidFill>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800">
                        <a:solidFill>
                          <a:schemeClr val="accent1">
                            <a:lumMod val="20000"/>
                            <a:lumOff val="80000"/>
                          </a:schemeClr>
                        </a:solidFill>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800">
                        <a:solidFill>
                          <a:schemeClr val="accent1">
                            <a:lumMod val="20000"/>
                            <a:lumOff val="80000"/>
                          </a:schemeClr>
                        </a:solidFill>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800">
                        <a:solidFill>
                          <a:schemeClr val="accent1">
                            <a:lumMod val="20000"/>
                            <a:lumOff val="80000"/>
                          </a:schemeClr>
                        </a:solidFill>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723">
                <a:tc>
                  <a:txBody>
                    <a:bodyPr/>
                    <a:lstStyle/>
                    <a:p>
                      <a:pPr marL="0" marR="0">
                        <a:lnSpc>
                          <a:spcPct val="115000"/>
                        </a:lnSpc>
                        <a:spcBef>
                          <a:spcPts val="0"/>
                        </a:spcBef>
                        <a:spcAft>
                          <a:spcPts val="0"/>
                        </a:spcAft>
                      </a:pPr>
                      <a:r>
                        <a:rPr lang="en-US" sz="1800" b="1" dirty="0">
                          <a:solidFill>
                            <a:schemeClr val="accent1">
                              <a:lumMod val="20000"/>
                              <a:lumOff val="80000"/>
                            </a:schemeClr>
                          </a:solidFill>
                          <a:latin typeface="Calibri"/>
                          <a:ea typeface="Calibri"/>
                          <a:cs typeface="Times New Roman"/>
                        </a:rPr>
                        <a:t>Navajo</a:t>
                      </a:r>
                      <a:r>
                        <a:rPr lang="en-US" sz="1800" dirty="0">
                          <a:solidFill>
                            <a:schemeClr val="accent1">
                              <a:lumMod val="20000"/>
                              <a:lumOff val="80000"/>
                            </a:schemeClr>
                          </a:solidFill>
                          <a:latin typeface="Calibri"/>
                          <a:ea typeface="Calibri"/>
                          <a:cs typeface="Times New Roman"/>
                        </a:rPr>
                        <a:t> </a:t>
                      </a:r>
                      <a:endParaRPr lang="en-US" sz="1100" dirty="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Athabaskan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AZ, NM, UT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148,530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723">
                <a:tc>
                  <a:txBody>
                    <a:bodyPr/>
                    <a:lstStyle/>
                    <a:p>
                      <a:pPr marL="0" marR="0">
                        <a:lnSpc>
                          <a:spcPct val="115000"/>
                        </a:lnSpc>
                        <a:spcBef>
                          <a:spcPts val="0"/>
                        </a:spcBef>
                        <a:spcAft>
                          <a:spcPts val="0"/>
                        </a:spcAft>
                      </a:pPr>
                      <a:r>
                        <a:rPr lang="en-US" sz="1800" b="1">
                          <a:solidFill>
                            <a:schemeClr val="accent1">
                              <a:lumMod val="20000"/>
                              <a:lumOff val="80000"/>
                            </a:schemeClr>
                          </a:solidFill>
                          <a:latin typeface="Calibri"/>
                          <a:ea typeface="Calibri"/>
                          <a:cs typeface="Times New Roman"/>
                        </a:rPr>
                        <a:t>Cree</a:t>
                      </a:r>
                      <a:r>
                        <a:rPr lang="en-US" sz="1800">
                          <a:solidFill>
                            <a:schemeClr val="accent1">
                              <a:lumMod val="20000"/>
                              <a:lumOff val="80000"/>
                            </a:schemeClr>
                          </a:solidFill>
                          <a:latin typeface="Calibri"/>
                          <a:ea typeface="Calibri"/>
                          <a:cs typeface="Times New Roman"/>
                        </a:rPr>
                        <a:t>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err="1">
                          <a:solidFill>
                            <a:schemeClr val="accent1">
                              <a:lumMod val="20000"/>
                              <a:lumOff val="80000"/>
                            </a:schemeClr>
                          </a:solidFill>
                          <a:latin typeface="Calibri"/>
                          <a:ea typeface="Calibri"/>
                          <a:cs typeface="Times New Roman"/>
                        </a:rPr>
                        <a:t>Algic</a:t>
                      </a:r>
                      <a:r>
                        <a:rPr lang="en-US" sz="1800" dirty="0">
                          <a:solidFill>
                            <a:schemeClr val="accent1">
                              <a:lumMod val="20000"/>
                              <a:lumOff val="80000"/>
                            </a:schemeClr>
                          </a:solidFill>
                          <a:latin typeface="Calibri"/>
                          <a:ea typeface="Calibri"/>
                          <a:cs typeface="Times New Roman"/>
                        </a:rPr>
                        <a:t> </a:t>
                      </a:r>
                      <a:endParaRPr lang="en-US" sz="1100" dirty="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MT, Canada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60,000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85446">
                <a:tc>
                  <a:txBody>
                    <a:bodyPr/>
                    <a:lstStyle/>
                    <a:p>
                      <a:pPr marL="0" marR="0">
                        <a:lnSpc>
                          <a:spcPct val="115000"/>
                        </a:lnSpc>
                        <a:spcBef>
                          <a:spcPts val="0"/>
                        </a:spcBef>
                        <a:spcAft>
                          <a:spcPts val="0"/>
                        </a:spcAft>
                      </a:pPr>
                      <a:r>
                        <a:rPr lang="en-US" sz="1800" b="1">
                          <a:solidFill>
                            <a:schemeClr val="accent1">
                              <a:lumMod val="20000"/>
                              <a:lumOff val="80000"/>
                            </a:schemeClr>
                          </a:solidFill>
                          <a:latin typeface="Calibri"/>
                          <a:ea typeface="Calibri"/>
                          <a:cs typeface="Times New Roman"/>
                        </a:rPr>
                        <a:t>Ojibwa</a:t>
                      </a:r>
                      <a:r>
                        <a:rPr lang="en-US" sz="1800">
                          <a:solidFill>
                            <a:schemeClr val="accent1">
                              <a:lumMod val="20000"/>
                              <a:lumOff val="80000"/>
                            </a:schemeClr>
                          </a:solidFill>
                          <a:latin typeface="Calibri"/>
                          <a:ea typeface="Calibri"/>
                          <a:cs typeface="Times New Roman"/>
                        </a:rPr>
                        <a:t>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Algic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MN, ND, MT, MI, Canada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51,000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723">
                <a:tc>
                  <a:txBody>
                    <a:bodyPr/>
                    <a:lstStyle/>
                    <a:p>
                      <a:pPr marL="0" marR="0">
                        <a:lnSpc>
                          <a:spcPct val="115000"/>
                        </a:lnSpc>
                        <a:spcBef>
                          <a:spcPts val="0"/>
                        </a:spcBef>
                        <a:spcAft>
                          <a:spcPts val="0"/>
                        </a:spcAft>
                      </a:pPr>
                      <a:r>
                        <a:rPr lang="en-US" sz="1800" b="1">
                          <a:solidFill>
                            <a:schemeClr val="accent1">
                              <a:lumMod val="20000"/>
                              <a:lumOff val="80000"/>
                            </a:schemeClr>
                          </a:solidFill>
                          <a:latin typeface="Calibri"/>
                          <a:ea typeface="Calibri"/>
                          <a:cs typeface="Times New Roman"/>
                        </a:rPr>
                        <a:t>Cherokee</a:t>
                      </a:r>
                      <a:r>
                        <a:rPr lang="en-US" sz="1800">
                          <a:solidFill>
                            <a:schemeClr val="accent1">
                              <a:lumMod val="20000"/>
                              <a:lumOff val="80000"/>
                            </a:schemeClr>
                          </a:solidFill>
                          <a:latin typeface="Calibri"/>
                          <a:ea typeface="Calibri"/>
                          <a:cs typeface="Times New Roman"/>
                        </a:rPr>
                        <a:t>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Iroquoian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OK, NC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solidFill>
                            <a:schemeClr val="accent1">
                              <a:lumMod val="20000"/>
                              <a:lumOff val="80000"/>
                            </a:schemeClr>
                          </a:solidFill>
                          <a:latin typeface="Calibri"/>
                          <a:ea typeface="Calibri"/>
                          <a:cs typeface="Times New Roman"/>
                        </a:rPr>
                        <a:t>22,500 </a:t>
                      </a:r>
                      <a:endParaRPr lang="en-US" sz="1100" dirty="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78169">
                <a:tc>
                  <a:txBody>
                    <a:bodyPr/>
                    <a:lstStyle/>
                    <a:p>
                      <a:pPr marL="0" marR="0">
                        <a:lnSpc>
                          <a:spcPct val="115000"/>
                        </a:lnSpc>
                        <a:spcBef>
                          <a:spcPts val="0"/>
                        </a:spcBef>
                        <a:spcAft>
                          <a:spcPts val="0"/>
                        </a:spcAft>
                      </a:pPr>
                      <a:r>
                        <a:rPr lang="en-US" sz="1800" b="1">
                          <a:solidFill>
                            <a:schemeClr val="accent1">
                              <a:lumMod val="20000"/>
                              <a:lumOff val="80000"/>
                            </a:schemeClr>
                          </a:solidFill>
                          <a:latin typeface="Calibri"/>
                          <a:ea typeface="Calibri"/>
                          <a:cs typeface="Times New Roman"/>
                        </a:rPr>
                        <a:t>Dakota</a:t>
                      </a:r>
                      <a:r>
                        <a:rPr lang="en-US" sz="1800">
                          <a:solidFill>
                            <a:schemeClr val="accent1">
                              <a:lumMod val="20000"/>
                              <a:lumOff val="80000"/>
                            </a:schemeClr>
                          </a:solidFill>
                          <a:latin typeface="Calibri"/>
                          <a:ea typeface="Calibri"/>
                          <a:cs typeface="Times New Roman"/>
                        </a:rPr>
                        <a:t>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Siouan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NE, ND, SD, MN, MT, Canada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20,000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723">
                <a:tc>
                  <a:txBody>
                    <a:bodyPr/>
                    <a:lstStyle/>
                    <a:p>
                      <a:pPr marL="0" marR="0">
                        <a:lnSpc>
                          <a:spcPct val="115000"/>
                        </a:lnSpc>
                        <a:spcBef>
                          <a:spcPts val="0"/>
                        </a:spcBef>
                        <a:spcAft>
                          <a:spcPts val="0"/>
                        </a:spcAft>
                      </a:pPr>
                      <a:r>
                        <a:rPr lang="en-US" sz="1800" b="1">
                          <a:solidFill>
                            <a:schemeClr val="accent1">
                              <a:lumMod val="20000"/>
                              <a:lumOff val="80000"/>
                            </a:schemeClr>
                          </a:solidFill>
                          <a:latin typeface="Calibri"/>
                          <a:ea typeface="Calibri"/>
                          <a:cs typeface="Times New Roman"/>
                        </a:rPr>
                        <a:t>Apache</a:t>
                      </a:r>
                      <a:r>
                        <a:rPr lang="en-US" sz="1800">
                          <a:solidFill>
                            <a:schemeClr val="accent1">
                              <a:lumMod val="20000"/>
                              <a:lumOff val="80000"/>
                            </a:schemeClr>
                          </a:solidFill>
                          <a:latin typeface="Calibri"/>
                          <a:ea typeface="Calibri"/>
                          <a:cs typeface="Times New Roman"/>
                        </a:rPr>
                        <a:t>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Athabaskan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NM, AZ, OK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15,000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723">
                <a:tc>
                  <a:txBody>
                    <a:bodyPr/>
                    <a:lstStyle/>
                    <a:p>
                      <a:pPr marL="0" marR="0">
                        <a:lnSpc>
                          <a:spcPct val="115000"/>
                        </a:lnSpc>
                        <a:spcBef>
                          <a:spcPts val="0"/>
                        </a:spcBef>
                        <a:spcAft>
                          <a:spcPts val="0"/>
                        </a:spcAft>
                      </a:pPr>
                      <a:r>
                        <a:rPr lang="en-US" sz="1800" b="1">
                          <a:solidFill>
                            <a:schemeClr val="accent1">
                              <a:lumMod val="20000"/>
                              <a:lumOff val="80000"/>
                            </a:schemeClr>
                          </a:solidFill>
                          <a:latin typeface="Calibri"/>
                          <a:ea typeface="Calibri"/>
                          <a:cs typeface="Times New Roman"/>
                        </a:rPr>
                        <a:t>Blackfoot</a:t>
                      </a:r>
                      <a:r>
                        <a:rPr lang="en-US" sz="1800">
                          <a:solidFill>
                            <a:schemeClr val="accent1">
                              <a:lumMod val="20000"/>
                              <a:lumOff val="80000"/>
                            </a:schemeClr>
                          </a:solidFill>
                          <a:latin typeface="Calibri"/>
                          <a:ea typeface="Calibri"/>
                          <a:cs typeface="Times New Roman"/>
                        </a:rPr>
                        <a:t>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Algic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MT, Canada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10,000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723">
                <a:tc>
                  <a:txBody>
                    <a:bodyPr/>
                    <a:lstStyle/>
                    <a:p>
                      <a:pPr marL="0" marR="0">
                        <a:lnSpc>
                          <a:spcPct val="115000"/>
                        </a:lnSpc>
                        <a:spcBef>
                          <a:spcPts val="0"/>
                        </a:spcBef>
                        <a:spcAft>
                          <a:spcPts val="0"/>
                        </a:spcAft>
                      </a:pPr>
                      <a:r>
                        <a:rPr lang="en-US" sz="1800" b="1">
                          <a:solidFill>
                            <a:schemeClr val="accent1">
                              <a:lumMod val="20000"/>
                              <a:lumOff val="80000"/>
                            </a:schemeClr>
                          </a:solidFill>
                          <a:latin typeface="Calibri"/>
                          <a:ea typeface="Calibri"/>
                          <a:cs typeface="Times New Roman"/>
                        </a:rPr>
                        <a:t>Choctaw</a:t>
                      </a:r>
                      <a:r>
                        <a:rPr lang="en-US" sz="1800">
                          <a:solidFill>
                            <a:schemeClr val="accent1">
                              <a:lumMod val="20000"/>
                              <a:lumOff val="80000"/>
                            </a:schemeClr>
                          </a:solidFill>
                          <a:latin typeface="Calibri"/>
                          <a:ea typeface="Calibri"/>
                          <a:cs typeface="Times New Roman"/>
                        </a:rPr>
                        <a:t>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Muskogean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chemeClr val="accent1">
                              <a:lumMod val="20000"/>
                              <a:lumOff val="80000"/>
                            </a:schemeClr>
                          </a:solidFill>
                          <a:latin typeface="Calibri"/>
                          <a:ea typeface="Calibri"/>
                          <a:cs typeface="Times New Roman"/>
                        </a:rPr>
                        <a:t>OK, MS, LA </a:t>
                      </a:r>
                      <a:endParaRPr lang="en-US" sz="110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solidFill>
                            <a:schemeClr val="accent1">
                              <a:lumMod val="20000"/>
                              <a:lumOff val="80000"/>
                            </a:schemeClr>
                          </a:solidFill>
                          <a:latin typeface="Calibri"/>
                          <a:ea typeface="Calibri"/>
                          <a:cs typeface="Times New Roman"/>
                        </a:rPr>
                        <a:t>9,211 </a:t>
                      </a:r>
                      <a:endParaRPr lang="en-US" sz="1100" dirty="0">
                        <a:solidFill>
                          <a:schemeClr val="accent1">
                            <a:lumMod val="20000"/>
                            <a:lumOff val="80000"/>
                          </a:schemeClr>
                        </a:solidFill>
                        <a:latin typeface="Calibri"/>
                        <a:ea typeface="Calibri"/>
                        <a:cs typeface="Times New Roman"/>
                      </a:endParaRPr>
                    </a:p>
                  </a:txBody>
                  <a:tcPr marL="67960" marR="67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917536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altLang="en-US" smtClean="0">
                <a:solidFill>
                  <a:schemeClr val="bg1"/>
                </a:solidFill>
              </a:rPr>
              <a:t>Reviving Language</a:t>
            </a:r>
          </a:p>
        </p:txBody>
      </p:sp>
      <p:sp>
        <p:nvSpPr>
          <p:cNvPr id="43011" name="Content Placeholder 2"/>
          <p:cNvSpPr>
            <a:spLocks noGrp="1"/>
          </p:cNvSpPr>
          <p:nvPr>
            <p:ph idx="1"/>
          </p:nvPr>
        </p:nvSpPr>
        <p:spPr/>
        <p:txBody>
          <a:bodyPr>
            <a:normAutofit fontScale="92500" lnSpcReduction="10000"/>
          </a:bodyPr>
          <a:lstStyle/>
          <a:p>
            <a:r>
              <a:rPr lang="en-US" altLang="en-US" sz="3200" dirty="0" smtClean="0">
                <a:solidFill>
                  <a:schemeClr val="bg1"/>
                </a:solidFill>
              </a:rPr>
              <a:t>Hupa Language</a:t>
            </a:r>
          </a:p>
          <a:p>
            <a:r>
              <a:rPr lang="en-US" altLang="en-US" sz="3200" dirty="0" smtClean="0">
                <a:solidFill>
                  <a:schemeClr val="bg1"/>
                </a:solidFill>
                <a:hlinkClick r:id="rId2"/>
              </a:rPr>
              <a:t>http://</a:t>
            </a:r>
            <a:r>
              <a:rPr lang="en-US" altLang="en-US" sz="3200" dirty="0" smtClean="0">
                <a:solidFill>
                  <a:schemeClr val="bg1"/>
                </a:solidFill>
                <a:hlinkClick r:id="rId2"/>
              </a:rPr>
              <a:t>www.youtube.com/watch?v=qTX5iobS0h4&amp;feature=related</a:t>
            </a:r>
            <a:endParaRPr lang="en-US" altLang="en-US" sz="3200" dirty="0" smtClean="0">
              <a:solidFill>
                <a:schemeClr val="bg1"/>
              </a:solidFill>
            </a:endParaRPr>
          </a:p>
          <a:p>
            <a:r>
              <a:rPr lang="en-US" altLang="en-US" sz="3200" dirty="0" smtClean="0">
                <a:solidFill>
                  <a:schemeClr val="bg1"/>
                </a:solidFill>
              </a:rPr>
              <a:t>Language – the Heart of our Culture</a:t>
            </a:r>
          </a:p>
          <a:p>
            <a:r>
              <a:rPr lang="en-US" altLang="en-US" sz="3200" dirty="0">
                <a:solidFill>
                  <a:schemeClr val="bg1"/>
                </a:solidFill>
                <a:hlinkClick r:id="rId3"/>
              </a:rPr>
              <a:t>https://</a:t>
            </a:r>
            <a:r>
              <a:rPr lang="en-US" altLang="en-US" sz="3200" dirty="0" smtClean="0">
                <a:solidFill>
                  <a:schemeClr val="bg1"/>
                </a:solidFill>
                <a:hlinkClick r:id="rId3"/>
              </a:rPr>
              <a:t>www.youtube.com/watch?v=MnMS44xjbcw</a:t>
            </a:r>
            <a:endParaRPr lang="en-US" altLang="en-US" sz="3200" dirty="0" smtClean="0">
              <a:solidFill>
                <a:schemeClr val="bg1"/>
              </a:solidFill>
            </a:endParaRPr>
          </a:p>
          <a:p>
            <a:endParaRPr lang="en-US" altLang="en-US" sz="3200" dirty="0" smtClean="0">
              <a:solidFill>
                <a:schemeClr val="bg1"/>
              </a:solidFill>
            </a:endParaRPr>
          </a:p>
          <a:p>
            <a:r>
              <a:rPr lang="en-US" altLang="en-US" sz="3200" dirty="0" smtClean="0">
                <a:solidFill>
                  <a:schemeClr val="bg1"/>
                </a:solidFill>
              </a:rPr>
              <a:t>Native languages to be taught is schools</a:t>
            </a:r>
          </a:p>
          <a:p>
            <a:r>
              <a:rPr lang="en-US" altLang="en-US" sz="3200" dirty="0" smtClean="0">
                <a:solidFill>
                  <a:schemeClr val="bg1"/>
                </a:solidFill>
                <a:hlinkClick r:id="rId4"/>
              </a:rPr>
              <a:t>http://www.youtube.com/watch?v=rwcGNr5eUcs&amp;feature=related</a:t>
            </a:r>
            <a:endParaRPr lang="en-US" altLang="en-US" sz="3200" dirty="0" smtClean="0">
              <a:solidFill>
                <a:schemeClr val="bg1"/>
              </a:solidFill>
            </a:endParaRPr>
          </a:p>
          <a:p>
            <a:endParaRPr lang="en-US" altLang="en-US" sz="3200" dirty="0" smtClean="0"/>
          </a:p>
          <a:p>
            <a:endParaRPr lang="en-US" altLang="en-US" sz="3200" dirty="0" smtClean="0"/>
          </a:p>
        </p:txBody>
      </p:sp>
    </p:spTree>
    <p:extLst>
      <p:ext uri="{BB962C8B-B14F-4D97-AF65-F5344CB8AC3E}">
        <p14:creationId xmlns:p14="http://schemas.microsoft.com/office/powerpoint/2010/main" val="7263497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altLang="en-US" smtClean="0"/>
              <a:t>Sources</a:t>
            </a:r>
          </a:p>
        </p:txBody>
      </p:sp>
      <p:sp>
        <p:nvSpPr>
          <p:cNvPr id="44035" name="Content Placeholder 2"/>
          <p:cNvSpPr>
            <a:spLocks noGrp="1"/>
          </p:cNvSpPr>
          <p:nvPr>
            <p:ph idx="1"/>
          </p:nvPr>
        </p:nvSpPr>
        <p:spPr>
          <a:xfrm>
            <a:off x="597131" y="1458885"/>
            <a:ext cx="10756669" cy="4525963"/>
          </a:xfrm>
        </p:spPr>
        <p:txBody>
          <a:bodyPr>
            <a:normAutofit/>
          </a:bodyPr>
          <a:lstStyle/>
          <a:p>
            <a:r>
              <a:rPr lang="en-US" altLang="en-US" sz="3200" dirty="0" smtClean="0">
                <a:solidFill>
                  <a:schemeClr val="bg1"/>
                </a:solidFill>
                <a:hlinkClick r:id="rId3"/>
              </a:rPr>
              <a:t>http://www.cogsci.indiana.edu/farg/rehling/nativeAm/ling.html</a:t>
            </a:r>
            <a:endParaRPr lang="en-US" altLang="en-US" sz="3200" dirty="0" smtClean="0">
              <a:solidFill>
                <a:schemeClr val="bg1"/>
              </a:solidFill>
            </a:endParaRPr>
          </a:p>
          <a:p>
            <a:r>
              <a:rPr lang="en-US" altLang="en-US" sz="3200" b="1" dirty="0" smtClean="0">
                <a:solidFill>
                  <a:schemeClr val="bg1"/>
                </a:solidFill>
              </a:rPr>
              <a:t>Indigenous Language Institute</a:t>
            </a:r>
          </a:p>
          <a:p>
            <a:pPr>
              <a:buFont typeface="Arial" panose="020B0604020202020204" pitchFamily="34" charset="0"/>
              <a:buNone/>
            </a:pPr>
            <a:r>
              <a:rPr lang="en-US" altLang="en-US" sz="3200" dirty="0" smtClean="0">
                <a:solidFill>
                  <a:schemeClr val="bg1"/>
                </a:solidFill>
                <a:hlinkClick r:id="rId4"/>
              </a:rPr>
              <a:t>http://www.ilinative.org/index.html</a:t>
            </a:r>
            <a:endParaRPr lang="en-US" altLang="en-US" sz="3200" dirty="0" smtClean="0">
              <a:solidFill>
                <a:schemeClr val="bg1"/>
              </a:solidFill>
            </a:endParaRPr>
          </a:p>
          <a:p>
            <a:pPr>
              <a:buFont typeface="Arial" panose="020B0604020202020204" pitchFamily="34" charset="0"/>
              <a:buNone/>
            </a:pPr>
            <a:r>
              <a:rPr lang="en-US" altLang="en-US" sz="3200" dirty="0" smtClean="0">
                <a:solidFill>
                  <a:schemeClr val="bg1"/>
                </a:solidFill>
              </a:rPr>
              <a:t>View short video with Wes </a:t>
            </a:r>
            <a:r>
              <a:rPr lang="en-US" altLang="en-US" sz="3200" dirty="0" err="1" smtClean="0">
                <a:solidFill>
                  <a:schemeClr val="bg1"/>
                </a:solidFill>
              </a:rPr>
              <a:t>Studi</a:t>
            </a:r>
            <a:endParaRPr lang="en-US" altLang="en-US" sz="3200" dirty="0" smtClean="0">
              <a:solidFill>
                <a:schemeClr val="bg1"/>
              </a:solidFill>
            </a:endParaRPr>
          </a:p>
          <a:p>
            <a:pPr>
              <a:buFont typeface="Arial" panose="020B0604020202020204" pitchFamily="34" charset="0"/>
              <a:buNone/>
            </a:pPr>
            <a:r>
              <a:rPr lang="en-US" altLang="en-US" sz="3200" dirty="0" smtClean="0">
                <a:solidFill>
                  <a:schemeClr val="bg1"/>
                </a:solidFill>
                <a:hlinkClick r:id="rId5"/>
              </a:rPr>
              <a:t>http://travel.nationalgeographic.com/travel/enduring-voices/</a:t>
            </a:r>
            <a:endParaRPr lang="en-US" altLang="en-US" sz="3200" dirty="0" smtClean="0">
              <a:solidFill>
                <a:schemeClr val="bg1"/>
              </a:solidFill>
            </a:endParaRPr>
          </a:p>
          <a:p>
            <a:pPr>
              <a:buFont typeface="Arial" panose="020B0604020202020204" pitchFamily="34" charset="0"/>
              <a:buNone/>
            </a:pPr>
            <a:r>
              <a:rPr lang="en-US" altLang="en-US" sz="3200" dirty="0" smtClean="0">
                <a:solidFill>
                  <a:schemeClr val="bg1"/>
                </a:solidFill>
              </a:rPr>
              <a:t>Salmon Songs </a:t>
            </a:r>
            <a:r>
              <a:rPr lang="en-US" altLang="en-US" sz="3200" dirty="0" smtClean="0">
                <a:solidFill>
                  <a:schemeClr val="bg1"/>
                </a:solidFill>
                <a:hlinkClick r:id="rId6"/>
              </a:rPr>
              <a:t>http://www.youtube.com/watch?v=q-aTzsMMJEs&amp;NR=1&amp;feature=endscreen</a:t>
            </a:r>
            <a:endParaRPr lang="en-US" altLang="en-US" sz="3200" dirty="0" smtClean="0">
              <a:solidFill>
                <a:schemeClr val="bg1"/>
              </a:solidFill>
            </a:endParaRPr>
          </a:p>
          <a:p>
            <a:pPr>
              <a:buFont typeface="Arial" panose="020B0604020202020204" pitchFamily="34" charset="0"/>
              <a:buNone/>
            </a:pPr>
            <a:endParaRPr lang="en-US" altLang="en-US" sz="3200" dirty="0" smtClean="0">
              <a:solidFill>
                <a:schemeClr val="bg1"/>
              </a:solidFill>
            </a:endParaRPr>
          </a:p>
          <a:p>
            <a:pPr>
              <a:buFont typeface="Arial" panose="020B0604020202020204" pitchFamily="34" charset="0"/>
              <a:buNone/>
            </a:pPr>
            <a:endParaRPr lang="en-US" altLang="en-US" sz="3200" dirty="0" smtClean="0">
              <a:solidFill>
                <a:schemeClr val="bg1"/>
              </a:solidFill>
            </a:endParaRPr>
          </a:p>
          <a:p>
            <a:endParaRPr lang="en-US" altLang="en-US" dirty="0" smtClean="0"/>
          </a:p>
        </p:txBody>
      </p:sp>
    </p:spTree>
    <p:extLst>
      <p:ext uri="{BB962C8B-B14F-4D97-AF65-F5344CB8AC3E}">
        <p14:creationId xmlns:p14="http://schemas.microsoft.com/office/powerpoint/2010/main" val="40817506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a:defRPr/>
            </a:pPr>
            <a:r>
              <a:rPr lang="en-US" dirty="0" smtClean="0">
                <a:solidFill>
                  <a:schemeClr val="accent1">
                    <a:lumMod val="20000"/>
                    <a:lumOff val="80000"/>
                  </a:schemeClr>
                </a:solidFill>
              </a:rPr>
              <a:t>Disappearing Languages</a:t>
            </a:r>
          </a:p>
        </p:txBody>
      </p:sp>
      <p:sp>
        <p:nvSpPr>
          <p:cNvPr id="3" name="Content Placeholder 2"/>
          <p:cNvSpPr>
            <a:spLocks noGrp="1"/>
          </p:cNvSpPr>
          <p:nvPr>
            <p:ph idx="1"/>
          </p:nvPr>
        </p:nvSpPr>
        <p:spPr>
          <a:xfrm>
            <a:off x="1149928" y="1600200"/>
            <a:ext cx="9939250" cy="5257800"/>
          </a:xfrm>
        </p:spPr>
        <p:txBody>
          <a:bodyPr rtlCol="0">
            <a:normAutofit lnSpcReduction="10000"/>
          </a:bodyPr>
          <a:lstStyle/>
          <a:p>
            <a:pPr>
              <a:defRPr/>
            </a:pPr>
            <a:r>
              <a:rPr lang="en-US" sz="4200" dirty="0">
                <a:solidFill>
                  <a:schemeClr val="accent1">
                    <a:lumMod val="20000"/>
                    <a:lumOff val="80000"/>
                  </a:schemeClr>
                </a:solidFill>
              </a:rPr>
              <a:t>Every 14 days a language dies. By 2100, more than half of the more than 7,000 languages spoken on Earth—many of them not yet recorded—may disappear, taking with them a wealth of knowledge about history, culture, the natural environment, and the human brain.</a:t>
            </a:r>
          </a:p>
          <a:p>
            <a:pPr>
              <a:defRPr/>
            </a:pPr>
            <a:r>
              <a:rPr lang="en-US" sz="4200" dirty="0" smtClean="0">
                <a:solidFill>
                  <a:schemeClr val="accent1">
                    <a:lumMod val="20000"/>
                    <a:lumOff val="80000"/>
                  </a:schemeClr>
                </a:solidFill>
                <a:hlinkClick r:id="rId3"/>
              </a:rPr>
              <a:t>http</a:t>
            </a:r>
            <a:r>
              <a:rPr lang="en-US" sz="4200" dirty="0">
                <a:solidFill>
                  <a:schemeClr val="accent1">
                    <a:lumMod val="20000"/>
                    <a:lumOff val="80000"/>
                  </a:schemeClr>
                </a:solidFill>
                <a:hlinkClick r:id="rId3"/>
              </a:rPr>
              <a:t>://www.youtube.com/watch?v=kGpOXWDZKwU&amp;feature=channel_video_title</a:t>
            </a:r>
            <a:endParaRPr lang="en-US" sz="4200" dirty="0">
              <a:solidFill>
                <a:schemeClr val="accent1">
                  <a:lumMod val="20000"/>
                  <a:lumOff val="80000"/>
                </a:schemeClr>
              </a:solidFill>
            </a:endParaRPr>
          </a:p>
          <a:p>
            <a:pPr>
              <a:defRPr/>
            </a:pPr>
            <a:endParaRPr lang="en-US" sz="4200" dirty="0">
              <a:solidFill>
                <a:schemeClr val="accent1">
                  <a:lumMod val="20000"/>
                  <a:lumOff val="80000"/>
                </a:schemeClr>
              </a:solidFill>
            </a:endParaRPr>
          </a:p>
        </p:txBody>
      </p:sp>
    </p:spTree>
    <p:extLst>
      <p:ext uri="{BB962C8B-B14F-4D97-AF65-F5344CB8AC3E}">
        <p14:creationId xmlns:p14="http://schemas.microsoft.com/office/powerpoint/2010/main" val="17030348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solidFill>
                  <a:schemeClr val="bg1"/>
                </a:solidFill>
              </a:rPr>
              <a:t>Agenda</a:t>
            </a:r>
            <a:endParaRPr lang="en-US" sz="6000" dirty="0">
              <a:solidFill>
                <a:schemeClr val="bg1"/>
              </a:solidFill>
            </a:endParaRPr>
          </a:p>
        </p:txBody>
      </p:sp>
      <p:sp>
        <p:nvSpPr>
          <p:cNvPr id="3" name="Content Placeholder 2"/>
          <p:cNvSpPr>
            <a:spLocks noGrp="1"/>
          </p:cNvSpPr>
          <p:nvPr>
            <p:ph idx="1"/>
          </p:nvPr>
        </p:nvSpPr>
        <p:spPr/>
        <p:txBody>
          <a:bodyPr>
            <a:normAutofit/>
          </a:bodyPr>
          <a:lstStyle/>
          <a:p>
            <a:r>
              <a:rPr lang="en-US" sz="4400" dirty="0" smtClean="0">
                <a:solidFill>
                  <a:schemeClr val="bg1"/>
                </a:solidFill>
              </a:rPr>
              <a:t>Finish </a:t>
            </a:r>
            <a:r>
              <a:rPr lang="en-US" sz="4400" dirty="0" err="1" smtClean="0">
                <a:solidFill>
                  <a:schemeClr val="bg1"/>
                </a:solidFill>
              </a:rPr>
              <a:t>Ishi</a:t>
            </a:r>
            <a:endParaRPr lang="en-US" sz="4400" dirty="0" smtClean="0">
              <a:solidFill>
                <a:schemeClr val="bg1"/>
              </a:solidFill>
            </a:endParaRPr>
          </a:p>
          <a:p>
            <a:r>
              <a:rPr lang="en-US" sz="4400" dirty="0" smtClean="0">
                <a:solidFill>
                  <a:schemeClr val="bg1"/>
                </a:solidFill>
              </a:rPr>
              <a:t>Review game</a:t>
            </a:r>
            <a:endParaRPr lang="en-US" sz="4400" dirty="0" smtClean="0">
              <a:solidFill>
                <a:schemeClr val="bg1"/>
              </a:solidFill>
            </a:endParaRPr>
          </a:p>
          <a:p>
            <a:r>
              <a:rPr lang="en-US" sz="4400" dirty="0" smtClean="0">
                <a:solidFill>
                  <a:schemeClr val="bg1"/>
                </a:solidFill>
              </a:rPr>
              <a:t>Language Preservation</a:t>
            </a:r>
            <a:endParaRPr lang="en-US" sz="4400" dirty="0">
              <a:solidFill>
                <a:schemeClr val="bg1"/>
              </a:solidFill>
            </a:endParaRPr>
          </a:p>
        </p:txBody>
      </p:sp>
    </p:spTree>
    <p:extLst>
      <p:ext uri="{BB962C8B-B14F-4D97-AF65-F5344CB8AC3E}">
        <p14:creationId xmlns:p14="http://schemas.microsoft.com/office/powerpoint/2010/main" val="1461541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a:defRPr/>
            </a:pPr>
            <a:r>
              <a:rPr lang="en-US" dirty="0" smtClean="0">
                <a:solidFill>
                  <a:schemeClr val="accent1">
                    <a:lumMod val="20000"/>
                    <a:lumOff val="80000"/>
                  </a:schemeClr>
                </a:solidFill>
              </a:rPr>
              <a:t>Examples -- Sauk and Fox </a:t>
            </a:r>
          </a:p>
        </p:txBody>
      </p:sp>
      <p:sp>
        <p:nvSpPr>
          <p:cNvPr id="3" name="Content Placeholder 2"/>
          <p:cNvSpPr>
            <a:spLocks noGrp="1"/>
          </p:cNvSpPr>
          <p:nvPr>
            <p:ph idx="1"/>
          </p:nvPr>
        </p:nvSpPr>
        <p:spPr>
          <a:xfrm>
            <a:off x="249382" y="1825625"/>
            <a:ext cx="11104418" cy="4351338"/>
          </a:xfrm>
        </p:spPr>
        <p:txBody>
          <a:bodyPr rtlCol="0">
            <a:normAutofit/>
          </a:bodyPr>
          <a:lstStyle/>
          <a:p>
            <a:pPr>
              <a:defRPr/>
            </a:pPr>
            <a:r>
              <a:rPr lang="en-US" sz="3200" dirty="0" smtClean="0">
                <a:solidFill>
                  <a:schemeClr val="accent1">
                    <a:lumMod val="20000"/>
                    <a:lumOff val="80000"/>
                  </a:schemeClr>
                </a:solidFill>
              </a:rPr>
              <a:t>Two Turtles</a:t>
            </a:r>
          </a:p>
          <a:p>
            <a:pPr>
              <a:defRPr/>
            </a:pPr>
            <a:r>
              <a:rPr lang="en-US" sz="3200" dirty="0">
                <a:solidFill>
                  <a:schemeClr val="accent1">
                    <a:lumMod val="20000"/>
                    <a:lumOff val="80000"/>
                  </a:schemeClr>
                </a:solidFill>
                <a:hlinkClick r:id="rId3"/>
              </a:rPr>
              <a:t>http://</a:t>
            </a:r>
            <a:r>
              <a:rPr lang="en-US" sz="3200" dirty="0" smtClean="0">
                <a:solidFill>
                  <a:schemeClr val="accent1">
                    <a:lumMod val="20000"/>
                    <a:lumOff val="80000"/>
                  </a:schemeClr>
                </a:solidFill>
                <a:hlinkClick r:id="rId3"/>
              </a:rPr>
              <a:t>www.youtube.com/watch?v=IAZI2DsU6Dg</a:t>
            </a:r>
            <a:endParaRPr lang="en-US" sz="3200" dirty="0" smtClean="0">
              <a:solidFill>
                <a:schemeClr val="accent1">
                  <a:lumMod val="20000"/>
                  <a:lumOff val="80000"/>
                </a:schemeClr>
              </a:solidFill>
            </a:endParaRPr>
          </a:p>
          <a:p>
            <a:pPr>
              <a:defRPr/>
            </a:pPr>
            <a:r>
              <a:rPr lang="en-US" sz="3200" dirty="0" smtClean="0">
                <a:solidFill>
                  <a:schemeClr val="accent1">
                    <a:lumMod val="20000"/>
                    <a:lumOff val="80000"/>
                  </a:schemeClr>
                </a:solidFill>
              </a:rPr>
              <a:t>Terrie Kinsey, who is of Cherokee and </a:t>
            </a:r>
            <a:r>
              <a:rPr lang="en-US" sz="3200" dirty="0" err="1" smtClean="0">
                <a:solidFill>
                  <a:schemeClr val="accent1">
                    <a:lumMod val="20000"/>
                    <a:lumOff val="80000"/>
                  </a:schemeClr>
                </a:solidFill>
              </a:rPr>
              <a:t>Euchee</a:t>
            </a:r>
            <a:r>
              <a:rPr lang="en-US" sz="3200" dirty="0" smtClean="0">
                <a:solidFill>
                  <a:schemeClr val="accent1">
                    <a:lumMod val="20000"/>
                    <a:lumOff val="80000"/>
                  </a:schemeClr>
                </a:solidFill>
              </a:rPr>
              <a:t> heritage, serves as the language program coordinator for the Sac and Fox Nation of Oklahoma. She creates and organizes language resources for tribal members to encourage interest in their language, for example by collecting clan stories from the elders to produce illustrated books.</a:t>
            </a:r>
            <a:br>
              <a:rPr lang="en-US" sz="3200" dirty="0" smtClean="0">
                <a:solidFill>
                  <a:schemeClr val="accent1">
                    <a:lumMod val="20000"/>
                    <a:lumOff val="80000"/>
                  </a:schemeClr>
                </a:solidFill>
              </a:rPr>
            </a:br>
            <a:endParaRPr lang="en-US" dirty="0" smtClean="0">
              <a:solidFill>
                <a:schemeClr val="accent1">
                  <a:lumMod val="20000"/>
                  <a:lumOff val="80000"/>
                </a:schemeClr>
              </a:solidFill>
            </a:endParaRPr>
          </a:p>
        </p:txBody>
      </p:sp>
    </p:spTree>
    <p:extLst>
      <p:ext uri="{BB962C8B-B14F-4D97-AF65-F5344CB8AC3E}">
        <p14:creationId xmlns:p14="http://schemas.microsoft.com/office/powerpoint/2010/main" val="30419900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solidFill>
                  <a:schemeClr val="bg1"/>
                </a:solidFill>
              </a:rPr>
              <a:t>Assignment</a:t>
            </a:r>
            <a:endParaRPr lang="en-US" sz="6000" b="1" dirty="0">
              <a:solidFill>
                <a:schemeClr val="bg1"/>
              </a:solidFill>
            </a:endParaRPr>
          </a:p>
        </p:txBody>
      </p:sp>
      <p:sp>
        <p:nvSpPr>
          <p:cNvPr id="3" name="Content Placeholder 2"/>
          <p:cNvSpPr>
            <a:spLocks noGrp="1"/>
          </p:cNvSpPr>
          <p:nvPr>
            <p:ph idx="1"/>
          </p:nvPr>
        </p:nvSpPr>
        <p:spPr/>
        <p:txBody>
          <a:bodyPr/>
          <a:lstStyle/>
          <a:p>
            <a:r>
              <a:rPr lang="en-US" sz="3200" b="1" dirty="0" smtClean="0">
                <a:solidFill>
                  <a:schemeClr val="bg1"/>
                </a:solidFill>
              </a:rPr>
              <a:t>Week 8 Questions  due November 5</a:t>
            </a:r>
          </a:p>
          <a:p>
            <a:endParaRPr lang="en-US" sz="3200" b="1" dirty="0">
              <a:solidFill>
                <a:schemeClr val="bg1"/>
              </a:solidFill>
            </a:endParaRPr>
          </a:p>
          <a:p>
            <a:r>
              <a:rPr lang="en-US" altLang="en-US" sz="3200" b="1" dirty="0">
                <a:solidFill>
                  <a:schemeClr val="bg1"/>
                </a:solidFill>
              </a:rPr>
              <a:t>Topics for Buffalo Robe Project will be due on November 10</a:t>
            </a:r>
          </a:p>
          <a:p>
            <a:r>
              <a:rPr lang="en-US" altLang="en-US" sz="3200" b="1" dirty="0">
                <a:solidFill>
                  <a:schemeClr val="bg1"/>
                </a:solidFill>
              </a:rPr>
              <a:t>Tell us something contemporary about your tribe –language preservation November </a:t>
            </a:r>
            <a:r>
              <a:rPr lang="en-US" altLang="en-US" sz="3200" b="1" dirty="0" smtClean="0">
                <a:solidFill>
                  <a:schemeClr val="bg1"/>
                </a:solidFill>
              </a:rPr>
              <a:t>3</a:t>
            </a:r>
            <a:endParaRPr lang="en-US" altLang="en-US" sz="3200" b="1" dirty="0">
              <a:solidFill>
                <a:schemeClr val="bg1"/>
              </a:solidFill>
            </a:endParaRPr>
          </a:p>
          <a:p>
            <a:r>
              <a:rPr lang="en-US" altLang="en-US" sz="3200" b="1" dirty="0">
                <a:solidFill>
                  <a:schemeClr val="bg1"/>
                </a:solidFill>
              </a:rPr>
              <a:t>Find a current or recent Native American Artist and be ready to report on November 17</a:t>
            </a:r>
          </a:p>
          <a:p>
            <a:endParaRPr lang="en-US" b="1" dirty="0" smtClean="0">
              <a:solidFill>
                <a:schemeClr val="bg1"/>
              </a:solidFill>
            </a:endParaRPr>
          </a:p>
        </p:txBody>
      </p:sp>
    </p:spTree>
    <p:extLst>
      <p:ext uri="{BB962C8B-B14F-4D97-AF65-F5344CB8AC3E}">
        <p14:creationId xmlns:p14="http://schemas.microsoft.com/office/powerpoint/2010/main" val="1581646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solidFill>
                  <a:schemeClr val="bg1"/>
                </a:solidFill>
              </a:rPr>
              <a:t>Vocabulary Review</a:t>
            </a:r>
            <a:endParaRPr lang="en-US" dirty="0">
              <a:solidFill>
                <a:schemeClr val="bg1"/>
              </a:solidFill>
            </a:endParaRPr>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3860386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pPr>
              <a:defRPr/>
            </a:pPr>
            <a:r>
              <a:rPr lang="en-US" dirty="0" smtClean="0">
                <a:solidFill>
                  <a:schemeClr val="accent1">
                    <a:lumMod val="20000"/>
                    <a:lumOff val="80000"/>
                  </a:schemeClr>
                </a:solidFill>
                <a:latin typeface="Arial" charset="0"/>
                <a:cs typeface="Arial" charset="0"/>
              </a:rPr>
              <a:t>Native American Languages</a:t>
            </a:r>
          </a:p>
        </p:txBody>
      </p:sp>
      <p:sp>
        <p:nvSpPr>
          <p:cNvPr id="3" name="Subtitle 2"/>
          <p:cNvSpPr>
            <a:spLocks noGrp="1"/>
          </p:cNvSpPr>
          <p:nvPr>
            <p:ph type="subTitle" idx="1"/>
          </p:nvPr>
        </p:nvSpPr>
        <p:spPr>
          <a:xfrm>
            <a:off x="2895600" y="3886200"/>
            <a:ext cx="6400800" cy="2514600"/>
          </a:xfrm>
        </p:spPr>
        <p:txBody>
          <a:bodyPr rtlCol="0">
            <a:normAutofit/>
          </a:bodyPr>
          <a:lstStyle/>
          <a:p>
            <a:pPr>
              <a:defRPr/>
            </a:pPr>
            <a:r>
              <a:rPr lang="en-US" b="1" dirty="0" smtClean="0">
                <a:solidFill>
                  <a:schemeClr val="accent1">
                    <a:lumMod val="20000"/>
                    <a:lumOff val="80000"/>
                  </a:schemeClr>
                </a:solidFill>
                <a:latin typeface="Arial" pitchFamily="34" charset="0"/>
                <a:cs typeface="Arial" pitchFamily="34" charset="0"/>
              </a:rPr>
              <a:t>Endangered</a:t>
            </a:r>
          </a:p>
          <a:p>
            <a:pPr>
              <a:defRPr/>
            </a:pPr>
            <a:r>
              <a:rPr lang="en-US" b="1" dirty="0" smtClean="0">
                <a:solidFill>
                  <a:schemeClr val="accent1">
                    <a:lumMod val="20000"/>
                    <a:lumOff val="80000"/>
                  </a:schemeClr>
                </a:solidFill>
                <a:latin typeface="Arial" pitchFamily="34" charset="0"/>
                <a:cs typeface="Arial" pitchFamily="34" charset="0"/>
              </a:rPr>
              <a:t>Revival</a:t>
            </a:r>
          </a:p>
          <a:p>
            <a:pPr>
              <a:defRPr/>
            </a:pPr>
            <a:r>
              <a:rPr lang="en-US" b="1" dirty="0" smtClean="0">
                <a:solidFill>
                  <a:schemeClr val="accent1">
                    <a:lumMod val="20000"/>
                    <a:lumOff val="80000"/>
                  </a:schemeClr>
                </a:solidFill>
                <a:latin typeface="Arial" pitchFamily="34" charset="0"/>
                <a:cs typeface="Arial" pitchFamily="34" charset="0"/>
              </a:rPr>
              <a:t>Revitalization</a:t>
            </a:r>
            <a:br>
              <a:rPr lang="en-US" b="1" dirty="0" smtClean="0">
                <a:solidFill>
                  <a:schemeClr val="accent1">
                    <a:lumMod val="20000"/>
                    <a:lumOff val="80000"/>
                  </a:schemeClr>
                </a:solidFill>
                <a:latin typeface="Arial" pitchFamily="34" charset="0"/>
                <a:cs typeface="Arial" pitchFamily="34" charset="0"/>
              </a:rPr>
            </a:br>
            <a:endParaRPr lang="en-US" b="1" dirty="0" smtClean="0">
              <a:solidFill>
                <a:schemeClr val="accent1">
                  <a:lumMod val="20000"/>
                  <a:lumOff val="80000"/>
                </a:schemeClr>
              </a:solidFill>
              <a:latin typeface="Arial" pitchFamily="34" charset="0"/>
              <a:cs typeface="Arial" pitchFamily="34" charset="0"/>
            </a:endParaRPr>
          </a:p>
          <a:p>
            <a:pPr>
              <a:defRPr/>
            </a:pPr>
            <a:r>
              <a:rPr lang="en-US" sz="1300" b="1" dirty="0">
                <a:solidFill>
                  <a:schemeClr val="accent1">
                    <a:lumMod val="20000"/>
                    <a:lumOff val="80000"/>
                  </a:schemeClr>
                </a:solidFill>
                <a:latin typeface="Arial" pitchFamily="34" charset="0"/>
                <a:cs typeface="Arial" pitchFamily="34" charset="0"/>
                <a:hlinkClick r:id="rId3"/>
              </a:rPr>
              <a:t>http://www.youtube.com/watch?v=pROGfJ4qcmQ&amp;feature=fvwrel</a:t>
            </a:r>
            <a:endParaRPr lang="en-US" sz="1300" b="1" dirty="0">
              <a:solidFill>
                <a:schemeClr val="accent1">
                  <a:lumMod val="20000"/>
                  <a:lumOff val="80000"/>
                </a:schemeClr>
              </a:solidFill>
              <a:latin typeface="Arial" pitchFamily="34" charset="0"/>
              <a:cs typeface="Arial" pitchFamily="34" charset="0"/>
            </a:endParaRPr>
          </a:p>
          <a:p>
            <a:pPr>
              <a:defRPr/>
            </a:pPr>
            <a:endParaRPr lang="en-US" sz="1300" b="1" dirty="0">
              <a:solidFill>
                <a:schemeClr val="accent1">
                  <a:lumMod val="20000"/>
                  <a:lumOff val="80000"/>
                </a:schemeClr>
              </a:solidFill>
              <a:latin typeface="Arial" pitchFamily="34" charset="0"/>
              <a:cs typeface="Arial" pitchFamily="34" charset="0"/>
            </a:endParaRPr>
          </a:p>
          <a:p>
            <a:pPr>
              <a:defRPr/>
            </a:pPr>
            <a:endParaRPr lang="en-US" dirty="0" smtClean="0"/>
          </a:p>
        </p:txBody>
      </p:sp>
    </p:spTree>
    <p:extLst>
      <p:ext uri="{BB962C8B-B14F-4D97-AF65-F5344CB8AC3E}">
        <p14:creationId xmlns:p14="http://schemas.microsoft.com/office/powerpoint/2010/main" val="4307086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a:defRPr/>
            </a:pPr>
            <a:r>
              <a:rPr lang="en-US" dirty="0" smtClean="0">
                <a:solidFill>
                  <a:schemeClr val="accent1">
                    <a:lumMod val="20000"/>
                    <a:lumOff val="80000"/>
                  </a:schemeClr>
                </a:solidFill>
              </a:rPr>
              <a:t>Related Terminology</a:t>
            </a:r>
          </a:p>
        </p:txBody>
      </p:sp>
      <p:sp>
        <p:nvSpPr>
          <p:cNvPr id="3" name="Content Placeholder 2"/>
          <p:cNvSpPr>
            <a:spLocks noGrp="1"/>
          </p:cNvSpPr>
          <p:nvPr>
            <p:ph idx="1"/>
          </p:nvPr>
        </p:nvSpPr>
        <p:spPr/>
        <p:txBody>
          <a:bodyPr rtlCol="0">
            <a:noAutofit/>
          </a:bodyPr>
          <a:lstStyle/>
          <a:p>
            <a:pPr>
              <a:defRPr/>
            </a:pPr>
            <a:r>
              <a:rPr lang="en-US" sz="3600" dirty="0" smtClean="0">
                <a:solidFill>
                  <a:schemeClr val="accent1">
                    <a:lumMod val="20000"/>
                    <a:lumOff val="80000"/>
                  </a:schemeClr>
                </a:solidFill>
              </a:rPr>
              <a:t>A language which has </a:t>
            </a:r>
            <a:r>
              <a:rPr lang="en-US" sz="3600" u="sng" dirty="0" smtClean="0">
                <a:solidFill>
                  <a:schemeClr val="accent1">
                    <a:lumMod val="20000"/>
                    <a:lumOff val="80000"/>
                  </a:schemeClr>
                </a:solidFill>
              </a:rPr>
              <a:t>no native speakers </a:t>
            </a:r>
            <a:r>
              <a:rPr lang="en-US" sz="3600" dirty="0" smtClean="0">
                <a:solidFill>
                  <a:schemeClr val="accent1">
                    <a:lumMod val="20000"/>
                    <a:lumOff val="80000"/>
                  </a:schemeClr>
                </a:solidFill>
              </a:rPr>
              <a:t>(people who grew up speaking the language as a child) is called </a:t>
            </a:r>
            <a:r>
              <a:rPr lang="en-US" sz="3600" b="1" dirty="0" smtClean="0">
                <a:solidFill>
                  <a:schemeClr val="accent1">
                    <a:lumMod val="20000"/>
                    <a:lumOff val="80000"/>
                  </a:schemeClr>
                </a:solidFill>
              </a:rPr>
              <a:t>"dead" or "extinct."</a:t>
            </a:r>
            <a:r>
              <a:rPr lang="en-US" sz="3600" dirty="0" smtClean="0">
                <a:solidFill>
                  <a:schemeClr val="accent1">
                    <a:lumMod val="20000"/>
                    <a:lumOff val="80000"/>
                  </a:schemeClr>
                </a:solidFill>
              </a:rPr>
              <a:t> </a:t>
            </a:r>
          </a:p>
          <a:p>
            <a:pPr>
              <a:defRPr/>
            </a:pPr>
            <a:r>
              <a:rPr lang="en-US" sz="3600" dirty="0" smtClean="0">
                <a:solidFill>
                  <a:schemeClr val="accent1">
                    <a:lumMod val="20000"/>
                    <a:lumOff val="80000"/>
                  </a:schemeClr>
                </a:solidFill>
              </a:rPr>
              <a:t> … no </a:t>
            </a:r>
            <a:r>
              <a:rPr lang="en-US" sz="3600" u="sng" dirty="0" smtClean="0">
                <a:solidFill>
                  <a:schemeClr val="accent1">
                    <a:lumMod val="20000"/>
                    <a:lumOff val="80000"/>
                  </a:schemeClr>
                </a:solidFill>
              </a:rPr>
              <a:t>native speakers in the youngest generation </a:t>
            </a:r>
            <a:r>
              <a:rPr lang="en-US" sz="3600" dirty="0" smtClean="0">
                <a:solidFill>
                  <a:schemeClr val="accent1">
                    <a:lumMod val="20000"/>
                    <a:lumOff val="80000"/>
                  </a:schemeClr>
                </a:solidFill>
              </a:rPr>
              <a:t>is called </a:t>
            </a:r>
            <a:r>
              <a:rPr lang="en-US" sz="3600" b="1" dirty="0" smtClean="0">
                <a:solidFill>
                  <a:schemeClr val="accent1">
                    <a:lumMod val="20000"/>
                    <a:lumOff val="80000"/>
                  </a:schemeClr>
                </a:solidFill>
              </a:rPr>
              <a:t>"moribund.“</a:t>
            </a:r>
          </a:p>
          <a:p>
            <a:pPr>
              <a:defRPr/>
            </a:pPr>
            <a:r>
              <a:rPr lang="en-US" sz="3600" dirty="0" smtClean="0">
                <a:solidFill>
                  <a:schemeClr val="accent1">
                    <a:lumMod val="20000"/>
                    <a:lumOff val="80000"/>
                  </a:schemeClr>
                </a:solidFill>
              </a:rPr>
              <a:t>very </a:t>
            </a:r>
            <a:r>
              <a:rPr lang="en-US" sz="3600" u="sng" dirty="0" smtClean="0">
                <a:solidFill>
                  <a:schemeClr val="accent1">
                    <a:lumMod val="20000"/>
                    <a:lumOff val="80000"/>
                  </a:schemeClr>
                </a:solidFill>
              </a:rPr>
              <a:t>few native speakers </a:t>
            </a:r>
            <a:r>
              <a:rPr lang="en-US" sz="3600" dirty="0" smtClean="0">
                <a:solidFill>
                  <a:schemeClr val="accent1">
                    <a:lumMod val="20000"/>
                    <a:lumOff val="80000"/>
                  </a:schemeClr>
                </a:solidFill>
              </a:rPr>
              <a:t>is called </a:t>
            </a:r>
            <a:r>
              <a:rPr lang="en-US" sz="3600" b="1" dirty="0" smtClean="0">
                <a:solidFill>
                  <a:schemeClr val="accent1">
                    <a:lumMod val="20000"/>
                    <a:lumOff val="80000"/>
                  </a:schemeClr>
                </a:solidFill>
              </a:rPr>
              <a:t>"endangered" or "imperiled."</a:t>
            </a:r>
            <a:r>
              <a:rPr lang="en-US" sz="3600" dirty="0" smtClean="0">
                <a:solidFill>
                  <a:schemeClr val="accent1">
                    <a:lumMod val="20000"/>
                    <a:lumOff val="80000"/>
                  </a:schemeClr>
                </a:solidFill>
              </a:rPr>
              <a:t/>
            </a:r>
            <a:br>
              <a:rPr lang="en-US" sz="3600" dirty="0" smtClean="0">
                <a:solidFill>
                  <a:schemeClr val="accent1">
                    <a:lumMod val="20000"/>
                    <a:lumOff val="80000"/>
                  </a:schemeClr>
                </a:solidFill>
              </a:rPr>
            </a:br>
            <a:r>
              <a:rPr lang="en-US" sz="3600" dirty="0" smtClean="0">
                <a:solidFill>
                  <a:schemeClr val="accent1">
                    <a:lumMod val="20000"/>
                    <a:lumOff val="80000"/>
                  </a:schemeClr>
                </a:solidFill>
              </a:rPr>
              <a:t/>
            </a:r>
            <a:br>
              <a:rPr lang="en-US" sz="3600" dirty="0" smtClean="0">
                <a:solidFill>
                  <a:schemeClr val="accent1">
                    <a:lumMod val="20000"/>
                    <a:lumOff val="80000"/>
                  </a:schemeClr>
                </a:solidFill>
              </a:rPr>
            </a:br>
            <a:endParaRPr lang="en-US" sz="3600" b="1" dirty="0" smtClean="0">
              <a:solidFill>
                <a:schemeClr val="accent1">
                  <a:lumMod val="20000"/>
                  <a:lumOff val="80000"/>
                </a:schemeClr>
              </a:solidFill>
            </a:endParaRPr>
          </a:p>
        </p:txBody>
      </p:sp>
    </p:spTree>
    <p:extLst>
      <p:ext uri="{BB962C8B-B14F-4D97-AF65-F5344CB8AC3E}">
        <p14:creationId xmlns:p14="http://schemas.microsoft.com/office/powerpoint/2010/main" val="32350836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a:defRPr/>
            </a:pPr>
            <a:r>
              <a:rPr lang="en-US" dirty="0" smtClean="0">
                <a:solidFill>
                  <a:schemeClr val="accent1">
                    <a:lumMod val="20000"/>
                    <a:lumOff val="80000"/>
                  </a:schemeClr>
                </a:solidFill>
              </a:rPr>
              <a:t>Current State of Tribal Languages</a:t>
            </a:r>
          </a:p>
        </p:txBody>
      </p:sp>
      <p:sp>
        <p:nvSpPr>
          <p:cNvPr id="4099" name="Content Placeholder 2"/>
          <p:cNvSpPr>
            <a:spLocks noGrp="1"/>
          </p:cNvSpPr>
          <p:nvPr>
            <p:ph idx="1"/>
          </p:nvPr>
        </p:nvSpPr>
        <p:spPr/>
        <p:txBody>
          <a:bodyPr>
            <a:normAutofit/>
          </a:bodyPr>
          <a:lstStyle/>
          <a:p>
            <a:pPr>
              <a:buFont typeface="Arial" charset="0"/>
              <a:buChar char="•"/>
              <a:defRPr/>
            </a:pPr>
            <a:r>
              <a:rPr lang="en-US" sz="3600" dirty="0" smtClean="0">
                <a:solidFill>
                  <a:schemeClr val="accent1">
                    <a:lumMod val="20000"/>
                    <a:lumOff val="80000"/>
                  </a:schemeClr>
                </a:solidFill>
              </a:rPr>
              <a:t>Language revival and language revitalization are attempts to preserve endangered languages</a:t>
            </a:r>
          </a:p>
          <a:p>
            <a:pPr>
              <a:buFont typeface="Arial" charset="0"/>
              <a:buChar char="•"/>
              <a:defRPr/>
            </a:pPr>
            <a:r>
              <a:rPr lang="en-US" sz="3600" dirty="0" smtClean="0">
                <a:solidFill>
                  <a:schemeClr val="accent1">
                    <a:lumMod val="20000"/>
                    <a:lumOff val="80000"/>
                  </a:schemeClr>
                </a:solidFill>
              </a:rPr>
              <a:t>Of the 800+ Amerindian languages, five hundred are endangered or worse</a:t>
            </a:r>
          </a:p>
          <a:p>
            <a:pPr>
              <a:buFont typeface="Arial" charset="0"/>
              <a:buChar char="•"/>
              <a:defRPr/>
            </a:pPr>
            <a:r>
              <a:rPr lang="en-US" sz="3600" dirty="0" smtClean="0">
                <a:solidFill>
                  <a:schemeClr val="accent1">
                    <a:lumMod val="20000"/>
                    <a:lumOff val="80000"/>
                  </a:schemeClr>
                </a:solidFill>
              </a:rPr>
              <a:t>In North America only Navajo usage is increasing</a:t>
            </a:r>
            <a:br>
              <a:rPr lang="en-US" sz="3600" dirty="0" smtClean="0">
                <a:solidFill>
                  <a:schemeClr val="accent1">
                    <a:lumMod val="20000"/>
                    <a:lumOff val="80000"/>
                  </a:schemeClr>
                </a:solidFill>
              </a:rPr>
            </a:br>
            <a:endParaRPr lang="en-US" sz="3600" dirty="0" smtClean="0">
              <a:solidFill>
                <a:schemeClr val="accent1">
                  <a:lumMod val="20000"/>
                  <a:lumOff val="80000"/>
                </a:schemeClr>
              </a:solidFill>
            </a:endParaRPr>
          </a:p>
        </p:txBody>
      </p:sp>
    </p:spTree>
    <p:extLst>
      <p:ext uri="{BB962C8B-B14F-4D97-AF65-F5344CB8AC3E}">
        <p14:creationId xmlns:p14="http://schemas.microsoft.com/office/powerpoint/2010/main" val="38750379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defRPr/>
            </a:pPr>
            <a:r>
              <a:rPr lang="en-US" dirty="0" smtClean="0">
                <a:solidFill>
                  <a:schemeClr val="accent1">
                    <a:lumMod val="20000"/>
                    <a:lumOff val="80000"/>
                  </a:schemeClr>
                </a:solidFill>
              </a:rPr>
              <a:t>History</a:t>
            </a:r>
          </a:p>
        </p:txBody>
      </p:sp>
      <p:sp>
        <p:nvSpPr>
          <p:cNvPr id="3" name="Content Placeholder 2"/>
          <p:cNvSpPr>
            <a:spLocks noGrp="1"/>
          </p:cNvSpPr>
          <p:nvPr>
            <p:ph idx="1"/>
          </p:nvPr>
        </p:nvSpPr>
        <p:spPr>
          <a:xfrm>
            <a:off x="684416" y="1600200"/>
            <a:ext cx="9922625" cy="5029200"/>
          </a:xfrm>
        </p:spPr>
        <p:txBody>
          <a:bodyPr rtlCol="0">
            <a:normAutofit/>
          </a:bodyPr>
          <a:lstStyle/>
          <a:p>
            <a:pPr>
              <a:defRPr/>
            </a:pPr>
            <a:r>
              <a:rPr lang="en-US" sz="3200" dirty="0" smtClean="0">
                <a:solidFill>
                  <a:schemeClr val="accent1">
                    <a:lumMod val="20000"/>
                    <a:lumOff val="80000"/>
                  </a:schemeClr>
                </a:solidFill>
              </a:rPr>
              <a:t>Amerindian languages were </a:t>
            </a:r>
            <a:r>
              <a:rPr lang="en-US" sz="3200" u="sng" dirty="0" smtClean="0">
                <a:solidFill>
                  <a:schemeClr val="accent1">
                    <a:lumMod val="20000"/>
                    <a:lumOff val="80000"/>
                  </a:schemeClr>
                </a:solidFill>
              </a:rPr>
              <a:t>deliberately destroyed</a:t>
            </a:r>
            <a:r>
              <a:rPr lang="en-US" sz="3200" dirty="0" smtClean="0">
                <a:solidFill>
                  <a:schemeClr val="accent1">
                    <a:lumMod val="20000"/>
                    <a:lumOff val="80000"/>
                  </a:schemeClr>
                </a:solidFill>
              </a:rPr>
              <a:t>, particularly in North America</a:t>
            </a:r>
          </a:p>
          <a:p>
            <a:pPr>
              <a:defRPr/>
            </a:pPr>
            <a:r>
              <a:rPr lang="en-US" sz="3200" dirty="0" smtClean="0">
                <a:solidFill>
                  <a:schemeClr val="accent1">
                    <a:lumMod val="20000"/>
                    <a:lumOff val="80000"/>
                  </a:schemeClr>
                </a:solidFill>
              </a:rPr>
              <a:t>As recently as the 1950's, Indian children were being </a:t>
            </a:r>
            <a:r>
              <a:rPr lang="en-US" sz="3200" u="sng" dirty="0" smtClean="0">
                <a:solidFill>
                  <a:schemeClr val="accent1">
                    <a:lumMod val="20000"/>
                    <a:lumOff val="80000"/>
                  </a:schemeClr>
                </a:solidFill>
              </a:rPr>
              <a:t>forcibly removed </a:t>
            </a:r>
            <a:r>
              <a:rPr lang="en-US" sz="3200" dirty="0" smtClean="0">
                <a:solidFill>
                  <a:schemeClr val="accent1">
                    <a:lumMod val="20000"/>
                    <a:lumOff val="80000"/>
                  </a:schemeClr>
                </a:solidFill>
              </a:rPr>
              <a:t>from non-English-speaking households and sent to boarding schools to be "socialized." </a:t>
            </a:r>
          </a:p>
          <a:p>
            <a:pPr>
              <a:defRPr/>
            </a:pPr>
            <a:r>
              <a:rPr lang="en-US" sz="3200" dirty="0" smtClean="0">
                <a:solidFill>
                  <a:schemeClr val="accent1">
                    <a:lumMod val="20000"/>
                    <a:lumOff val="80000"/>
                  </a:schemeClr>
                </a:solidFill>
              </a:rPr>
              <a:t>They were </a:t>
            </a:r>
            <a:r>
              <a:rPr lang="en-US" sz="3200" u="sng" dirty="0" smtClean="0">
                <a:solidFill>
                  <a:schemeClr val="accent1">
                    <a:lumMod val="20000"/>
                    <a:lumOff val="80000"/>
                  </a:schemeClr>
                </a:solidFill>
              </a:rPr>
              <a:t>routinely punished there for speaking their languages</a:t>
            </a:r>
          </a:p>
          <a:p>
            <a:pPr>
              <a:defRPr/>
            </a:pPr>
            <a:r>
              <a:rPr lang="en-US" sz="3200" dirty="0" smtClean="0">
                <a:solidFill>
                  <a:schemeClr val="accent1">
                    <a:lumMod val="20000"/>
                    <a:lumOff val="80000"/>
                  </a:schemeClr>
                </a:solidFill>
              </a:rPr>
              <a:t>Indian-speaking </a:t>
            </a:r>
            <a:r>
              <a:rPr lang="en-US" sz="3200" u="sng" dirty="0" smtClean="0">
                <a:solidFill>
                  <a:schemeClr val="accent1">
                    <a:lumMod val="20000"/>
                    <a:lumOff val="80000"/>
                  </a:schemeClr>
                </a:solidFill>
              </a:rPr>
              <a:t>parents began hiding their languages</a:t>
            </a:r>
            <a:r>
              <a:rPr lang="en-US" sz="3200" dirty="0" smtClean="0">
                <a:solidFill>
                  <a:schemeClr val="accent1">
                    <a:lumMod val="20000"/>
                    <a:lumOff val="80000"/>
                  </a:schemeClr>
                </a:solidFill>
              </a:rPr>
              <a:t> in hopes of keeping their children in their houses or at least making school life easier for them.</a:t>
            </a:r>
          </a:p>
        </p:txBody>
      </p:sp>
    </p:spTree>
    <p:extLst>
      <p:ext uri="{BB962C8B-B14F-4D97-AF65-F5344CB8AC3E}">
        <p14:creationId xmlns:p14="http://schemas.microsoft.com/office/powerpoint/2010/main" val="17654034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defRPr/>
            </a:pPr>
            <a:r>
              <a:rPr lang="en-US" dirty="0" smtClean="0">
                <a:solidFill>
                  <a:schemeClr val="accent1">
                    <a:lumMod val="20000"/>
                    <a:lumOff val="80000"/>
                  </a:schemeClr>
                </a:solidFill>
              </a:rPr>
              <a:t>Revival and Revitalization</a:t>
            </a:r>
          </a:p>
        </p:txBody>
      </p:sp>
      <p:sp>
        <p:nvSpPr>
          <p:cNvPr id="6147" name="Content Placeholder 2"/>
          <p:cNvSpPr>
            <a:spLocks noGrp="1"/>
          </p:cNvSpPr>
          <p:nvPr>
            <p:ph idx="1"/>
          </p:nvPr>
        </p:nvSpPr>
        <p:spPr/>
        <p:txBody>
          <a:bodyPr>
            <a:noAutofit/>
          </a:bodyPr>
          <a:lstStyle/>
          <a:p>
            <a:pPr>
              <a:buFont typeface="Arial" charset="0"/>
              <a:buChar char="•"/>
              <a:defRPr/>
            </a:pPr>
            <a:r>
              <a:rPr lang="en-US" sz="3600" dirty="0" smtClean="0">
                <a:solidFill>
                  <a:schemeClr val="accent1">
                    <a:lumMod val="20000"/>
                    <a:lumOff val="80000"/>
                  </a:schemeClr>
                </a:solidFill>
              </a:rPr>
              <a:t>Once the majority of the young people in a community don't understand a language anymore, its usage declines rapidly. </a:t>
            </a:r>
          </a:p>
          <a:p>
            <a:pPr>
              <a:buFont typeface="Arial" charset="0"/>
              <a:buChar char="•"/>
              <a:defRPr/>
            </a:pPr>
            <a:r>
              <a:rPr lang="en-US" sz="3600" dirty="0" smtClean="0">
                <a:solidFill>
                  <a:schemeClr val="accent1">
                    <a:lumMod val="20000"/>
                    <a:lumOff val="80000"/>
                  </a:schemeClr>
                </a:solidFill>
              </a:rPr>
              <a:t>This is where language revival and language revitalization come in. </a:t>
            </a:r>
          </a:p>
          <a:p>
            <a:pPr lvl="1">
              <a:buFont typeface="Arial" charset="0"/>
              <a:buChar char="–"/>
              <a:defRPr/>
            </a:pPr>
            <a:r>
              <a:rPr lang="en-US" sz="3200" dirty="0" smtClean="0">
                <a:solidFill>
                  <a:schemeClr val="accent1">
                    <a:lumMod val="20000"/>
                    <a:lumOff val="80000"/>
                  </a:schemeClr>
                </a:solidFill>
              </a:rPr>
              <a:t>Language </a:t>
            </a:r>
            <a:r>
              <a:rPr lang="en-US" sz="3200" b="1" dirty="0" smtClean="0">
                <a:solidFill>
                  <a:schemeClr val="accent1">
                    <a:lumMod val="20000"/>
                    <a:lumOff val="80000"/>
                  </a:schemeClr>
                </a:solidFill>
              </a:rPr>
              <a:t>revival</a:t>
            </a:r>
            <a:r>
              <a:rPr lang="en-US" sz="3200" dirty="0" smtClean="0">
                <a:solidFill>
                  <a:schemeClr val="accent1">
                    <a:lumMod val="20000"/>
                    <a:lumOff val="80000"/>
                  </a:schemeClr>
                </a:solidFill>
              </a:rPr>
              <a:t> is the resurrection of a "dead" language, one with no existing native speakers.</a:t>
            </a:r>
          </a:p>
          <a:p>
            <a:pPr lvl="1">
              <a:buFont typeface="Arial" charset="0"/>
              <a:buChar char="–"/>
              <a:defRPr/>
            </a:pPr>
            <a:r>
              <a:rPr lang="en-US" sz="3200" dirty="0" smtClean="0">
                <a:solidFill>
                  <a:schemeClr val="accent1">
                    <a:lumMod val="20000"/>
                    <a:lumOff val="80000"/>
                  </a:schemeClr>
                </a:solidFill>
              </a:rPr>
              <a:t>Language </a:t>
            </a:r>
            <a:r>
              <a:rPr lang="en-US" sz="3200" b="1" dirty="0" smtClean="0">
                <a:solidFill>
                  <a:schemeClr val="accent1">
                    <a:lumMod val="20000"/>
                    <a:lumOff val="80000"/>
                  </a:schemeClr>
                </a:solidFill>
              </a:rPr>
              <a:t>revitalization</a:t>
            </a:r>
            <a:r>
              <a:rPr lang="en-US" sz="3200" dirty="0" smtClean="0">
                <a:solidFill>
                  <a:schemeClr val="accent1">
                    <a:lumMod val="20000"/>
                    <a:lumOff val="80000"/>
                  </a:schemeClr>
                </a:solidFill>
              </a:rPr>
              <a:t> is the rescue of a "dying" language.</a:t>
            </a:r>
          </a:p>
        </p:txBody>
      </p:sp>
    </p:spTree>
    <p:extLst>
      <p:ext uri="{BB962C8B-B14F-4D97-AF65-F5344CB8AC3E}">
        <p14:creationId xmlns:p14="http://schemas.microsoft.com/office/powerpoint/2010/main" val="29386681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endParaRPr lang="en-US" altLang="en-US" smtClean="0"/>
          </a:p>
        </p:txBody>
      </p:sp>
      <p:sp>
        <p:nvSpPr>
          <p:cNvPr id="3" name="Content Placeholder 2"/>
          <p:cNvSpPr>
            <a:spLocks noGrp="1"/>
          </p:cNvSpPr>
          <p:nvPr>
            <p:ph idx="1"/>
          </p:nvPr>
        </p:nvSpPr>
        <p:spPr/>
        <p:txBody>
          <a:bodyPr rtlCol="0">
            <a:normAutofit/>
          </a:bodyPr>
          <a:lstStyle/>
          <a:p>
            <a:pPr>
              <a:defRPr/>
            </a:pPr>
            <a:r>
              <a:rPr lang="en-US" sz="4000" dirty="0">
                <a:solidFill>
                  <a:schemeClr val="accent1">
                    <a:lumMod val="20000"/>
                    <a:lumOff val="80000"/>
                  </a:schemeClr>
                </a:solidFill>
              </a:rPr>
              <a:t>By </a:t>
            </a:r>
            <a:r>
              <a:rPr lang="en-US" sz="4000" u="sng" dirty="0">
                <a:solidFill>
                  <a:schemeClr val="accent1">
                    <a:lumMod val="20000"/>
                    <a:lumOff val="80000"/>
                  </a:schemeClr>
                </a:solidFill>
              </a:rPr>
              <a:t>inspiring the younger generations</a:t>
            </a:r>
            <a:r>
              <a:rPr lang="en-US" sz="4000" dirty="0">
                <a:solidFill>
                  <a:schemeClr val="accent1">
                    <a:lumMod val="20000"/>
                    <a:lumOff val="80000"/>
                  </a:schemeClr>
                </a:solidFill>
              </a:rPr>
              <a:t> to take an interest and pride in their ancestral languages, and by </a:t>
            </a:r>
            <a:r>
              <a:rPr lang="en-US" sz="4000" u="sng" dirty="0">
                <a:solidFill>
                  <a:schemeClr val="accent1">
                    <a:lumMod val="20000"/>
                    <a:lumOff val="80000"/>
                  </a:schemeClr>
                </a:solidFill>
              </a:rPr>
              <a:t>providing the means for them to learn it</a:t>
            </a:r>
            <a:r>
              <a:rPr lang="en-US" sz="4000" dirty="0">
                <a:solidFill>
                  <a:schemeClr val="accent1">
                    <a:lumMod val="20000"/>
                    <a:lumOff val="80000"/>
                  </a:schemeClr>
                </a:solidFill>
              </a:rPr>
              <a:t>, </a:t>
            </a:r>
          </a:p>
          <a:p>
            <a:pPr>
              <a:defRPr/>
            </a:pPr>
            <a:r>
              <a:rPr lang="en-US" sz="4000" dirty="0">
                <a:solidFill>
                  <a:schemeClr val="accent1">
                    <a:lumMod val="20000"/>
                    <a:lumOff val="80000"/>
                  </a:schemeClr>
                </a:solidFill>
              </a:rPr>
              <a:t>it </a:t>
            </a:r>
            <a:r>
              <a:rPr lang="en-US" sz="4000" b="1" dirty="0">
                <a:solidFill>
                  <a:schemeClr val="accent1">
                    <a:lumMod val="20000"/>
                    <a:lumOff val="80000"/>
                  </a:schemeClr>
                </a:solidFill>
              </a:rPr>
              <a:t>is</a:t>
            </a:r>
            <a:r>
              <a:rPr lang="en-US" sz="4000" dirty="0">
                <a:solidFill>
                  <a:schemeClr val="accent1">
                    <a:lumMod val="20000"/>
                    <a:lumOff val="80000"/>
                  </a:schemeClr>
                </a:solidFill>
              </a:rPr>
              <a:t> possible to reverse downward linguistic trends.</a:t>
            </a:r>
          </a:p>
          <a:p>
            <a:pPr>
              <a:buNone/>
              <a:defRPr/>
            </a:pPr>
            <a:endParaRPr lang="en-US" sz="4000" dirty="0">
              <a:solidFill>
                <a:schemeClr val="accent1">
                  <a:lumMod val="20000"/>
                  <a:lumOff val="80000"/>
                </a:schemeClr>
              </a:solidFill>
            </a:endParaRPr>
          </a:p>
          <a:p>
            <a:pPr>
              <a:defRPr/>
            </a:pPr>
            <a:r>
              <a:rPr lang="en-US" sz="2200" dirty="0">
                <a:solidFill>
                  <a:schemeClr val="accent1">
                    <a:lumMod val="20000"/>
                    <a:lumOff val="80000"/>
                  </a:schemeClr>
                </a:solidFill>
              </a:rPr>
              <a:t>Laura </a:t>
            </a:r>
            <a:r>
              <a:rPr lang="en-US" sz="2200" dirty="0" err="1">
                <a:solidFill>
                  <a:schemeClr val="accent1">
                    <a:lumMod val="20000"/>
                    <a:lumOff val="80000"/>
                  </a:schemeClr>
                </a:solidFill>
              </a:rPr>
              <a:t>Redish</a:t>
            </a:r>
            <a:r>
              <a:rPr lang="en-US" sz="2200" dirty="0">
                <a:solidFill>
                  <a:schemeClr val="accent1">
                    <a:lumMod val="20000"/>
                    <a:lumOff val="80000"/>
                  </a:schemeClr>
                </a:solidFill>
              </a:rPr>
              <a:t>, 2001, </a:t>
            </a:r>
            <a:r>
              <a:rPr lang="en-US" sz="2200" dirty="0">
                <a:solidFill>
                  <a:schemeClr val="accent1">
                    <a:lumMod val="20000"/>
                    <a:lumOff val="80000"/>
                  </a:schemeClr>
                </a:solidFill>
                <a:hlinkClick r:id="rId3"/>
              </a:rPr>
              <a:t>http://www.native-languages.org/revive.htm</a:t>
            </a:r>
            <a:endParaRPr lang="en-US" sz="2200" dirty="0">
              <a:solidFill>
                <a:schemeClr val="accent1">
                  <a:lumMod val="20000"/>
                  <a:lumOff val="80000"/>
                </a:schemeClr>
              </a:solidFill>
            </a:endParaRPr>
          </a:p>
          <a:p>
            <a:pPr>
              <a:defRPr/>
            </a:pPr>
            <a:endParaRPr lang="en-US" sz="4000" dirty="0">
              <a:solidFill>
                <a:schemeClr val="accent1">
                  <a:lumMod val="20000"/>
                  <a:lumOff val="80000"/>
                </a:schemeClr>
              </a:solidFill>
            </a:endParaRPr>
          </a:p>
        </p:txBody>
      </p:sp>
    </p:spTree>
    <p:extLst>
      <p:ext uri="{BB962C8B-B14F-4D97-AF65-F5344CB8AC3E}">
        <p14:creationId xmlns:p14="http://schemas.microsoft.com/office/powerpoint/2010/main" val="40413956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820</Words>
  <Application>Microsoft Office PowerPoint</Application>
  <PresentationFormat>Widescreen</PresentationFormat>
  <Paragraphs>129</Paragraphs>
  <Slides>21</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Times New Roman</vt:lpstr>
      <vt:lpstr>Office Theme</vt:lpstr>
      <vt:lpstr>SOCI 1100 4A Day # 16 October 29,  2015 </vt:lpstr>
      <vt:lpstr>Agenda</vt:lpstr>
      <vt:lpstr>Vocabulary Review</vt:lpstr>
      <vt:lpstr>Native American Languages</vt:lpstr>
      <vt:lpstr>Related Terminology</vt:lpstr>
      <vt:lpstr>Current State of Tribal Languages</vt:lpstr>
      <vt:lpstr>History</vt:lpstr>
      <vt:lpstr>Revival and Revitalization</vt:lpstr>
      <vt:lpstr>PowerPoint Presentation</vt:lpstr>
      <vt:lpstr>Native American Language Groups</vt:lpstr>
      <vt:lpstr>We Shall Remain</vt:lpstr>
      <vt:lpstr>Language Variety</vt:lpstr>
      <vt:lpstr>The Maps</vt:lpstr>
      <vt:lpstr>Indigenous Language Families of North America </vt:lpstr>
      <vt:lpstr>Native Speakers</vt:lpstr>
      <vt:lpstr>Native Speakers</vt:lpstr>
      <vt:lpstr>Reviving Language</vt:lpstr>
      <vt:lpstr>Sources</vt:lpstr>
      <vt:lpstr>Disappearing Languages</vt:lpstr>
      <vt:lpstr>Examples -- Sauk and Fox </vt:lpstr>
      <vt:lpstr>Assignment</vt:lpstr>
    </vt:vector>
  </TitlesOfParts>
  <Company>Administrator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 1100 4A Day # 16 October 29,  2015</dc:title>
  <dc:creator>Fauchier, Jenni</dc:creator>
  <cp:lastModifiedBy>NetTech</cp:lastModifiedBy>
  <cp:revision>6</cp:revision>
  <dcterms:created xsi:type="dcterms:W3CDTF">2015-10-29T15:01:13Z</dcterms:created>
  <dcterms:modified xsi:type="dcterms:W3CDTF">2015-10-29T16:08:12Z</dcterms:modified>
</cp:coreProperties>
</file>