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8" r:id="rId3"/>
    <p:sldId id="292" r:id="rId4"/>
    <p:sldId id="294" r:id="rId5"/>
    <p:sldId id="295" r:id="rId6"/>
    <p:sldId id="296" r:id="rId7"/>
    <p:sldId id="297" r:id="rId8"/>
    <p:sldId id="298" r:id="rId9"/>
    <p:sldId id="313" r:id="rId10"/>
    <p:sldId id="314" r:id="rId11"/>
    <p:sldId id="303" r:id="rId12"/>
    <p:sldId id="304" r:id="rId13"/>
    <p:sldId id="315" r:id="rId14"/>
    <p:sldId id="305" r:id="rId15"/>
    <p:sldId id="306" r:id="rId16"/>
    <p:sldId id="307" r:id="rId17"/>
    <p:sldId id="308" r:id="rId18"/>
    <p:sldId id="309" r:id="rId19"/>
    <p:sldId id="310" r:id="rId20"/>
    <p:sldId id="311" r:id="rId21"/>
    <p:sldId id="312" r:id="rId22"/>
    <p:sldId id="301" r:id="rId23"/>
    <p:sldId id="302" r:id="rId24"/>
    <p:sldId id="299"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58" y="43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9" y="3"/>
            <a:ext cx="2972421" cy="464980"/>
          </a:xfrm>
          <a:prstGeom prst="rect">
            <a:avLst/>
          </a:prstGeom>
        </p:spPr>
        <p:txBody>
          <a:bodyPr vert="horz" lIns="91440" tIns="45720" rIns="91440" bIns="45720" rtlCol="0"/>
          <a:lstStyle>
            <a:lvl1pPr algn="r">
              <a:defRPr sz="1200"/>
            </a:lvl1pPr>
          </a:lstStyle>
          <a:p>
            <a:fld id="{BF50F42E-C031-4BE6-9AD0-D49A411EC8BF}" type="datetimeFigureOut">
              <a:rPr lang="en-US" smtClean="0"/>
              <a:t>11/10/2015</a:t>
            </a:fld>
            <a:endParaRPr lang="en-US"/>
          </a:p>
        </p:txBody>
      </p:sp>
      <p:sp>
        <p:nvSpPr>
          <p:cNvPr id="4" name="Footer Placeholder 3"/>
          <p:cNvSpPr>
            <a:spLocks noGrp="1"/>
          </p:cNvSpPr>
          <p:nvPr>
            <p:ph type="ftr" sz="quarter" idx="2"/>
          </p:nvPr>
        </p:nvSpPr>
        <p:spPr>
          <a:xfrm>
            <a:off x="3" y="8829825"/>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9" y="8829825"/>
            <a:ext cx="2972421" cy="464980"/>
          </a:xfrm>
          <a:prstGeom prst="rect">
            <a:avLst/>
          </a:prstGeom>
        </p:spPr>
        <p:txBody>
          <a:bodyPr vert="horz" lIns="91440" tIns="45720" rIns="91440" bIns="45720" rtlCol="0" anchor="b"/>
          <a:lstStyle>
            <a:lvl1pPr algn="r">
              <a:defRPr sz="1200"/>
            </a:lvl1pPr>
          </a:lstStyle>
          <a:p>
            <a:fld id="{93C88007-7FAA-4266-9500-EBE32FDED1EB}" type="slidenum">
              <a:rPr lang="en-US" smtClean="0"/>
              <a:t>‹#›</a:t>
            </a:fld>
            <a:endParaRPr lang="en-US"/>
          </a:p>
        </p:txBody>
      </p:sp>
    </p:spTree>
    <p:extLst>
      <p:ext uri="{BB962C8B-B14F-4D97-AF65-F5344CB8AC3E}">
        <p14:creationId xmlns:p14="http://schemas.microsoft.com/office/powerpoint/2010/main" val="1980713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C8E19FF5-176A-44E6-A0CF-6BA054FB77D3}" type="datetimeFigureOut">
              <a:rPr lang="en-US" smtClean="0"/>
              <a:t>11/10/2015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A49DBE5B-7665-4DFD-AAF8-0C90C1F5881C}" type="slidenum">
              <a:rPr lang="en-US" smtClean="0"/>
              <a:t>‹#›</a:t>
            </a:fld>
            <a:endParaRPr lang="en-US"/>
          </a:p>
        </p:txBody>
      </p:sp>
    </p:spTree>
    <p:extLst>
      <p:ext uri="{BB962C8B-B14F-4D97-AF65-F5344CB8AC3E}">
        <p14:creationId xmlns:p14="http://schemas.microsoft.com/office/powerpoint/2010/main" val="61498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AB23EE-4E42-4A01-B4ED-D82B89280F5D}" type="slidenum">
              <a:rPr lang="en-US" smtClean="0">
                <a:latin typeface="Arial" pitchFamily="34" charset="0"/>
              </a:rPr>
              <a:pPr fontAlgn="base">
                <a:spcBef>
                  <a:spcPct val="0"/>
                </a:spcBef>
                <a:spcAft>
                  <a:spcPct val="0"/>
                </a:spcAft>
                <a:defRPr/>
              </a:pPr>
              <a:t>3</a:t>
            </a:fld>
            <a:endParaRPr lang="en-US" smtClean="0">
              <a:latin typeface="Arial" pitchFamily="34" charset="0"/>
            </a:endParaRPr>
          </a:p>
        </p:txBody>
      </p:sp>
    </p:spTree>
    <p:extLst>
      <p:ext uri="{BB962C8B-B14F-4D97-AF65-F5344CB8AC3E}">
        <p14:creationId xmlns:p14="http://schemas.microsoft.com/office/powerpoint/2010/main" val="2632042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3C1501-9B9C-4B1B-8F69-17DC766BBD6F}" type="slidenum">
              <a:rPr lang="en-US" smtClean="0">
                <a:latin typeface="Arial" pitchFamily="34" charset="0"/>
              </a:rPr>
              <a:pPr fontAlgn="base">
                <a:spcBef>
                  <a:spcPct val="0"/>
                </a:spcBef>
                <a:spcAft>
                  <a:spcPct val="0"/>
                </a:spcAft>
                <a:defRPr/>
              </a:pPr>
              <a:t>16</a:t>
            </a:fld>
            <a:endParaRPr lang="en-US" smtClean="0">
              <a:latin typeface="Arial" pitchFamily="34" charset="0"/>
            </a:endParaRPr>
          </a:p>
        </p:txBody>
      </p:sp>
      <p:sp>
        <p:nvSpPr>
          <p:cNvPr id="34819" name="Rectangle 2"/>
          <p:cNvSpPr>
            <a:spLocks noGrp="1" noRot="1" noChangeAspect="1" noChangeArrowheads="1" noTextEdit="1"/>
          </p:cNvSpPr>
          <p:nvPr>
            <p:ph type="sldImg"/>
          </p:nvPr>
        </p:nvSpPr>
        <p:spPr bwMode="auto">
          <a:xfrm>
            <a:off x="847725" y="461963"/>
            <a:ext cx="5165725" cy="3875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14400" y="4341813"/>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a:p>
            <a:pPr eaLnBrk="1" hangingPunct="1">
              <a:spcBef>
                <a:spcPct val="0"/>
              </a:spcBef>
            </a:pPr>
            <a:r>
              <a:rPr lang="en-US" smtClean="0">
                <a:latin typeface="Arial" charset="0"/>
              </a:rPr>
              <a:t>While fertility measures the number of children the average woman bears, fecundity rate measures how close her actual production comes to her maximum potential for reproduction.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This rate will probably be more meaningful to the women in the class.  If you reach maximum fecundity, you would have been pregnant at ever possible opportunity throughout your lifetime of fertility.  Not counting multiple births, you probably have the potential of producing 25-40 babies.  Obviously, there is an element of chance related to the timing of ovulation and intercourse and ovulation.  Further, multiple pregnancies would take a toll on your body and conception and gestation would be more and more difficult.  Thus, no woman would ever actually reach maximum fecundity.</a:t>
            </a:r>
          </a:p>
          <a:p>
            <a:pPr eaLnBrk="1" hangingPunct="1">
              <a:spcBef>
                <a:spcPct val="0"/>
              </a:spcBef>
            </a:pPr>
            <a:endParaRPr lang="en-US" smtClean="0">
              <a:latin typeface="Arial" charset="0"/>
            </a:endParaRPr>
          </a:p>
          <a:p>
            <a:pPr eaLnBrk="1" hangingPunct="1">
              <a:spcBef>
                <a:spcPct val="0"/>
              </a:spcBef>
            </a:pPr>
            <a:r>
              <a:rPr lang="en-US" smtClean="0">
                <a:latin typeface="Arial" charset="0"/>
              </a:rPr>
              <a:t>On the other hand, fecundity statistics can give us a basis for comparing cultural groups and/or nations.  For instance, the average American family of 2 point something children represents a fairly low level of fecundity.  But, Roman Catholic families may have a higher level of fecundity than other religious groups where birth control is more acceptable.  Developing nations where women must produce a number of babies to ensure that some survive to adulthood would also reflect higher fecundity rates than the U. S. </a:t>
            </a:r>
          </a:p>
        </p:txBody>
      </p:sp>
    </p:spTree>
    <p:extLst>
      <p:ext uri="{BB962C8B-B14F-4D97-AF65-F5344CB8AC3E}">
        <p14:creationId xmlns:p14="http://schemas.microsoft.com/office/powerpoint/2010/main" val="377243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BBD9D8-23D6-48B2-A48D-AD9CEC520365}" type="slidenum">
              <a:rPr lang="en-US" smtClean="0">
                <a:latin typeface="Arial" pitchFamily="34" charset="0"/>
              </a:rPr>
              <a:pPr fontAlgn="base">
                <a:spcBef>
                  <a:spcPct val="0"/>
                </a:spcBef>
                <a:spcAft>
                  <a:spcPct val="0"/>
                </a:spcAft>
                <a:defRPr/>
              </a:pPr>
              <a:t>17</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bwMode="auto">
          <a:xfrm>
            <a:off x="847725" y="461963"/>
            <a:ext cx="5165725" cy="3875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914400" y="4341813"/>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rPr>
              <a:t>Births represent additions to the population and deaths represent subtractions.  The term for death rate is “mortality” rate.  As with the birth rate, the crude death rate is the total number of deaths divided by the total population.  The product in both cases, then, is multiplied by some value of 100, 1000 or 100,000 so that it yields a meaningful whole number.  (Just as fractions from percents are multiplied by 100)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More meaningful than the crude rate, are the specific rates.  </a:t>
            </a:r>
          </a:p>
          <a:p>
            <a:pPr eaLnBrk="1" hangingPunct="1">
              <a:spcBef>
                <a:spcPct val="0"/>
              </a:spcBef>
              <a:buFontTx/>
              <a:buChar char="•"/>
            </a:pPr>
            <a:r>
              <a:rPr lang="en-US" smtClean="0">
                <a:latin typeface="Arial" charset="0"/>
              </a:rPr>
              <a:t>We often look at death rates for a specific age group (age-specific rate).  The most frequently cited of these is the infant mortality rate -- the total number of infants who die between birth and their first birthday divided by the total number of babies between birth and age 1.  </a:t>
            </a:r>
          </a:p>
          <a:p>
            <a:pPr eaLnBrk="1" hangingPunct="1">
              <a:spcBef>
                <a:spcPct val="0"/>
              </a:spcBef>
              <a:buFontTx/>
              <a:buChar char="•"/>
            </a:pPr>
            <a:r>
              <a:rPr lang="en-US" smtClean="0">
                <a:latin typeface="Arial" charset="0"/>
              </a:rPr>
              <a:t>Cause-specific rates measure deaths as the result of a specific disease or process.  We can look at death rates as the result of influenza, automobile accidents, cancer, diabetes, drunk driving, etc.  For example the death rate from HIV/AIDS in 1999 would be calculated by dividing the total number of people who died in 1999 as a result of HIV/AIDS by the total number of deaths for that calendar year.</a:t>
            </a:r>
          </a:p>
        </p:txBody>
      </p:sp>
    </p:spTree>
    <p:extLst>
      <p:ext uri="{BB962C8B-B14F-4D97-AF65-F5344CB8AC3E}">
        <p14:creationId xmlns:p14="http://schemas.microsoft.com/office/powerpoint/2010/main" val="349897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809F2B-BBB9-44A9-AE34-514B4583B62E}" type="slidenum">
              <a:rPr lang="en-US" smtClean="0">
                <a:latin typeface="Arial" pitchFamily="34" charset="0"/>
              </a:rPr>
              <a:pPr fontAlgn="base">
                <a:spcBef>
                  <a:spcPct val="0"/>
                </a:spcBef>
                <a:spcAft>
                  <a:spcPct val="0"/>
                </a:spcAft>
                <a:defRPr/>
              </a:pPr>
              <a:t>18</a:t>
            </a:fld>
            <a:endParaRPr lang="en-US" smtClean="0">
              <a:latin typeface="Arial" pitchFamily="34" charset="0"/>
            </a:endParaRPr>
          </a:p>
        </p:txBody>
      </p:sp>
      <p:sp>
        <p:nvSpPr>
          <p:cNvPr id="36867" name="Rectangle 2"/>
          <p:cNvSpPr>
            <a:spLocks noGrp="1" noRot="1" noChangeAspect="1" noChangeArrowheads="1" noTextEdit="1"/>
          </p:cNvSpPr>
          <p:nvPr>
            <p:ph type="sldImg"/>
          </p:nvPr>
        </p:nvSpPr>
        <p:spPr bwMode="auto">
          <a:xfrm>
            <a:off x="847725" y="461963"/>
            <a:ext cx="5165725" cy="3875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xfrm>
            <a:off x="914400" y="4341813"/>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rPr>
              <a:t>We also explore how mobile a population is or how mobility affects a particular population category.  In other words, how much do people move around and how does that movement affect social life?</a:t>
            </a:r>
          </a:p>
          <a:p>
            <a:pPr eaLnBrk="1" hangingPunct="1">
              <a:spcBef>
                <a:spcPct val="0"/>
              </a:spcBef>
            </a:pPr>
            <a:endParaRPr lang="en-US" smtClean="0">
              <a:latin typeface="Arial" charset="0"/>
            </a:endParaRPr>
          </a:p>
          <a:p>
            <a:pPr eaLnBrk="1" hangingPunct="1">
              <a:spcBef>
                <a:spcPct val="0"/>
              </a:spcBef>
            </a:pPr>
            <a:r>
              <a:rPr lang="en-US" smtClean="0">
                <a:latin typeface="Arial" charset="0"/>
              </a:rPr>
              <a:t>For any area, the </a:t>
            </a:r>
            <a:r>
              <a:rPr lang="en-US" b="1" smtClean="0">
                <a:latin typeface="Arial" charset="0"/>
              </a:rPr>
              <a:t>net migration rate</a:t>
            </a:r>
            <a:r>
              <a:rPr lang="en-US" smtClean="0">
                <a:latin typeface="Arial" charset="0"/>
              </a:rPr>
              <a:t> is the difference between the in-migration and the out-migration.  (just as your net pay is the amount you actually have left after taxes, savings, social security, dues, etc. have been removed from your total salary)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The term for movement into an area is immigration -- the people who move in are immigrants.  But those same people left somewhere and probably left a void.  The term for movement out of an area is emigration.</a:t>
            </a:r>
          </a:p>
          <a:p>
            <a:pPr eaLnBrk="1" hangingPunct="1">
              <a:spcBef>
                <a:spcPct val="0"/>
              </a:spcBef>
            </a:pPr>
            <a:endParaRPr lang="en-US" smtClean="0">
              <a:latin typeface="Arial" charset="0"/>
            </a:endParaRPr>
          </a:p>
          <a:p>
            <a:pPr eaLnBrk="1" hangingPunct="1">
              <a:spcBef>
                <a:spcPct val="0"/>
              </a:spcBef>
            </a:pPr>
            <a:r>
              <a:rPr lang="en-US" smtClean="0">
                <a:latin typeface="Arial" charset="0"/>
              </a:rPr>
              <a:t>Alla is an emigrant (someone who moved out) from Russia who settles in Omaha.  She emigrated from Russia and immigrated to the United States.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People emigrate for all kinds of reasons -- political, social, intellectual, familial, occupational, racial, professional, environmental, etc.   Large scale emigration of professionals such as doctors can leave behind a real void but can be a real advantage for the culture into which they immigrate.</a:t>
            </a:r>
          </a:p>
        </p:txBody>
      </p:sp>
    </p:spTree>
    <p:extLst>
      <p:ext uri="{BB962C8B-B14F-4D97-AF65-F5344CB8AC3E}">
        <p14:creationId xmlns:p14="http://schemas.microsoft.com/office/powerpoint/2010/main" val="425834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AE907C-97AD-446D-A8AC-EFBC92674E94}" type="slidenum">
              <a:rPr lang="en-US" smtClean="0">
                <a:latin typeface="Arial" pitchFamily="34" charset="0"/>
              </a:rPr>
              <a:pPr fontAlgn="base">
                <a:spcBef>
                  <a:spcPct val="0"/>
                </a:spcBef>
                <a:spcAft>
                  <a:spcPct val="0"/>
                </a:spcAft>
                <a:defRPr/>
              </a:pPr>
              <a:t>19</a:t>
            </a:fld>
            <a:endParaRPr lang="en-US" smtClean="0">
              <a:latin typeface="Arial" pitchFamily="34" charset="0"/>
            </a:endParaRPr>
          </a:p>
        </p:txBody>
      </p:sp>
      <p:sp>
        <p:nvSpPr>
          <p:cNvPr id="37891" name="Rectangle 2"/>
          <p:cNvSpPr>
            <a:spLocks noGrp="1" noRot="1" noChangeAspect="1" noChangeArrowheads="1" noTextEdit="1"/>
          </p:cNvSpPr>
          <p:nvPr>
            <p:ph type="sldImg"/>
          </p:nvPr>
        </p:nvSpPr>
        <p:spPr bwMode="auto">
          <a:xfrm>
            <a:off x="847725" y="461963"/>
            <a:ext cx="5165725" cy="3875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914400" y="4341813"/>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rPr>
              <a:t>We have the most accurate information about movement from country to country.  Movement from region to region within a country may also have a significant social impact.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For example, a particularly bitter winter, an active hurricane season, a series of earthquakes or tornadoes might serve as motivation for large numbers of persons to leave their homes in search of what they perceive to be a more pleasant, less dangerous place to live.  During the “Dust Bowl” drought of the 1930’s many rural residents of western Nebraska, Kansas, and Oklahoma left the Midwest and moved to the farming regions of California and Oregon.  The social and economic impact of such movement is considerable for both regions, but it is harder to track and measure.</a:t>
            </a:r>
          </a:p>
          <a:p>
            <a:pPr eaLnBrk="1" hangingPunct="1">
              <a:spcBef>
                <a:spcPct val="0"/>
              </a:spcBef>
            </a:pPr>
            <a:endParaRPr lang="en-US" smtClean="0">
              <a:latin typeface="Arial" charset="0"/>
            </a:endParaRPr>
          </a:p>
          <a:p>
            <a:pPr eaLnBrk="1" hangingPunct="1">
              <a:spcBef>
                <a:spcPct val="0"/>
              </a:spcBef>
            </a:pPr>
            <a:r>
              <a:rPr lang="en-US" smtClean="0">
                <a:latin typeface="Arial" charset="0"/>
              </a:rPr>
              <a:t>In the last part of the 20th and early 21st centuries, where is the internal migration in the United States?  Go to the discussion and answer this question.  Comment on the advantages and disadvantages of internal migration and on the social impact that results from this movement.  For example, how does it affect agricultural and industrial production, tax bases, need for social services and health care,  or traffic and housing?   </a:t>
            </a:r>
          </a:p>
        </p:txBody>
      </p:sp>
    </p:spTree>
    <p:extLst>
      <p:ext uri="{BB962C8B-B14F-4D97-AF65-F5344CB8AC3E}">
        <p14:creationId xmlns:p14="http://schemas.microsoft.com/office/powerpoint/2010/main" val="2773458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F255CD-6E20-4497-A0D1-6631D03B66F0}" type="slidenum">
              <a:rPr lang="en-US" smtClean="0">
                <a:latin typeface="Arial" pitchFamily="34" charset="0"/>
              </a:rPr>
              <a:pPr fontAlgn="base">
                <a:spcBef>
                  <a:spcPct val="0"/>
                </a:spcBef>
                <a:spcAft>
                  <a:spcPct val="0"/>
                </a:spcAft>
                <a:defRPr/>
              </a:pPr>
              <a:t>20</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bwMode="auto">
          <a:xfrm>
            <a:off x="847725" y="461963"/>
            <a:ext cx="5165725" cy="3875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14400" y="4341813"/>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rPr>
              <a:t>Although we tend to think of population issues from the context of the times in which we live, throughout history, people have been concerned with population issues.</a:t>
            </a:r>
          </a:p>
          <a:p>
            <a:pPr eaLnBrk="1" hangingPunct="1">
              <a:spcBef>
                <a:spcPct val="0"/>
              </a:spcBef>
            </a:pPr>
            <a:endParaRPr lang="en-US" smtClean="0">
              <a:latin typeface="Arial" charset="0"/>
            </a:endParaRPr>
          </a:p>
          <a:p>
            <a:pPr eaLnBrk="1" hangingPunct="1">
              <a:spcBef>
                <a:spcPct val="0"/>
              </a:spcBef>
            </a:pPr>
            <a:r>
              <a:rPr lang="en-US" smtClean="0">
                <a:latin typeface="Arial" charset="0"/>
              </a:rPr>
              <a:t>Two-hundred years ago Thomas Malthus predicted that food supply would not be able to keep up with population increases.  We can improve on our production of food with mechanized farming techniques, hybridized seeds, irrigation, pesticides and fertilizers.  But, the rate of improvement is slow and will eventually hit a limit.  The rate of improvement is linear and arithmetic -- over x number of generations, we can double or even triple our production capabilities.  At the same time, however, population numbers may be improving at a much faster rate (geometrically).  As we triple or ability to produce food, we may produce as many as 8 times as many people.  Eventually, we will not be able to keep up! </a:t>
            </a:r>
          </a:p>
        </p:txBody>
      </p:sp>
    </p:spTree>
    <p:extLst>
      <p:ext uri="{BB962C8B-B14F-4D97-AF65-F5344CB8AC3E}">
        <p14:creationId xmlns:p14="http://schemas.microsoft.com/office/powerpoint/2010/main" val="1140719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036972-9D6E-4E7E-A4AE-B6B8D148EE5A}" type="slidenum">
              <a:rPr lang="en-US" smtClean="0">
                <a:latin typeface="Arial" pitchFamily="34" charset="0"/>
              </a:rPr>
              <a:pPr fontAlgn="base">
                <a:spcBef>
                  <a:spcPct val="0"/>
                </a:spcBef>
                <a:spcAft>
                  <a:spcPct val="0"/>
                </a:spcAft>
                <a:defRPr/>
              </a:pPr>
              <a:t>21</a:t>
            </a:fld>
            <a:endParaRPr lang="en-US" smtClean="0">
              <a:latin typeface="Arial" pitchFamily="34" charset="0"/>
            </a:endParaRPr>
          </a:p>
        </p:txBody>
      </p:sp>
      <p:sp>
        <p:nvSpPr>
          <p:cNvPr id="39939" name="Rectangle 2"/>
          <p:cNvSpPr>
            <a:spLocks noGrp="1" noRot="1" noChangeAspect="1" noChangeArrowheads="1" noTextEdit="1"/>
          </p:cNvSpPr>
          <p:nvPr>
            <p:ph type="sldImg"/>
          </p:nvPr>
        </p:nvSpPr>
        <p:spPr bwMode="auto">
          <a:xfrm>
            <a:off x="847725" y="461963"/>
            <a:ext cx="5165725" cy="3875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14400" y="4341813"/>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rPr>
              <a:t>Malthus proposed two ways to check population growth.  One, the positive, will reduce dangerously high numbers you already have and thus take some of the strain off of your food supply and resources.  The other, the preventive, requires proactive behavior now to prevent population problems in the future.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From our perspective, achieving that positive impact on population numbers is not the result of events that are very “positive”.  Malthus’ positive checks are things like wars, plagues and famines -- events that result in large scale loss of life.  The end result, however, you do have fewer mouths to feed.</a:t>
            </a:r>
          </a:p>
          <a:p>
            <a:pPr eaLnBrk="1" hangingPunct="1">
              <a:spcBef>
                <a:spcPct val="0"/>
              </a:spcBef>
            </a:pPr>
            <a:endParaRPr lang="en-US" smtClean="0">
              <a:latin typeface="Arial" charset="0"/>
            </a:endParaRPr>
          </a:p>
          <a:p>
            <a:pPr eaLnBrk="1" hangingPunct="1">
              <a:spcBef>
                <a:spcPct val="0"/>
              </a:spcBef>
            </a:pPr>
            <a:r>
              <a:rPr lang="en-US" smtClean="0">
                <a:latin typeface="Arial" charset="0"/>
              </a:rPr>
              <a:t>Malthus’ preventive checks (remember, he was writing 200 years ago) are late marriage and periodic abstinence.  He assumed that most births occurred within the marital bond so if you delayed getting married for several years, you reduced your opportunities to produce children.  Also, if you gave up sex for several months every year, again,  you limit the number of opportunities you have for conception.  Modern day contraceptive techniques, such as the birth control pill, would be preventive checks.</a:t>
            </a:r>
          </a:p>
          <a:p>
            <a:pPr eaLnBrk="1" hangingPunct="1">
              <a:spcBef>
                <a:spcPct val="0"/>
              </a:spcBef>
            </a:pPr>
            <a:endParaRPr lang="en-US" smtClean="0">
              <a:latin typeface="Arial" charset="0"/>
            </a:endParaRPr>
          </a:p>
          <a:p>
            <a:pPr eaLnBrk="1" hangingPunct="1">
              <a:spcBef>
                <a:spcPct val="0"/>
              </a:spcBef>
            </a:pPr>
            <a:r>
              <a:rPr lang="en-US" smtClean="0">
                <a:latin typeface="Arial" charset="0"/>
              </a:rPr>
              <a:t>In the late 20th century, there was renewed interest in Malthus’ ideas.  View this website and comment on it in the discussion.</a:t>
            </a:r>
          </a:p>
          <a:p>
            <a:pPr eaLnBrk="1" hangingPunct="1">
              <a:spcBef>
                <a:spcPct val="0"/>
              </a:spcBef>
            </a:pPr>
            <a:r>
              <a:rPr lang="en-US" u="sng" smtClean="0">
                <a:solidFill>
                  <a:srgbClr val="000099"/>
                </a:solidFill>
                <a:latin typeface="Arial" charset="0"/>
              </a:rPr>
              <a:t>http://www.popexpo.net/eMain.html</a:t>
            </a:r>
            <a:endParaRPr lang="en-US" smtClean="0">
              <a:latin typeface="Arial" charset="0"/>
            </a:endParaRPr>
          </a:p>
        </p:txBody>
      </p:sp>
    </p:spTree>
    <p:extLst>
      <p:ext uri="{BB962C8B-B14F-4D97-AF65-F5344CB8AC3E}">
        <p14:creationId xmlns:p14="http://schemas.microsoft.com/office/powerpoint/2010/main" val="399967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5F7230-4A32-4F2D-8F4F-F7750C4AB9F9}" type="slidenum">
              <a:rPr lang="en-US" smtClean="0">
                <a:latin typeface="Arial" pitchFamily="34" charset="0"/>
              </a:rPr>
              <a:pPr fontAlgn="base">
                <a:spcBef>
                  <a:spcPct val="0"/>
                </a:spcBef>
                <a:spcAft>
                  <a:spcPct val="0"/>
                </a:spcAft>
                <a:defRPr/>
              </a:pPr>
              <a:t>4</a:t>
            </a:fld>
            <a:endParaRPr lang="en-US" smtClean="0">
              <a:latin typeface="Arial" pitchFamily="34" charset="0"/>
            </a:endParaRPr>
          </a:p>
        </p:txBody>
      </p:sp>
    </p:spTree>
    <p:extLst>
      <p:ext uri="{BB962C8B-B14F-4D97-AF65-F5344CB8AC3E}">
        <p14:creationId xmlns:p14="http://schemas.microsoft.com/office/powerpoint/2010/main" val="85697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B91CE8-143F-4B35-9719-7893C485FF3D}" type="slidenum">
              <a:rPr lang="en-US" smtClean="0">
                <a:latin typeface="Arial" pitchFamily="34" charset="0"/>
              </a:rPr>
              <a:pPr fontAlgn="base">
                <a:spcBef>
                  <a:spcPct val="0"/>
                </a:spcBef>
                <a:spcAft>
                  <a:spcPct val="0"/>
                </a:spcAft>
                <a:defRPr/>
              </a:pPr>
              <a:t>5</a:t>
            </a:fld>
            <a:endParaRPr lang="en-US" smtClean="0">
              <a:latin typeface="Arial" pitchFamily="34" charset="0"/>
            </a:endParaRPr>
          </a:p>
        </p:txBody>
      </p:sp>
    </p:spTree>
    <p:extLst>
      <p:ext uri="{BB962C8B-B14F-4D97-AF65-F5344CB8AC3E}">
        <p14:creationId xmlns:p14="http://schemas.microsoft.com/office/powerpoint/2010/main" val="140541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2D654-B57F-4678-B1A2-61D9EB9CA563}" type="slidenum">
              <a:rPr lang="en-US" smtClean="0">
                <a:latin typeface="Arial" pitchFamily="34" charset="0"/>
              </a:rPr>
              <a:pPr fontAlgn="base">
                <a:spcBef>
                  <a:spcPct val="0"/>
                </a:spcBef>
                <a:spcAft>
                  <a:spcPct val="0"/>
                </a:spcAft>
                <a:defRPr/>
              </a:pPr>
              <a:t>6</a:t>
            </a:fld>
            <a:endParaRPr lang="en-US" smtClean="0">
              <a:latin typeface="Arial" pitchFamily="34" charset="0"/>
            </a:endParaRPr>
          </a:p>
        </p:txBody>
      </p:sp>
    </p:spTree>
    <p:extLst>
      <p:ext uri="{BB962C8B-B14F-4D97-AF65-F5344CB8AC3E}">
        <p14:creationId xmlns:p14="http://schemas.microsoft.com/office/powerpoint/2010/main" val="309431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276350-D5CE-4ACD-817C-D299B16246B6}" type="slidenum">
              <a:rPr lang="en-US" smtClean="0">
                <a:latin typeface="Arial" pitchFamily="34" charset="0"/>
              </a:rPr>
              <a:pPr fontAlgn="base">
                <a:spcBef>
                  <a:spcPct val="0"/>
                </a:spcBef>
                <a:spcAft>
                  <a:spcPct val="0"/>
                </a:spcAft>
                <a:defRPr/>
              </a:pPr>
              <a:t>7</a:t>
            </a:fld>
            <a:endParaRPr lang="en-US" smtClean="0">
              <a:latin typeface="Arial" pitchFamily="34" charset="0"/>
            </a:endParaRPr>
          </a:p>
        </p:txBody>
      </p:sp>
    </p:spTree>
    <p:extLst>
      <p:ext uri="{BB962C8B-B14F-4D97-AF65-F5344CB8AC3E}">
        <p14:creationId xmlns:p14="http://schemas.microsoft.com/office/powerpoint/2010/main" val="46039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0F9457-0F6C-4288-ADAA-50958CEBE5BA}" type="slidenum">
              <a:rPr lang="en-US" smtClean="0">
                <a:latin typeface="Arial" pitchFamily="34" charset="0"/>
              </a:rPr>
              <a:pPr fontAlgn="base">
                <a:spcBef>
                  <a:spcPct val="0"/>
                </a:spcBef>
                <a:spcAft>
                  <a:spcPct val="0"/>
                </a:spcAft>
                <a:defRPr/>
              </a:pPr>
              <a:t>8</a:t>
            </a:fld>
            <a:endParaRPr lang="en-US" smtClean="0">
              <a:latin typeface="Arial" pitchFamily="34" charset="0"/>
            </a:endParaRPr>
          </a:p>
        </p:txBody>
      </p:sp>
    </p:spTree>
    <p:extLst>
      <p:ext uri="{BB962C8B-B14F-4D97-AF65-F5344CB8AC3E}">
        <p14:creationId xmlns:p14="http://schemas.microsoft.com/office/powerpoint/2010/main" val="52969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ED0FF2-AAFE-40E9-A669-CDC0D43BD2B6}" type="slidenum">
              <a:rPr lang="en-US" smtClean="0">
                <a:latin typeface="Arial" pitchFamily="34" charset="0"/>
              </a:rPr>
              <a:pPr fontAlgn="base">
                <a:spcBef>
                  <a:spcPct val="0"/>
                </a:spcBef>
                <a:spcAft>
                  <a:spcPct val="0"/>
                </a:spcAft>
                <a:defRPr/>
              </a:pPr>
              <a:t>11</a:t>
            </a:fld>
            <a:endParaRPr lang="en-US" smtClean="0">
              <a:latin typeface="Arial" pitchFamily="34" charset="0"/>
            </a:endParaRPr>
          </a:p>
        </p:txBody>
      </p:sp>
    </p:spTree>
    <p:extLst>
      <p:ext uri="{BB962C8B-B14F-4D97-AF65-F5344CB8AC3E}">
        <p14:creationId xmlns:p14="http://schemas.microsoft.com/office/powerpoint/2010/main" val="240923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EAE941-6E39-47E6-A0B5-FD4543BDB878}" type="slidenum">
              <a:rPr lang="en-US" smtClean="0">
                <a:latin typeface="Arial" pitchFamily="34" charset="0"/>
              </a:rPr>
              <a:pPr fontAlgn="base">
                <a:spcBef>
                  <a:spcPct val="0"/>
                </a:spcBef>
                <a:spcAft>
                  <a:spcPct val="0"/>
                </a:spcAft>
                <a:defRPr/>
              </a:pPr>
              <a:t>14</a:t>
            </a:fld>
            <a:endParaRPr lang="en-US" smtClean="0">
              <a:latin typeface="Arial" pitchFamily="34" charset="0"/>
            </a:endParaRPr>
          </a:p>
        </p:txBody>
      </p:sp>
      <p:sp>
        <p:nvSpPr>
          <p:cNvPr id="32771" name="Rectangle 2"/>
          <p:cNvSpPr>
            <a:spLocks noChangeArrowheads="1"/>
          </p:cNvSpPr>
          <p:nvPr/>
        </p:nvSpPr>
        <p:spPr bwMode="auto">
          <a:xfrm>
            <a:off x="3886200" y="2"/>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p>
            <a:endParaRPr lang="en-US">
              <a:latin typeface="Calibri" pitchFamily="34" charset="0"/>
            </a:endParaRPr>
          </a:p>
        </p:txBody>
      </p:sp>
      <p:sp>
        <p:nvSpPr>
          <p:cNvPr id="32772"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21" tIns="44318" rIns="90221" bIns="44318" anchor="b"/>
          <a:lstStyle/>
          <a:p>
            <a:pPr algn="r" defTabSz="909638" eaLnBrk="0" hangingPunct="0"/>
            <a:r>
              <a:rPr lang="en-US" sz="1200">
                <a:latin typeface="Times New Roman" pitchFamily="18" charset="0"/>
              </a:rPr>
              <a:t>2</a:t>
            </a:r>
          </a:p>
        </p:txBody>
      </p:sp>
      <p:sp>
        <p:nvSpPr>
          <p:cNvPr id="32773"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p>
            <a:endParaRPr lang="en-US">
              <a:latin typeface="Calibri" pitchFamily="34" charset="0"/>
            </a:endParaRPr>
          </a:p>
        </p:txBody>
      </p:sp>
      <p:sp>
        <p:nvSpPr>
          <p:cNvPr id="32774" name="Rectangle 5"/>
          <p:cNvSpPr>
            <a:spLocks noChangeArrowheads="1"/>
          </p:cNvSpPr>
          <p:nvPr/>
        </p:nvSpPr>
        <p:spPr bwMode="auto">
          <a:xfrm>
            <a:off x="0" y="2"/>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p>
            <a:endParaRPr lang="en-US">
              <a:latin typeface="Calibri" pitchFamily="34" charset="0"/>
            </a:endParaRPr>
          </a:p>
        </p:txBody>
      </p:sp>
      <p:sp>
        <p:nvSpPr>
          <p:cNvPr id="32775" name="Rectangle 6"/>
          <p:cNvSpPr>
            <a:spLocks noGrp="1" noRot="1" noChangeAspect="1" noChangeArrowheads="1" noTextEdit="1"/>
          </p:cNvSpPr>
          <p:nvPr>
            <p:ph type="sldImg"/>
          </p:nvPr>
        </p:nvSpPr>
        <p:spPr bwMode="auto">
          <a:xfrm>
            <a:off x="847725" y="461963"/>
            <a:ext cx="5165725" cy="38750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6" name="Rectangle 7"/>
          <p:cNvSpPr>
            <a:spLocks noGrp="1" noChangeArrowheads="1"/>
          </p:cNvSpPr>
          <p:nvPr>
            <p:ph type="body" idx="1"/>
          </p:nvPr>
        </p:nvSpPr>
        <p:spPr bwMode="auto">
          <a:xfrm>
            <a:off x="914400" y="4341813"/>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21" tIns="44318" rIns="90221" bIns="44318" numCol="1" anchor="t" anchorCtr="0" compatLnSpc="1">
            <a:prstTxWarp prst="textNoShape">
              <a:avLst/>
            </a:prstTxWarp>
          </a:bodyPr>
          <a:lstStyle/>
          <a:p>
            <a:pPr eaLnBrk="1" hangingPunct="1">
              <a:spcBef>
                <a:spcPct val="0"/>
              </a:spcBef>
            </a:pPr>
            <a:endParaRPr lang="en-US" smtClean="0">
              <a:latin typeface="Arial" charset="0"/>
            </a:endParaRPr>
          </a:p>
          <a:p>
            <a:pPr eaLnBrk="1" hangingPunct="1">
              <a:spcBef>
                <a:spcPct val="0"/>
              </a:spcBef>
            </a:pPr>
            <a:r>
              <a:rPr lang="en-US" smtClean="0">
                <a:latin typeface="Arial" charset="0"/>
              </a:rPr>
              <a:t>In the last unit, we take a little different approach.  We are looking at things from the macrosociological perspective for the most part as we study the variables that influence population growth and change, the cyclical tendencies to congregate in cities and alternately move out of them and cultural uses and abuses of the environment.  </a:t>
            </a:r>
          </a:p>
          <a:p>
            <a:pPr eaLnBrk="1" hangingPunct="1">
              <a:spcBef>
                <a:spcPct val="0"/>
              </a:spcBef>
            </a:pPr>
            <a:r>
              <a:rPr lang="en-US" smtClean="0">
                <a:latin typeface="Arial" charset="0"/>
              </a:rPr>
              <a:t>At the same time, some of these issues are microsociological -- strongly  influenced by personal choices such as when and if to marry, when and whether to have children, and one’s own stewardship of natural resources.</a:t>
            </a:r>
          </a:p>
          <a:p>
            <a:pPr eaLnBrk="1" hangingPunct="1">
              <a:spcBef>
                <a:spcPct val="0"/>
              </a:spcBef>
            </a:pPr>
            <a:r>
              <a:rPr lang="en-US" smtClean="0">
                <a:latin typeface="Arial" charset="0"/>
              </a:rPr>
              <a:t>We will begin with population and the study of population, a subfield of sociology called demography, and explore the variables that influence population statistics -- births, deaths and movement.</a:t>
            </a:r>
          </a:p>
        </p:txBody>
      </p:sp>
    </p:spTree>
    <p:extLst>
      <p:ext uri="{BB962C8B-B14F-4D97-AF65-F5344CB8AC3E}">
        <p14:creationId xmlns:p14="http://schemas.microsoft.com/office/powerpoint/2010/main" val="1546424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06C9C2-C23B-4B96-9063-8D287CF118AE}" type="slidenum">
              <a:rPr lang="en-US" smtClean="0">
                <a:latin typeface="Arial" pitchFamily="34" charset="0"/>
              </a:rPr>
              <a:pPr fontAlgn="base">
                <a:spcBef>
                  <a:spcPct val="0"/>
                </a:spcBef>
                <a:spcAft>
                  <a:spcPct val="0"/>
                </a:spcAft>
                <a:defRPr/>
              </a:pPr>
              <a:t>15</a:t>
            </a:fld>
            <a:endParaRPr lang="en-US" smtClean="0">
              <a:latin typeface="Arial" pitchFamily="34" charset="0"/>
            </a:endParaRPr>
          </a:p>
        </p:txBody>
      </p:sp>
      <p:sp>
        <p:nvSpPr>
          <p:cNvPr id="33795" name="Rectangle 2"/>
          <p:cNvSpPr>
            <a:spLocks noGrp="1" noRot="1" noChangeAspect="1" noChangeArrowheads="1" noTextEdit="1"/>
          </p:cNvSpPr>
          <p:nvPr>
            <p:ph type="sldImg"/>
          </p:nvPr>
        </p:nvSpPr>
        <p:spPr bwMode="auto">
          <a:xfrm>
            <a:off x="847725" y="461963"/>
            <a:ext cx="5165725" cy="3875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14400" y="4341813"/>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a:p>
            <a:pPr eaLnBrk="1" hangingPunct="1">
              <a:spcBef>
                <a:spcPct val="0"/>
              </a:spcBef>
            </a:pPr>
            <a:r>
              <a:rPr lang="en-US" smtClean="0">
                <a:latin typeface="Arial" charset="0"/>
              </a:rPr>
              <a:t>Births -- adding members to the population by having babies.</a:t>
            </a:r>
          </a:p>
          <a:p>
            <a:pPr eaLnBrk="1" hangingPunct="1">
              <a:spcBef>
                <a:spcPct val="0"/>
              </a:spcBef>
            </a:pPr>
            <a:endParaRPr lang="en-US" smtClean="0">
              <a:latin typeface="Arial" charset="0"/>
            </a:endParaRPr>
          </a:p>
          <a:p>
            <a:pPr eaLnBrk="1" hangingPunct="1">
              <a:spcBef>
                <a:spcPct val="0"/>
              </a:spcBef>
            </a:pPr>
            <a:r>
              <a:rPr lang="en-US" smtClean="0">
                <a:latin typeface="Arial" charset="0"/>
              </a:rPr>
              <a:t>In demography, “crude” rates give us some very general, thumbnail information about a population.  Generally crude rates are the expression of some variable in proportion to the total population.  Crude rates do not give us very specific information but enable us to make broad comparisons between one country and another between regions, ethnic or racial categories, etc.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The crude birth rate is the total number of births divided by the total population.  It includes in the denominator a large number of individuals who are not eligible to have babies -- children, males and post-menopausal women.</a:t>
            </a:r>
          </a:p>
          <a:p>
            <a:pPr eaLnBrk="1" hangingPunct="1">
              <a:spcBef>
                <a:spcPct val="0"/>
              </a:spcBef>
            </a:pPr>
            <a:endParaRPr lang="en-US" smtClean="0">
              <a:latin typeface="Arial" charset="0"/>
            </a:endParaRPr>
          </a:p>
          <a:p>
            <a:pPr eaLnBrk="1" hangingPunct="1">
              <a:spcBef>
                <a:spcPct val="0"/>
              </a:spcBef>
            </a:pPr>
            <a:r>
              <a:rPr lang="en-US" smtClean="0">
                <a:latin typeface="Arial" charset="0"/>
              </a:rPr>
              <a:t>A more specific statistic related to birth rate is the fertility rate which is the total number of births divided by the number of individuals who are likely to actually have produced them -- women aged 15 - 45.  Now, we all know of exceptions to that age span, such as babies born to young adolescents or to older women.  The age span 15 - 45 accounts for the best average age category for women of child-bearing age and is information that is generally available in census data.  </a:t>
            </a:r>
          </a:p>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380784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935707-B47A-4ABB-ACD1-B799BA83A40E}"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3D4C-3842-406E-B4C3-FE9FF11D6E38}" type="slidenum">
              <a:rPr lang="en-US" smtClean="0"/>
              <a:t>‹#›</a:t>
            </a:fld>
            <a:endParaRPr lang="en-US"/>
          </a:p>
        </p:txBody>
      </p:sp>
    </p:spTree>
    <p:extLst>
      <p:ext uri="{BB962C8B-B14F-4D97-AF65-F5344CB8AC3E}">
        <p14:creationId xmlns:p14="http://schemas.microsoft.com/office/powerpoint/2010/main" val="208739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35707-B47A-4ABB-ACD1-B799BA83A40E}"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3D4C-3842-406E-B4C3-FE9FF11D6E38}" type="slidenum">
              <a:rPr lang="en-US" smtClean="0"/>
              <a:t>‹#›</a:t>
            </a:fld>
            <a:endParaRPr lang="en-US"/>
          </a:p>
        </p:txBody>
      </p:sp>
    </p:spTree>
    <p:extLst>
      <p:ext uri="{BB962C8B-B14F-4D97-AF65-F5344CB8AC3E}">
        <p14:creationId xmlns:p14="http://schemas.microsoft.com/office/powerpoint/2010/main" val="148849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35707-B47A-4ABB-ACD1-B799BA83A40E}"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3D4C-3842-406E-B4C3-FE9FF11D6E38}" type="slidenum">
              <a:rPr lang="en-US" smtClean="0"/>
              <a:t>‹#›</a:t>
            </a:fld>
            <a:endParaRPr lang="en-US"/>
          </a:p>
        </p:txBody>
      </p:sp>
    </p:spTree>
    <p:extLst>
      <p:ext uri="{BB962C8B-B14F-4D97-AF65-F5344CB8AC3E}">
        <p14:creationId xmlns:p14="http://schemas.microsoft.com/office/powerpoint/2010/main" val="246689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35707-B47A-4ABB-ACD1-B799BA83A40E}"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3D4C-3842-406E-B4C3-FE9FF11D6E38}" type="slidenum">
              <a:rPr lang="en-US" smtClean="0"/>
              <a:t>‹#›</a:t>
            </a:fld>
            <a:endParaRPr lang="en-US"/>
          </a:p>
        </p:txBody>
      </p:sp>
    </p:spTree>
    <p:extLst>
      <p:ext uri="{BB962C8B-B14F-4D97-AF65-F5344CB8AC3E}">
        <p14:creationId xmlns:p14="http://schemas.microsoft.com/office/powerpoint/2010/main" val="96437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935707-B47A-4ABB-ACD1-B799BA83A40E}"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3D4C-3842-406E-B4C3-FE9FF11D6E38}" type="slidenum">
              <a:rPr lang="en-US" smtClean="0"/>
              <a:t>‹#›</a:t>
            </a:fld>
            <a:endParaRPr lang="en-US"/>
          </a:p>
        </p:txBody>
      </p:sp>
    </p:spTree>
    <p:extLst>
      <p:ext uri="{BB962C8B-B14F-4D97-AF65-F5344CB8AC3E}">
        <p14:creationId xmlns:p14="http://schemas.microsoft.com/office/powerpoint/2010/main" val="352538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935707-B47A-4ABB-ACD1-B799BA83A40E}"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3D4C-3842-406E-B4C3-FE9FF11D6E38}" type="slidenum">
              <a:rPr lang="en-US" smtClean="0"/>
              <a:t>‹#›</a:t>
            </a:fld>
            <a:endParaRPr lang="en-US"/>
          </a:p>
        </p:txBody>
      </p:sp>
    </p:spTree>
    <p:extLst>
      <p:ext uri="{BB962C8B-B14F-4D97-AF65-F5344CB8AC3E}">
        <p14:creationId xmlns:p14="http://schemas.microsoft.com/office/powerpoint/2010/main" val="212662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935707-B47A-4ABB-ACD1-B799BA83A40E}" type="datetimeFigureOut">
              <a:rPr lang="en-US" smtClean="0"/>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A3D4C-3842-406E-B4C3-FE9FF11D6E38}" type="slidenum">
              <a:rPr lang="en-US" smtClean="0"/>
              <a:t>‹#›</a:t>
            </a:fld>
            <a:endParaRPr lang="en-US"/>
          </a:p>
        </p:txBody>
      </p:sp>
    </p:spTree>
    <p:extLst>
      <p:ext uri="{BB962C8B-B14F-4D97-AF65-F5344CB8AC3E}">
        <p14:creationId xmlns:p14="http://schemas.microsoft.com/office/powerpoint/2010/main" val="333005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935707-B47A-4ABB-ACD1-B799BA83A40E}" type="datetimeFigureOut">
              <a:rPr lang="en-US" smtClean="0"/>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A3D4C-3842-406E-B4C3-FE9FF11D6E38}" type="slidenum">
              <a:rPr lang="en-US" smtClean="0"/>
              <a:t>‹#›</a:t>
            </a:fld>
            <a:endParaRPr lang="en-US"/>
          </a:p>
        </p:txBody>
      </p:sp>
    </p:spTree>
    <p:extLst>
      <p:ext uri="{BB962C8B-B14F-4D97-AF65-F5344CB8AC3E}">
        <p14:creationId xmlns:p14="http://schemas.microsoft.com/office/powerpoint/2010/main" val="184235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35707-B47A-4ABB-ACD1-B799BA83A40E}" type="datetimeFigureOut">
              <a:rPr lang="en-US" smtClean="0"/>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4A3D4C-3842-406E-B4C3-FE9FF11D6E38}" type="slidenum">
              <a:rPr lang="en-US" smtClean="0"/>
              <a:t>‹#›</a:t>
            </a:fld>
            <a:endParaRPr lang="en-US"/>
          </a:p>
        </p:txBody>
      </p:sp>
    </p:spTree>
    <p:extLst>
      <p:ext uri="{BB962C8B-B14F-4D97-AF65-F5344CB8AC3E}">
        <p14:creationId xmlns:p14="http://schemas.microsoft.com/office/powerpoint/2010/main" val="270206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35707-B47A-4ABB-ACD1-B799BA83A40E}"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3D4C-3842-406E-B4C3-FE9FF11D6E38}" type="slidenum">
              <a:rPr lang="en-US" smtClean="0"/>
              <a:t>‹#›</a:t>
            </a:fld>
            <a:endParaRPr lang="en-US"/>
          </a:p>
        </p:txBody>
      </p:sp>
    </p:spTree>
    <p:extLst>
      <p:ext uri="{BB962C8B-B14F-4D97-AF65-F5344CB8AC3E}">
        <p14:creationId xmlns:p14="http://schemas.microsoft.com/office/powerpoint/2010/main" val="211677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35707-B47A-4ABB-ACD1-B799BA83A40E}"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3D4C-3842-406E-B4C3-FE9FF11D6E38}" type="slidenum">
              <a:rPr lang="en-US" smtClean="0"/>
              <a:t>‹#›</a:t>
            </a:fld>
            <a:endParaRPr lang="en-US"/>
          </a:p>
        </p:txBody>
      </p:sp>
    </p:spTree>
    <p:extLst>
      <p:ext uri="{BB962C8B-B14F-4D97-AF65-F5344CB8AC3E}">
        <p14:creationId xmlns:p14="http://schemas.microsoft.com/office/powerpoint/2010/main" val="310565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6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35707-B47A-4ABB-ACD1-B799BA83A40E}" type="datetimeFigureOut">
              <a:rPr lang="en-US" smtClean="0"/>
              <a:t>11/10/2015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A3D4C-3842-406E-B4C3-FE9FF11D6E38}" type="slidenum">
              <a:rPr lang="en-US" smtClean="0"/>
              <a:t>‹#›</a:t>
            </a:fld>
            <a:endParaRPr lang="en-US"/>
          </a:p>
        </p:txBody>
      </p:sp>
    </p:spTree>
    <p:extLst>
      <p:ext uri="{BB962C8B-B14F-4D97-AF65-F5344CB8AC3E}">
        <p14:creationId xmlns:p14="http://schemas.microsoft.com/office/powerpoint/2010/main" val="2316657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ned.fr/en/everything_about_population/population-games/quiz/etes-vous-demograph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ined.fr/en/homepage_of_ined_websit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quia.com/hm/491835.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orldometers.info/world-popul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hyperlink" Target="http://www.youtube.com/watch?v=EF6sQj-59h0" TargetMode="External"/><Relationship Id="rId13" Type="http://schemas.openxmlformats.org/officeDocument/2006/relationships/hyperlink" Target="http://www.dailymotion.com/video/x6oshs_scientology-beliefs_fun" TargetMode="External"/><Relationship Id="rId18" Type="http://schemas.openxmlformats.org/officeDocument/2006/relationships/hyperlink" Target="http://www.seiyaku.com/images/cross/unification/unification-large.png" TargetMode="External"/><Relationship Id="rId3" Type="http://schemas.openxmlformats.org/officeDocument/2006/relationships/hyperlink" Target="http://www.youtube.com/watch?v=D7IxGGfpSWk" TargetMode="External"/><Relationship Id="rId7" Type="http://schemas.openxmlformats.org/officeDocument/2006/relationships/hyperlink" Target="hhttp://www.youtube.com/watch?v=XeBfUBOa2jk&amp;list=PLBBF0BAE685D44429" TargetMode="External"/><Relationship Id="rId12" Type="http://schemas.openxmlformats.org/officeDocument/2006/relationships/hyperlink" Target="http://www.youtube.com/watch?v=QG2wgdgm2SU" TargetMode="External"/><Relationship Id="rId17" Type="http://schemas.openxmlformats.org/officeDocument/2006/relationships/hyperlink" Target="https://www.amazon.com/gp/product/B00GJWYAWM/ref=nav_timeline_asin?ie=UTF8&amp;psc=1" TargetMode="External"/><Relationship Id="rId2" Type="http://schemas.openxmlformats.org/officeDocument/2006/relationships/notesSlide" Target="../notesSlides/notesSlide5.xml"/><Relationship Id="rId16" Type="http://schemas.openxmlformats.org/officeDocument/2006/relationships/hyperlink" Target="http://www.youtube.com/watch?v=Kn0hcpyGuac" TargetMode="External"/><Relationship Id="rId1" Type="http://schemas.openxmlformats.org/officeDocument/2006/relationships/slideLayout" Target="../slideLayouts/slideLayout2.xml"/><Relationship Id="rId6" Type="http://schemas.openxmlformats.org/officeDocument/2006/relationships/hyperlink" Target="http://www.youtube.com/watch?v=nh35j2S68DQ&amp;feature=fvw" TargetMode="External"/><Relationship Id="rId11" Type="http://schemas.openxmlformats.org/officeDocument/2006/relationships/hyperlink" Target="http://www.youtube.com/watch?v=69S2fI_GAzo" TargetMode="External"/><Relationship Id="rId5" Type="http://schemas.openxmlformats.org/officeDocument/2006/relationships/hyperlink" Target="http://www.youtube.com/watch?v=AqSZhwu1Rwo" TargetMode="External"/><Relationship Id="rId15" Type="http://schemas.openxmlformats.org/officeDocument/2006/relationships/hyperlink" Target="http://www.youtube.com/watch?v=zzSBZdoJhik" TargetMode="External"/><Relationship Id="rId10" Type="http://schemas.openxmlformats.org/officeDocument/2006/relationships/hyperlink" Target="http://www.youtube.com/watch?v=S1jQ2pessjs&amp;NR=1" TargetMode="External"/><Relationship Id="rId19" Type="http://schemas.openxmlformats.org/officeDocument/2006/relationships/image" Target="../media/image10.jpeg"/><Relationship Id="rId4" Type="http://schemas.openxmlformats.org/officeDocument/2006/relationships/hyperlink" Target="http://www.youtube.com/watch?v=vkzw5YUGpRs" TargetMode="External"/><Relationship Id="rId9" Type="http://schemas.openxmlformats.org/officeDocument/2006/relationships/hyperlink" Target="http://www.youtube.com/watch?v=Ud4Z9xkre6g" TargetMode="External"/><Relationship Id="rId14" Type="http://schemas.openxmlformats.org/officeDocument/2006/relationships/hyperlink" Target="http://www.youtube.com/watch?v=s6CBRC6eDI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NL0uxDscjd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youtube.com/watch?v=qI4R1g3YT-s&amp;feature=channel" TargetMode="External"/><Relationship Id="rId4" Type="http://schemas.openxmlformats.org/officeDocument/2006/relationships/hyperlink" Target="http://www.youtube.com/watch?v=FAAgzAL7QBw&amp;feature=relatedhttp://www.youtube.com/watch?v=qI4R1g3YT-s&amp;feature=channe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reviews.123rf.com/images/radiantskies/radiantskies1211/radiantskies121102286/16502610-Abstract-word-cloud-for-Population-with-related-tags-and-terms-Stock-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57200"/>
            <a:ext cx="6396318" cy="60223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 y="1066800"/>
            <a:ext cx="7772400" cy="1470025"/>
          </a:xfrm>
        </p:spPr>
        <p:txBody>
          <a:bodyPr>
            <a:noAutofit/>
          </a:bodyPr>
          <a:lstStyle/>
          <a:p>
            <a:pPr algn="l"/>
            <a:r>
              <a:rPr lang="en-US" sz="4800" b="1" dirty="0" smtClean="0">
                <a:solidFill>
                  <a:srgbClr val="7030A0"/>
                </a:solidFill>
              </a:rPr>
              <a:t>SOCI 1010</a:t>
            </a:r>
            <a:br>
              <a:rPr lang="en-US" sz="4800" b="1" dirty="0" smtClean="0">
                <a:solidFill>
                  <a:srgbClr val="7030A0"/>
                </a:solidFill>
              </a:rPr>
            </a:br>
            <a:r>
              <a:rPr lang="en-US" sz="4800" b="1" dirty="0" smtClean="0">
                <a:solidFill>
                  <a:srgbClr val="7030A0"/>
                </a:solidFill>
              </a:rPr>
              <a:t>Class </a:t>
            </a:r>
            <a:r>
              <a:rPr lang="en-US" sz="4800" b="1" dirty="0" smtClean="0">
                <a:solidFill>
                  <a:srgbClr val="7030A0"/>
                </a:solidFill>
              </a:rPr>
              <a:t>19</a:t>
            </a:r>
            <a:r>
              <a:rPr lang="en-US" sz="4800" b="1" dirty="0" smtClean="0">
                <a:solidFill>
                  <a:srgbClr val="7030A0"/>
                </a:solidFill>
              </a:rPr>
              <a:t/>
            </a:r>
            <a:br>
              <a:rPr lang="en-US" sz="4800" b="1" dirty="0" smtClean="0">
                <a:solidFill>
                  <a:srgbClr val="7030A0"/>
                </a:solidFill>
              </a:rPr>
            </a:br>
            <a:r>
              <a:rPr lang="en-US" sz="4800" b="1" dirty="0" smtClean="0">
                <a:solidFill>
                  <a:srgbClr val="7030A0"/>
                </a:solidFill>
              </a:rPr>
              <a:t>11/10/15</a:t>
            </a:r>
            <a:endParaRPr lang="en-US" sz="4800" b="1" dirty="0">
              <a:solidFill>
                <a:srgbClr val="7030A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3556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Everyday (worldwide)</a:t>
            </a:r>
            <a:endParaRPr lang="en-US" dirty="0">
              <a:solidFill>
                <a:srgbClr val="7030A0"/>
              </a:solidFill>
            </a:endParaRPr>
          </a:p>
        </p:txBody>
      </p:sp>
      <p:sp>
        <p:nvSpPr>
          <p:cNvPr id="3" name="Content Placeholder 2"/>
          <p:cNvSpPr>
            <a:spLocks noGrp="1"/>
          </p:cNvSpPr>
          <p:nvPr>
            <p:ph idx="1"/>
          </p:nvPr>
        </p:nvSpPr>
        <p:spPr>
          <a:xfrm>
            <a:off x="533400" y="1524000"/>
            <a:ext cx="8229600" cy="5181600"/>
          </a:xfrm>
        </p:spPr>
        <p:txBody>
          <a:bodyPr>
            <a:normAutofit fontScale="92500"/>
          </a:bodyPr>
          <a:lstStyle/>
          <a:p>
            <a:r>
              <a:rPr lang="en-US" dirty="0" smtClean="0"/>
              <a:t>140,000 people die</a:t>
            </a:r>
          </a:p>
          <a:p>
            <a:r>
              <a:rPr lang="en-US" dirty="0" smtClean="0"/>
              <a:t>Of these, 30,000 are children younger than age 5</a:t>
            </a:r>
          </a:p>
          <a:p>
            <a:r>
              <a:rPr lang="en-US" dirty="0" smtClean="0"/>
              <a:t>50,000 die of infection</a:t>
            </a:r>
          </a:p>
          <a:p>
            <a:r>
              <a:rPr lang="en-US" dirty="0" smtClean="0"/>
              <a:t>35,000 die from cardiovascular disease</a:t>
            </a:r>
          </a:p>
          <a:p>
            <a:r>
              <a:rPr lang="en-US" dirty="0" smtClean="0"/>
              <a:t>15,000 die from cancer</a:t>
            </a:r>
          </a:p>
          <a:p>
            <a:r>
              <a:rPr lang="en-US" dirty="0" smtClean="0"/>
              <a:t>10,000 die as the result of violence</a:t>
            </a:r>
          </a:p>
          <a:p>
            <a:r>
              <a:rPr lang="en-US" dirty="0" smtClean="0"/>
              <a:t>10,000 children die as the result of diarrhea</a:t>
            </a:r>
          </a:p>
          <a:p>
            <a:r>
              <a:rPr lang="en-US" dirty="0" smtClean="0"/>
              <a:t>1000 women die in childbirth</a:t>
            </a:r>
            <a:br>
              <a:rPr lang="en-US" dirty="0" smtClean="0"/>
            </a:br>
            <a:endParaRPr lang="en-US" dirty="0" smtClean="0"/>
          </a:p>
          <a:p>
            <a:pPr marL="0" indent="0">
              <a:buNone/>
            </a:pPr>
            <a:r>
              <a:rPr lang="en-US" sz="1900" dirty="0"/>
              <a:t>http://popexpo.web.ined.fr/eMain.html</a:t>
            </a:r>
          </a:p>
        </p:txBody>
      </p:sp>
    </p:spTree>
    <p:extLst>
      <p:ext uri="{BB962C8B-B14F-4D97-AF65-F5344CB8AC3E}">
        <p14:creationId xmlns:p14="http://schemas.microsoft.com/office/powerpoint/2010/main" val="146322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8600" y="-76200"/>
            <a:ext cx="8610600" cy="3352800"/>
          </a:xfrm>
        </p:spPr>
        <p:txBody>
          <a:bodyPr/>
          <a:lstStyle/>
          <a:p>
            <a:pPr algn="l" eaLnBrk="1" hangingPunct="1"/>
            <a:r>
              <a:rPr lang="en-US" smtClean="0">
                <a:latin typeface="Arial" charset="0"/>
              </a:rPr>
              <a:t/>
            </a:r>
            <a:br>
              <a:rPr lang="en-US" smtClean="0">
                <a:latin typeface="Arial" charset="0"/>
              </a:rPr>
            </a:br>
            <a:endParaRPr lang="en-US" smtClean="0">
              <a:latin typeface="Arial" charset="0"/>
            </a:endParaRPr>
          </a:p>
        </p:txBody>
      </p:sp>
      <p:sp>
        <p:nvSpPr>
          <p:cNvPr id="11267" name="Rectangle 3"/>
          <p:cNvSpPr>
            <a:spLocks noGrp="1" noChangeArrowheads="1"/>
          </p:cNvSpPr>
          <p:nvPr>
            <p:ph type="subTitle" idx="1"/>
          </p:nvPr>
        </p:nvSpPr>
        <p:spPr>
          <a:xfrm>
            <a:off x="609600" y="2819400"/>
            <a:ext cx="4648200" cy="2971800"/>
          </a:xfrm>
        </p:spPr>
        <p:txBody>
          <a:bodyPr>
            <a:normAutofit/>
          </a:bodyPr>
          <a:lstStyle/>
          <a:p>
            <a:pPr algn="l" eaLnBrk="1" hangingPunct="1"/>
            <a:endParaRPr lang="en-US" sz="3600" b="1" dirty="0" smtClean="0">
              <a:solidFill>
                <a:srgbClr val="006699"/>
              </a:solidFill>
              <a:latin typeface="Arial" charset="0"/>
            </a:endParaRPr>
          </a:p>
          <a:p>
            <a:pPr algn="l"/>
            <a:endParaRPr lang="en-US" sz="3600" b="1" dirty="0" smtClean="0">
              <a:solidFill>
                <a:srgbClr val="006699"/>
              </a:solidFill>
              <a:latin typeface="Arial" charset="0"/>
            </a:endParaRPr>
          </a:p>
        </p:txBody>
      </p:sp>
      <p:sp>
        <p:nvSpPr>
          <p:cNvPr id="11269" name="Text Box 36"/>
          <p:cNvSpPr txBox="1">
            <a:spLocks noChangeArrowheads="1"/>
          </p:cNvSpPr>
          <p:nvPr/>
        </p:nvSpPr>
        <p:spPr bwMode="auto">
          <a:xfrm>
            <a:off x="114300" y="815975"/>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dirty="0">
                <a:solidFill>
                  <a:schemeClr val="tx2"/>
                </a:solidFill>
                <a:latin typeface="Calibri" pitchFamily="34" charset="0"/>
                <a:hlinkClick r:id="rId3"/>
              </a:rPr>
              <a:t>Population</a:t>
            </a:r>
            <a:endParaRPr lang="en-US" sz="4000" b="1" dirty="0">
              <a:solidFill>
                <a:srgbClr val="006699"/>
              </a:solidFill>
              <a:latin typeface="Calibri" pitchFamily="34" charset="0"/>
            </a:endParaRPr>
          </a:p>
        </p:txBody>
      </p:sp>
      <p:sp>
        <p:nvSpPr>
          <p:cNvPr id="3" name="Rectangle 2"/>
          <p:cNvSpPr/>
          <p:nvPr/>
        </p:nvSpPr>
        <p:spPr>
          <a:xfrm>
            <a:off x="156730" y="6400800"/>
            <a:ext cx="4572000" cy="338554"/>
          </a:xfrm>
          <a:prstGeom prst="rect">
            <a:avLst/>
          </a:prstGeom>
        </p:spPr>
        <p:txBody>
          <a:bodyPr>
            <a:spAutoFit/>
          </a:bodyPr>
          <a:lstStyle/>
          <a:p>
            <a:r>
              <a:rPr lang="en-US" sz="800" b="1" dirty="0">
                <a:solidFill>
                  <a:srgbClr val="006699"/>
                </a:solidFill>
                <a:latin typeface="Arial" charset="0"/>
              </a:rPr>
              <a:t>http://www.ined.fr/en/everything_about_population/population-games/quiz/etes-vous-demographe</a:t>
            </a:r>
            <a:endParaRPr lang="en-US" dirty="0"/>
          </a:p>
        </p:txBody>
      </p:sp>
      <p:pic>
        <p:nvPicPr>
          <p:cNvPr id="4" name="Picture 3"/>
          <p:cNvPicPr>
            <a:picLocks noChangeAspect="1"/>
          </p:cNvPicPr>
          <p:nvPr/>
        </p:nvPicPr>
        <p:blipFill>
          <a:blip r:embed="rId4"/>
          <a:stretch>
            <a:fillRect/>
          </a:stretch>
        </p:blipFill>
        <p:spPr>
          <a:xfrm>
            <a:off x="1447800" y="1798529"/>
            <a:ext cx="6934200" cy="42672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51816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98" y="303160"/>
            <a:ext cx="8220902" cy="632624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39573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katieraspberry.files.wordpress.com/2014/10/10616225_10152674024344770_3509236507672719387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848600" cy="6561429"/>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74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92150" y="6253163"/>
            <a:ext cx="1870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2291" name="Rectangle 3"/>
          <p:cNvSpPr>
            <a:spLocks noChangeArrowheads="1"/>
          </p:cNvSpPr>
          <p:nvPr/>
        </p:nvSpPr>
        <p:spPr bwMode="auto">
          <a:xfrm>
            <a:off x="3116263" y="6253163"/>
            <a:ext cx="2911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2292" name="Rectangle 4"/>
          <p:cNvSpPr>
            <a:spLocks noGrp="1" noChangeArrowheads="1"/>
          </p:cNvSpPr>
          <p:nvPr>
            <p:ph type="title"/>
          </p:nvPr>
        </p:nvSpPr>
        <p:spPr>
          <a:xfrm>
            <a:off x="458788" y="274638"/>
            <a:ext cx="8229600" cy="1141412"/>
          </a:xfrm>
        </p:spPr>
        <p:txBody>
          <a:bodyPr/>
          <a:lstStyle/>
          <a:p>
            <a:pPr eaLnBrk="1" hangingPunct="1"/>
            <a:r>
              <a:rPr lang="en-US" smtClean="0">
                <a:latin typeface="Arial" charset="0"/>
              </a:rPr>
              <a:t>Demography</a:t>
            </a:r>
          </a:p>
        </p:txBody>
      </p:sp>
      <p:sp>
        <p:nvSpPr>
          <p:cNvPr id="12293" name="Rectangle 5"/>
          <p:cNvSpPr>
            <a:spLocks noGrp="1" noChangeArrowheads="1"/>
          </p:cNvSpPr>
          <p:nvPr>
            <p:ph type="body" idx="1"/>
          </p:nvPr>
        </p:nvSpPr>
        <p:spPr>
          <a:xfrm>
            <a:off x="458788" y="1600200"/>
            <a:ext cx="8229600" cy="4525963"/>
          </a:xfrm>
        </p:spPr>
        <p:txBody>
          <a:bodyPr/>
          <a:lstStyle/>
          <a:p>
            <a:pPr eaLnBrk="1" hangingPunct="1"/>
            <a:r>
              <a:rPr lang="en-US" smtClean="0">
                <a:latin typeface="Arial" charset="0"/>
              </a:rPr>
              <a:t>The study of the size, composition, growth and distributions of human population</a:t>
            </a:r>
          </a:p>
          <a:p>
            <a:pPr eaLnBrk="1" hangingPunct="1"/>
            <a:r>
              <a:rPr lang="en-US" smtClean="0">
                <a:latin typeface="Arial" charset="0"/>
              </a:rPr>
              <a:t>Major variables</a:t>
            </a:r>
          </a:p>
          <a:p>
            <a:pPr lvl="1" eaLnBrk="1" hangingPunct="1"/>
            <a:r>
              <a:rPr lang="en-US" sz="3200" smtClean="0">
                <a:latin typeface="Arial" charset="0"/>
              </a:rPr>
              <a:t>Births</a:t>
            </a:r>
          </a:p>
          <a:p>
            <a:pPr lvl="1" eaLnBrk="1" hangingPunct="1"/>
            <a:r>
              <a:rPr lang="en-US" sz="3200" smtClean="0">
                <a:latin typeface="Arial" charset="0"/>
              </a:rPr>
              <a:t>Deaths</a:t>
            </a:r>
          </a:p>
          <a:p>
            <a:pPr lvl="1" eaLnBrk="1" hangingPunct="1"/>
            <a:r>
              <a:rPr lang="en-US" sz="3200" smtClean="0">
                <a:latin typeface="Arial" charset="0"/>
              </a:rPr>
              <a:t>Movement            </a:t>
            </a:r>
          </a:p>
        </p:txBody>
      </p:sp>
      <p:pic>
        <p:nvPicPr>
          <p:cNvPr id="12294" name="Picture 2" descr="http://www.ncgia.ucsb.edu/pubs/gdp/pop/gif/worldpo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05200"/>
            <a:ext cx="550545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6"/>
          <p:cNvSpPr txBox="1">
            <a:spLocks noChangeArrowheads="1"/>
          </p:cNvSpPr>
          <p:nvPr/>
        </p:nvSpPr>
        <p:spPr bwMode="auto">
          <a:xfrm>
            <a:off x="-136525" y="5767388"/>
            <a:ext cx="886845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r>
              <a:rPr lang="en-US" sz="2900" dirty="0">
                <a:hlinkClick r:id="rId4"/>
              </a:rPr>
              <a:t>http://www.ined.fr/en/homepage_of_ined_website</a:t>
            </a:r>
            <a:r>
              <a:rPr lang="en-US" sz="2900" dirty="0" smtClean="0">
                <a:hlinkClick r:id="rId4"/>
              </a:rPr>
              <a:t>/</a:t>
            </a:r>
            <a:endParaRPr lang="en-US" sz="2900" dirty="0"/>
          </a:p>
        </p:txBody>
      </p:sp>
    </p:spTree>
    <p:extLst>
      <p:ext uri="{BB962C8B-B14F-4D97-AF65-F5344CB8AC3E}">
        <p14:creationId xmlns:p14="http://schemas.microsoft.com/office/powerpoint/2010/main" val="3215482583"/>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8788" y="274638"/>
            <a:ext cx="8229600" cy="1141412"/>
          </a:xfrm>
        </p:spPr>
        <p:txBody>
          <a:bodyPr/>
          <a:lstStyle/>
          <a:p>
            <a:pPr eaLnBrk="1" hangingPunct="1"/>
            <a:r>
              <a:rPr lang="en-US" smtClean="0">
                <a:latin typeface="Arial" charset="0"/>
              </a:rPr>
              <a:t>Birth Variables</a:t>
            </a:r>
          </a:p>
        </p:txBody>
      </p:sp>
      <p:sp>
        <p:nvSpPr>
          <p:cNvPr id="13315" name="Rectangle 3"/>
          <p:cNvSpPr>
            <a:spLocks noGrp="1" noChangeArrowheads="1"/>
          </p:cNvSpPr>
          <p:nvPr>
            <p:ph type="body" idx="1"/>
          </p:nvPr>
        </p:nvSpPr>
        <p:spPr>
          <a:xfrm>
            <a:off x="1143000" y="2074863"/>
            <a:ext cx="7772400" cy="4114800"/>
          </a:xfrm>
        </p:spPr>
        <p:txBody>
          <a:bodyPr/>
          <a:lstStyle/>
          <a:p>
            <a:pPr eaLnBrk="1" hangingPunct="1"/>
            <a:r>
              <a:rPr lang="en-US" smtClean="0">
                <a:latin typeface="Arial" charset="0"/>
              </a:rPr>
              <a:t>Crude birth rate</a:t>
            </a:r>
          </a:p>
          <a:p>
            <a:pPr lvl="1" eaLnBrk="1" hangingPunct="1"/>
            <a:r>
              <a:rPr lang="en-US" smtClean="0">
                <a:latin typeface="Arial" charset="0"/>
              </a:rPr>
              <a:t>number of live births per 1000 population</a:t>
            </a:r>
          </a:p>
          <a:p>
            <a:pPr eaLnBrk="1" hangingPunct="1"/>
            <a:r>
              <a:rPr lang="en-US" smtClean="0">
                <a:latin typeface="Arial" charset="0"/>
              </a:rPr>
              <a:t>Fertility Rate</a:t>
            </a:r>
          </a:p>
          <a:p>
            <a:pPr lvl="1" eaLnBrk="1" hangingPunct="1"/>
            <a:r>
              <a:rPr lang="en-US" smtClean="0">
                <a:latin typeface="Arial" charset="0"/>
              </a:rPr>
              <a:t>number of children born to women 15-45</a:t>
            </a:r>
          </a:p>
          <a:p>
            <a:pPr lvl="1" eaLnBrk="1" hangingPunct="1"/>
            <a:r>
              <a:rPr lang="en-US" smtClean="0">
                <a:latin typeface="Arial" charset="0"/>
              </a:rPr>
              <a:t>number of children the average woman bears</a:t>
            </a:r>
          </a:p>
        </p:txBody>
      </p:sp>
      <p:pic>
        <p:nvPicPr>
          <p:cNvPr id="13316" name="Picture 2" descr="C:\Documents and Settings\jfauchier\Local Settings\Temporary Internet Files\Content.IE5\D33TFAE7\MPj0438507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
            <a:ext cx="1984375"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2185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8788" y="274638"/>
            <a:ext cx="8229600" cy="1141412"/>
          </a:xfrm>
        </p:spPr>
        <p:txBody>
          <a:bodyPr/>
          <a:lstStyle/>
          <a:p>
            <a:pPr eaLnBrk="1" hangingPunct="1"/>
            <a:r>
              <a:rPr lang="en-US" smtClean="0">
                <a:latin typeface="Arial" charset="0"/>
              </a:rPr>
              <a:t>Birth, </a:t>
            </a:r>
            <a:r>
              <a:rPr lang="en-US" sz="2900" smtClean="0">
                <a:latin typeface="Arial" charset="0"/>
              </a:rPr>
              <a:t>continued</a:t>
            </a:r>
            <a:endParaRPr lang="en-US" smtClean="0">
              <a:latin typeface="Arial" charset="0"/>
            </a:endParaRPr>
          </a:p>
        </p:txBody>
      </p:sp>
      <p:sp>
        <p:nvSpPr>
          <p:cNvPr id="14339" name="Rectangle 3"/>
          <p:cNvSpPr>
            <a:spLocks noGrp="1" noChangeArrowheads="1"/>
          </p:cNvSpPr>
          <p:nvPr>
            <p:ph type="body" idx="1"/>
          </p:nvPr>
        </p:nvSpPr>
        <p:spPr>
          <a:xfrm>
            <a:off x="458788" y="1356518"/>
            <a:ext cx="8229600" cy="4525963"/>
          </a:xfrm>
        </p:spPr>
        <p:txBody>
          <a:bodyPr/>
          <a:lstStyle/>
          <a:p>
            <a:pPr eaLnBrk="1" hangingPunct="1"/>
            <a:r>
              <a:rPr lang="en-US" dirty="0" smtClean="0">
                <a:latin typeface="Arial" charset="0"/>
              </a:rPr>
              <a:t>Fecundity</a:t>
            </a:r>
          </a:p>
          <a:p>
            <a:pPr lvl="1" eaLnBrk="1" hangingPunct="1"/>
            <a:r>
              <a:rPr lang="en-US" dirty="0" smtClean="0">
                <a:latin typeface="Arial" charset="0"/>
              </a:rPr>
              <a:t>maximum production possible by each woman</a:t>
            </a:r>
          </a:p>
          <a:p>
            <a:pPr lvl="1" eaLnBrk="1" hangingPunct="1"/>
            <a:r>
              <a:rPr lang="en-US" dirty="0" smtClean="0">
                <a:latin typeface="Arial" charset="0"/>
              </a:rPr>
              <a:t>number of children women are capable of bearing</a:t>
            </a:r>
          </a:p>
        </p:txBody>
      </p:sp>
      <p:pic>
        <p:nvPicPr>
          <p:cNvPr id="2052" name="Picture 4" descr="http://www.workitmom.com/bloggers/workitmom/files/2008/06/jon-and-kate.jpg"/>
          <p:cNvPicPr>
            <a:picLocks noChangeAspect="1" noChangeArrowheads="1"/>
          </p:cNvPicPr>
          <p:nvPr/>
        </p:nvPicPr>
        <p:blipFill>
          <a:blip r:embed="rId3"/>
          <a:srcRect/>
          <a:stretch>
            <a:fillRect/>
          </a:stretch>
        </p:blipFill>
        <p:spPr bwMode="auto">
          <a:xfrm>
            <a:off x="250826" y="4234711"/>
            <a:ext cx="2658717" cy="2286000"/>
          </a:xfrm>
          <a:prstGeom prst="rect">
            <a:avLst/>
          </a:prstGeom>
          <a:noFill/>
          <a:ln w="57150">
            <a:solidFill>
              <a:srgbClr val="7030A0"/>
            </a:solidFill>
          </a:ln>
        </p:spPr>
      </p:pic>
      <p:pic>
        <p:nvPicPr>
          <p:cNvPr id="3" name="Picture 2"/>
          <p:cNvPicPr>
            <a:picLocks noChangeAspect="1"/>
          </p:cNvPicPr>
          <p:nvPr/>
        </p:nvPicPr>
        <p:blipFill>
          <a:blip r:embed="rId4"/>
          <a:stretch>
            <a:fillRect/>
          </a:stretch>
        </p:blipFill>
        <p:spPr>
          <a:xfrm>
            <a:off x="3048000" y="3619500"/>
            <a:ext cx="5848350" cy="2924175"/>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35273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8788" y="274638"/>
            <a:ext cx="8229600" cy="1141412"/>
          </a:xfrm>
        </p:spPr>
        <p:txBody>
          <a:bodyPr/>
          <a:lstStyle/>
          <a:p>
            <a:pPr eaLnBrk="1" hangingPunct="1"/>
            <a:r>
              <a:rPr lang="en-US" smtClean="0">
                <a:latin typeface="Arial" charset="0"/>
              </a:rPr>
              <a:t>Death Variables</a:t>
            </a:r>
          </a:p>
        </p:txBody>
      </p:sp>
      <p:sp>
        <p:nvSpPr>
          <p:cNvPr id="15363" name="Rectangle 3"/>
          <p:cNvSpPr>
            <a:spLocks noGrp="1" noChangeArrowheads="1"/>
          </p:cNvSpPr>
          <p:nvPr>
            <p:ph type="body" idx="1"/>
          </p:nvPr>
        </p:nvSpPr>
        <p:spPr>
          <a:xfrm>
            <a:off x="458788" y="1600200"/>
            <a:ext cx="8229600" cy="4525963"/>
          </a:xfrm>
        </p:spPr>
        <p:txBody>
          <a:bodyPr/>
          <a:lstStyle/>
          <a:p>
            <a:pPr eaLnBrk="1" hangingPunct="1"/>
            <a:r>
              <a:rPr lang="en-US" smtClean="0">
                <a:latin typeface="Arial" charset="0"/>
              </a:rPr>
              <a:t>Mortality rates</a:t>
            </a:r>
          </a:p>
          <a:p>
            <a:pPr eaLnBrk="1" hangingPunct="1"/>
            <a:r>
              <a:rPr lang="en-US" smtClean="0">
                <a:latin typeface="Arial" charset="0"/>
              </a:rPr>
              <a:t>Crude Death rate</a:t>
            </a:r>
          </a:p>
          <a:p>
            <a:pPr lvl="1" eaLnBrk="1" hangingPunct="1"/>
            <a:r>
              <a:rPr lang="en-US" sz="3200" smtClean="0">
                <a:latin typeface="Arial" charset="0"/>
              </a:rPr>
              <a:t>number of deaths per 1000</a:t>
            </a:r>
          </a:p>
          <a:p>
            <a:pPr eaLnBrk="1" hangingPunct="1"/>
            <a:r>
              <a:rPr lang="en-US" smtClean="0">
                <a:latin typeface="Arial" charset="0"/>
              </a:rPr>
              <a:t>Age and Cause specific Death Rates</a:t>
            </a:r>
          </a:p>
          <a:p>
            <a:pPr lvl="1" eaLnBrk="1" hangingPunct="1"/>
            <a:r>
              <a:rPr lang="en-US" sz="3200" smtClean="0">
                <a:latin typeface="Arial" charset="0"/>
              </a:rPr>
              <a:t>infant mortality rates</a:t>
            </a:r>
          </a:p>
          <a:p>
            <a:pPr lvl="1" eaLnBrk="1" hangingPunct="1"/>
            <a:r>
              <a:rPr lang="en-US" sz="3200" smtClean="0">
                <a:latin typeface="Arial" charset="0"/>
              </a:rPr>
              <a:t>deaths due to cancer or AIDS</a:t>
            </a:r>
          </a:p>
        </p:txBody>
      </p:sp>
      <p:pic>
        <p:nvPicPr>
          <p:cNvPr id="15364" name="Picture 2" descr="C:\Documents and Settings\jfauchier\Local Settings\Temporary Internet Files\Content.IE5\GE08QTN5\MCj033290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371600"/>
            <a:ext cx="181292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4442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319088"/>
            <a:ext cx="7696200" cy="1143000"/>
          </a:xfrm>
        </p:spPr>
        <p:txBody>
          <a:bodyPr rtlCol="0">
            <a:normAutofit fontScale="90000"/>
          </a:bodyPr>
          <a:lstStyle/>
          <a:p>
            <a:pPr eaLnBrk="1" fontAlgn="auto" hangingPunct="1">
              <a:spcAft>
                <a:spcPts val="0"/>
              </a:spcAft>
              <a:defRPr/>
            </a:pPr>
            <a:r>
              <a:rPr lang="en-US" smtClean="0">
                <a:latin typeface="Arial" pitchFamily="34" charset="0"/>
              </a:rPr>
              <a:t>Migration: Movement of Population</a:t>
            </a:r>
          </a:p>
        </p:txBody>
      </p:sp>
      <p:sp>
        <p:nvSpPr>
          <p:cNvPr id="16387" name="Rectangle 3"/>
          <p:cNvSpPr>
            <a:spLocks noGrp="1" noChangeArrowheads="1"/>
          </p:cNvSpPr>
          <p:nvPr>
            <p:ph type="body" idx="1"/>
          </p:nvPr>
        </p:nvSpPr>
        <p:spPr>
          <a:xfrm>
            <a:off x="458788" y="1600200"/>
            <a:ext cx="8229600" cy="4525963"/>
          </a:xfrm>
        </p:spPr>
        <p:txBody>
          <a:bodyPr/>
          <a:lstStyle/>
          <a:p>
            <a:pPr eaLnBrk="1" hangingPunct="1"/>
            <a:r>
              <a:rPr lang="en-US" smtClean="0">
                <a:latin typeface="Arial" charset="0"/>
              </a:rPr>
              <a:t>Net migration rate</a:t>
            </a:r>
            <a:br>
              <a:rPr lang="en-US" smtClean="0">
                <a:latin typeface="Arial" charset="0"/>
              </a:rPr>
            </a:br>
            <a:endParaRPr lang="en-US" smtClean="0">
              <a:latin typeface="Arial" charset="0"/>
            </a:endParaRPr>
          </a:p>
          <a:p>
            <a:pPr lvl="1" eaLnBrk="1" hangingPunct="1"/>
            <a:r>
              <a:rPr lang="en-US" sz="3200" smtClean="0">
                <a:latin typeface="Arial" charset="0"/>
              </a:rPr>
              <a:t>difference between number moving in and the number moving out</a:t>
            </a:r>
          </a:p>
          <a:p>
            <a:pPr lvl="1" eaLnBrk="1" hangingPunct="1"/>
            <a:r>
              <a:rPr lang="en-US" sz="3200" smtClean="0">
                <a:latin typeface="Arial" charset="0"/>
              </a:rPr>
              <a:t>immigration minus emigration</a:t>
            </a:r>
          </a:p>
        </p:txBody>
      </p:sp>
    </p:spTree>
    <p:extLst>
      <p:ext uri="{BB962C8B-B14F-4D97-AF65-F5344CB8AC3E}">
        <p14:creationId xmlns:p14="http://schemas.microsoft.com/office/powerpoint/2010/main" val="19586441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8788" y="274638"/>
            <a:ext cx="8229600" cy="1141412"/>
          </a:xfrm>
        </p:spPr>
        <p:txBody>
          <a:bodyPr/>
          <a:lstStyle/>
          <a:p>
            <a:pPr eaLnBrk="1" hangingPunct="1"/>
            <a:r>
              <a:rPr lang="en-US" smtClean="0">
                <a:latin typeface="Arial" charset="0"/>
              </a:rPr>
              <a:t>Internal Migration</a:t>
            </a:r>
          </a:p>
        </p:txBody>
      </p:sp>
      <p:sp>
        <p:nvSpPr>
          <p:cNvPr id="17411" name="Rectangle 3"/>
          <p:cNvSpPr>
            <a:spLocks noGrp="1" noChangeArrowheads="1"/>
          </p:cNvSpPr>
          <p:nvPr>
            <p:ph type="body" idx="1"/>
          </p:nvPr>
        </p:nvSpPr>
        <p:spPr>
          <a:xfrm>
            <a:off x="458788" y="1600200"/>
            <a:ext cx="8229600" cy="4525963"/>
          </a:xfrm>
        </p:spPr>
        <p:txBody>
          <a:bodyPr/>
          <a:lstStyle/>
          <a:p>
            <a:pPr eaLnBrk="1" hangingPunct="1"/>
            <a:r>
              <a:rPr lang="en-US" smtClean="0">
                <a:latin typeface="Arial" charset="0"/>
              </a:rPr>
              <a:t>Movement from one area to another within the country or state</a:t>
            </a:r>
          </a:p>
        </p:txBody>
      </p:sp>
      <p:pic>
        <p:nvPicPr>
          <p:cNvPr id="94210" name="Picture 2" descr="C:\Documents and Settings\jfauchier\Local Settings\Temporary Internet Files\Content.IE5\ZWW9OGZ4\MPj04008380000[1].jpg"/>
          <p:cNvPicPr>
            <a:picLocks noChangeAspect="1" noChangeArrowheads="1"/>
          </p:cNvPicPr>
          <p:nvPr/>
        </p:nvPicPr>
        <p:blipFill>
          <a:blip r:embed="rId3"/>
          <a:srcRect/>
          <a:stretch>
            <a:fillRect/>
          </a:stretch>
        </p:blipFill>
        <p:spPr bwMode="auto">
          <a:xfrm>
            <a:off x="3962400" y="3200400"/>
            <a:ext cx="3902075" cy="2600325"/>
          </a:xfrm>
          <a:prstGeom prst="rect">
            <a:avLst/>
          </a:prstGeom>
          <a:noFill/>
          <a:ln w="57150">
            <a:solidFill>
              <a:schemeClr val="accent1">
                <a:lumMod val="50000"/>
              </a:schemeClr>
            </a:solidFill>
          </a:ln>
        </p:spPr>
      </p:pic>
    </p:spTree>
    <p:extLst>
      <p:ext uri="{BB962C8B-B14F-4D97-AF65-F5344CB8AC3E}">
        <p14:creationId xmlns:p14="http://schemas.microsoft.com/office/powerpoint/2010/main" val="16466550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Attendance activity  (</a:t>
            </a:r>
            <a:r>
              <a:rPr lang="en-US" dirty="0">
                <a:hlinkClick r:id="rId2"/>
              </a:rPr>
              <a:t>http://</a:t>
            </a:r>
            <a:r>
              <a:rPr lang="en-US" dirty="0" smtClean="0">
                <a:hlinkClick r:id="rId2"/>
              </a:rPr>
              <a:t>www.quia.com/hm/491835.html</a:t>
            </a:r>
            <a:r>
              <a:rPr lang="en-US" dirty="0" smtClean="0"/>
              <a:t>)</a:t>
            </a:r>
            <a:endParaRPr lang="en-US" dirty="0" smtClean="0"/>
          </a:p>
          <a:p>
            <a:r>
              <a:rPr lang="en-US" dirty="0" smtClean="0"/>
              <a:t>Symbol Presentations</a:t>
            </a:r>
          </a:p>
          <a:p>
            <a:r>
              <a:rPr lang="en-US" dirty="0" smtClean="0"/>
              <a:t>Finish Cult Activity</a:t>
            </a:r>
          </a:p>
          <a:p>
            <a:r>
              <a:rPr lang="en-US" dirty="0" smtClean="0"/>
              <a:t>Begin Population and Ecology</a:t>
            </a:r>
            <a:endParaRPr lang="en-US" dirty="0" smtClean="0"/>
          </a:p>
          <a:p>
            <a:pPr marL="0" indent="0">
              <a:buNone/>
            </a:pPr>
            <a:endParaRPr lang="en-US" dirty="0"/>
          </a:p>
        </p:txBody>
      </p:sp>
    </p:spTree>
    <p:extLst>
      <p:ext uri="{BB962C8B-B14F-4D97-AF65-F5344CB8AC3E}">
        <p14:creationId xmlns:p14="http://schemas.microsoft.com/office/powerpoint/2010/main" val="402414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8788" y="274638"/>
            <a:ext cx="8229600" cy="1141412"/>
          </a:xfrm>
        </p:spPr>
        <p:txBody>
          <a:bodyPr/>
          <a:lstStyle/>
          <a:p>
            <a:pPr eaLnBrk="1" hangingPunct="1"/>
            <a:endParaRPr lang="en-US" smtClean="0">
              <a:latin typeface="Arial" charset="0"/>
            </a:endParaRPr>
          </a:p>
        </p:txBody>
      </p:sp>
      <p:sp>
        <p:nvSpPr>
          <p:cNvPr id="15363" name="Rectangle 3"/>
          <p:cNvSpPr>
            <a:spLocks noGrp="1" noChangeArrowheads="1"/>
          </p:cNvSpPr>
          <p:nvPr>
            <p:ph type="body" idx="1"/>
          </p:nvPr>
        </p:nvSpPr>
        <p:spPr>
          <a:xfrm>
            <a:off x="2286000" y="1244600"/>
            <a:ext cx="6629400" cy="4470400"/>
          </a:xfrm>
        </p:spPr>
        <p:txBody>
          <a:bodyPr rtlCol="0">
            <a:normAutofit lnSpcReduction="10000"/>
          </a:bodyPr>
          <a:lstStyle/>
          <a:p>
            <a:pPr eaLnBrk="1" fontAlgn="auto" hangingPunct="1">
              <a:spcAft>
                <a:spcPts val="0"/>
              </a:spcAft>
              <a:buFontTx/>
              <a:buNone/>
              <a:defRPr/>
            </a:pPr>
            <a:r>
              <a:rPr lang="en-US" smtClean="0">
                <a:latin typeface="Arial" pitchFamily="34" charset="0"/>
              </a:rPr>
              <a:t>“Essay on the Principle of Population” by Thomas Malthus, 1798</a:t>
            </a:r>
          </a:p>
          <a:p>
            <a:pPr eaLnBrk="1" fontAlgn="auto" hangingPunct="1">
              <a:spcAft>
                <a:spcPts val="0"/>
              </a:spcAft>
              <a:buFont typeface="Arial" pitchFamily="34" charset="0"/>
              <a:buChar char="•"/>
              <a:defRPr/>
            </a:pPr>
            <a:r>
              <a:rPr lang="en-US" smtClean="0">
                <a:latin typeface="Arial" pitchFamily="34" charset="0"/>
              </a:rPr>
              <a:t>Food supply increases at a linear rate (arithmetic)</a:t>
            </a:r>
          </a:p>
          <a:p>
            <a:pPr lvl="1" eaLnBrk="1" fontAlgn="auto" hangingPunct="1">
              <a:spcAft>
                <a:spcPts val="0"/>
              </a:spcAft>
              <a:buFont typeface="Arial" pitchFamily="34" charset="0"/>
              <a:buChar char="–"/>
              <a:defRPr/>
            </a:pPr>
            <a:r>
              <a:rPr lang="en-US" smtClean="0">
                <a:latin typeface="Arial" pitchFamily="34" charset="0"/>
              </a:rPr>
              <a:t>1,2,3,4,5 etc.</a:t>
            </a:r>
          </a:p>
          <a:p>
            <a:pPr eaLnBrk="1" fontAlgn="auto" hangingPunct="1">
              <a:spcAft>
                <a:spcPts val="0"/>
              </a:spcAft>
              <a:buFont typeface="Arial" pitchFamily="34" charset="0"/>
              <a:buChar char="•"/>
              <a:defRPr/>
            </a:pPr>
            <a:r>
              <a:rPr lang="en-US" smtClean="0">
                <a:latin typeface="Arial" pitchFamily="34" charset="0"/>
              </a:rPr>
              <a:t>population increases exponentially (geometrically)</a:t>
            </a:r>
          </a:p>
          <a:p>
            <a:pPr lvl="1" eaLnBrk="1" fontAlgn="auto" hangingPunct="1">
              <a:spcAft>
                <a:spcPts val="0"/>
              </a:spcAft>
              <a:buFont typeface="Arial" pitchFamily="34" charset="0"/>
              <a:buChar char="–"/>
              <a:defRPr/>
            </a:pPr>
            <a:r>
              <a:rPr lang="en-US" smtClean="0">
                <a:latin typeface="Arial" pitchFamily="34" charset="0"/>
              </a:rPr>
              <a:t>2,4,8,16,32 etc.</a:t>
            </a:r>
          </a:p>
        </p:txBody>
      </p:sp>
      <p:pic>
        <p:nvPicPr>
          <p:cNvPr id="92162" name="Picture 2" descr="http://www.ldgo.columbia.edu/edu/dees/courses/v1001/images/malthus.jpg"/>
          <p:cNvPicPr>
            <a:picLocks noChangeAspect="1" noChangeArrowheads="1"/>
          </p:cNvPicPr>
          <p:nvPr/>
        </p:nvPicPr>
        <p:blipFill>
          <a:blip r:embed="rId3"/>
          <a:srcRect/>
          <a:stretch>
            <a:fillRect/>
          </a:stretch>
        </p:blipFill>
        <p:spPr bwMode="auto">
          <a:xfrm>
            <a:off x="76200" y="152400"/>
            <a:ext cx="2143125" cy="3032125"/>
          </a:xfrm>
          <a:prstGeom prst="rect">
            <a:avLst/>
          </a:prstGeom>
          <a:noFill/>
          <a:ln w="57150">
            <a:solidFill>
              <a:schemeClr val="accent1">
                <a:lumMod val="50000"/>
              </a:schemeClr>
            </a:solidFill>
          </a:ln>
        </p:spPr>
      </p:pic>
    </p:spTree>
    <p:extLst>
      <p:ext uri="{BB962C8B-B14F-4D97-AF65-F5344CB8AC3E}">
        <p14:creationId xmlns:p14="http://schemas.microsoft.com/office/powerpoint/2010/main" val="17152222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533400"/>
            <a:ext cx="8001000" cy="5943600"/>
          </a:xfrm>
        </p:spPr>
        <p:txBody>
          <a:bodyPr rtlCol="0">
            <a:normAutofit/>
          </a:bodyPr>
          <a:lstStyle/>
          <a:p>
            <a:pPr eaLnBrk="1" fontAlgn="auto" hangingPunct="1">
              <a:spcAft>
                <a:spcPts val="0"/>
              </a:spcAft>
              <a:buFont typeface="Arial" pitchFamily="34" charset="0"/>
              <a:buChar char="•"/>
              <a:defRPr/>
            </a:pPr>
            <a:r>
              <a:rPr lang="en-US" dirty="0" smtClean="0">
                <a:latin typeface="Arial" pitchFamily="34" charset="0"/>
              </a:rPr>
              <a:t>If population growth continues unchecked, then population will </a:t>
            </a:r>
            <a:br>
              <a:rPr lang="en-US" dirty="0" smtClean="0">
                <a:latin typeface="Arial" pitchFamily="34" charset="0"/>
              </a:rPr>
            </a:br>
            <a:r>
              <a:rPr lang="en-US" dirty="0" smtClean="0">
                <a:latin typeface="Arial" pitchFamily="34" charset="0"/>
              </a:rPr>
              <a:t>outstrip the food supply</a:t>
            </a:r>
          </a:p>
          <a:p>
            <a:pPr lvl="1" eaLnBrk="1" fontAlgn="auto" hangingPunct="1">
              <a:spcAft>
                <a:spcPts val="0"/>
              </a:spcAft>
              <a:buFont typeface="Arial" pitchFamily="34" charset="0"/>
              <a:buChar char="–"/>
              <a:defRPr/>
            </a:pPr>
            <a:r>
              <a:rPr lang="en-US" sz="2900" dirty="0" smtClean="0">
                <a:latin typeface="Arial" pitchFamily="34" charset="0"/>
              </a:rPr>
              <a:t>positive checks</a:t>
            </a:r>
          </a:p>
          <a:p>
            <a:pPr lvl="1" eaLnBrk="1" fontAlgn="auto" hangingPunct="1">
              <a:spcAft>
                <a:spcPts val="0"/>
              </a:spcAft>
              <a:buFont typeface="Arial" pitchFamily="34" charset="0"/>
              <a:buChar char="–"/>
              <a:defRPr/>
            </a:pPr>
            <a:r>
              <a:rPr lang="en-US" sz="2900" dirty="0" smtClean="0">
                <a:latin typeface="Arial" pitchFamily="34" charset="0"/>
              </a:rPr>
              <a:t>preventative checks</a:t>
            </a:r>
          </a:p>
          <a:p>
            <a:pPr eaLnBrk="1" fontAlgn="auto" hangingPunct="1">
              <a:spcAft>
                <a:spcPts val="0"/>
              </a:spcAft>
              <a:buFont typeface="Arial" pitchFamily="34" charset="0"/>
              <a:buChar char="•"/>
              <a:defRPr/>
            </a:pPr>
            <a:r>
              <a:rPr lang="en-US" dirty="0" smtClean="0">
                <a:latin typeface="Arial" pitchFamily="34" charset="0"/>
              </a:rPr>
              <a:t>Neo-Malthusians</a:t>
            </a:r>
          </a:p>
          <a:p>
            <a:pPr lvl="1" eaLnBrk="1" fontAlgn="auto" hangingPunct="1">
              <a:spcAft>
                <a:spcPts val="0"/>
              </a:spcAft>
              <a:buFont typeface="Arial" pitchFamily="34" charset="0"/>
              <a:buChar char="–"/>
              <a:defRPr/>
            </a:pPr>
            <a:r>
              <a:rPr lang="en-US" sz="2900" dirty="0" smtClean="0">
                <a:latin typeface="Arial" pitchFamily="34" charset="0"/>
              </a:rPr>
              <a:t>doubling time shortens with each generation  </a:t>
            </a:r>
          </a:p>
          <a:p>
            <a:pPr lvl="1" eaLnBrk="1" fontAlgn="auto" hangingPunct="1">
              <a:spcAft>
                <a:spcPts val="0"/>
              </a:spcAft>
              <a:buFont typeface="Arial" pitchFamily="34" charset="0"/>
              <a:buChar char="–"/>
              <a:defRPr/>
            </a:pPr>
            <a:r>
              <a:rPr lang="en-US" sz="2900" dirty="0" smtClean="0">
                <a:latin typeface="Arial" pitchFamily="34" charset="0"/>
              </a:rPr>
              <a:t>6 billion reached  </a:t>
            </a:r>
            <a:r>
              <a:rPr lang="en-US" sz="2900" dirty="0" smtClean="0">
                <a:latin typeface="Arial" pitchFamily="34" charset="0"/>
              </a:rPr>
              <a:t>10/12/99</a:t>
            </a:r>
          </a:p>
          <a:p>
            <a:pPr lvl="1">
              <a:defRPr/>
            </a:pPr>
            <a:r>
              <a:rPr lang="en-US" sz="2900" dirty="0">
                <a:latin typeface="Arial" pitchFamily="34" charset="0"/>
                <a:hlinkClick r:id="rId3"/>
              </a:rPr>
              <a:t>http://www.worldometers.info/world-population</a:t>
            </a:r>
            <a:r>
              <a:rPr lang="en-US" sz="2900" dirty="0" smtClean="0">
                <a:latin typeface="Arial" pitchFamily="34" charset="0"/>
                <a:hlinkClick r:id="rId3"/>
              </a:rPr>
              <a:t>/</a:t>
            </a:r>
            <a:endParaRPr lang="en-US" sz="2900" dirty="0" smtClean="0">
              <a:latin typeface="Arial" pitchFamily="34" charset="0"/>
            </a:endParaRPr>
          </a:p>
          <a:p>
            <a:pPr lvl="1">
              <a:defRPr/>
            </a:pPr>
            <a:endParaRPr lang="en-US" sz="2900" dirty="0" smtClean="0">
              <a:latin typeface="Arial" pitchFamily="34" charset="0"/>
            </a:endParaRPr>
          </a:p>
          <a:p>
            <a:pPr marL="457200" lvl="1" indent="0" eaLnBrk="1" fontAlgn="auto" hangingPunct="1">
              <a:spcAft>
                <a:spcPts val="0"/>
              </a:spcAft>
              <a:buNone/>
              <a:defRPr/>
            </a:pPr>
            <a:endParaRPr lang="en-US" sz="2100" dirty="0" smtClean="0">
              <a:latin typeface="Arial" pitchFamily="34" charset="0"/>
            </a:endParaRPr>
          </a:p>
          <a:p>
            <a:pPr lvl="1" eaLnBrk="1" fontAlgn="auto" hangingPunct="1">
              <a:spcAft>
                <a:spcPts val="0"/>
              </a:spcAft>
              <a:buFont typeface="Arial" pitchFamily="34" charset="0"/>
              <a:buChar char="–"/>
              <a:defRPr/>
            </a:pPr>
            <a:endParaRPr lang="en-US" sz="2100" dirty="0" smtClean="0">
              <a:latin typeface="Arial" pitchFamily="34" charset="0"/>
            </a:endParaRPr>
          </a:p>
        </p:txBody>
      </p:sp>
    </p:spTree>
    <p:extLst>
      <p:ext uri="{BB962C8B-B14F-4D97-AF65-F5344CB8AC3E}">
        <p14:creationId xmlns:p14="http://schemas.microsoft.com/office/powerpoint/2010/main" val="29318308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28600"/>
            <a:ext cx="8229600" cy="6400800"/>
          </a:xfrm>
        </p:spPr>
        <p:txBody>
          <a:bodyPr>
            <a:normAutofit fontScale="92500" lnSpcReduction="20000"/>
          </a:bodyPr>
          <a:lstStyle/>
          <a:p>
            <a:r>
              <a:rPr lang="en-US" dirty="0"/>
              <a:t>By 2050 in China and India, the number of single men seeking to marry is expected to exceed the number of eligible women by over 50%. This suggests the degree of marriage market saturation.</a:t>
            </a:r>
          </a:p>
          <a:p>
            <a:r>
              <a:rPr lang="en-US" dirty="0"/>
              <a:t>What does all this mean for the demography of the future?</a:t>
            </a:r>
          </a:p>
          <a:p>
            <a:r>
              <a:rPr lang="en-US" dirty="0"/>
              <a:t>Due to the cumulative effect of sex ratio at birth imbalances on the marriage market, the marriage squeeze will be considerably higher than simple age structure comparisons indicate. Current cohorts of future husbands, men who are marrying at later ages, are larger than those of their potential future wives since these men were born several years before the women and in larger cohorts</a:t>
            </a:r>
            <a:r>
              <a:rPr lang="en-US" dirty="0" smtClean="0"/>
              <a:t>.</a:t>
            </a:r>
            <a:endParaRPr lang="en-US" dirty="0"/>
          </a:p>
        </p:txBody>
      </p:sp>
    </p:spTree>
    <p:extLst>
      <p:ext uri="{BB962C8B-B14F-4D97-AF65-F5344CB8AC3E}">
        <p14:creationId xmlns:p14="http://schemas.microsoft.com/office/powerpoint/2010/main" val="3911163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781800"/>
          </a:xfrm>
        </p:spPr>
        <p:txBody>
          <a:bodyPr>
            <a:normAutofit fontScale="92500" lnSpcReduction="10000"/>
          </a:bodyPr>
          <a:lstStyle/>
          <a:p>
            <a:r>
              <a:rPr lang="en-US" dirty="0"/>
              <a:t>Returning to a normal sex ratio at birth will not end the marriage squeeze because there is a backlog of earlier cohorts; i.e., a gradual accumulation of single men on the marriage market. For each period, not only new arrivals but also men who have not yet found a wife have to be taken into account.</a:t>
            </a:r>
          </a:p>
          <a:p>
            <a:r>
              <a:rPr lang="en-US" dirty="0"/>
              <a:t>An increase in spousal age difference would considerably reduce marriage market squeeze, while a rise in the number of single women would have the opposite effect.</a:t>
            </a:r>
          </a:p>
          <a:p>
            <a:r>
              <a:rPr lang="en-US" dirty="0"/>
              <a:t>The surpluses of single men expected in China and India are so great that easing the problem significantly through international migration does not seem plausible.</a:t>
            </a:r>
          </a:p>
          <a:p>
            <a:endParaRPr lang="en-US" dirty="0"/>
          </a:p>
          <a:p>
            <a:endParaRPr lang="en-US" dirty="0"/>
          </a:p>
        </p:txBody>
      </p:sp>
    </p:spTree>
    <p:extLst>
      <p:ext uri="{BB962C8B-B14F-4D97-AF65-F5344CB8AC3E}">
        <p14:creationId xmlns:p14="http://schemas.microsoft.com/office/powerpoint/2010/main" val="1958736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Keep up with the work and catch up any late assignments</a:t>
            </a:r>
          </a:p>
          <a:p>
            <a:endParaRPr lang="en-US" dirty="0"/>
          </a:p>
          <a:p>
            <a:r>
              <a:rPr lang="en-US" dirty="0" smtClean="0"/>
              <a:t>You should have finished through </a:t>
            </a:r>
          </a:p>
          <a:p>
            <a:pPr lvl="1"/>
            <a:r>
              <a:rPr lang="en-US" dirty="0" smtClean="0"/>
              <a:t>Module </a:t>
            </a:r>
            <a:r>
              <a:rPr lang="en-US" dirty="0" smtClean="0"/>
              <a:t>9</a:t>
            </a:r>
            <a:endParaRPr lang="en-US" dirty="0" smtClean="0"/>
          </a:p>
          <a:p>
            <a:pPr marL="457200" lvl="1" indent="0">
              <a:buNone/>
            </a:pPr>
            <a:endParaRPr lang="en-US" dirty="0"/>
          </a:p>
        </p:txBody>
      </p:sp>
    </p:spTree>
    <p:extLst>
      <p:ext uri="{BB962C8B-B14F-4D97-AF65-F5344CB8AC3E}">
        <p14:creationId xmlns:p14="http://schemas.microsoft.com/office/powerpoint/2010/main" val="211110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solidFill>
                  <a:srgbClr val="C00000"/>
                </a:solidFill>
                <a:latin typeface="Arial" pitchFamily="34" charset="0"/>
              </a:rPr>
              <a:t>Cult Phenomenon</a:t>
            </a:r>
          </a:p>
        </p:txBody>
      </p:sp>
      <p:sp>
        <p:nvSpPr>
          <p:cNvPr id="30723" name="Rectangle 3"/>
          <p:cNvSpPr>
            <a:spLocks noGrp="1" noChangeArrowheads="1"/>
          </p:cNvSpPr>
          <p:nvPr>
            <p:ph type="body" idx="1"/>
          </p:nvPr>
        </p:nvSpPr>
        <p:spPr>
          <a:xfrm>
            <a:off x="1093788" y="2151063"/>
            <a:ext cx="7772400" cy="4370387"/>
          </a:xfrm>
        </p:spPr>
        <p:txBody>
          <a:bodyPr/>
          <a:lstStyle/>
          <a:p>
            <a:pPr eaLnBrk="1" hangingPunct="1">
              <a:buFontTx/>
              <a:buNone/>
            </a:pPr>
            <a:r>
              <a:rPr lang="en-US" b="1" smtClean="0">
                <a:latin typeface="Arial" pitchFamily="34" charset="0"/>
              </a:rPr>
              <a:t>Characteristics</a:t>
            </a:r>
          </a:p>
          <a:p>
            <a:pPr eaLnBrk="1" hangingPunct="1"/>
            <a:r>
              <a:rPr lang="en-US" smtClean="0">
                <a:latin typeface="Arial" pitchFamily="34" charset="0"/>
              </a:rPr>
              <a:t>Living, charismatic leader</a:t>
            </a:r>
          </a:p>
          <a:p>
            <a:pPr eaLnBrk="1" hangingPunct="1"/>
            <a:r>
              <a:rPr lang="en-US" smtClean="0">
                <a:latin typeface="Arial" pitchFamily="34" charset="0"/>
              </a:rPr>
              <a:t>Physical and psychological isolation</a:t>
            </a:r>
          </a:p>
          <a:p>
            <a:pPr eaLnBrk="1" hangingPunct="1"/>
            <a:r>
              <a:rPr lang="en-US" smtClean="0">
                <a:latin typeface="Arial" pitchFamily="34" charset="0"/>
              </a:rPr>
              <a:t>Obedience to rituals and practices</a:t>
            </a:r>
          </a:p>
          <a:p>
            <a:pPr eaLnBrk="1" hangingPunct="1"/>
            <a:r>
              <a:rPr lang="en-US" smtClean="0">
                <a:latin typeface="Arial" pitchFamily="34" charset="0"/>
              </a:rPr>
              <a:t>Mind control techniques</a:t>
            </a:r>
          </a:p>
          <a:p>
            <a:pPr eaLnBrk="1" hangingPunct="1"/>
            <a:r>
              <a:rPr lang="en-US" smtClean="0">
                <a:latin typeface="Arial" pitchFamily="34" charset="0"/>
              </a:rPr>
              <a:t>“Love-bombing” recruitment techniques</a:t>
            </a:r>
          </a:p>
        </p:txBody>
      </p:sp>
    </p:spTree>
    <p:extLst>
      <p:ext uri="{BB962C8B-B14F-4D97-AF65-F5344CB8AC3E}">
        <p14:creationId xmlns:p14="http://schemas.microsoft.com/office/powerpoint/2010/main" val="3812153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latin typeface="Arial" pitchFamily="34" charset="0"/>
              </a:rPr>
              <a:t>Cults</a:t>
            </a:r>
          </a:p>
        </p:txBody>
      </p:sp>
      <p:sp>
        <p:nvSpPr>
          <p:cNvPr id="32771" name="Rectangle 3"/>
          <p:cNvSpPr>
            <a:spLocks noGrp="1" noChangeArrowheads="1"/>
          </p:cNvSpPr>
          <p:nvPr>
            <p:ph type="body" idx="1"/>
          </p:nvPr>
        </p:nvSpPr>
        <p:spPr/>
        <p:txBody>
          <a:bodyPr/>
          <a:lstStyle/>
          <a:p>
            <a:pPr eaLnBrk="1" hangingPunct="1">
              <a:lnSpc>
                <a:spcPct val="90000"/>
              </a:lnSpc>
            </a:pPr>
            <a:r>
              <a:rPr lang="en-US" smtClean="0">
                <a:latin typeface="Arial" pitchFamily="34" charset="0"/>
              </a:rPr>
              <a:t>People’s Temple (Jim Jones)</a:t>
            </a:r>
          </a:p>
          <a:p>
            <a:pPr eaLnBrk="1" hangingPunct="1">
              <a:lnSpc>
                <a:spcPct val="90000"/>
              </a:lnSpc>
            </a:pPr>
            <a:r>
              <a:rPr lang="en-US" smtClean="0">
                <a:latin typeface="Arial" pitchFamily="34" charset="0"/>
              </a:rPr>
              <a:t>Heaven’s Gate  (Marshall Applewhite)</a:t>
            </a:r>
          </a:p>
          <a:p>
            <a:pPr eaLnBrk="1" hangingPunct="1">
              <a:lnSpc>
                <a:spcPct val="90000"/>
              </a:lnSpc>
            </a:pPr>
            <a:r>
              <a:rPr lang="en-US" smtClean="0">
                <a:latin typeface="Arial" pitchFamily="34" charset="0"/>
              </a:rPr>
              <a:t>Unification Church (Moonies)</a:t>
            </a:r>
          </a:p>
          <a:p>
            <a:pPr eaLnBrk="1" hangingPunct="1">
              <a:lnSpc>
                <a:spcPct val="90000"/>
              </a:lnSpc>
            </a:pPr>
            <a:r>
              <a:rPr lang="en-US" smtClean="0">
                <a:latin typeface="Arial" pitchFamily="34" charset="0"/>
              </a:rPr>
              <a:t>Children of God (Moses Berg)</a:t>
            </a:r>
          </a:p>
          <a:p>
            <a:pPr eaLnBrk="1" hangingPunct="1">
              <a:lnSpc>
                <a:spcPct val="90000"/>
              </a:lnSpc>
            </a:pPr>
            <a:r>
              <a:rPr lang="en-US" smtClean="0">
                <a:latin typeface="Arial" pitchFamily="34" charset="0"/>
              </a:rPr>
              <a:t>Church of Scientology  (L. Ron Hubbard) </a:t>
            </a:r>
          </a:p>
          <a:p>
            <a:pPr eaLnBrk="1" hangingPunct="1">
              <a:lnSpc>
                <a:spcPct val="90000"/>
              </a:lnSpc>
            </a:pPr>
            <a:r>
              <a:rPr lang="en-US" smtClean="0">
                <a:latin typeface="Arial" pitchFamily="34" charset="0"/>
              </a:rPr>
              <a:t>Branch Davidians (David Koresh)</a:t>
            </a:r>
          </a:p>
          <a:p>
            <a:pPr eaLnBrk="1" hangingPunct="1">
              <a:lnSpc>
                <a:spcPct val="90000"/>
              </a:lnSpc>
            </a:pPr>
            <a:endParaRPr lang="en-US" smtClean="0">
              <a:latin typeface="Arial" pitchFamily="34" charset="0"/>
            </a:endParaRPr>
          </a:p>
        </p:txBody>
      </p:sp>
    </p:spTree>
    <p:extLst>
      <p:ext uri="{BB962C8B-B14F-4D97-AF65-F5344CB8AC3E}">
        <p14:creationId xmlns:p14="http://schemas.microsoft.com/office/powerpoint/2010/main" val="247584198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latin typeface="Arial" pitchFamily="34" charset="0"/>
              </a:rPr>
              <a:t>Cult Assignment</a:t>
            </a:r>
          </a:p>
        </p:txBody>
      </p:sp>
      <p:sp>
        <p:nvSpPr>
          <p:cNvPr id="63491" name="Rectangle 3"/>
          <p:cNvSpPr>
            <a:spLocks noGrp="1" noChangeArrowheads="1"/>
          </p:cNvSpPr>
          <p:nvPr>
            <p:ph type="body" idx="1"/>
          </p:nvPr>
        </p:nvSpPr>
        <p:spPr/>
        <p:txBody>
          <a:bodyPr rtlCol="0">
            <a:normAutofit fontScale="92500"/>
          </a:bodyPr>
          <a:lstStyle/>
          <a:p>
            <a:pPr eaLnBrk="1" fontAlgn="auto" hangingPunct="1">
              <a:spcAft>
                <a:spcPts val="0"/>
              </a:spcAft>
              <a:defRPr/>
            </a:pPr>
            <a:r>
              <a:rPr lang="en-US" smtClean="0">
                <a:latin typeface="Arial" pitchFamily="34" charset="0"/>
              </a:rPr>
              <a:t>Who are they?</a:t>
            </a:r>
          </a:p>
          <a:p>
            <a:pPr eaLnBrk="1" fontAlgn="auto" hangingPunct="1">
              <a:spcAft>
                <a:spcPts val="0"/>
              </a:spcAft>
              <a:defRPr/>
            </a:pPr>
            <a:r>
              <a:rPr lang="en-US" smtClean="0">
                <a:latin typeface="Arial" pitchFamily="34" charset="0"/>
              </a:rPr>
              <a:t>How did they make it into the news?</a:t>
            </a:r>
          </a:p>
          <a:p>
            <a:pPr eaLnBrk="1" fontAlgn="auto" hangingPunct="1">
              <a:spcAft>
                <a:spcPts val="0"/>
              </a:spcAft>
              <a:defRPr/>
            </a:pPr>
            <a:r>
              <a:rPr lang="en-US" smtClean="0">
                <a:latin typeface="Arial" pitchFamily="34" charset="0"/>
              </a:rPr>
              <a:t>What is a basic idea behind the cult’s belief system?</a:t>
            </a:r>
          </a:p>
          <a:p>
            <a:pPr eaLnBrk="1" fontAlgn="auto" hangingPunct="1">
              <a:spcAft>
                <a:spcPts val="0"/>
              </a:spcAft>
              <a:defRPr/>
            </a:pPr>
            <a:r>
              <a:rPr lang="en-US" smtClean="0">
                <a:latin typeface="Arial" pitchFamily="34" charset="0"/>
              </a:rPr>
              <a:t>How much membership – now or in the past?</a:t>
            </a:r>
          </a:p>
          <a:p>
            <a:pPr eaLnBrk="1" fontAlgn="auto" hangingPunct="1">
              <a:spcAft>
                <a:spcPts val="0"/>
              </a:spcAft>
              <a:defRPr/>
            </a:pPr>
            <a:r>
              <a:rPr lang="en-US" smtClean="0">
                <a:latin typeface="Arial" pitchFamily="34" charset="0"/>
              </a:rPr>
              <a:t>Other?  Did you find anything else of interest?</a:t>
            </a:r>
          </a:p>
          <a:p>
            <a:pPr eaLnBrk="1" fontAlgn="auto" hangingPunct="1">
              <a:spcAft>
                <a:spcPts val="0"/>
              </a:spcAft>
              <a:defRPr/>
            </a:pPr>
            <a:r>
              <a:rPr lang="en-US" smtClean="0">
                <a:latin typeface="Arial" pitchFamily="34" charset="0"/>
              </a:rPr>
              <a:t> Be ready for report out.</a:t>
            </a:r>
          </a:p>
        </p:txBody>
      </p:sp>
    </p:spTree>
    <p:extLst>
      <p:ext uri="{BB962C8B-B14F-4D97-AF65-F5344CB8AC3E}">
        <p14:creationId xmlns:p14="http://schemas.microsoft.com/office/powerpoint/2010/main" val="21868585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3"/>
          <p:cNvGrpSpPr>
            <a:grpSpLocks/>
          </p:cNvGrpSpPr>
          <p:nvPr/>
        </p:nvGrpSpPr>
        <p:grpSpPr bwMode="auto">
          <a:xfrm>
            <a:off x="51089" y="76200"/>
            <a:ext cx="8915400" cy="6591300"/>
            <a:chOff x="144" y="48"/>
            <a:chExt cx="5616" cy="4152"/>
          </a:xfrm>
        </p:grpSpPr>
        <p:pic>
          <p:nvPicPr>
            <p:cNvPr id="34822" name="Picture 11" descr="orange-Moonies0002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 y="264"/>
              <a:ext cx="3360" cy="2685"/>
            </a:xfrm>
            <a:prstGeom prst="rect">
              <a:avLst/>
            </a:prstGeom>
            <a:noFill/>
            <a:ln w="57150">
              <a:solidFill>
                <a:srgbClr val="006699"/>
              </a:solidFill>
              <a:miter lim="800000"/>
              <a:headEnd/>
              <a:tailEnd/>
            </a:ln>
            <a:extLst>
              <a:ext uri="{909E8E84-426E-40DD-AFC4-6F175D3DCCD1}">
                <a14:hiddenFill xmlns:a14="http://schemas.microsoft.com/office/drawing/2010/main">
                  <a:solidFill>
                    <a:srgbClr val="FFFFFF"/>
                  </a:solidFill>
                </a14:hiddenFill>
              </a:ext>
            </a:extLst>
          </p:spPr>
        </p:pic>
        <p:pic>
          <p:nvPicPr>
            <p:cNvPr id="34823" name="Picture 6" descr="apple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471"/>
              <a:ext cx="1296" cy="969"/>
            </a:xfrm>
            <a:prstGeom prst="rect">
              <a:avLst/>
            </a:prstGeom>
            <a:noFill/>
            <a:ln w="57150">
              <a:solidFill>
                <a:srgbClr val="006699"/>
              </a:solidFill>
              <a:miter lim="800000"/>
              <a:headEnd/>
              <a:tailEnd/>
            </a:ln>
            <a:extLst>
              <a:ext uri="{909E8E84-426E-40DD-AFC4-6F175D3DCCD1}">
                <a14:hiddenFill xmlns:a14="http://schemas.microsoft.com/office/drawing/2010/main">
                  <a:solidFill>
                    <a:srgbClr val="FFFFFF"/>
                  </a:solidFill>
                </a14:hiddenFill>
              </a:ext>
            </a:extLst>
          </p:spPr>
        </p:pic>
        <p:pic>
          <p:nvPicPr>
            <p:cNvPr id="34824" name="Picture 7" descr="branch davidi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208"/>
              <a:ext cx="150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8" descr="kore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 y="192"/>
              <a:ext cx="1488" cy="1136"/>
            </a:xfrm>
            <a:prstGeom prst="rect">
              <a:avLst/>
            </a:prstGeom>
            <a:noFill/>
            <a:ln w="57150">
              <a:solidFill>
                <a:srgbClr val="006699"/>
              </a:solidFill>
              <a:miter lim="800000"/>
              <a:headEnd/>
              <a:tailEnd/>
            </a:ln>
            <a:extLst>
              <a:ext uri="{909E8E84-426E-40DD-AFC4-6F175D3DCCD1}">
                <a14:hiddenFill xmlns:a14="http://schemas.microsoft.com/office/drawing/2010/main">
                  <a:solidFill>
                    <a:srgbClr val="FFFFFF"/>
                  </a:solidFill>
                </a14:hiddenFill>
              </a:ext>
            </a:extLst>
          </p:spPr>
        </p:pic>
        <p:pic>
          <p:nvPicPr>
            <p:cNvPr id="34826" name="Picture 9" descr="jonestow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48"/>
              <a:ext cx="1036"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0" descr="jonestow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4" y="1896"/>
              <a:ext cx="1665" cy="2304"/>
            </a:xfrm>
            <a:prstGeom prst="rect">
              <a:avLst/>
            </a:prstGeom>
            <a:noFill/>
            <a:ln w="57150">
              <a:solidFill>
                <a:srgbClr val="006699"/>
              </a:solidFill>
              <a:miter lim="800000"/>
              <a:headEnd/>
              <a:tailEnd/>
            </a:ln>
            <a:extLst>
              <a:ext uri="{909E8E84-426E-40DD-AFC4-6F175D3DCCD1}">
                <a14:hiddenFill xmlns:a14="http://schemas.microsoft.com/office/drawing/2010/main">
                  <a:solidFill>
                    <a:srgbClr val="FFFFFF"/>
                  </a:solidFill>
                </a14:hiddenFill>
              </a:ext>
            </a:extLst>
          </p:spPr>
        </p:pic>
        <p:pic>
          <p:nvPicPr>
            <p:cNvPr id="34828" name="Picture 5" descr="applewhit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9" y="2784"/>
              <a:ext cx="101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19" name="Rectangle 2"/>
          <p:cNvSpPr>
            <a:spLocks noGrp="1" noChangeArrowheads="1"/>
          </p:cNvSpPr>
          <p:nvPr>
            <p:ph type="title"/>
          </p:nvPr>
        </p:nvSpPr>
        <p:spPr>
          <a:xfrm>
            <a:off x="457200" y="457200"/>
            <a:ext cx="8229600" cy="1143000"/>
          </a:xfrm>
        </p:spPr>
        <p:txBody>
          <a:bodyPr/>
          <a:lstStyle/>
          <a:p>
            <a:pPr eaLnBrk="1" hangingPunct="1"/>
            <a:r>
              <a:rPr lang="en-US" smtClean="0"/>
              <a:t> </a:t>
            </a:r>
          </a:p>
        </p:txBody>
      </p:sp>
      <p:sp>
        <p:nvSpPr>
          <p:cNvPr id="34820" name="Rectangle 3"/>
          <p:cNvSpPr>
            <a:spLocks noGrp="1" noChangeArrowheads="1"/>
          </p:cNvSpPr>
          <p:nvPr>
            <p:ph type="body" idx="1"/>
          </p:nvPr>
        </p:nvSpPr>
        <p:spPr>
          <a:xfrm>
            <a:off x="457200" y="1981200"/>
            <a:ext cx="8229600" cy="4525963"/>
          </a:xfrm>
        </p:spPr>
        <p:txBody>
          <a:bodyPr/>
          <a:lstStyle/>
          <a:p>
            <a:pPr algn="ctr" eaLnBrk="1" hangingPunct="1">
              <a:buFontTx/>
              <a:buNone/>
            </a:pPr>
            <a:r>
              <a:rPr lang="en-US" sz="8000" b="1" smtClean="0">
                <a:solidFill>
                  <a:srgbClr val="FF0066"/>
                </a:solidFill>
              </a:rPr>
              <a:t>Cults</a:t>
            </a:r>
          </a:p>
        </p:txBody>
      </p:sp>
      <p:pic>
        <p:nvPicPr>
          <p:cNvPr id="34821" name="Picture 15" descr="http://www.rickross.com/graphics/family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886200"/>
            <a:ext cx="2133600" cy="28194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180862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solidFill>
                  <a:srgbClr val="C00000"/>
                </a:solidFill>
              </a:rPr>
              <a:t>Cults</a:t>
            </a:r>
          </a:p>
        </p:txBody>
      </p:sp>
      <p:sp>
        <p:nvSpPr>
          <p:cNvPr id="32771" name="Rectangle 3"/>
          <p:cNvSpPr>
            <a:spLocks noGrp="1" noChangeArrowheads="1"/>
          </p:cNvSpPr>
          <p:nvPr>
            <p:ph type="body" idx="1"/>
          </p:nvPr>
        </p:nvSpPr>
        <p:spPr>
          <a:xfrm>
            <a:off x="457200" y="1295400"/>
            <a:ext cx="8229600" cy="4525963"/>
          </a:xfrm>
        </p:spPr>
        <p:txBody>
          <a:bodyPr rtlCol="0">
            <a:normAutofit fontScale="92500" lnSpcReduction="20000"/>
          </a:bodyPr>
          <a:lstStyle/>
          <a:p>
            <a:pPr eaLnBrk="1" fontAlgn="auto" hangingPunct="1">
              <a:lnSpc>
                <a:spcPct val="90000"/>
              </a:lnSpc>
              <a:spcAft>
                <a:spcPts val="0"/>
              </a:spcAft>
              <a:defRPr/>
            </a:pPr>
            <a:r>
              <a:rPr lang="en-US" sz="2800" dirty="0" smtClean="0">
                <a:hlinkClick r:id="rId3"/>
              </a:rPr>
              <a:t>People’s Temple </a:t>
            </a:r>
            <a:r>
              <a:rPr lang="en-US" sz="2800" dirty="0" smtClean="0"/>
              <a:t>(Jim Jones)</a:t>
            </a:r>
          </a:p>
          <a:p>
            <a:pPr eaLnBrk="1" fontAlgn="auto" hangingPunct="1">
              <a:lnSpc>
                <a:spcPct val="90000"/>
              </a:lnSpc>
              <a:spcAft>
                <a:spcPts val="0"/>
              </a:spcAft>
              <a:buFontTx/>
              <a:buNone/>
              <a:defRPr/>
            </a:pPr>
            <a:r>
              <a:rPr lang="en-US" sz="2800" dirty="0" smtClean="0">
                <a:hlinkClick r:id="rId4"/>
              </a:rPr>
              <a:t>The End of Jonestown</a:t>
            </a:r>
            <a:endParaRPr lang="en-US" sz="2800" dirty="0" smtClean="0"/>
          </a:p>
          <a:p>
            <a:pPr eaLnBrk="1" fontAlgn="auto" hangingPunct="1">
              <a:lnSpc>
                <a:spcPct val="90000"/>
              </a:lnSpc>
              <a:spcAft>
                <a:spcPts val="0"/>
              </a:spcAft>
              <a:defRPr/>
            </a:pPr>
            <a:r>
              <a:rPr lang="en-US" sz="2800" dirty="0" smtClean="0">
                <a:hlinkClick r:id="rId5"/>
              </a:rPr>
              <a:t>Heaven’s Gate  </a:t>
            </a:r>
            <a:r>
              <a:rPr lang="en-US" sz="2800" dirty="0" smtClean="0"/>
              <a:t>(Marshall </a:t>
            </a:r>
            <a:r>
              <a:rPr lang="en-US" sz="2800" dirty="0" err="1" smtClean="0"/>
              <a:t>Applewhite</a:t>
            </a:r>
            <a:r>
              <a:rPr lang="en-US" sz="2800" dirty="0" smtClean="0"/>
              <a:t>) (</a:t>
            </a:r>
            <a:r>
              <a:rPr lang="en-US" sz="2800" dirty="0" smtClean="0">
                <a:hlinkClick r:id="rId6"/>
              </a:rPr>
              <a:t>suicides</a:t>
            </a:r>
            <a:r>
              <a:rPr lang="en-US" sz="2800" dirty="0" smtClean="0"/>
              <a:t>)</a:t>
            </a:r>
          </a:p>
          <a:p>
            <a:pPr eaLnBrk="1" fontAlgn="auto" hangingPunct="1">
              <a:lnSpc>
                <a:spcPct val="90000"/>
              </a:lnSpc>
              <a:spcAft>
                <a:spcPts val="0"/>
              </a:spcAft>
              <a:defRPr/>
            </a:pPr>
            <a:r>
              <a:rPr lang="en-US" sz="2800" dirty="0" smtClean="0">
                <a:hlinkClick r:id="rId7"/>
              </a:rPr>
              <a:t>Unification Church </a:t>
            </a:r>
            <a:r>
              <a:rPr lang="en-US" sz="2800" dirty="0" smtClean="0"/>
              <a:t>(Moonies)</a:t>
            </a:r>
            <a:br>
              <a:rPr lang="en-US" sz="2800" dirty="0" smtClean="0"/>
            </a:br>
            <a:r>
              <a:rPr lang="en-US" sz="2000" dirty="0" smtClean="0">
                <a:hlinkClick r:id="rId8"/>
              </a:rPr>
              <a:t>http://www.youtube.com/watch?v=EF6sQj-59h0</a:t>
            </a:r>
            <a:r>
              <a:rPr lang="en-US" sz="2800" dirty="0" smtClean="0"/>
              <a:t/>
            </a:r>
            <a:br>
              <a:rPr lang="en-US" sz="2800" dirty="0" smtClean="0"/>
            </a:br>
            <a:endParaRPr lang="en-US" sz="2800" dirty="0" smtClean="0"/>
          </a:p>
          <a:p>
            <a:pPr eaLnBrk="1" fontAlgn="auto" hangingPunct="1">
              <a:lnSpc>
                <a:spcPct val="90000"/>
              </a:lnSpc>
              <a:spcAft>
                <a:spcPts val="0"/>
              </a:spcAft>
              <a:defRPr/>
            </a:pPr>
            <a:r>
              <a:rPr lang="en-US" sz="2800" dirty="0" smtClean="0">
                <a:hlinkClick r:id="rId9"/>
              </a:rPr>
              <a:t>Children of God/The Family </a:t>
            </a:r>
            <a:r>
              <a:rPr lang="en-US" sz="2800" dirty="0" smtClean="0"/>
              <a:t>(Moses Berg)  (</a:t>
            </a:r>
            <a:r>
              <a:rPr lang="en-US" sz="2800" dirty="0" smtClean="0">
                <a:hlinkClick r:id="rId10"/>
              </a:rPr>
              <a:t>flirty fishing</a:t>
            </a:r>
            <a:r>
              <a:rPr lang="en-US" sz="2800" dirty="0" smtClean="0"/>
              <a:t>) (</a:t>
            </a:r>
            <a:r>
              <a:rPr lang="en-US" sz="2800" dirty="0" smtClean="0">
                <a:hlinkClick r:id="rId11"/>
              </a:rPr>
              <a:t>April defending</a:t>
            </a:r>
            <a:r>
              <a:rPr lang="en-US" sz="2800" dirty="0" smtClean="0"/>
              <a:t>)</a:t>
            </a:r>
          </a:p>
          <a:p>
            <a:pPr eaLnBrk="1" fontAlgn="auto" hangingPunct="1">
              <a:lnSpc>
                <a:spcPct val="90000"/>
              </a:lnSpc>
              <a:spcAft>
                <a:spcPts val="0"/>
              </a:spcAft>
              <a:defRPr/>
            </a:pPr>
            <a:r>
              <a:rPr lang="en-US" sz="2800" dirty="0" smtClean="0">
                <a:hlinkClick r:id="rId12"/>
              </a:rPr>
              <a:t>Church of Scientology  </a:t>
            </a:r>
            <a:r>
              <a:rPr lang="en-US" sz="2800" dirty="0" smtClean="0"/>
              <a:t>(L. Ron Hubbard) (</a:t>
            </a:r>
            <a:r>
              <a:rPr lang="en-US" sz="2800" dirty="0" err="1" smtClean="0">
                <a:hlinkClick r:id="rId13"/>
              </a:rPr>
              <a:t>Xenu</a:t>
            </a:r>
            <a:r>
              <a:rPr lang="en-US" sz="2800" dirty="0" smtClean="0"/>
              <a:t>)</a:t>
            </a:r>
          </a:p>
          <a:p>
            <a:pPr lvl="1" eaLnBrk="1" fontAlgn="auto" hangingPunct="1">
              <a:lnSpc>
                <a:spcPct val="90000"/>
              </a:lnSpc>
              <a:spcAft>
                <a:spcPts val="0"/>
              </a:spcAft>
              <a:defRPr/>
            </a:pPr>
            <a:r>
              <a:rPr lang="en-US" sz="2400" dirty="0" smtClean="0">
                <a:hlinkClick r:id="rId14"/>
              </a:rPr>
              <a:t>http://www.youtube.com/watch?v=s6CBRC6eDIE</a:t>
            </a:r>
            <a:endParaRPr lang="en-US" sz="2400" dirty="0" smtClean="0"/>
          </a:p>
          <a:p>
            <a:pPr eaLnBrk="1" fontAlgn="auto" hangingPunct="1">
              <a:lnSpc>
                <a:spcPct val="90000"/>
              </a:lnSpc>
              <a:spcAft>
                <a:spcPts val="0"/>
              </a:spcAft>
              <a:defRPr/>
            </a:pPr>
            <a:r>
              <a:rPr lang="en-US" sz="2800" dirty="0" smtClean="0">
                <a:hlinkClick r:id="rId15"/>
              </a:rPr>
              <a:t>Branch Davidians </a:t>
            </a:r>
            <a:r>
              <a:rPr lang="en-US" sz="2800" dirty="0" smtClean="0"/>
              <a:t>(</a:t>
            </a:r>
            <a:r>
              <a:rPr lang="en-US" sz="2800" dirty="0" smtClean="0">
                <a:hlinkClick r:id="rId16"/>
              </a:rPr>
              <a:t>David Koresh</a:t>
            </a:r>
            <a:r>
              <a:rPr lang="en-US" sz="2800" dirty="0" smtClean="0"/>
              <a:t>)</a:t>
            </a:r>
          </a:p>
          <a:p>
            <a:pPr>
              <a:lnSpc>
                <a:spcPct val="90000"/>
              </a:lnSpc>
              <a:defRPr/>
            </a:pPr>
            <a:r>
              <a:rPr lang="en-US" sz="2800" dirty="0" smtClean="0"/>
              <a:t>Join Us -- </a:t>
            </a:r>
            <a:r>
              <a:rPr lang="en-US" sz="2800" dirty="0" smtClean="0">
                <a:hlinkClick r:id="rId17"/>
              </a:rPr>
              <a:t>https</a:t>
            </a:r>
            <a:r>
              <a:rPr lang="en-US" sz="2800" dirty="0">
                <a:hlinkClick r:id="rId17"/>
              </a:rPr>
              <a:t>://</a:t>
            </a:r>
            <a:r>
              <a:rPr lang="en-US" sz="2800" dirty="0" smtClean="0">
                <a:hlinkClick r:id="rId17"/>
              </a:rPr>
              <a:t>www.amazon.com/gp/product/B00GJWYAWM/ref=nav_timeline_asin?ie=UTF8&amp;psc=1</a:t>
            </a:r>
            <a:endParaRPr lang="en-US" sz="2800" dirty="0" smtClean="0"/>
          </a:p>
          <a:p>
            <a:pPr>
              <a:lnSpc>
                <a:spcPct val="90000"/>
              </a:lnSpc>
              <a:defRPr/>
            </a:pPr>
            <a:endParaRPr lang="en-US" sz="2800" dirty="0" smtClean="0"/>
          </a:p>
          <a:p>
            <a:pPr eaLnBrk="1" fontAlgn="auto" hangingPunct="1">
              <a:lnSpc>
                <a:spcPct val="90000"/>
              </a:lnSpc>
              <a:spcAft>
                <a:spcPts val="0"/>
              </a:spcAft>
              <a:buFontTx/>
              <a:buNone/>
              <a:defRPr/>
            </a:pPr>
            <a:endParaRPr lang="en-US" dirty="0" smtClean="0"/>
          </a:p>
        </p:txBody>
      </p:sp>
      <p:pic>
        <p:nvPicPr>
          <p:cNvPr id="35844" name="Picture 2" descr="See full size imag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43800" y="3733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4388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endParaRPr lang="en-US" smtClean="0"/>
          </a:p>
        </p:txBody>
      </p:sp>
      <p:sp>
        <p:nvSpPr>
          <p:cNvPr id="36867" name="Content Placeholder 2"/>
          <p:cNvSpPr>
            <a:spLocks noGrp="1"/>
          </p:cNvSpPr>
          <p:nvPr>
            <p:ph idx="1"/>
          </p:nvPr>
        </p:nvSpPr>
        <p:spPr/>
        <p:txBody>
          <a:bodyPr/>
          <a:lstStyle/>
          <a:p>
            <a:pPr eaLnBrk="1" hangingPunct="1"/>
            <a:r>
              <a:rPr lang="en-US" dirty="0" smtClean="0"/>
              <a:t>Deprogramming</a:t>
            </a:r>
            <a:br>
              <a:rPr lang="en-US" dirty="0" smtClean="0"/>
            </a:br>
            <a:r>
              <a:rPr lang="en-US" dirty="0" smtClean="0">
                <a:hlinkClick r:id="rId3"/>
              </a:rPr>
              <a:t>http://www.youtube.com/watch?v=NL0uxDscjdo</a:t>
            </a:r>
            <a:endParaRPr lang="en-US" dirty="0" smtClean="0"/>
          </a:p>
          <a:p>
            <a:pPr eaLnBrk="1" hangingPunct="1"/>
            <a:r>
              <a:rPr lang="en-US" dirty="0" smtClean="0"/>
              <a:t>Conspiracy Theories</a:t>
            </a:r>
            <a:br>
              <a:rPr lang="en-US" dirty="0" smtClean="0"/>
            </a:br>
            <a:r>
              <a:rPr lang="en-US" dirty="0" smtClean="0">
                <a:hlinkClick r:id="rId4"/>
              </a:rPr>
              <a:t>http://www.youtube.com/watch?v=FAAgzAL7QBw&amp;feature=related</a:t>
            </a:r>
            <a:br>
              <a:rPr lang="en-US" dirty="0" smtClean="0">
                <a:hlinkClick r:id="rId4"/>
              </a:rPr>
            </a:br>
            <a:r>
              <a:rPr lang="en-US" dirty="0" smtClean="0">
                <a:hlinkClick r:id="rId5"/>
              </a:rPr>
              <a:t>http://www.youtube.com/watch?v=qI4R1g3YT-s&amp;feature=channel</a:t>
            </a:r>
            <a:endParaRPr lang="en-US" dirty="0" smtClean="0"/>
          </a:p>
          <a:p>
            <a:pPr eaLnBrk="1" hangingPunct="1">
              <a:buFontTx/>
              <a:buNone/>
            </a:pPr>
            <a:endParaRPr lang="en-US" dirty="0" smtClean="0"/>
          </a:p>
          <a:p>
            <a:pPr eaLnBrk="1" hangingPunct="1"/>
            <a:endParaRPr lang="en-US" dirty="0" smtClean="0"/>
          </a:p>
        </p:txBody>
      </p:sp>
    </p:spTree>
    <p:extLst>
      <p:ext uri="{BB962C8B-B14F-4D97-AF65-F5344CB8AC3E}">
        <p14:creationId xmlns:p14="http://schemas.microsoft.com/office/powerpoint/2010/main" val="11698024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4800" dirty="0" smtClean="0">
                <a:solidFill>
                  <a:srgbClr val="7030A0"/>
                </a:solidFill>
              </a:rPr>
              <a:t>Did you know that every day (worldwide)</a:t>
            </a:r>
            <a:endParaRPr lang="en-US" sz="4800" dirty="0">
              <a:solidFill>
                <a:srgbClr val="7030A0"/>
              </a:solidFill>
            </a:endParaRPr>
          </a:p>
        </p:txBody>
      </p:sp>
      <p:sp>
        <p:nvSpPr>
          <p:cNvPr id="3" name="Content Placeholder 2"/>
          <p:cNvSpPr>
            <a:spLocks noGrp="1"/>
          </p:cNvSpPr>
          <p:nvPr>
            <p:ph idx="1"/>
          </p:nvPr>
        </p:nvSpPr>
        <p:spPr/>
        <p:txBody>
          <a:bodyPr>
            <a:normAutofit/>
          </a:bodyPr>
          <a:lstStyle/>
          <a:p>
            <a:endParaRPr lang="en-US" sz="3600" dirty="0" smtClean="0"/>
          </a:p>
          <a:p>
            <a:r>
              <a:rPr lang="en-US" sz="3600" dirty="0" smtClean="0"/>
              <a:t>200 million couples make love</a:t>
            </a:r>
          </a:p>
          <a:p>
            <a:r>
              <a:rPr lang="en-US" sz="3600" dirty="0" smtClean="0"/>
              <a:t>100 million billion sperm are released</a:t>
            </a:r>
          </a:p>
          <a:p>
            <a:r>
              <a:rPr lang="en-US" sz="3600" dirty="0" smtClean="0"/>
              <a:t>50 million ovules are produced</a:t>
            </a:r>
          </a:p>
          <a:p>
            <a:r>
              <a:rPr lang="en-US" sz="3600" dirty="0" smtClean="0"/>
              <a:t>800,000 ovules are fertilized</a:t>
            </a:r>
          </a:p>
          <a:p>
            <a:r>
              <a:rPr lang="en-US" sz="3600" dirty="0" smtClean="0"/>
              <a:t>400,000 babies are born</a:t>
            </a:r>
            <a:endParaRPr lang="en-US" sz="3600" dirty="0"/>
          </a:p>
        </p:txBody>
      </p:sp>
    </p:spTree>
    <p:extLst>
      <p:ext uri="{BB962C8B-B14F-4D97-AF65-F5344CB8AC3E}">
        <p14:creationId xmlns:p14="http://schemas.microsoft.com/office/powerpoint/2010/main" val="3277904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TotalTime>
  <Words>2295</Words>
  <Application>Microsoft Office PowerPoint</Application>
  <PresentationFormat>On-screen Show (4:3)</PresentationFormat>
  <Paragraphs>179</Paragraphs>
  <Slides>24</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SOCI 1010 Class 19 11/10/15</vt:lpstr>
      <vt:lpstr>Agenda</vt:lpstr>
      <vt:lpstr>Cult Phenomenon</vt:lpstr>
      <vt:lpstr>Cults</vt:lpstr>
      <vt:lpstr>Cult Assignment</vt:lpstr>
      <vt:lpstr> </vt:lpstr>
      <vt:lpstr>Cults</vt:lpstr>
      <vt:lpstr>PowerPoint Presentation</vt:lpstr>
      <vt:lpstr>Did you know that every day (worldwide)</vt:lpstr>
      <vt:lpstr>Everyday (worldwide)</vt:lpstr>
      <vt:lpstr> </vt:lpstr>
      <vt:lpstr>PowerPoint Presentation</vt:lpstr>
      <vt:lpstr>PowerPoint Presentation</vt:lpstr>
      <vt:lpstr>Demography</vt:lpstr>
      <vt:lpstr>Birth Variables</vt:lpstr>
      <vt:lpstr>Birth, continued</vt:lpstr>
      <vt:lpstr>Death Variables</vt:lpstr>
      <vt:lpstr>Migration: Movement of Population</vt:lpstr>
      <vt:lpstr>Internal Migration</vt:lpstr>
      <vt:lpstr>PowerPoint Presentation</vt:lpstr>
      <vt:lpstr>PowerPoint Presentation</vt:lpstr>
      <vt:lpstr>PowerPoint Presentation</vt:lpstr>
      <vt:lpstr>PowerPoint Presentation</vt:lpstr>
      <vt:lpstr>Assignment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 1010 Class 17 May 5, 2014</dc:title>
  <dc:creator>NetTech</dc:creator>
  <cp:lastModifiedBy>NetTech</cp:lastModifiedBy>
  <cp:revision>26</cp:revision>
  <cp:lastPrinted>2015-05-06T14:49:14Z</cp:lastPrinted>
  <dcterms:created xsi:type="dcterms:W3CDTF">2014-05-05T14:36:47Z</dcterms:created>
  <dcterms:modified xsi:type="dcterms:W3CDTF">2015-11-10T17:36:58Z</dcterms:modified>
</cp:coreProperties>
</file>