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59" r:id="rId25"/>
    <p:sldId id="261" r:id="rId26"/>
    <p:sldId id="262" r:id="rId27"/>
    <p:sldId id="263" r:id="rId28"/>
    <p:sldId id="264" r:id="rId29"/>
    <p:sldId id="265" r:id="rId30"/>
    <p:sldId id="266" r:id="rId3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824D5-A63F-4E5D-B452-56DF53B0687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4D91C-36AB-49B7-B5C4-5584DE94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0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quia.com/rr/1073811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nx.org/operatingteam/dawn-jackson" TargetMode="External"/><Relationship Id="rId2" Type="http://schemas.openxmlformats.org/officeDocument/2006/relationships/hyperlink" Target="http://dawnjacksoncreative.vpweb.com/Image-Gallery---Graphic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com/the-ed-show/watch/cowboys-and-indians-unite-to-reject-keystone-240171587938" TargetMode="External"/><Relationship Id="rId2" Type="http://schemas.openxmlformats.org/officeDocument/2006/relationships/hyperlink" Target="http://www.quia.com/pages/jfauchier25/1100fa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 1100</a:t>
            </a:r>
            <a:br>
              <a:rPr lang="en-US" dirty="0" smtClean="0"/>
            </a:br>
            <a:r>
              <a:rPr lang="en-US" dirty="0" smtClean="0"/>
              <a:t>Day #21</a:t>
            </a:r>
            <a:br>
              <a:rPr lang="en-US" dirty="0" smtClean="0"/>
            </a:br>
            <a:r>
              <a:rPr lang="en-US" dirty="0" smtClean="0"/>
              <a:t>11/17/15</a:t>
            </a:r>
            <a:endParaRPr lang="en-US" dirty="0"/>
          </a:p>
        </p:txBody>
      </p:sp>
      <p:pic>
        <p:nvPicPr>
          <p:cNvPr id="1028" name="Picture 4" descr="Image result for frank howell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40" y="547347"/>
            <a:ext cx="5373640" cy="53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1600200"/>
            <a:ext cx="818388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338" y="362210"/>
            <a:ext cx="10058400" cy="4023360"/>
          </a:xfrm>
        </p:spPr>
        <p:txBody>
          <a:bodyPr/>
          <a:lstStyle/>
          <a:p>
            <a:r>
              <a:rPr lang="en-US" b="1" dirty="0" smtClean="0"/>
              <a:t>Step 1. Original concept</a:t>
            </a:r>
          </a:p>
          <a:p>
            <a:pPr>
              <a:buNone/>
            </a:pPr>
            <a:r>
              <a:rPr lang="en-US" dirty="0" smtClean="0"/>
              <a:t>Pencil sketch of original design</a:t>
            </a:r>
          </a:p>
          <a:p>
            <a:endParaRPr lang="en-US" dirty="0"/>
          </a:p>
        </p:txBody>
      </p:sp>
      <p:pic>
        <p:nvPicPr>
          <p:cNvPr id="101378" name="Picture 2" descr="Step 1. Original conce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260" y="1745292"/>
            <a:ext cx="73152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69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1905000"/>
            <a:ext cx="8183880" cy="4130040"/>
          </a:xfrm>
        </p:spPr>
        <p:txBody>
          <a:bodyPr/>
          <a:lstStyle/>
          <a:p>
            <a:r>
              <a:rPr lang="en-US" dirty="0" smtClean="0"/>
              <a:t>            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3" y="610435"/>
            <a:ext cx="10058400" cy="4023360"/>
          </a:xfrm>
        </p:spPr>
        <p:txBody>
          <a:bodyPr/>
          <a:lstStyle/>
          <a:p>
            <a:r>
              <a:rPr lang="en-US" b="1" dirty="0" smtClean="0"/>
              <a:t>Step 2. Create tight pencil of design</a:t>
            </a:r>
          </a:p>
          <a:p>
            <a:pPr>
              <a:buNone/>
            </a:pPr>
            <a:r>
              <a:rPr lang="en-US" dirty="0" smtClean="0"/>
              <a:t> Using graph paper, straight edges and templates prepare the design for inking</a:t>
            </a:r>
          </a:p>
          <a:p>
            <a:endParaRPr lang="en-US" dirty="0"/>
          </a:p>
        </p:txBody>
      </p:sp>
      <p:pic>
        <p:nvPicPr>
          <p:cNvPr id="107524" name="Picture 4" descr="Step 2. Create tight pencil of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460" y="1905000"/>
            <a:ext cx="61468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61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2590800"/>
            <a:ext cx="8183880" cy="3444240"/>
          </a:xfrm>
        </p:spPr>
        <p:txBody>
          <a:bodyPr/>
          <a:lstStyle/>
          <a:p>
            <a:r>
              <a:rPr lang="en-US" dirty="0" smtClean="0"/>
              <a:t>                     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660" y="461010"/>
            <a:ext cx="10058400" cy="4023360"/>
          </a:xfrm>
        </p:spPr>
        <p:txBody>
          <a:bodyPr/>
          <a:lstStyle/>
          <a:p>
            <a:r>
              <a:rPr lang="en-US" b="1" dirty="0" smtClean="0"/>
              <a:t>Step 3. Ink design</a:t>
            </a:r>
          </a:p>
          <a:p>
            <a:r>
              <a:rPr lang="en-US" dirty="0" smtClean="0"/>
              <a:t>Individual 16-field animation </a:t>
            </a:r>
            <a:r>
              <a:rPr lang="en-US" dirty="0" err="1" smtClean="0"/>
              <a:t>cels</a:t>
            </a:r>
            <a:r>
              <a:rPr lang="en-US" dirty="0" smtClean="0"/>
              <a:t> are inked with India ink.</a:t>
            </a:r>
          </a:p>
          <a:p>
            <a:endParaRPr lang="en-US" dirty="0"/>
          </a:p>
        </p:txBody>
      </p:sp>
      <p:pic>
        <p:nvPicPr>
          <p:cNvPr id="106498" name="Picture 2" descr="Step 3. Ink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6248400" cy="379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54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2057400"/>
            <a:ext cx="8183880" cy="3977640"/>
          </a:xfrm>
        </p:spPr>
        <p:txBody>
          <a:bodyPr/>
          <a:lstStyle/>
          <a:p>
            <a:r>
              <a:rPr lang="en-US" dirty="0" smtClean="0"/>
              <a:t>                 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812" y="655320"/>
            <a:ext cx="10058400" cy="4023360"/>
          </a:xfrm>
        </p:spPr>
        <p:txBody>
          <a:bodyPr/>
          <a:lstStyle/>
          <a:p>
            <a:r>
              <a:rPr lang="en-US" b="1" dirty="0" smtClean="0"/>
              <a:t>Step 4. Paint layers</a:t>
            </a:r>
          </a:p>
          <a:p>
            <a:pPr>
              <a:buNone/>
            </a:pPr>
            <a:r>
              <a:rPr lang="en-US" dirty="0" smtClean="0"/>
              <a:t> Each layer is painted in reverse on a light table using animation </a:t>
            </a:r>
            <a:r>
              <a:rPr lang="en-US" dirty="0" err="1" smtClean="0"/>
              <a:t>cel</a:t>
            </a:r>
            <a:r>
              <a:rPr lang="en-US" dirty="0" smtClean="0"/>
              <a:t> vinyl paint.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5474" name="Picture 2" descr="Step 4. Paint 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016" y="1852809"/>
            <a:ext cx="4976327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93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2743200"/>
            <a:ext cx="8183880" cy="3291840"/>
          </a:xfrm>
        </p:spPr>
        <p:txBody>
          <a:bodyPr/>
          <a:lstStyle/>
          <a:p>
            <a:r>
              <a:rPr lang="en-US" dirty="0" smtClean="0"/>
              <a:t>          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660" y="555553"/>
            <a:ext cx="10058400" cy="4023360"/>
          </a:xfrm>
        </p:spPr>
        <p:txBody>
          <a:bodyPr/>
          <a:lstStyle/>
          <a:p>
            <a:r>
              <a:rPr lang="en-US" b="1" dirty="0" smtClean="0"/>
              <a:t>Step 5. Check alignment</a:t>
            </a:r>
          </a:p>
          <a:p>
            <a:pPr>
              <a:buNone/>
            </a:pPr>
            <a:r>
              <a:rPr lang="en-US" dirty="0" smtClean="0"/>
              <a:t>Throughout the inking and painting process the </a:t>
            </a:r>
            <a:r>
              <a:rPr lang="en-US" dirty="0" err="1" smtClean="0"/>
              <a:t>cel</a:t>
            </a:r>
            <a:r>
              <a:rPr lang="en-US" dirty="0" smtClean="0"/>
              <a:t> layers are allowed to dry and then checked to make sure they fit together to create the finished design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4450" name="Picture 2" descr="Step 5. Check alig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790" y="2567233"/>
            <a:ext cx="4800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13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2286000"/>
            <a:ext cx="8183880" cy="3749040"/>
          </a:xfrm>
        </p:spPr>
        <p:txBody>
          <a:bodyPr/>
          <a:lstStyle/>
          <a:p>
            <a:r>
              <a:rPr lang="en-US" dirty="0" smtClean="0"/>
              <a:t>                  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0520"/>
            <a:ext cx="10058400" cy="4023360"/>
          </a:xfrm>
        </p:spPr>
        <p:txBody>
          <a:bodyPr/>
          <a:lstStyle/>
          <a:p>
            <a:r>
              <a:rPr lang="en-US" b="1" dirty="0" smtClean="0"/>
              <a:t>Step 6. Layers are fit together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layers are flipped over and using an animation peg bar they are fit together to check alignment</a:t>
            </a:r>
          </a:p>
          <a:p>
            <a:endParaRPr lang="en-US" dirty="0"/>
          </a:p>
        </p:txBody>
      </p:sp>
      <p:pic>
        <p:nvPicPr>
          <p:cNvPr id="103426" name="Picture 2" descr="Step 6. Layers are fit toge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362200"/>
            <a:ext cx="4724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70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68079"/>
            <a:ext cx="10058400" cy="4023360"/>
          </a:xfrm>
        </p:spPr>
        <p:txBody>
          <a:bodyPr/>
          <a:lstStyle/>
          <a:p>
            <a:r>
              <a:rPr lang="en-US" b="1" dirty="0" smtClean="0"/>
              <a:t>Step 7. Surface painting</a:t>
            </a:r>
          </a:p>
          <a:p>
            <a:pPr>
              <a:buNone/>
            </a:pPr>
            <a:r>
              <a:rPr lang="en-US" dirty="0" smtClean="0"/>
              <a:t> To create a beaded effect, top layer is painted on the front</a:t>
            </a:r>
          </a:p>
          <a:p>
            <a:endParaRPr lang="en-US" dirty="0"/>
          </a:p>
        </p:txBody>
      </p:sp>
      <p:pic>
        <p:nvPicPr>
          <p:cNvPr id="108546" name="Picture 2" descr="Step 7. Surface pai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81200"/>
            <a:ext cx="50800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79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3124200"/>
            <a:ext cx="818388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660" y="580605"/>
            <a:ext cx="10058400" cy="4023360"/>
          </a:xfrm>
        </p:spPr>
        <p:txBody>
          <a:bodyPr/>
          <a:lstStyle/>
          <a:p>
            <a:r>
              <a:rPr lang="en-US" b="1" dirty="0" smtClean="0"/>
              <a:t>Step 8. Surface detail is complete</a:t>
            </a:r>
          </a:p>
          <a:p>
            <a:pPr>
              <a:buNone/>
            </a:pPr>
            <a:r>
              <a:rPr lang="en-US" dirty="0" smtClean="0"/>
              <a:t> Layers are fit together and a background  paper is selected to complete the design</a:t>
            </a:r>
            <a:endParaRPr lang="en-US" dirty="0"/>
          </a:p>
        </p:txBody>
      </p:sp>
      <p:pic>
        <p:nvPicPr>
          <p:cNvPr id="113666" name="Picture 2" descr="Step 8. Surface detail is compl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0"/>
            <a:ext cx="64008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26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133600"/>
            <a:ext cx="5791200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175" y="417767"/>
            <a:ext cx="10058400" cy="4023360"/>
          </a:xfrm>
        </p:spPr>
        <p:txBody>
          <a:bodyPr/>
          <a:lstStyle/>
          <a:p>
            <a:r>
              <a:rPr lang="en-US" b="1" dirty="0" smtClean="0"/>
              <a:t>Step 9. Painting is finished</a:t>
            </a:r>
          </a:p>
          <a:p>
            <a:pPr>
              <a:buNone/>
            </a:pPr>
            <a:r>
              <a:rPr lang="en-US" dirty="0" smtClean="0"/>
              <a:t> Painting is ready to be matted and framed.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42" name="Picture 2" descr="Step 9. Painting is finish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5638800" cy="422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58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Finished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1618" name="Picture 2" descr="The Warrior Spi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391" y="1361511"/>
            <a:ext cx="419100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905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Guest speaker:  Cassie </a:t>
            </a:r>
            <a:r>
              <a:rPr lang="en-US" sz="3600" dirty="0" smtClean="0"/>
              <a:t>Rhoads-Carroll </a:t>
            </a:r>
            <a:r>
              <a:rPr lang="en-US" sz="3600" dirty="0" smtClean="0"/>
              <a:t>– </a:t>
            </a:r>
            <a:br>
              <a:rPr lang="en-US" sz="3600" dirty="0" smtClean="0"/>
            </a:br>
            <a:r>
              <a:rPr lang="en-US" sz="3600" dirty="0" smtClean="0"/>
              <a:t>Split </a:t>
            </a:r>
            <a:r>
              <a:rPr lang="en-US" sz="3600" dirty="0"/>
              <a:t>F</a:t>
            </a:r>
            <a:r>
              <a:rPr lang="en-US" sz="3600" dirty="0" smtClean="0"/>
              <a:t>eather </a:t>
            </a:r>
            <a:r>
              <a:rPr lang="en-US" sz="3600" dirty="0"/>
              <a:t>S</a:t>
            </a:r>
            <a:r>
              <a:rPr lang="en-US" sz="3600" dirty="0" smtClean="0"/>
              <a:t>yndrome and </a:t>
            </a:r>
            <a:br>
              <a:rPr lang="en-US" sz="3600" dirty="0" smtClean="0"/>
            </a:br>
            <a:r>
              <a:rPr lang="en-US" sz="3600" dirty="0" smtClean="0"/>
              <a:t>Grandmother comments</a:t>
            </a:r>
          </a:p>
          <a:p>
            <a:r>
              <a:rPr lang="en-US" sz="3600" dirty="0" smtClean="0"/>
              <a:t>Tribal artists - reports</a:t>
            </a:r>
          </a:p>
          <a:p>
            <a:r>
              <a:rPr lang="en-US" sz="3600" dirty="0" smtClean="0"/>
              <a:t>Finish discussing language preservation</a:t>
            </a:r>
          </a:p>
          <a:p>
            <a:r>
              <a:rPr lang="en-US" sz="3600" dirty="0" smtClean="0">
                <a:hlinkClick r:id="rId2"/>
              </a:rPr>
              <a:t>Review activity, if time</a:t>
            </a:r>
            <a:endParaRPr lang="en-US" sz="3600" dirty="0" smtClean="0"/>
          </a:p>
          <a:p>
            <a:r>
              <a:rPr lang="en-US" sz="3600" dirty="0" smtClean="0"/>
              <a:t>Discuss grades and remaining assignments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110" y="162986"/>
            <a:ext cx="3135682" cy="314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957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4" name="Picture 2" descr="http://dawnjacksoncreative.vpweb.com/647_500_csupload_61160636.jpg?u=2291624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705" y="286603"/>
            <a:ext cx="808543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65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 descr="Woodlands Tulips - Pink (click on image to englarg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5463268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499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 descr="Beaded Medal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5598523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21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Sources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http://dawnjacksoncreative.vpweb.com/Image-Gallery---Graphics.html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http://fnx.org/operatingteam/dawn-jackson</a:t>
            </a:r>
            <a:endParaRPr lang="en-US" dirty="0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2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60" y="1842216"/>
            <a:ext cx="10489295" cy="492810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400" dirty="0" smtClean="0"/>
              <a:t>Tell </a:t>
            </a:r>
            <a:r>
              <a:rPr lang="en-US" altLang="en-US" sz="3400" dirty="0"/>
              <a:t>us something contemporary about 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r>
              <a:rPr lang="en-US" altLang="en-US" sz="3400" dirty="0" smtClean="0"/>
              <a:t>your </a:t>
            </a:r>
            <a:r>
              <a:rPr lang="en-US" altLang="en-US" sz="3400" dirty="0"/>
              <a:t>tribe – </a:t>
            </a:r>
            <a:r>
              <a:rPr lang="en-US" altLang="en-US" sz="3400" dirty="0" smtClean="0"/>
              <a:t> </a:t>
            </a:r>
            <a:r>
              <a:rPr lang="en-US" altLang="en-US" sz="3400" dirty="0"/>
              <a:t>tribal government, important 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r>
              <a:rPr lang="en-US" altLang="en-US" sz="3400" dirty="0" smtClean="0"/>
              <a:t>individuals</a:t>
            </a:r>
            <a:r>
              <a:rPr lang="en-US" altLang="en-US" sz="3400" dirty="0"/>
              <a:t>, </a:t>
            </a:r>
            <a:r>
              <a:rPr lang="en-US" altLang="en-US" sz="3400" dirty="0" smtClean="0"/>
              <a:t>economic </a:t>
            </a:r>
            <a:r>
              <a:rPr lang="en-US" altLang="en-US" sz="3400" dirty="0"/>
              <a:t>endeavors, etc. 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r>
              <a:rPr lang="en-US" altLang="en-US" sz="3400" dirty="0" smtClean="0"/>
              <a:t>-  </a:t>
            </a:r>
            <a:r>
              <a:rPr lang="en-US" altLang="en-US" sz="3400" dirty="0"/>
              <a:t>due 11/19</a:t>
            </a:r>
          </a:p>
          <a:p>
            <a:r>
              <a:rPr lang="en-US" altLang="en-US" sz="2900" dirty="0" smtClean="0"/>
              <a:t>Finish up any unfinished assignments by </a:t>
            </a:r>
            <a:r>
              <a:rPr lang="en-US" altLang="en-US" sz="2900" dirty="0" smtClean="0"/>
              <a:t>11/22</a:t>
            </a:r>
            <a:endParaRPr lang="en-US" altLang="en-US" sz="2900" dirty="0"/>
          </a:p>
          <a:p>
            <a:r>
              <a:rPr lang="en-US" altLang="en-US" sz="4600" b="1" dirty="0" smtClean="0"/>
              <a:t>Test over vocabulary, images, </a:t>
            </a:r>
            <a:br>
              <a:rPr lang="en-US" altLang="en-US" sz="4600" b="1" dirty="0" smtClean="0"/>
            </a:br>
            <a:r>
              <a:rPr lang="en-US" altLang="en-US" sz="4600" b="1" dirty="0" smtClean="0"/>
              <a:t>etc</a:t>
            </a:r>
            <a:r>
              <a:rPr lang="en-US" altLang="en-US" sz="4600" b="1" dirty="0" smtClean="0"/>
              <a:t>. on Thursday!!!</a:t>
            </a:r>
          </a:p>
          <a:p>
            <a:r>
              <a:rPr lang="en-US" altLang="en-US" sz="4600" b="1" dirty="0">
                <a:hlinkClick r:id="rId2"/>
              </a:rPr>
              <a:t>http://www.quia.com/pages</a:t>
            </a:r>
            <a:r>
              <a:rPr lang="en-US" altLang="en-US" sz="4600" b="1" dirty="0" smtClean="0">
                <a:hlinkClick r:id="rId2"/>
              </a:rPr>
              <a:t>/</a:t>
            </a:r>
            <a:br>
              <a:rPr lang="en-US" altLang="en-US" sz="4600" b="1" dirty="0" smtClean="0">
                <a:hlinkClick r:id="rId2"/>
              </a:rPr>
            </a:br>
            <a:r>
              <a:rPr lang="en-US" altLang="en-US" sz="4600" b="1" dirty="0" smtClean="0">
                <a:hlinkClick r:id="rId2"/>
              </a:rPr>
              <a:t>jfauchier25/1100fa15</a:t>
            </a:r>
            <a:endParaRPr lang="en-US" altLang="en-US" sz="4600" b="1" dirty="0" smtClean="0"/>
          </a:p>
          <a:p>
            <a:r>
              <a:rPr lang="en-US" altLang="en-US" sz="1700" b="1" dirty="0">
                <a:hlinkClick r:id="rId3"/>
              </a:rPr>
              <a:t>http://</a:t>
            </a:r>
            <a:r>
              <a:rPr lang="en-US" altLang="en-US" sz="1700" b="1" dirty="0" smtClean="0">
                <a:hlinkClick r:id="rId3"/>
              </a:rPr>
              <a:t>www.msnbc.com/the-ed-show/watch/cowboys-and-indians-unite-to-reject-keystone-240171587938</a:t>
            </a:r>
            <a:endParaRPr lang="en-US" altLang="en-US" sz="1700" b="1" dirty="0" smtClean="0"/>
          </a:p>
          <a:p>
            <a:endParaRPr lang="en-US" altLang="en-US" sz="4600" b="1" dirty="0"/>
          </a:p>
          <a:p>
            <a:endParaRPr lang="en-US" sz="2400" dirty="0"/>
          </a:p>
        </p:txBody>
      </p:sp>
      <p:pic>
        <p:nvPicPr>
          <p:cNvPr id="3074" name="Picture 2" descr="Image result for frank howell pain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47" y="286603"/>
            <a:ext cx="4414424" cy="6046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256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76" y="3676324"/>
            <a:ext cx="10515600" cy="2852737"/>
          </a:xfrm>
        </p:spPr>
        <p:txBody>
          <a:bodyPr/>
          <a:lstStyle/>
          <a:p>
            <a:r>
              <a:rPr lang="en-US" dirty="0" smtClean="0"/>
              <a:t>SOCI  1100 Pictures for Review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79" y="503193"/>
            <a:ext cx="4928461" cy="32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91" y="1346336"/>
            <a:ext cx="3274798" cy="2207190"/>
          </a:xfrm>
          <a:prstGeom prst="rect">
            <a:avLst/>
          </a:prstGeom>
        </p:spPr>
      </p:pic>
      <p:pic>
        <p:nvPicPr>
          <p:cNvPr id="1028" name="Picture 4" descr="http://www.barzso.com/foam-pieces/indians/photos/long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57" y="1346336"/>
            <a:ext cx="2814746" cy="21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ck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" y="4096225"/>
            <a:ext cx="3894068" cy="21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dia-cdn.tripadvisor.com/media/photo-s/04/7c/67/ac/frontier-culture-muse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65" y="1330714"/>
            <a:ext cx="2839016" cy="21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ps.gov/knri/learn/historyculture/images/EARTHLODGE-resiz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46" y="4048751"/>
            <a:ext cx="3359912" cy="22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594" y="4096225"/>
            <a:ext cx="3218459" cy="21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077"/>
          <a:stretch/>
        </p:blipFill>
        <p:spPr>
          <a:xfrm>
            <a:off x="889999" y="768719"/>
            <a:ext cx="3434578" cy="2275106"/>
          </a:xfrm>
          <a:prstGeom prst="rect">
            <a:avLst/>
          </a:prstGeom>
        </p:spPr>
      </p:pic>
      <p:pic>
        <p:nvPicPr>
          <p:cNvPr id="2052" name="Picture 4" descr="https://c2.staticflickr.com/2/1224/935058182_acd16a3bdf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09" y="768719"/>
            <a:ext cx="3137074" cy="23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487" y="768719"/>
            <a:ext cx="3037384" cy="2275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2" y="3732952"/>
            <a:ext cx="3307885" cy="2467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85" y="3780739"/>
            <a:ext cx="3104522" cy="2371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4" y="3780739"/>
            <a:ext cx="2485718" cy="24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1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8" y="592203"/>
            <a:ext cx="3801530" cy="2238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81" y="616577"/>
            <a:ext cx="3037919" cy="2214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2" y="3357260"/>
            <a:ext cx="2675977" cy="2663813"/>
          </a:xfrm>
          <a:prstGeom prst="rect">
            <a:avLst/>
          </a:prstGeom>
        </p:spPr>
      </p:pic>
      <p:pic>
        <p:nvPicPr>
          <p:cNvPr id="1026" name="Picture 2" descr="http://www.airphotona.com/stockimg/images/008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05" y="3357260"/>
            <a:ext cx="4034035" cy="24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ps.gov/nr/travel/cultural_diversity/photos/GreatBearMoundGro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24" y="3494762"/>
            <a:ext cx="3666876" cy="23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ivingdrums.com/pipeston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49" y="523578"/>
            <a:ext cx="38862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7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59" y="474358"/>
            <a:ext cx="1705388" cy="2832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912" y="563672"/>
            <a:ext cx="2378473" cy="2917438"/>
          </a:xfrm>
          <a:prstGeom prst="rect">
            <a:avLst/>
          </a:prstGeom>
        </p:spPr>
      </p:pic>
      <p:pic>
        <p:nvPicPr>
          <p:cNvPr id="2054" name="Picture 6" descr="http://vignette3.wikia.nocookie.net/natm/images/9/93/Arthur_K_Miller_General_George_Armstrong_Custer_1876_2671_385.jpg/revision/latest?cb=20141230233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93" y="510415"/>
            <a:ext cx="2202275" cy="29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19" y="3675619"/>
            <a:ext cx="3680239" cy="275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43" y="987428"/>
            <a:ext cx="2759901" cy="2069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797" y="3768057"/>
            <a:ext cx="1781175" cy="2571750"/>
          </a:xfrm>
          <a:prstGeom prst="rect">
            <a:avLst/>
          </a:prstGeom>
        </p:spPr>
      </p:pic>
      <p:pic>
        <p:nvPicPr>
          <p:cNvPr id="2060" name="Picture 12" descr="Image result for men's traditional dan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459" y="3394976"/>
            <a:ext cx="2002485" cy="29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2388" y="3675619"/>
            <a:ext cx="17335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697" y="3110863"/>
            <a:ext cx="10058400" cy="402336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Reports on Native American artists</a:t>
            </a:r>
            <a:endParaRPr lang="en-US" sz="4000" b="1" dirty="0"/>
          </a:p>
        </p:txBody>
      </p:sp>
      <p:pic>
        <p:nvPicPr>
          <p:cNvPr id="2050" name="Picture 2" descr="Image result for frank howell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48" y="342119"/>
            <a:ext cx="7547932" cy="24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0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22" y="892588"/>
            <a:ext cx="1981200" cy="2638425"/>
          </a:xfrm>
          <a:prstGeom prst="rect">
            <a:avLst/>
          </a:prstGeom>
        </p:spPr>
      </p:pic>
      <p:pic>
        <p:nvPicPr>
          <p:cNvPr id="3074" name="Picture 2" descr="http://www.artworkoriginals.com/images/GXB15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9" y="511588"/>
            <a:ext cx="23812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43" y="1435293"/>
            <a:ext cx="3053102" cy="2013277"/>
          </a:xfrm>
          <a:prstGeom prst="rect">
            <a:avLst/>
          </a:prstGeom>
        </p:spPr>
      </p:pic>
      <p:pic>
        <p:nvPicPr>
          <p:cNvPr id="3076" name="Picture 4" descr="Image result for sun dagger chaco cany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3" y="4214657"/>
            <a:ext cx="3790124" cy="21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un dagger chaco cany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54" y="4214657"/>
            <a:ext cx="3509197" cy="20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8002" y="3912014"/>
            <a:ext cx="3237650" cy="2425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7966" y="787333"/>
            <a:ext cx="2822241" cy="239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1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Willard Stone</a:t>
            </a:r>
            <a:endParaRPr lang="en-US" dirty="0"/>
          </a:p>
        </p:txBody>
      </p:sp>
      <p:pic>
        <p:nvPicPr>
          <p:cNvPr id="1028" name="Picture 4" descr="http://bostonavenueframetheavenuestudio.com/images/600__2859-Stone-William-McI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69" y="1817673"/>
            <a:ext cx="3099261" cy="42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6369" y="6032602"/>
            <a:ext cx="309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“William McIntosh”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39752" y="5386271"/>
            <a:ext cx="185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“Exodus”</a:t>
            </a:r>
            <a:endParaRPr lang="en-US" dirty="0"/>
          </a:p>
        </p:txBody>
      </p:sp>
      <p:pic>
        <p:nvPicPr>
          <p:cNvPr id="1030" name="Picture 6" descr="http://www.shopoklahoma.com/willardst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4529"/>
            <a:ext cx="2381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otv.images.worldnow.com/images/17058562_B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74" y="3009207"/>
            <a:ext cx="3689662" cy="21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9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 Iron Cloud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010384"/>
            <a:ext cx="7448550" cy="3972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426668"/>
            <a:ext cx="45624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43" y="240690"/>
            <a:ext cx="8116865" cy="60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1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Native American Artist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600" i="1" u="sng" dirty="0">
                <a:solidFill>
                  <a:schemeClr val="tx1"/>
                </a:solidFill>
              </a:rPr>
              <a:t>Dawn Jackson</a:t>
            </a: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r>
              <a:rPr lang="en-US" sz="14400" dirty="0">
                <a:solidFill>
                  <a:srgbClr val="00B050"/>
                </a:solidFill>
              </a:rPr>
              <a:t>Animation </a:t>
            </a:r>
            <a:r>
              <a:rPr lang="en-US" sz="14400" dirty="0" err="1">
                <a:solidFill>
                  <a:srgbClr val="00B050"/>
                </a:solidFill>
              </a:rPr>
              <a:t>Cel</a:t>
            </a:r>
            <a:r>
              <a:rPr lang="en-US" sz="14400" dirty="0">
                <a:solidFill>
                  <a:srgbClr val="00B050"/>
                </a:solidFill>
              </a:rPr>
              <a:t> Paintings</a:t>
            </a:r>
            <a:endParaRPr lang="en-US" sz="14400" dirty="0">
              <a:solidFill>
                <a:srgbClr val="00B050"/>
              </a:solidFill>
            </a:endParaRPr>
          </a:p>
        </p:txBody>
      </p:sp>
      <p:pic>
        <p:nvPicPr>
          <p:cNvPr id="100354" name="Picture 2" descr="http://fnx.org/sites/default/files/djacks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20" y="221603"/>
            <a:ext cx="2162175" cy="2901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6096001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Terence </a:t>
            </a:r>
            <a:r>
              <a:rPr lang="en-US" sz="1400" dirty="0" err="1"/>
              <a:t>LaVallie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355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Quick Bio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451" y="2046002"/>
            <a:ext cx="8183880" cy="5184648"/>
          </a:xfrm>
        </p:spPr>
        <p:txBody>
          <a:bodyPr>
            <a:normAutofit/>
          </a:bodyPr>
          <a:lstStyle/>
          <a:p>
            <a:r>
              <a:rPr lang="en-US" sz="2600" dirty="0"/>
              <a:t>Over 20 years, Ms. Jackson has served as Manager, Global Strategies for Diversity &amp; Inclusion for Walt Disney Parks and Resorts; Executive Director, American Indian National Center for TV &amp; Film – ABC Prospect Studios; and Los Angeles City/County American Indian Commissioner. A partner and producer with Red-Horse Native Productions, her credits include </a:t>
            </a:r>
            <a:r>
              <a:rPr lang="en-US" sz="2600" i="1" dirty="0"/>
              <a:t>Naturally Native, True Whispers, Choctaw Code Talkers.</a:t>
            </a:r>
            <a:r>
              <a:rPr lang="en-US" sz="2600" dirty="0"/>
              <a:t> Jackson is also a celebrated fine artist and painter. She is a member of the Saginaw Chippewa Indian Tribe of Michigan.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813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 Art </a:t>
            </a:r>
            <a:r>
              <a:rPr lang="en-US" dirty="0" smtClean="0">
                <a:solidFill>
                  <a:srgbClr val="00B050"/>
                </a:solidFill>
              </a:rPr>
              <a:t>Animation </a:t>
            </a:r>
            <a:r>
              <a:rPr lang="en-US" dirty="0" err="1" smtClean="0">
                <a:solidFill>
                  <a:srgbClr val="00B050"/>
                </a:solidFill>
              </a:rPr>
              <a:t>Cel</a:t>
            </a:r>
            <a:r>
              <a:rPr lang="en-US" dirty="0" smtClean="0">
                <a:solidFill>
                  <a:srgbClr val="00B050"/>
                </a:solidFill>
              </a:rPr>
              <a:t> Paintings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Each original is hand inked and painted on clear layers of acetate using India ink and animation </a:t>
            </a:r>
            <a:r>
              <a:rPr lang="en-US" sz="3200" dirty="0" err="1"/>
              <a:t>cel</a:t>
            </a:r>
            <a:r>
              <a:rPr lang="en-US" sz="3200" dirty="0"/>
              <a:t> vinyl paint.</a:t>
            </a:r>
          </a:p>
          <a:p>
            <a:endParaRPr lang="en-US" sz="3200" dirty="0"/>
          </a:p>
          <a:p>
            <a:endParaRPr lang="en-US" sz="3200" dirty="0"/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Completed paintings can take between 40 - 100+ hours to ink, paint and assemble.  All of the details featuring bead work and feathers are painted on the top layer.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427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</TotalTime>
  <Words>361</Words>
  <Application>Microsoft Office PowerPoint</Application>
  <PresentationFormat>Widescreen</PresentationFormat>
  <Paragraphs>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Calibri Light</vt:lpstr>
      <vt:lpstr>Retrospect</vt:lpstr>
      <vt:lpstr>SOCI 1100 Day #21 11/17/15</vt:lpstr>
      <vt:lpstr>Agenda</vt:lpstr>
      <vt:lpstr>PowerPoint Presentation</vt:lpstr>
      <vt:lpstr>Willard Stone</vt:lpstr>
      <vt:lpstr>Del Iron Cloud</vt:lpstr>
      <vt:lpstr>PowerPoint Presentation</vt:lpstr>
      <vt:lpstr>Native American Artist</vt:lpstr>
      <vt:lpstr>Quick Bio</vt:lpstr>
      <vt:lpstr>Her Art Animation Cel Paintings</vt:lpstr>
      <vt:lpstr>PowerPoint Presentation</vt:lpstr>
      <vt:lpstr>             x</vt:lpstr>
      <vt:lpstr>                      x</vt:lpstr>
      <vt:lpstr>                  z</vt:lpstr>
      <vt:lpstr>           x</vt:lpstr>
      <vt:lpstr>                   x</vt:lpstr>
      <vt:lpstr>                     c</vt:lpstr>
      <vt:lpstr>PowerPoint Presentation</vt:lpstr>
      <vt:lpstr>PowerPoint Presentation</vt:lpstr>
      <vt:lpstr>Finished Work</vt:lpstr>
      <vt:lpstr>PowerPoint Presentation</vt:lpstr>
      <vt:lpstr>PowerPoint Presentation</vt:lpstr>
      <vt:lpstr>PowerPoint Presentation</vt:lpstr>
      <vt:lpstr>Sources</vt:lpstr>
      <vt:lpstr>Assignment</vt:lpstr>
      <vt:lpstr>SOCI  1100 Pictures for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Administrator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 1100 Day #17 11/3/15</dc:title>
  <dc:creator>NetTech</dc:creator>
  <cp:lastModifiedBy>NetTech</cp:lastModifiedBy>
  <cp:revision>11</cp:revision>
  <cp:lastPrinted>2015-11-17T16:54:13Z</cp:lastPrinted>
  <dcterms:created xsi:type="dcterms:W3CDTF">2015-10-29T22:52:17Z</dcterms:created>
  <dcterms:modified xsi:type="dcterms:W3CDTF">2015-11-17T17:54:55Z</dcterms:modified>
</cp:coreProperties>
</file>