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57" r:id="rId21"/>
    <p:sldId id="328" r:id="rId22"/>
    <p:sldId id="329" r:id="rId23"/>
    <p:sldId id="330" r:id="rId24"/>
    <p:sldId id="332" r:id="rId25"/>
    <p:sldId id="331" r:id="rId26"/>
    <p:sldId id="258" r:id="rId27"/>
    <p:sldId id="259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howGuides="1"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AE69-CDC3-4381-AF56-FD2904DC700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23298-4D8E-4D69-A2FB-9CDB7168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0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62466B4-C6A3-4E54-A919-4B7722ED3CB2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D77A656-1924-4DA1-9FAA-155454ED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4243" indent="-2900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0374" indent="-23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24523" indent="-23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8672" indent="-2320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D05D78-4F6C-43FD-943B-EFE6A9DAC09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7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0897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6357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30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3545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5653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657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4858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8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542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1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269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424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14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214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4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87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5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8234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6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100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884613" y="8831580"/>
            <a:ext cx="2973387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3" tIns="45126" rIns="91863" bIns="45126" anchor="b"/>
          <a:lstStyle>
            <a:lvl1pPr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0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latin typeface="Times New Roman" pitchFamily="18" charset="0"/>
              </a:rPr>
              <a:t>7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2971800" cy="46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830" tIns="46415" rIns="92830" bIns="4641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23988" y="936625"/>
            <a:ext cx="4010025" cy="30083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05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5066C-5AE3-44FE-A05F-5305780F0811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0498-7AB8-46DF-9744-178FACA2F8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07Jlae8P1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mbci.kkbold.com/" TargetMode="External"/><Relationship Id="rId5" Type="http://schemas.openxmlformats.org/officeDocument/2006/relationships/image" Target="../media/image26.gif"/><Relationship Id="rId4" Type="http://schemas.openxmlformats.org/officeDocument/2006/relationships/hyperlink" Target="Indianpueblo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dingrock.org/history/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ooks.google.com/books?id=HOMJIhXWyhgC&amp;lpg=PA222&amp;ots=0-PpTDTc5K&amp;dq=standing%20rock%20sioux%20tribe%20seal&amp;pg=PA222#v=onepage&amp;q&amp;f=fals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e.net/~mine/anasazi/p_bonito_show_5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S73UpIy7zs&amp;feature=relat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ive-art-in-canada.com/image-files/map_moundbuilder-si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652364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0600"/>
            <a:ext cx="7772400" cy="1470025"/>
          </a:xfrm>
        </p:spPr>
        <p:txBody>
          <a:bodyPr/>
          <a:lstStyle/>
          <a:p>
            <a:pPr algn="r"/>
            <a:r>
              <a:rPr lang="en-US" dirty="0" smtClean="0"/>
              <a:t>Mound </a:t>
            </a:r>
            <a:br>
              <a:rPr lang="en-US" dirty="0" smtClean="0"/>
            </a:br>
            <a:r>
              <a:rPr lang="en-US" dirty="0" smtClean="0"/>
              <a:t>Builders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0" y="5638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SOCI 1100   Day #7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September 29, 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2300" y="439738"/>
            <a:ext cx="7759700" cy="1068387"/>
          </a:xfrm>
          <a:solidFill>
            <a:srgbClr val="33CCCC"/>
          </a:solidFill>
        </p:spPr>
        <p:txBody>
          <a:bodyPr lIns="0" tIns="0" rIns="0" bIns="0" anchor="ctr"/>
          <a:lstStyle/>
          <a:p>
            <a:pPr marL="0" indent="0" algn="ctr" defTabSz="42545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4700" smtClean="0">
                <a:solidFill>
                  <a:srgbClr val="000000"/>
                </a:solidFill>
                <a:latin typeface="Arial Black" pitchFamily="34" charset="0"/>
              </a:rPr>
              <a:t>THE  SOLAR "CLOCK"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31850" y="1949450"/>
            <a:ext cx="78962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92088" indent="-192088" defTabSz="425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25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25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25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254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25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EE6714"/>
              </a:buClr>
              <a:buSzPct val="105000"/>
              <a:buFont typeface="Monotype Sorts"/>
              <a:buChar char="X"/>
            </a:pPr>
            <a:r>
              <a:rPr lang="en-US" altLang="en-US" sz="34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Did the stone slabs fall there, </a:t>
            </a:r>
            <a:b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	  or were they placed?</a:t>
            </a:r>
          </a:p>
          <a:p>
            <a:pPr eaLnBrk="1" hangingPunct="1">
              <a:buClr>
                <a:srgbClr val="EE6714"/>
              </a:buClr>
              <a:buSzPct val="105000"/>
              <a:buFont typeface="Monotype Sorts"/>
              <a:buChar char="X"/>
            </a:pP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 Why mid-day rather than </a:t>
            </a:r>
            <a:b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		sunrise?</a:t>
            </a:r>
          </a:p>
          <a:p>
            <a:pPr eaLnBrk="1" hangingPunct="1">
              <a:buClr>
                <a:srgbClr val="EE6714"/>
              </a:buClr>
              <a:buSzPct val="105000"/>
              <a:buFont typeface="Monotype Sorts"/>
              <a:buChar char="X"/>
            </a:pP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 Was the spiral carved first or</a:t>
            </a:r>
            <a:b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	  last?</a:t>
            </a:r>
          </a:p>
          <a:p>
            <a:pPr eaLnBrk="1" hangingPunct="1">
              <a:buClr>
                <a:srgbClr val="EE6714"/>
              </a:buClr>
              <a:buSzPct val="105000"/>
              <a:buFont typeface="Monotype Sorts"/>
              <a:buChar char="X"/>
            </a:pP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 Can it really plot the cycle of</a:t>
            </a:r>
            <a:b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</a:br>
            <a:r>
              <a:rPr lang="en-US" altLang="en-US" sz="3400" b="1">
                <a:solidFill>
                  <a:srgbClr val="000000"/>
                </a:solidFill>
                <a:latin typeface="Arial Black" pitchFamily="34" charset="0"/>
              </a:rPr>
              <a:t>   the moon?</a:t>
            </a:r>
          </a:p>
          <a:p>
            <a:pPr eaLnBrk="1" hangingPunct="1">
              <a:buClr>
                <a:srgbClr val="EE6714"/>
              </a:buClr>
              <a:buSzPct val="105000"/>
              <a:buFont typeface="Monotype Sorts"/>
              <a:buChar char="X"/>
            </a:pPr>
            <a:r>
              <a:rPr lang="en-US" altLang="en-US" sz="2000" b="1">
                <a:solidFill>
                  <a:srgbClr val="000000"/>
                </a:solidFill>
                <a:latin typeface="Arial Black" pitchFamily="34" charset="0"/>
                <a:hlinkClick r:id="rId4"/>
              </a:rPr>
              <a:t>http://www.youtube.com/watch?v=607Jlae8P1c</a:t>
            </a:r>
            <a:endParaRPr lang="en-US" altLang="en-US" sz="2000" b="1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buClr>
                <a:srgbClr val="EE6714"/>
              </a:buClr>
              <a:buSzPct val="105000"/>
              <a:buFont typeface="Monotype Sorts"/>
              <a:buChar char="X"/>
            </a:pPr>
            <a:endParaRPr lang="en-US" altLang="en-US" sz="3400" b="1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5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4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17488"/>
            <a:ext cx="4386263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Freeform 5"/>
          <p:cNvSpPr>
            <a:spLocks/>
          </p:cNvSpPr>
          <p:nvPr/>
        </p:nvSpPr>
        <p:spPr bwMode="auto">
          <a:xfrm>
            <a:off x="-463550" y="-465138"/>
            <a:ext cx="10196513" cy="1098551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-415925" y="5956300"/>
            <a:ext cx="10198100" cy="1104900"/>
          </a:xfrm>
          <a:custGeom>
            <a:avLst/>
            <a:gdLst>
              <a:gd name="T0" fmla="*/ 2147483647 w 5461"/>
              <a:gd name="T1" fmla="*/ 0 h 603"/>
              <a:gd name="T2" fmla="*/ 2147483647 w 5461"/>
              <a:gd name="T3" fmla="*/ 2147483647 h 603"/>
              <a:gd name="T4" fmla="*/ 2147483647 w 5461"/>
              <a:gd name="T5" fmla="*/ 2147483647 h 603"/>
              <a:gd name="T6" fmla="*/ 2147483647 w 5461"/>
              <a:gd name="T7" fmla="*/ 2147483647 h 603"/>
              <a:gd name="T8" fmla="*/ 2147483647 w 5461"/>
              <a:gd name="T9" fmla="*/ 2147483647 h 603"/>
              <a:gd name="T10" fmla="*/ 2147483647 w 5461"/>
              <a:gd name="T11" fmla="*/ 2147483647 h 603"/>
              <a:gd name="T12" fmla="*/ 2147483647 w 5461"/>
              <a:gd name="T13" fmla="*/ 2147483647 h 603"/>
              <a:gd name="T14" fmla="*/ 2147483647 w 5461"/>
              <a:gd name="T15" fmla="*/ 2147483647 h 603"/>
              <a:gd name="T16" fmla="*/ 2147483647 w 5461"/>
              <a:gd name="T17" fmla="*/ 2147483647 h 603"/>
              <a:gd name="T18" fmla="*/ 2147483647 w 5461"/>
              <a:gd name="T19" fmla="*/ 2147483647 h 603"/>
              <a:gd name="T20" fmla="*/ 2147483647 w 5461"/>
              <a:gd name="T21" fmla="*/ 2147483647 h 603"/>
              <a:gd name="T22" fmla="*/ 2147483647 w 5461"/>
              <a:gd name="T23" fmla="*/ 2147483647 h 603"/>
              <a:gd name="T24" fmla="*/ 2147483647 w 5461"/>
              <a:gd name="T25" fmla="*/ 2147483647 h 603"/>
              <a:gd name="T26" fmla="*/ 2147483647 w 5461"/>
              <a:gd name="T27" fmla="*/ 2147483647 h 603"/>
              <a:gd name="T28" fmla="*/ 2147483647 w 5461"/>
              <a:gd name="T29" fmla="*/ 2147483647 h 603"/>
              <a:gd name="T30" fmla="*/ 2147483647 w 5461"/>
              <a:gd name="T31" fmla="*/ 2147483647 h 603"/>
              <a:gd name="T32" fmla="*/ 2147483647 w 5461"/>
              <a:gd name="T33" fmla="*/ 2147483647 h 603"/>
              <a:gd name="T34" fmla="*/ 2147483647 w 5461"/>
              <a:gd name="T35" fmla="*/ 2147483647 h 603"/>
              <a:gd name="T36" fmla="*/ 2147483647 w 5461"/>
              <a:gd name="T37" fmla="*/ 2147483647 h 603"/>
              <a:gd name="T38" fmla="*/ 2147483647 w 5461"/>
              <a:gd name="T39" fmla="*/ 2147483647 h 603"/>
              <a:gd name="T40" fmla="*/ 0 w 5461"/>
              <a:gd name="T41" fmla="*/ 2147483647 h 603"/>
              <a:gd name="T42" fmla="*/ 0 w 5461"/>
              <a:gd name="T43" fmla="*/ 2147483647 h 603"/>
              <a:gd name="T44" fmla="*/ 2147483647 w 5461"/>
              <a:gd name="T45" fmla="*/ 0 h 6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603"/>
              <a:gd name="T71" fmla="*/ 5461 w 5461"/>
              <a:gd name="T72" fmla="*/ 603 h 6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603">
                <a:moveTo>
                  <a:pt x="80" y="0"/>
                </a:moveTo>
                <a:lnTo>
                  <a:pt x="80" y="296"/>
                </a:lnTo>
                <a:lnTo>
                  <a:pt x="727" y="69"/>
                </a:lnTo>
                <a:lnTo>
                  <a:pt x="917" y="336"/>
                </a:lnTo>
                <a:lnTo>
                  <a:pt x="1325" y="168"/>
                </a:lnTo>
                <a:lnTo>
                  <a:pt x="1534" y="325"/>
                </a:lnTo>
                <a:lnTo>
                  <a:pt x="1773" y="168"/>
                </a:lnTo>
                <a:lnTo>
                  <a:pt x="2073" y="296"/>
                </a:lnTo>
                <a:lnTo>
                  <a:pt x="2540" y="157"/>
                </a:lnTo>
                <a:lnTo>
                  <a:pt x="2760" y="345"/>
                </a:lnTo>
                <a:lnTo>
                  <a:pt x="2999" y="238"/>
                </a:lnTo>
                <a:lnTo>
                  <a:pt x="3298" y="376"/>
                </a:lnTo>
                <a:lnTo>
                  <a:pt x="3507" y="208"/>
                </a:lnTo>
                <a:lnTo>
                  <a:pt x="4304" y="395"/>
                </a:lnTo>
                <a:lnTo>
                  <a:pt x="4583" y="168"/>
                </a:lnTo>
                <a:lnTo>
                  <a:pt x="4783" y="376"/>
                </a:lnTo>
                <a:lnTo>
                  <a:pt x="5032" y="216"/>
                </a:lnTo>
                <a:lnTo>
                  <a:pt x="5281" y="356"/>
                </a:lnTo>
                <a:lnTo>
                  <a:pt x="5450" y="255"/>
                </a:lnTo>
                <a:lnTo>
                  <a:pt x="5460" y="602"/>
                </a:lnTo>
                <a:lnTo>
                  <a:pt x="0" y="602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341313" y="4297363"/>
            <a:ext cx="3055937" cy="952500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CD99"/>
              </a:gs>
              <a:gs pos="100000">
                <a:srgbClr val="FF8100"/>
              </a:gs>
            </a:gsLst>
            <a:lin ang="18900000" scaled="1"/>
          </a:gradFill>
          <a:ln w="12700">
            <a:solidFill>
              <a:srgbClr val="FFE1B0"/>
            </a:solidFill>
            <a:round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4383088"/>
            <a:ext cx="3673475" cy="863600"/>
          </a:xfrm>
        </p:spPr>
        <p:txBody>
          <a:bodyPr lIns="0" tIns="0" rIns="0" bIns="0"/>
          <a:lstStyle/>
          <a:p>
            <a:pPr marL="0" indent="0" algn="ctr" defTabSz="42545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Arial Black" pitchFamily="34" charset="0"/>
              </a:rPr>
              <a:t>Solstice Window Pueblo Bonito</a:t>
            </a:r>
            <a:endParaRPr lang="en-US" altLang="en-US" sz="33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528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944563"/>
            <a:ext cx="7748587" cy="1254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Other aspects of life in the canyon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z="4700" smtClean="0"/>
              <a:t>the arts</a:t>
            </a:r>
          </a:p>
          <a:p>
            <a:pPr eaLnBrk="1" hangingPunct="1"/>
            <a:r>
              <a:rPr lang="en-US" altLang="en-US" sz="4700" smtClean="0"/>
              <a:t>agriculture</a:t>
            </a:r>
          </a:p>
          <a:p>
            <a:pPr eaLnBrk="1" hangingPunct="1"/>
            <a:r>
              <a:rPr lang="en-US" altLang="en-US" sz="4700" smtClean="0"/>
              <a:t>religion</a:t>
            </a:r>
          </a:p>
          <a:p>
            <a:pPr eaLnBrk="1" hangingPunct="1"/>
            <a:r>
              <a:rPr lang="en-US" altLang="en-US" sz="4700" smtClean="0"/>
              <a:t>astronomy</a:t>
            </a:r>
            <a:endParaRPr lang="en-US" altLang="en-US" smtClean="0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-268288" y="-263525"/>
            <a:ext cx="10194926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2773" name="Freeform 5"/>
          <p:cNvSpPr>
            <a:spLocks/>
          </p:cNvSpPr>
          <p:nvPr/>
        </p:nvSpPr>
        <p:spPr bwMode="auto">
          <a:xfrm>
            <a:off x="-358775" y="58483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896938" y="1758950"/>
            <a:ext cx="4213225" cy="2900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406775" y="2638425"/>
            <a:ext cx="5199063" cy="3340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6" name="Picture 7" descr="IMG0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46263"/>
            <a:ext cx="3830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790575"/>
            <a:ext cx="8445500" cy="1254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100" smtClean="0"/>
              <a:t>Potters practiced their 						 craft  ….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230313"/>
            <a:ext cx="7750175" cy="399256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3799" name="Freeform 4"/>
          <p:cNvSpPr>
            <a:spLocks/>
          </p:cNvSpPr>
          <p:nvPr/>
        </p:nvSpPr>
        <p:spPr bwMode="auto">
          <a:xfrm>
            <a:off x="-268288" y="-263525"/>
            <a:ext cx="10194926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3800" name="Freeform 5"/>
          <p:cNvSpPr>
            <a:spLocks/>
          </p:cNvSpPr>
          <p:nvPr/>
        </p:nvSpPr>
        <p:spPr bwMode="auto">
          <a:xfrm>
            <a:off x="-358775" y="58483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pic>
        <p:nvPicPr>
          <p:cNvPr id="33801" name="Picture 6" descr="IMG0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725738"/>
            <a:ext cx="4751387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36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857250"/>
            <a:ext cx="7748587" cy="1252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100" smtClean="0"/>
              <a:t>Masons perfected the art of building</a:t>
            </a:r>
            <a:endParaRPr lang="en-US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-268288" y="-263525"/>
            <a:ext cx="10194926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4821" name="Freeform 5"/>
          <p:cNvSpPr>
            <a:spLocks/>
          </p:cNvSpPr>
          <p:nvPr/>
        </p:nvSpPr>
        <p:spPr bwMode="auto">
          <a:xfrm>
            <a:off x="-358775" y="58483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pic>
        <p:nvPicPr>
          <p:cNvPr id="34822" name="Picture 6" descr="IMG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549525"/>
            <a:ext cx="2271712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IMG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2725738"/>
            <a:ext cx="21939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9" descr="IMG00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3265488"/>
            <a:ext cx="31384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62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5600" smtClean="0">
                <a:latin typeface="Arial Black" pitchFamily="34" charset="0"/>
              </a:rPr>
              <a:t>Jackson Stairway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-358775" y="-176213"/>
            <a:ext cx="10194925" cy="1100138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5845" name="Freeform 5"/>
          <p:cNvSpPr>
            <a:spLocks/>
          </p:cNvSpPr>
          <p:nvPr/>
        </p:nvSpPr>
        <p:spPr bwMode="auto">
          <a:xfrm>
            <a:off x="-358775" y="59372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pic>
        <p:nvPicPr>
          <p:cNvPr id="35846" name="Picture 6" descr="IMG0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286000"/>
            <a:ext cx="558958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IMG00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406525"/>
            <a:ext cx="33893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11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IMG00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695575"/>
            <a:ext cx="64547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143000"/>
            <a:ext cx="8445500" cy="1252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Farmers cultivated and irrigated fields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endParaRPr lang="en-US" altLang="en-US" smtClean="0"/>
          </a:p>
        </p:txBody>
      </p:sp>
      <p:sp>
        <p:nvSpPr>
          <p:cNvPr id="36869" name="Freeform 4"/>
          <p:cNvSpPr>
            <a:spLocks/>
          </p:cNvSpPr>
          <p:nvPr/>
        </p:nvSpPr>
        <p:spPr bwMode="auto">
          <a:xfrm>
            <a:off x="-268288" y="-176213"/>
            <a:ext cx="10194926" cy="1100138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6870" name="Freeform 5"/>
          <p:cNvSpPr>
            <a:spLocks/>
          </p:cNvSpPr>
          <p:nvPr/>
        </p:nvSpPr>
        <p:spPr bwMode="auto">
          <a:xfrm>
            <a:off x="-538163" y="59372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84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Freeform 5"/>
          <p:cNvSpPr>
            <a:spLocks/>
          </p:cNvSpPr>
          <p:nvPr/>
        </p:nvSpPr>
        <p:spPr bwMode="auto">
          <a:xfrm>
            <a:off x="-527050" y="-152400"/>
            <a:ext cx="10196513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7893" name="Freeform 6"/>
          <p:cNvSpPr>
            <a:spLocks/>
          </p:cNvSpPr>
          <p:nvPr/>
        </p:nvSpPr>
        <p:spPr bwMode="auto">
          <a:xfrm>
            <a:off x="-358775" y="5761038"/>
            <a:ext cx="10199688" cy="1096962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7894" name="AutoShape 7"/>
          <p:cNvSpPr>
            <a:spLocks noChangeArrowheads="1"/>
          </p:cNvSpPr>
          <p:nvPr/>
        </p:nvSpPr>
        <p:spPr bwMode="auto">
          <a:xfrm>
            <a:off x="558800" y="4876800"/>
            <a:ext cx="3479800" cy="949325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CD99"/>
              </a:gs>
              <a:gs pos="100000">
                <a:srgbClr val="FF8100"/>
              </a:gs>
            </a:gsLst>
            <a:lin ang="18900000" scaled="1"/>
          </a:gradFill>
          <a:ln w="12700">
            <a:solidFill>
              <a:srgbClr val="FFE1B0"/>
            </a:solidFill>
            <a:round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/>
              <a:t>Water Control for Irrigation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0" y="5105400"/>
            <a:ext cx="43656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87" tIns="40744" rIns="81487" bIns="40744">
            <a:spAutoFit/>
          </a:bodyPr>
          <a:lstStyle>
            <a:lvl1pPr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en-US" sz="27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358775" y="527050"/>
            <a:ext cx="96821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pitchFamily="34" charset="0"/>
            </a:endParaRPr>
          </a:p>
        </p:txBody>
      </p:sp>
      <p:pic>
        <p:nvPicPr>
          <p:cNvPr id="10" name="Picture 9" descr="Chaco_drain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04800"/>
            <a:ext cx="3025775" cy="6096000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pic>
        <p:nvPicPr>
          <p:cNvPr id="11" name="Picture 10" descr="3sist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990600"/>
            <a:ext cx="2381250" cy="3590925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7182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944563"/>
            <a:ext cx="7748587" cy="1254125"/>
          </a:xfrm>
        </p:spPr>
        <p:txBody>
          <a:bodyPr/>
          <a:lstStyle/>
          <a:p>
            <a:pPr algn="l" eaLnBrk="1" hangingPunct="1"/>
            <a:r>
              <a:rPr lang="en-US" altLang="en-US" smtClean="0"/>
              <a:t>Spiritual life flourished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-447675" y="-176213"/>
            <a:ext cx="10194925" cy="1100138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-358775" y="59372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pic>
        <p:nvPicPr>
          <p:cNvPr id="38918" name="Picture 7" descr="IMG0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956050"/>
            <a:ext cx="35290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IMG00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1670050"/>
            <a:ext cx="32924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 descr="IMG00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884488"/>
            <a:ext cx="43926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3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444625"/>
            <a:ext cx="56737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1" name="Freeform 5"/>
          <p:cNvSpPr>
            <a:spLocks/>
          </p:cNvSpPr>
          <p:nvPr/>
        </p:nvSpPr>
        <p:spPr bwMode="auto">
          <a:xfrm>
            <a:off x="-463550" y="-465138"/>
            <a:ext cx="10196513" cy="1098551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-358775" y="5761038"/>
            <a:ext cx="10199688" cy="1096962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341313" y="4837113"/>
            <a:ext cx="3403600" cy="949325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CD99"/>
              </a:gs>
              <a:gs pos="100000">
                <a:srgbClr val="FF8100"/>
              </a:gs>
            </a:gsLst>
            <a:lin ang="18900000" scaled="1"/>
          </a:gradFill>
          <a:ln w="12700">
            <a:solidFill>
              <a:srgbClr val="FFE1B0"/>
            </a:solidFill>
            <a:round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-139700" y="4883150"/>
            <a:ext cx="436562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487" tIns="40744" rIns="81487" bIns="40744">
            <a:spAutoFit/>
          </a:bodyPr>
          <a:lstStyle>
            <a:lvl1pPr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175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000000"/>
                </a:solidFill>
                <a:latin typeface="Arial Black" pitchFamily="34" charset="0"/>
              </a:rPr>
              <a:t>Sighting the </a:t>
            </a:r>
          </a:p>
          <a:p>
            <a:pPr algn="ctr" eaLnBrk="1" hangingPunct="1"/>
            <a:r>
              <a:rPr lang="en-US" altLang="en-US" sz="2700" b="1">
                <a:solidFill>
                  <a:srgbClr val="000000"/>
                </a:solidFill>
                <a:latin typeface="Arial Black" pitchFamily="34" charset="0"/>
              </a:rPr>
              <a:t>Crab Nebula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58775" y="527050"/>
            <a:ext cx="9682163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latin typeface="Arial" pitchFamily="34" charset="0"/>
              </a:rPr>
              <a:t>Astronomers identified new sites</a:t>
            </a:r>
            <a:endParaRPr lang="en-US" altLang="en-US" sz="1800" b="1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of the Anasazi notes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Tribal Creation Stories and Seals</a:t>
            </a:r>
          </a:p>
          <a:p>
            <a:endParaRPr lang="en-US" dirty="0" smtClean="0"/>
          </a:p>
          <a:p>
            <a:r>
              <a:rPr lang="en-US" dirty="0" smtClean="0"/>
              <a:t>Mound Builders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os pueb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469617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TAOSPUEB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03248"/>
            <a:ext cx="3143250" cy="313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5000" y="990600"/>
            <a:ext cx="16085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Indianpueblo.org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7" name="Picture 6" descr="turtle mountain chippew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276600"/>
            <a:ext cx="33528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72000" y="60960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http://tmbci.kkbold.com/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crwflags.com/fotw/images/x/xa-stand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368299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00600" y="990600"/>
            <a:ext cx="375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http://www.standingrock.org/history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1636931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books.google.com/books?id=HOMJIhXWyhgC&amp;lpg=PA222&amp;ots=0-PpTDTc5K&amp;dq=standing%20rock%20sioux%20tribe%20seal&amp;pg=PA222#v=onepage&amp;q&amp;f=false</a:t>
            </a:r>
            <a:r>
              <a:rPr lang="en-US" dirty="0" smtClean="0"/>
              <a:t>  p. 222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2593"/>
            <a:ext cx="7162800" cy="47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7772400" cy="645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32" y="516038"/>
            <a:ext cx="5918368" cy="56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rcinequenzer.com/images/Aweb%20turtle.2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4857750" cy="647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story and seal, if not presented today</a:t>
            </a:r>
          </a:p>
          <a:p>
            <a:r>
              <a:rPr lang="en-US" dirty="0" smtClean="0"/>
              <a:t>Week 3 readings for week 4</a:t>
            </a:r>
          </a:p>
          <a:p>
            <a:endParaRPr lang="en-US" dirty="0"/>
          </a:p>
          <a:p>
            <a:r>
              <a:rPr lang="en-US" dirty="0" smtClean="0"/>
              <a:t>I will be handing out questions for weeks 1 - 4 on Thursday.  They will be due on October 10.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Chaco Canyon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View the accomplishments of</a:t>
            </a:r>
            <a:br>
              <a:rPr lang="en-US" dirty="0" smtClean="0"/>
            </a:br>
            <a:r>
              <a:rPr lang="en-US" dirty="0" smtClean="0"/>
              <a:t>their culture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Think about the things the had to use (material culture)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Think about the things they </a:t>
            </a:r>
            <a:r>
              <a:rPr lang="en-US" u="sng" dirty="0" smtClean="0"/>
              <a:t>did not </a:t>
            </a:r>
            <a:r>
              <a:rPr lang="en-US" dirty="0" smtClean="0"/>
              <a:t>have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/>
              <a:t>Imagine their cognitive and normative cultural features</a:t>
            </a:r>
          </a:p>
        </p:txBody>
      </p:sp>
      <p:pic>
        <p:nvPicPr>
          <p:cNvPr id="23556" name="Picture 3" descr="chaco-canyon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181451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59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2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0363" y="3868738"/>
            <a:ext cx="8307387" cy="195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425955">
              <a:defRPr/>
            </a:pPr>
            <a:r>
              <a:rPr lang="en-US" sz="63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Sky-watchers of </a:t>
            </a:r>
            <a:br>
              <a:rPr lang="en-US" sz="63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</a:br>
            <a:r>
              <a:rPr lang="en-US" sz="63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Chaco</a:t>
            </a:r>
          </a:p>
        </p:txBody>
      </p:sp>
      <p:pic>
        <p:nvPicPr>
          <p:cNvPr id="24582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670050"/>
            <a:ext cx="85931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575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IMG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0050"/>
            <a:ext cx="564832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8"/>
          <p:cNvSpPr>
            <a:spLocks noChangeArrowheads="1"/>
          </p:cNvSpPr>
          <p:nvPr/>
        </p:nvSpPr>
        <p:spPr bwMode="auto">
          <a:xfrm>
            <a:off x="677863" y="5011738"/>
            <a:ext cx="3173412" cy="874712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CD99"/>
              </a:gs>
              <a:gs pos="100000">
                <a:srgbClr val="FF8100"/>
              </a:gs>
            </a:gsLst>
            <a:lin ang="18900000" scaled="1"/>
          </a:gradFill>
          <a:ln w="38100">
            <a:solidFill>
              <a:srgbClr val="FFE1B0"/>
            </a:solidFill>
            <a:round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-627063" y="527050"/>
            <a:ext cx="10398126" cy="1254125"/>
          </a:xfrm>
        </p:spPr>
        <p:txBody>
          <a:bodyPr/>
          <a:lstStyle/>
          <a:p>
            <a:pPr eaLnBrk="1" hangingPunct="1"/>
            <a:r>
              <a:rPr lang="en-US" altLang="en-US" sz="4700" smtClean="0"/>
              <a:t>A center of Anazazi culture</a:t>
            </a:r>
            <a:endParaRPr lang="en-US" alt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1846263"/>
            <a:ext cx="7750175" cy="39909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6" name="Freeform 4"/>
          <p:cNvSpPr>
            <a:spLocks/>
          </p:cNvSpPr>
          <p:nvPr/>
        </p:nvSpPr>
        <p:spPr bwMode="auto">
          <a:xfrm>
            <a:off x="-268288" y="-263525"/>
            <a:ext cx="10194926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25607" name="Freeform 5"/>
          <p:cNvSpPr>
            <a:spLocks/>
          </p:cNvSpPr>
          <p:nvPr/>
        </p:nvSpPr>
        <p:spPr bwMode="auto">
          <a:xfrm>
            <a:off x="-358775" y="58483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985838" y="5187950"/>
            <a:ext cx="2868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</a:rPr>
              <a:t>Pueblo Bonito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572000" y="5362575"/>
            <a:ext cx="41243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674" tIns="53337" rIns="106674" bIns="5333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900">
                <a:latin typeface="Times New Roman" pitchFamily="18" charset="0"/>
                <a:hlinkClick r:id="rId4"/>
              </a:rPr>
              <a:t>http://www.he.net/~mine/anasazi/p_bonito_show_5.html</a:t>
            </a:r>
            <a:endParaRPr lang="en-US" altLang="en-US" sz="1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4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Pueblo Bonito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800 rooms</a:t>
            </a:r>
          </a:p>
          <a:p>
            <a:pPr eaLnBrk="1" hangingPunct="1"/>
            <a:r>
              <a:rPr lang="en-US" altLang="en-US" smtClean="0"/>
              <a:t>2000 - 5000 people</a:t>
            </a:r>
          </a:p>
          <a:p>
            <a:pPr eaLnBrk="1" hangingPunct="1"/>
            <a:r>
              <a:rPr lang="en-US" altLang="en-US" smtClean="0"/>
              <a:t>one of several large townsites in the Canyon</a:t>
            </a:r>
          </a:p>
          <a:p>
            <a:pPr eaLnBrk="1" hangingPunct="1"/>
            <a:r>
              <a:rPr lang="en-US" altLang="en-US" smtClean="0"/>
              <a:t>surplus of subsistence goods</a:t>
            </a:r>
          </a:p>
          <a:p>
            <a:pPr eaLnBrk="1" hangingPunct="1"/>
            <a:r>
              <a:rPr lang="en-US" altLang="en-US" smtClean="0"/>
              <a:t>trading and ceremonial center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-268288" y="-263525"/>
            <a:ext cx="10194926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26629" name="Freeform 5"/>
          <p:cNvSpPr>
            <a:spLocks/>
          </p:cNvSpPr>
          <p:nvPr/>
        </p:nvSpPr>
        <p:spPr bwMode="auto">
          <a:xfrm>
            <a:off x="-358775" y="58483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93725"/>
            <a:ext cx="8266112" cy="1252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700" smtClean="0">
                <a:latin typeface="Arial Black" pitchFamily="34" charset="0"/>
              </a:rPr>
              <a:t>You look across the Canyon to Fajada Butte</a:t>
            </a:r>
            <a:r>
              <a:rPr lang="en-US" altLang="en-US" sz="5100" smtClean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-268288" y="-263525"/>
            <a:ext cx="10194926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pic>
        <p:nvPicPr>
          <p:cNvPr id="27653" name="Picture 7" descr="IMG0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878013"/>
            <a:ext cx="708183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reeform 5"/>
          <p:cNvSpPr>
            <a:spLocks/>
          </p:cNvSpPr>
          <p:nvPr/>
        </p:nvSpPr>
        <p:spPr bwMode="auto">
          <a:xfrm>
            <a:off x="-358775" y="5848350"/>
            <a:ext cx="10199688" cy="1096963"/>
          </a:xfrm>
          <a:custGeom>
            <a:avLst/>
            <a:gdLst>
              <a:gd name="T0" fmla="*/ 2147483647 w 5461"/>
              <a:gd name="T1" fmla="*/ 0 h 599"/>
              <a:gd name="T2" fmla="*/ 2147483647 w 5461"/>
              <a:gd name="T3" fmla="*/ 2147483647 h 599"/>
              <a:gd name="T4" fmla="*/ 2147483647 w 5461"/>
              <a:gd name="T5" fmla="*/ 2147483647 h 599"/>
              <a:gd name="T6" fmla="*/ 2147483647 w 5461"/>
              <a:gd name="T7" fmla="*/ 2147483647 h 599"/>
              <a:gd name="T8" fmla="*/ 2147483647 w 5461"/>
              <a:gd name="T9" fmla="*/ 2147483647 h 599"/>
              <a:gd name="T10" fmla="*/ 2147483647 w 5461"/>
              <a:gd name="T11" fmla="*/ 2147483647 h 599"/>
              <a:gd name="T12" fmla="*/ 2147483647 w 5461"/>
              <a:gd name="T13" fmla="*/ 2147483647 h 599"/>
              <a:gd name="T14" fmla="*/ 2147483647 w 5461"/>
              <a:gd name="T15" fmla="*/ 2147483647 h 599"/>
              <a:gd name="T16" fmla="*/ 2147483647 w 5461"/>
              <a:gd name="T17" fmla="*/ 2147483647 h 599"/>
              <a:gd name="T18" fmla="*/ 2147483647 w 5461"/>
              <a:gd name="T19" fmla="*/ 2147483647 h 599"/>
              <a:gd name="T20" fmla="*/ 2147483647 w 5461"/>
              <a:gd name="T21" fmla="*/ 2147483647 h 599"/>
              <a:gd name="T22" fmla="*/ 2147483647 w 5461"/>
              <a:gd name="T23" fmla="*/ 2147483647 h 599"/>
              <a:gd name="T24" fmla="*/ 2147483647 w 5461"/>
              <a:gd name="T25" fmla="*/ 2147483647 h 599"/>
              <a:gd name="T26" fmla="*/ 2147483647 w 5461"/>
              <a:gd name="T27" fmla="*/ 2147483647 h 599"/>
              <a:gd name="T28" fmla="*/ 2147483647 w 5461"/>
              <a:gd name="T29" fmla="*/ 2147483647 h 599"/>
              <a:gd name="T30" fmla="*/ 2147483647 w 5461"/>
              <a:gd name="T31" fmla="*/ 2147483647 h 599"/>
              <a:gd name="T32" fmla="*/ 2147483647 w 5461"/>
              <a:gd name="T33" fmla="*/ 2147483647 h 599"/>
              <a:gd name="T34" fmla="*/ 2147483647 w 5461"/>
              <a:gd name="T35" fmla="*/ 2147483647 h 599"/>
              <a:gd name="T36" fmla="*/ 2147483647 w 5461"/>
              <a:gd name="T37" fmla="*/ 2147483647 h 599"/>
              <a:gd name="T38" fmla="*/ 2147483647 w 5461"/>
              <a:gd name="T39" fmla="*/ 2147483647 h 599"/>
              <a:gd name="T40" fmla="*/ 0 w 5461"/>
              <a:gd name="T41" fmla="*/ 2147483647 h 599"/>
              <a:gd name="T42" fmla="*/ 0 w 5461"/>
              <a:gd name="T43" fmla="*/ 2147483647 h 599"/>
              <a:gd name="T44" fmla="*/ 2147483647 w 5461"/>
              <a:gd name="T45" fmla="*/ 0 h 59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599"/>
              <a:gd name="T71" fmla="*/ 5461 w 5461"/>
              <a:gd name="T72" fmla="*/ 599 h 59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599">
                <a:moveTo>
                  <a:pt x="80" y="0"/>
                </a:moveTo>
                <a:lnTo>
                  <a:pt x="80" y="294"/>
                </a:lnTo>
                <a:lnTo>
                  <a:pt x="727" y="69"/>
                </a:lnTo>
                <a:lnTo>
                  <a:pt x="917" y="333"/>
                </a:lnTo>
                <a:lnTo>
                  <a:pt x="1325" y="167"/>
                </a:lnTo>
                <a:lnTo>
                  <a:pt x="1534" y="324"/>
                </a:lnTo>
                <a:lnTo>
                  <a:pt x="1773" y="167"/>
                </a:lnTo>
                <a:lnTo>
                  <a:pt x="2073" y="294"/>
                </a:lnTo>
                <a:lnTo>
                  <a:pt x="2540" y="157"/>
                </a:lnTo>
                <a:lnTo>
                  <a:pt x="2760" y="344"/>
                </a:lnTo>
                <a:lnTo>
                  <a:pt x="2999" y="236"/>
                </a:lnTo>
                <a:lnTo>
                  <a:pt x="3298" y="373"/>
                </a:lnTo>
                <a:lnTo>
                  <a:pt x="3507" y="207"/>
                </a:lnTo>
                <a:lnTo>
                  <a:pt x="4304" y="392"/>
                </a:lnTo>
                <a:lnTo>
                  <a:pt x="4583" y="167"/>
                </a:lnTo>
                <a:lnTo>
                  <a:pt x="4783" y="373"/>
                </a:lnTo>
                <a:lnTo>
                  <a:pt x="5032" y="215"/>
                </a:lnTo>
                <a:lnTo>
                  <a:pt x="5281" y="353"/>
                </a:lnTo>
                <a:lnTo>
                  <a:pt x="5450" y="254"/>
                </a:lnTo>
                <a:lnTo>
                  <a:pt x="5460" y="598"/>
                </a:lnTo>
                <a:lnTo>
                  <a:pt x="0" y="598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Freeform 7"/>
          <p:cNvSpPr>
            <a:spLocks/>
          </p:cNvSpPr>
          <p:nvPr/>
        </p:nvSpPr>
        <p:spPr bwMode="auto">
          <a:xfrm>
            <a:off x="-538163" y="-263525"/>
            <a:ext cx="10196513" cy="1098550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28677" name="Freeform 8"/>
          <p:cNvSpPr>
            <a:spLocks/>
          </p:cNvSpPr>
          <p:nvPr/>
        </p:nvSpPr>
        <p:spPr bwMode="auto">
          <a:xfrm>
            <a:off x="0" y="6024563"/>
            <a:ext cx="10199688" cy="1104900"/>
          </a:xfrm>
          <a:custGeom>
            <a:avLst/>
            <a:gdLst>
              <a:gd name="T0" fmla="*/ 2147483647 w 5461"/>
              <a:gd name="T1" fmla="*/ 0 h 603"/>
              <a:gd name="T2" fmla="*/ 2147483647 w 5461"/>
              <a:gd name="T3" fmla="*/ 2147483647 h 603"/>
              <a:gd name="T4" fmla="*/ 2147483647 w 5461"/>
              <a:gd name="T5" fmla="*/ 2147483647 h 603"/>
              <a:gd name="T6" fmla="*/ 2147483647 w 5461"/>
              <a:gd name="T7" fmla="*/ 2147483647 h 603"/>
              <a:gd name="T8" fmla="*/ 2147483647 w 5461"/>
              <a:gd name="T9" fmla="*/ 2147483647 h 603"/>
              <a:gd name="T10" fmla="*/ 2147483647 w 5461"/>
              <a:gd name="T11" fmla="*/ 2147483647 h 603"/>
              <a:gd name="T12" fmla="*/ 2147483647 w 5461"/>
              <a:gd name="T13" fmla="*/ 2147483647 h 603"/>
              <a:gd name="T14" fmla="*/ 2147483647 w 5461"/>
              <a:gd name="T15" fmla="*/ 2147483647 h 603"/>
              <a:gd name="T16" fmla="*/ 2147483647 w 5461"/>
              <a:gd name="T17" fmla="*/ 2147483647 h 603"/>
              <a:gd name="T18" fmla="*/ 2147483647 w 5461"/>
              <a:gd name="T19" fmla="*/ 2147483647 h 603"/>
              <a:gd name="T20" fmla="*/ 2147483647 w 5461"/>
              <a:gd name="T21" fmla="*/ 2147483647 h 603"/>
              <a:gd name="T22" fmla="*/ 2147483647 w 5461"/>
              <a:gd name="T23" fmla="*/ 2147483647 h 603"/>
              <a:gd name="T24" fmla="*/ 2147483647 w 5461"/>
              <a:gd name="T25" fmla="*/ 2147483647 h 603"/>
              <a:gd name="T26" fmla="*/ 2147483647 w 5461"/>
              <a:gd name="T27" fmla="*/ 2147483647 h 603"/>
              <a:gd name="T28" fmla="*/ 2147483647 w 5461"/>
              <a:gd name="T29" fmla="*/ 2147483647 h 603"/>
              <a:gd name="T30" fmla="*/ 2147483647 w 5461"/>
              <a:gd name="T31" fmla="*/ 2147483647 h 603"/>
              <a:gd name="T32" fmla="*/ 2147483647 w 5461"/>
              <a:gd name="T33" fmla="*/ 2147483647 h 603"/>
              <a:gd name="T34" fmla="*/ 2147483647 w 5461"/>
              <a:gd name="T35" fmla="*/ 2147483647 h 603"/>
              <a:gd name="T36" fmla="*/ 2147483647 w 5461"/>
              <a:gd name="T37" fmla="*/ 2147483647 h 603"/>
              <a:gd name="T38" fmla="*/ 2147483647 w 5461"/>
              <a:gd name="T39" fmla="*/ 2147483647 h 603"/>
              <a:gd name="T40" fmla="*/ 0 w 5461"/>
              <a:gd name="T41" fmla="*/ 2147483647 h 603"/>
              <a:gd name="T42" fmla="*/ 0 w 5461"/>
              <a:gd name="T43" fmla="*/ 2147483647 h 603"/>
              <a:gd name="T44" fmla="*/ 2147483647 w 5461"/>
              <a:gd name="T45" fmla="*/ 0 h 6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1"/>
              <a:gd name="T70" fmla="*/ 0 h 603"/>
              <a:gd name="T71" fmla="*/ 5461 w 5461"/>
              <a:gd name="T72" fmla="*/ 603 h 6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1" h="603">
                <a:moveTo>
                  <a:pt x="80" y="0"/>
                </a:moveTo>
                <a:lnTo>
                  <a:pt x="80" y="296"/>
                </a:lnTo>
                <a:lnTo>
                  <a:pt x="727" y="69"/>
                </a:lnTo>
                <a:lnTo>
                  <a:pt x="917" y="336"/>
                </a:lnTo>
                <a:lnTo>
                  <a:pt x="1325" y="168"/>
                </a:lnTo>
                <a:lnTo>
                  <a:pt x="1534" y="325"/>
                </a:lnTo>
                <a:lnTo>
                  <a:pt x="1773" y="168"/>
                </a:lnTo>
                <a:lnTo>
                  <a:pt x="2073" y="296"/>
                </a:lnTo>
                <a:lnTo>
                  <a:pt x="2540" y="157"/>
                </a:lnTo>
                <a:lnTo>
                  <a:pt x="2760" y="345"/>
                </a:lnTo>
                <a:lnTo>
                  <a:pt x="2999" y="238"/>
                </a:lnTo>
                <a:lnTo>
                  <a:pt x="3298" y="376"/>
                </a:lnTo>
                <a:lnTo>
                  <a:pt x="3507" y="208"/>
                </a:lnTo>
                <a:lnTo>
                  <a:pt x="4304" y="395"/>
                </a:lnTo>
                <a:lnTo>
                  <a:pt x="4583" y="168"/>
                </a:lnTo>
                <a:lnTo>
                  <a:pt x="4783" y="376"/>
                </a:lnTo>
                <a:lnTo>
                  <a:pt x="5032" y="216"/>
                </a:lnTo>
                <a:lnTo>
                  <a:pt x="5281" y="356"/>
                </a:lnTo>
                <a:lnTo>
                  <a:pt x="5450" y="255"/>
                </a:lnTo>
                <a:lnTo>
                  <a:pt x="5460" y="602"/>
                </a:lnTo>
                <a:lnTo>
                  <a:pt x="0" y="602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pic>
        <p:nvPicPr>
          <p:cNvPr id="28678" name="Picture 9" descr="IMG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812800"/>
            <a:ext cx="726122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5"/>
          <p:cNvSpPr>
            <a:spLocks noChangeArrowheads="1"/>
          </p:cNvSpPr>
          <p:nvPr/>
        </p:nvSpPr>
        <p:spPr bwMode="auto">
          <a:xfrm>
            <a:off x="677863" y="5011738"/>
            <a:ext cx="3173412" cy="874712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CD99"/>
              </a:gs>
              <a:gs pos="100000">
                <a:srgbClr val="FF8100"/>
              </a:gs>
            </a:gsLst>
            <a:lin ang="18900000" scaled="1"/>
          </a:gradFill>
          <a:ln w="38100">
            <a:solidFill>
              <a:srgbClr val="FFE1B0"/>
            </a:solidFill>
            <a:round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6325" y="5354638"/>
            <a:ext cx="2695575" cy="447675"/>
          </a:xfrm>
        </p:spPr>
        <p:txBody>
          <a:bodyPr lIns="0" tIns="0" rIns="0" bIns="0"/>
          <a:lstStyle/>
          <a:p>
            <a:pPr marL="0" indent="0" defTabSz="42545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Arial Black" pitchFamily="34" charset="0"/>
              </a:rPr>
              <a:t>Fajada Butte</a:t>
            </a:r>
            <a:endParaRPr lang="en-US" altLang="en-US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3505200" y="6016625"/>
            <a:ext cx="528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itchFamily="34" charset="0"/>
                <a:hlinkClick r:id="rId4"/>
              </a:rPr>
              <a:t>http://www.youtube.com/watch?v=sS73UpIy7zs&amp;feature=related</a:t>
            </a:r>
            <a:endParaRPr lang="en-US" altLang="en-US" sz="14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839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92150" y="6251575"/>
            <a:ext cx="18700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17850" y="6251575"/>
            <a:ext cx="29083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97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336550"/>
            <a:ext cx="473075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12750" y="2889250"/>
            <a:ext cx="1946275" cy="1484313"/>
          </a:xfrm>
          <a:prstGeom prst="roundRect">
            <a:avLst>
              <a:gd name="adj" fmla="val 16657"/>
            </a:avLst>
          </a:prstGeom>
          <a:gradFill rotWithShape="0">
            <a:gsLst>
              <a:gs pos="0">
                <a:srgbClr val="FFCD99"/>
              </a:gs>
              <a:gs pos="100000">
                <a:srgbClr val="FF8100"/>
              </a:gs>
            </a:gsLst>
            <a:lin ang="18900000" scaled="1"/>
          </a:gradFill>
          <a:ln w="12700">
            <a:solidFill>
              <a:srgbClr val="FFE1B0"/>
            </a:solidFill>
            <a:round/>
            <a:headEnd/>
            <a:tailEnd/>
          </a:ln>
        </p:spPr>
        <p:txBody>
          <a:bodyPr wrap="none" lIns="106674" tIns="53337" rIns="106674" bIns="53337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-557213" y="5753100"/>
            <a:ext cx="10201276" cy="1104900"/>
          </a:xfrm>
          <a:custGeom>
            <a:avLst/>
            <a:gdLst>
              <a:gd name="T0" fmla="*/ 2147483647 w 5462"/>
              <a:gd name="T1" fmla="*/ 0 h 603"/>
              <a:gd name="T2" fmla="*/ 2147483647 w 5462"/>
              <a:gd name="T3" fmla="*/ 2147483647 h 603"/>
              <a:gd name="T4" fmla="*/ 2147483647 w 5462"/>
              <a:gd name="T5" fmla="*/ 2147483647 h 603"/>
              <a:gd name="T6" fmla="*/ 2147483647 w 5462"/>
              <a:gd name="T7" fmla="*/ 2147483647 h 603"/>
              <a:gd name="T8" fmla="*/ 2147483647 w 5462"/>
              <a:gd name="T9" fmla="*/ 2147483647 h 603"/>
              <a:gd name="T10" fmla="*/ 2147483647 w 5462"/>
              <a:gd name="T11" fmla="*/ 2147483647 h 603"/>
              <a:gd name="T12" fmla="*/ 2147483647 w 5462"/>
              <a:gd name="T13" fmla="*/ 2147483647 h 603"/>
              <a:gd name="T14" fmla="*/ 2147483647 w 5462"/>
              <a:gd name="T15" fmla="*/ 2147483647 h 603"/>
              <a:gd name="T16" fmla="*/ 2147483647 w 5462"/>
              <a:gd name="T17" fmla="*/ 2147483647 h 603"/>
              <a:gd name="T18" fmla="*/ 2147483647 w 5462"/>
              <a:gd name="T19" fmla="*/ 2147483647 h 603"/>
              <a:gd name="T20" fmla="*/ 2147483647 w 5462"/>
              <a:gd name="T21" fmla="*/ 2147483647 h 603"/>
              <a:gd name="T22" fmla="*/ 2147483647 w 5462"/>
              <a:gd name="T23" fmla="*/ 2147483647 h 603"/>
              <a:gd name="T24" fmla="*/ 2147483647 w 5462"/>
              <a:gd name="T25" fmla="*/ 2147483647 h 603"/>
              <a:gd name="T26" fmla="*/ 2147483647 w 5462"/>
              <a:gd name="T27" fmla="*/ 2147483647 h 603"/>
              <a:gd name="T28" fmla="*/ 2147483647 w 5462"/>
              <a:gd name="T29" fmla="*/ 2147483647 h 603"/>
              <a:gd name="T30" fmla="*/ 2147483647 w 5462"/>
              <a:gd name="T31" fmla="*/ 2147483647 h 603"/>
              <a:gd name="T32" fmla="*/ 2147483647 w 5462"/>
              <a:gd name="T33" fmla="*/ 2147483647 h 603"/>
              <a:gd name="T34" fmla="*/ 2147483647 w 5462"/>
              <a:gd name="T35" fmla="*/ 2147483647 h 603"/>
              <a:gd name="T36" fmla="*/ 2147483647 w 5462"/>
              <a:gd name="T37" fmla="*/ 2147483647 h 603"/>
              <a:gd name="T38" fmla="*/ 2147483647 w 5462"/>
              <a:gd name="T39" fmla="*/ 2147483647 h 603"/>
              <a:gd name="T40" fmla="*/ 0 w 5462"/>
              <a:gd name="T41" fmla="*/ 2147483647 h 603"/>
              <a:gd name="T42" fmla="*/ 0 w 5462"/>
              <a:gd name="T43" fmla="*/ 2147483647 h 603"/>
              <a:gd name="T44" fmla="*/ 2147483647 w 5462"/>
              <a:gd name="T45" fmla="*/ 0 h 6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62"/>
              <a:gd name="T70" fmla="*/ 0 h 603"/>
              <a:gd name="T71" fmla="*/ 5462 w 5462"/>
              <a:gd name="T72" fmla="*/ 603 h 6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62" h="603">
                <a:moveTo>
                  <a:pt x="80" y="0"/>
                </a:moveTo>
                <a:lnTo>
                  <a:pt x="80" y="296"/>
                </a:lnTo>
                <a:lnTo>
                  <a:pt x="727" y="69"/>
                </a:lnTo>
                <a:lnTo>
                  <a:pt x="917" y="336"/>
                </a:lnTo>
                <a:lnTo>
                  <a:pt x="1325" y="168"/>
                </a:lnTo>
                <a:lnTo>
                  <a:pt x="1534" y="325"/>
                </a:lnTo>
                <a:lnTo>
                  <a:pt x="1774" y="168"/>
                </a:lnTo>
                <a:lnTo>
                  <a:pt x="2073" y="296"/>
                </a:lnTo>
                <a:lnTo>
                  <a:pt x="2541" y="157"/>
                </a:lnTo>
                <a:lnTo>
                  <a:pt x="2761" y="345"/>
                </a:lnTo>
                <a:lnTo>
                  <a:pt x="3000" y="238"/>
                </a:lnTo>
                <a:lnTo>
                  <a:pt x="3298" y="376"/>
                </a:lnTo>
                <a:lnTo>
                  <a:pt x="3508" y="208"/>
                </a:lnTo>
                <a:lnTo>
                  <a:pt x="4305" y="395"/>
                </a:lnTo>
                <a:lnTo>
                  <a:pt x="4584" y="168"/>
                </a:lnTo>
                <a:lnTo>
                  <a:pt x="4784" y="376"/>
                </a:lnTo>
                <a:lnTo>
                  <a:pt x="5033" y="216"/>
                </a:lnTo>
                <a:lnTo>
                  <a:pt x="5282" y="356"/>
                </a:lnTo>
                <a:lnTo>
                  <a:pt x="5451" y="255"/>
                </a:lnTo>
                <a:lnTo>
                  <a:pt x="5461" y="602"/>
                </a:lnTo>
                <a:lnTo>
                  <a:pt x="0" y="602"/>
                </a:lnTo>
                <a:lnTo>
                  <a:pt x="0" y="9"/>
                </a:lnTo>
                <a:lnTo>
                  <a:pt x="80" y="0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-463550" y="-465138"/>
            <a:ext cx="10196513" cy="1098551"/>
          </a:xfrm>
          <a:custGeom>
            <a:avLst/>
            <a:gdLst>
              <a:gd name="T0" fmla="*/ 2147483647 w 5459"/>
              <a:gd name="T1" fmla="*/ 2147483647 h 600"/>
              <a:gd name="T2" fmla="*/ 2147483647 w 5459"/>
              <a:gd name="T3" fmla="*/ 2147483647 h 600"/>
              <a:gd name="T4" fmla="*/ 2147483647 w 5459"/>
              <a:gd name="T5" fmla="*/ 2147483647 h 600"/>
              <a:gd name="T6" fmla="*/ 2147483647 w 5459"/>
              <a:gd name="T7" fmla="*/ 2147483647 h 600"/>
              <a:gd name="T8" fmla="*/ 2147483647 w 5459"/>
              <a:gd name="T9" fmla="*/ 2147483647 h 600"/>
              <a:gd name="T10" fmla="*/ 2147483647 w 5459"/>
              <a:gd name="T11" fmla="*/ 2147483647 h 600"/>
              <a:gd name="T12" fmla="*/ 2147483647 w 5459"/>
              <a:gd name="T13" fmla="*/ 2147483647 h 600"/>
              <a:gd name="T14" fmla="*/ 2147483647 w 5459"/>
              <a:gd name="T15" fmla="*/ 2147483647 h 600"/>
              <a:gd name="T16" fmla="*/ 2147483647 w 5459"/>
              <a:gd name="T17" fmla="*/ 2147483647 h 600"/>
              <a:gd name="T18" fmla="*/ 2147483647 w 5459"/>
              <a:gd name="T19" fmla="*/ 2147483647 h 600"/>
              <a:gd name="T20" fmla="*/ 2147483647 w 5459"/>
              <a:gd name="T21" fmla="*/ 2147483647 h 600"/>
              <a:gd name="T22" fmla="*/ 2147483647 w 5459"/>
              <a:gd name="T23" fmla="*/ 2147483647 h 600"/>
              <a:gd name="T24" fmla="*/ 2147483647 w 5459"/>
              <a:gd name="T25" fmla="*/ 2147483647 h 600"/>
              <a:gd name="T26" fmla="*/ 2147483647 w 5459"/>
              <a:gd name="T27" fmla="*/ 2147483647 h 600"/>
              <a:gd name="T28" fmla="*/ 2147483647 w 5459"/>
              <a:gd name="T29" fmla="*/ 2147483647 h 600"/>
              <a:gd name="T30" fmla="*/ 2147483647 w 5459"/>
              <a:gd name="T31" fmla="*/ 2147483647 h 600"/>
              <a:gd name="T32" fmla="*/ 2147483647 w 5459"/>
              <a:gd name="T33" fmla="*/ 2147483647 h 600"/>
              <a:gd name="T34" fmla="*/ 2147483647 w 5459"/>
              <a:gd name="T35" fmla="*/ 2147483647 h 600"/>
              <a:gd name="T36" fmla="*/ 2147483647 w 5459"/>
              <a:gd name="T37" fmla="*/ 2147483647 h 600"/>
              <a:gd name="T38" fmla="*/ 0 w 5459"/>
              <a:gd name="T39" fmla="*/ 0 h 600"/>
              <a:gd name="T40" fmla="*/ 2147483647 w 5459"/>
              <a:gd name="T41" fmla="*/ 0 h 600"/>
              <a:gd name="T42" fmla="*/ 2147483647 w 5459"/>
              <a:gd name="T43" fmla="*/ 2147483647 h 600"/>
              <a:gd name="T44" fmla="*/ 2147483647 w 5459"/>
              <a:gd name="T45" fmla="*/ 2147483647 h 60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59"/>
              <a:gd name="T70" fmla="*/ 0 h 600"/>
              <a:gd name="T71" fmla="*/ 5459 w 5459"/>
              <a:gd name="T72" fmla="*/ 600 h 60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59" h="600">
                <a:moveTo>
                  <a:pt x="5378" y="599"/>
                </a:moveTo>
                <a:lnTo>
                  <a:pt x="5378" y="304"/>
                </a:lnTo>
                <a:lnTo>
                  <a:pt x="4731" y="529"/>
                </a:lnTo>
                <a:lnTo>
                  <a:pt x="4542" y="265"/>
                </a:lnTo>
                <a:lnTo>
                  <a:pt x="4133" y="431"/>
                </a:lnTo>
                <a:lnTo>
                  <a:pt x="3923" y="274"/>
                </a:lnTo>
                <a:lnTo>
                  <a:pt x="3684" y="431"/>
                </a:lnTo>
                <a:lnTo>
                  <a:pt x="3386" y="304"/>
                </a:lnTo>
                <a:lnTo>
                  <a:pt x="2918" y="442"/>
                </a:lnTo>
                <a:lnTo>
                  <a:pt x="2699" y="254"/>
                </a:lnTo>
                <a:lnTo>
                  <a:pt x="2461" y="363"/>
                </a:lnTo>
                <a:lnTo>
                  <a:pt x="2161" y="226"/>
                </a:lnTo>
                <a:lnTo>
                  <a:pt x="1952" y="392"/>
                </a:lnTo>
                <a:lnTo>
                  <a:pt x="1155" y="207"/>
                </a:lnTo>
                <a:lnTo>
                  <a:pt x="877" y="431"/>
                </a:lnTo>
                <a:lnTo>
                  <a:pt x="677" y="226"/>
                </a:lnTo>
                <a:lnTo>
                  <a:pt x="428" y="383"/>
                </a:lnTo>
                <a:lnTo>
                  <a:pt x="180" y="244"/>
                </a:lnTo>
                <a:lnTo>
                  <a:pt x="10" y="344"/>
                </a:lnTo>
                <a:lnTo>
                  <a:pt x="0" y="0"/>
                </a:lnTo>
                <a:lnTo>
                  <a:pt x="5458" y="0"/>
                </a:lnTo>
                <a:lnTo>
                  <a:pt x="5458" y="588"/>
                </a:lnTo>
                <a:lnTo>
                  <a:pt x="5378" y="599"/>
                </a:lnTo>
              </a:path>
            </a:pathLst>
          </a:custGeom>
          <a:solidFill>
            <a:srgbClr val="006062"/>
          </a:solidFill>
          <a:ln w="12700" cap="rnd">
            <a:solidFill>
              <a:srgbClr val="006062"/>
            </a:solidFill>
            <a:round/>
            <a:headEnd/>
            <a:tailEnd/>
          </a:ln>
        </p:spPr>
        <p:txBody>
          <a:bodyPr lIns="106674" tIns="53337" rIns="106674" bIns="53337"/>
          <a:lstStyle/>
          <a:p>
            <a:endParaRPr 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5925" y="3025775"/>
            <a:ext cx="1939925" cy="1274763"/>
          </a:xfrm>
        </p:spPr>
        <p:txBody>
          <a:bodyPr lIns="0" tIns="0" rIns="0" bIns="0">
            <a:normAutofit lnSpcReduction="10000"/>
          </a:bodyPr>
          <a:lstStyle/>
          <a:p>
            <a:pPr marL="0" indent="0" algn="ctr" defTabSz="42545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800" smtClean="0">
                <a:solidFill>
                  <a:srgbClr val="000000"/>
                </a:solidFill>
                <a:latin typeface="Arial Black" pitchFamily="34" charset="0"/>
              </a:rPr>
              <a:t>Midday Summer Solstice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07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205</Words>
  <Application>Microsoft Office PowerPoint</Application>
  <PresentationFormat>On-screen Show (4:3)</PresentationFormat>
  <Paragraphs>67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Mound  Builders</vt:lpstr>
      <vt:lpstr>Agenda</vt:lpstr>
      <vt:lpstr>Chaco Canyon</vt:lpstr>
      <vt:lpstr>PowerPoint Presentation</vt:lpstr>
      <vt:lpstr>A center of Anazazi culture</vt:lpstr>
      <vt:lpstr>Pueblo Bonito</vt:lpstr>
      <vt:lpstr>You look across the Canyon to Fajada Butte </vt:lpstr>
      <vt:lpstr>PowerPoint Presentation</vt:lpstr>
      <vt:lpstr>PowerPoint Presentation</vt:lpstr>
      <vt:lpstr>PowerPoint Presentation</vt:lpstr>
      <vt:lpstr>PowerPoint Presentation</vt:lpstr>
      <vt:lpstr>Other aspects of life in the canyon</vt:lpstr>
      <vt:lpstr>Potters practiced their        craft  ….</vt:lpstr>
      <vt:lpstr>Masons perfected the art of building</vt:lpstr>
      <vt:lpstr>Jackson Stairway</vt:lpstr>
      <vt:lpstr>Farmers cultivated and irrigated fields</vt:lpstr>
      <vt:lpstr>PowerPoint Presentation</vt:lpstr>
      <vt:lpstr>Spiritual life flourished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 1100 4A Native American Studies September 29, 2015 Day #7</dc:title>
  <dc:creator>Jenni</dc:creator>
  <cp:lastModifiedBy>NetTech</cp:lastModifiedBy>
  <cp:revision>12</cp:revision>
  <cp:lastPrinted>2015-09-29T15:40:24Z</cp:lastPrinted>
  <dcterms:created xsi:type="dcterms:W3CDTF">2015-09-29T00:42:49Z</dcterms:created>
  <dcterms:modified xsi:type="dcterms:W3CDTF">2015-09-30T19:04:19Z</dcterms:modified>
</cp:coreProperties>
</file>