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59" r:id="rId5"/>
    <p:sldId id="260" r:id="rId6"/>
    <p:sldId id="261" r:id="rId7"/>
    <p:sldId id="263" r:id="rId8"/>
    <p:sldId id="264" r:id="rId9"/>
    <p:sldId id="265" r:id="rId10"/>
    <p:sldId id="262"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20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189928A-47D0-4069-92BC-32A4EE20B0A3}" type="datetimeFigureOut">
              <a:rPr lang="en-US" smtClean="0"/>
              <a:t>11/3/2009</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E92A2687-3FBC-46E3-9869-6479A6D8DF8F}"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89928A-47D0-4069-92BC-32A4EE20B0A3}" type="datetimeFigureOut">
              <a:rPr lang="en-US" smtClean="0"/>
              <a:t>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A2687-3FBC-46E3-9869-6479A6D8DF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189928A-47D0-4069-92BC-32A4EE20B0A3}" type="datetimeFigureOut">
              <a:rPr lang="en-US" smtClean="0"/>
              <a:t>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A2687-3FBC-46E3-9869-6479A6D8DF8F}"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189928A-47D0-4069-92BC-32A4EE20B0A3}" type="datetimeFigureOut">
              <a:rPr lang="en-US" smtClean="0"/>
              <a:t>11/3/2009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A2687-3FBC-46E3-9869-6479A6D8DF8F}"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5189928A-47D0-4069-92BC-32A4EE20B0A3}" type="datetimeFigureOut">
              <a:rPr lang="en-US" smtClean="0"/>
              <a:t>11/3/2009</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E92A2687-3FBC-46E3-9869-6479A6D8DF8F}"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189928A-47D0-4069-92BC-32A4EE20B0A3}" type="datetimeFigureOut">
              <a:rPr lang="en-US" smtClean="0"/>
              <a:t>11/3/2009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A2687-3FBC-46E3-9869-6479A6D8DF8F}"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189928A-47D0-4069-92BC-32A4EE20B0A3}" type="datetimeFigureOut">
              <a:rPr lang="en-US" smtClean="0"/>
              <a:t>11/3/2009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A2687-3FBC-46E3-9869-6479A6D8DF8F}"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189928A-47D0-4069-92BC-32A4EE20B0A3}" type="datetimeFigureOut">
              <a:rPr lang="en-US" smtClean="0"/>
              <a:t>11/3/2009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A2687-3FBC-46E3-9869-6479A6D8DF8F}"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89928A-47D0-4069-92BC-32A4EE20B0A3}" type="datetimeFigureOut">
              <a:rPr lang="en-US" smtClean="0"/>
              <a:t>11/3/2009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A2687-3FBC-46E3-9869-6479A6D8DF8F}"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189928A-47D0-4069-92BC-32A4EE20B0A3}" type="datetimeFigureOut">
              <a:rPr lang="en-US" smtClean="0"/>
              <a:t>11/3/2009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A2687-3FBC-46E3-9869-6479A6D8DF8F}"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189928A-47D0-4069-92BC-32A4EE20B0A3}" type="datetimeFigureOut">
              <a:rPr lang="en-US" smtClean="0"/>
              <a:t>11/3/2009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A2687-3FBC-46E3-9869-6479A6D8DF8F}"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189928A-47D0-4069-92BC-32A4EE20B0A3}" type="datetimeFigureOut">
              <a:rPr lang="en-US" smtClean="0"/>
              <a:t>11/3/2009</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92A2687-3FBC-46E3-9869-6479A6D8DF8F}"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ompadre.org/introphys/items/Load.cfm?ID=690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www.ac.wwu.edu/~vawter/PhysicsNet/Topics/RotationalKinematics/AngularVelocity.html" TargetMode="External"/><Relationship Id="rId2" Type="http://schemas.openxmlformats.org/officeDocument/2006/relationships/image" Target="../media/image4.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Circular Motion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Centripetal Force</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hlinkClick r:id="rId2" tooltip="offsite link"/>
              </a:rPr>
              <a:t>Boston University Physics Applets: Masses on a Turntable</a:t>
            </a:r>
            <a:endParaRPr lang="en-US" dirty="0" smtClean="0"/>
          </a:p>
          <a:p>
            <a:r>
              <a:rPr lang="en-US" dirty="0" smtClean="0"/>
              <a:t>written by Andrew Duffy </a:t>
            </a:r>
            <a:br>
              <a:rPr lang="en-US" dirty="0" smtClean="0"/>
            </a:br>
            <a:endParaRPr lang="en-US" dirty="0" smtClean="0"/>
          </a:p>
          <a:p>
            <a:r>
              <a:rPr lang="en-US" dirty="0" smtClean="0"/>
              <a:t>This web page is an interactive physics problem focusing on circular motion.  It simulates a common physics demonstration involving identical masses on a horizontal turntable located at different distances from center.  The initial question asks which mass will slide off the turntable first, as the rotation rate increases.  As the turntable accelerates, a Frictional force vs. Time graph is simultaneously plotted.  A side view of the situation along with the relevant forces is also shown.  </a:t>
            </a:r>
            <a:br>
              <a:rPr lang="en-US" dirty="0" smtClean="0"/>
            </a:br>
            <a:r>
              <a:rPr lang="en-US" dirty="0" smtClean="0"/>
              <a:t>This item is part of a collection of similar simulation-based activities developed for students of introductory physics.</a:t>
            </a:r>
            <a:br>
              <a:rPr lang="en-US" dirty="0" smtClean="0"/>
            </a:br>
            <a:endParaRPr lang="en-US" dirty="0" smtClean="0"/>
          </a:p>
          <a:p>
            <a:r>
              <a:rPr lang="en-US" dirty="0" smtClean="0">
                <a:hlinkClick r:id="rId2" tooltip="offsite link"/>
              </a:rPr>
              <a:t>http://physics.bu.edu/~duffy/semester1/c7_turntable.html</a:t>
            </a:r>
            <a:r>
              <a:rPr lang="en-US" dirty="0" smtClean="0"/>
              <a: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Simulated Gravity</a:t>
            </a:r>
            <a:endParaRPr lang="en-US" dirty="0"/>
          </a:p>
        </p:txBody>
      </p:sp>
      <p:sp>
        <p:nvSpPr>
          <p:cNvPr id="3" name="Content Placeholder 2"/>
          <p:cNvSpPr>
            <a:spLocks noGrp="1"/>
          </p:cNvSpPr>
          <p:nvPr>
            <p:ph sz="quarter" idx="1"/>
          </p:nvPr>
        </p:nvSpPr>
        <p:spPr/>
        <p:txBody>
          <a:bodyPr/>
          <a:lstStyle/>
          <a:p>
            <a:r>
              <a:rPr lang="en-US" dirty="0" smtClean="0"/>
              <a:t>How would you simulate gravity by using Centripetal Force? Think about acceleration.</a:t>
            </a:r>
          </a:p>
          <a:p>
            <a:r>
              <a:rPr lang="en-US" dirty="0" smtClean="0"/>
              <a:t>Would the simulated gravitational force be the same in all areas of the space station? Why or why not?</a:t>
            </a:r>
          </a:p>
          <a:p>
            <a:endParaRPr lang="en-US" dirty="0" smtClean="0"/>
          </a:p>
          <a:p>
            <a:r>
              <a:rPr lang="en-US" dirty="0" smtClean="0"/>
              <a:t>Occupants in today’s space shuttle feel weightless because they lack a support force. They’re not pressed against a supporting floor by gravity , nor do they experience a centripetal force due to spinning.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a:t>
            </a:r>
            <a:endParaRPr lang="en-US" dirty="0"/>
          </a:p>
        </p:txBody>
      </p:sp>
      <p:sp>
        <p:nvSpPr>
          <p:cNvPr id="3" name="Content Placeholder 2"/>
          <p:cNvSpPr>
            <a:spLocks noGrp="1"/>
          </p:cNvSpPr>
          <p:nvPr>
            <p:ph sz="quarter" idx="1"/>
          </p:nvPr>
        </p:nvSpPr>
        <p:spPr/>
        <p:txBody>
          <a:bodyPr>
            <a:normAutofit/>
          </a:bodyPr>
          <a:lstStyle/>
          <a:p>
            <a:r>
              <a:rPr lang="en-US" dirty="0" smtClean="0"/>
              <a:t>Which moves faster on a merry-go-round, a horse near the outside rail or one near the inside rail?</a:t>
            </a:r>
          </a:p>
          <a:p>
            <a:r>
              <a:rPr lang="en-US" dirty="0" smtClean="0"/>
              <a:t>Does a tossed football rotate or revolve?</a:t>
            </a:r>
          </a:p>
          <a:p>
            <a:r>
              <a:rPr lang="en-US" dirty="0" smtClean="0"/>
              <a:t>How could you create artificial gravity in a space station?</a:t>
            </a:r>
          </a:p>
          <a:p>
            <a:endParaRPr lang="en-US" dirty="0" smtClean="0"/>
          </a:p>
          <a:p>
            <a:r>
              <a:rPr lang="en-US" dirty="0" smtClean="0"/>
              <a:t>We will answer these questions as we learn about circular motion.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Rotation VS. Revolution</a:t>
            </a:r>
            <a:endParaRPr lang="en-US" dirty="0"/>
          </a:p>
        </p:txBody>
      </p:sp>
      <p:sp>
        <p:nvSpPr>
          <p:cNvPr id="4" name="Text Placeholder 3"/>
          <p:cNvSpPr>
            <a:spLocks noGrp="1"/>
          </p:cNvSpPr>
          <p:nvPr>
            <p:ph type="body" idx="1"/>
          </p:nvPr>
        </p:nvSpPr>
        <p:spPr/>
        <p:txBody>
          <a:bodyPr/>
          <a:lstStyle/>
          <a:p>
            <a:endParaRPr lang="en-US"/>
          </a:p>
        </p:txBody>
      </p:sp>
      <p:sp>
        <p:nvSpPr>
          <p:cNvPr id="5" name="Text Placeholder 4"/>
          <p:cNvSpPr>
            <a:spLocks noGrp="1"/>
          </p:cNvSpPr>
          <p:nvPr>
            <p:ph type="body" sz="half" idx="3"/>
          </p:nvPr>
        </p:nvSpPr>
        <p:spPr/>
        <p:txBody>
          <a:bodyPr/>
          <a:lstStyle/>
          <a:p>
            <a:endParaRPr lang="en-US"/>
          </a:p>
        </p:txBody>
      </p:sp>
      <p:sp>
        <p:nvSpPr>
          <p:cNvPr id="3" name="Content Placeholder 2"/>
          <p:cNvSpPr>
            <a:spLocks noGrp="1"/>
          </p:cNvSpPr>
          <p:nvPr>
            <p:ph sz="quarter" idx="2"/>
          </p:nvPr>
        </p:nvSpPr>
        <p:spPr/>
        <p:txBody>
          <a:bodyPr/>
          <a:lstStyle/>
          <a:p>
            <a:r>
              <a:rPr lang="en-US" dirty="0" smtClean="0"/>
              <a:t>Axis: a straight line around which rotation takes place</a:t>
            </a:r>
          </a:p>
          <a:p>
            <a:r>
              <a:rPr lang="en-US" dirty="0" smtClean="0"/>
              <a:t>Rotation: When an object turns about an internal axis.</a:t>
            </a:r>
          </a:p>
          <a:p>
            <a:r>
              <a:rPr lang="en-US" dirty="0" smtClean="0"/>
              <a:t>Revolution: When an object turns about an external axis. </a:t>
            </a:r>
          </a:p>
          <a:p>
            <a:endParaRPr lang="en-US" dirty="0"/>
          </a:p>
        </p:txBody>
      </p:sp>
      <p:sp>
        <p:nvSpPr>
          <p:cNvPr id="6" name="Content Placeholder 5"/>
          <p:cNvSpPr>
            <a:spLocks noGrp="1"/>
          </p:cNvSpPr>
          <p:nvPr>
            <p:ph sz="quarter" idx="4"/>
          </p:nvPr>
        </p:nvSpPr>
        <p:spPr/>
        <p:txBody>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quarter" idx="1"/>
          </p:nvPr>
        </p:nvSpPr>
        <p:spPr/>
        <p:txBody>
          <a:bodyPr/>
          <a:lstStyle/>
          <a:p>
            <a:r>
              <a:rPr lang="en-US" dirty="0" smtClean="0"/>
              <a:t>Example: A record on a turntable spins on an internal axis. (rotation) If a bug were to sit on the edge of the record, it would be revolving about the axis. </a:t>
            </a:r>
          </a:p>
          <a:p>
            <a:r>
              <a:rPr lang="en-US" dirty="0" smtClean="0"/>
              <a:t>So, would the thrown football be revolving or rotating?</a:t>
            </a:r>
            <a:endParaRPr lang="en-US" dirty="0"/>
          </a:p>
        </p:txBody>
      </p:sp>
      <p:pic>
        <p:nvPicPr>
          <p:cNvPr id="7" name="Content Placeholder 6" descr="photo.jpg"/>
          <p:cNvPicPr>
            <a:picLocks noGrp="1" noChangeAspect="1"/>
          </p:cNvPicPr>
          <p:nvPr>
            <p:ph sz="quarter" idx="2"/>
          </p:nvPr>
        </p:nvPicPr>
        <p:blipFill>
          <a:blip r:embed="rId2"/>
          <a:stretch>
            <a:fillRect/>
          </a:stretch>
        </p:blipFill>
        <p:spPr>
          <a:xfrm rot="16200000">
            <a:off x="4957366" y="1371599"/>
            <a:ext cx="3702844" cy="4625975"/>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Speed</a:t>
            </a:r>
            <a:endParaRPr lang="en-US" dirty="0"/>
          </a:p>
        </p:txBody>
      </p:sp>
      <p:sp>
        <p:nvSpPr>
          <p:cNvPr id="3" name="Content Placeholder 2"/>
          <p:cNvSpPr>
            <a:spLocks noGrp="1"/>
          </p:cNvSpPr>
          <p:nvPr>
            <p:ph sz="quarter" idx="1"/>
          </p:nvPr>
        </p:nvSpPr>
        <p:spPr/>
        <p:txBody>
          <a:bodyPr>
            <a:normAutofit fontScale="92500"/>
          </a:bodyPr>
          <a:lstStyle/>
          <a:p>
            <a:r>
              <a:rPr lang="en-US" dirty="0" smtClean="0"/>
              <a:t>Remember: s=d/t</a:t>
            </a:r>
          </a:p>
          <a:p>
            <a:r>
              <a:rPr lang="en-US" dirty="0" smtClean="0"/>
              <a:t>If the outside horse is going a greater distance over the same period of time, it is traveling faster.</a:t>
            </a:r>
          </a:p>
          <a:p>
            <a:r>
              <a:rPr lang="en-US" b="1" dirty="0" smtClean="0"/>
              <a:t>Linear Speed (Tangential Speed)</a:t>
            </a:r>
            <a:r>
              <a:rPr lang="en-US" dirty="0" smtClean="0"/>
              <a:t>: The speed of something moving along a circular path.</a:t>
            </a:r>
          </a:p>
          <a:p>
            <a:r>
              <a:rPr lang="en-US" dirty="0" smtClean="0"/>
              <a:t>The outermost edge of the merry-go-round will have the largest linear speed. </a:t>
            </a:r>
            <a:endParaRPr lang="en-US" dirty="0"/>
          </a:p>
        </p:txBody>
      </p:sp>
      <p:pic>
        <p:nvPicPr>
          <p:cNvPr id="5" name="Content Placeholder 4" descr="circular motion.gif"/>
          <p:cNvPicPr>
            <a:picLocks noGrp="1" noChangeAspect="1"/>
          </p:cNvPicPr>
          <p:nvPr>
            <p:ph sz="quarter" idx="2"/>
          </p:nvPr>
        </p:nvPicPr>
        <p:blipFill>
          <a:blip r:embed="rId2"/>
          <a:stretch>
            <a:fillRect/>
          </a:stretch>
        </p:blipFill>
        <p:spPr>
          <a:xfrm>
            <a:off x="5276850" y="2241550"/>
            <a:ext cx="2752725" cy="2886075"/>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Rotational Speed</a:t>
            </a:r>
            <a:endParaRPr lang="en-US" dirty="0"/>
          </a:p>
        </p:txBody>
      </p:sp>
      <p:sp>
        <p:nvSpPr>
          <p:cNvPr id="3" name="Content Placeholder 2"/>
          <p:cNvSpPr>
            <a:spLocks noGrp="1"/>
          </p:cNvSpPr>
          <p:nvPr>
            <p:ph sz="quarter" idx="1"/>
          </p:nvPr>
        </p:nvSpPr>
        <p:spPr>
          <a:xfrm>
            <a:off x="457200" y="1600200"/>
            <a:ext cx="8153400" cy="2514599"/>
          </a:xfrm>
        </p:spPr>
        <p:txBody>
          <a:bodyPr>
            <a:noAutofit/>
          </a:bodyPr>
          <a:lstStyle/>
          <a:p>
            <a:r>
              <a:rPr lang="en-US" sz="3000" dirty="0" smtClean="0"/>
              <a:t>Rotational Speed (angular speed) is the number of rotations per unit of time. All parts of a merry go round and the turntable rotate about their axis in the same amount of time. Thus, all parts have the same rate of rotation.</a:t>
            </a:r>
            <a:endParaRPr lang="en-US" sz="3000" dirty="0"/>
          </a:p>
        </p:txBody>
      </p:sp>
      <p:sp>
        <p:nvSpPr>
          <p:cNvPr id="4" name="Content Placeholder 3"/>
          <p:cNvSpPr>
            <a:spLocks noGrp="1"/>
          </p:cNvSpPr>
          <p:nvPr>
            <p:ph sz="quarter" idx="2"/>
          </p:nvPr>
        </p:nvSpPr>
        <p:spPr>
          <a:xfrm>
            <a:off x="914400" y="4724400"/>
            <a:ext cx="7620000" cy="1905000"/>
          </a:xfrm>
        </p:spPr>
        <p:txBody>
          <a:bodyPr>
            <a:normAutofit fontScale="70000" lnSpcReduction="20000"/>
          </a:bodyPr>
          <a:lstStyle/>
          <a:p>
            <a:r>
              <a:rPr lang="en-US" u="sng" dirty="0" smtClean="0"/>
              <a:t>Number of rotations</a:t>
            </a:r>
          </a:p>
          <a:p>
            <a:pPr>
              <a:buNone/>
            </a:pPr>
            <a:r>
              <a:rPr lang="en-US" dirty="0" smtClean="0"/>
              <a:t> </a:t>
            </a:r>
            <a:r>
              <a:rPr lang="en-US" dirty="0" smtClean="0"/>
              <a:t>      unit of time</a:t>
            </a:r>
          </a:p>
          <a:p>
            <a:pPr>
              <a:buNone/>
            </a:pPr>
            <a:endParaRPr lang="en-US" dirty="0" smtClean="0"/>
          </a:p>
          <a:p>
            <a:pPr>
              <a:buNone/>
            </a:pPr>
            <a:endParaRPr lang="en-US" dirty="0" smtClean="0"/>
          </a:p>
          <a:p>
            <a:r>
              <a:rPr lang="en-US" dirty="0" smtClean="0"/>
              <a:t>Commonly expressed in RPM</a:t>
            </a:r>
          </a:p>
          <a:p>
            <a:pPr>
              <a:buNone/>
            </a:pPr>
            <a:r>
              <a:rPr lang="en-US" dirty="0" smtClean="0"/>
              <a:t>(rotations per minute)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Centripetal Force</a:t>
            </a:r>
            <a:endParaRPr lang="en-US" dirty="0"/>
          </a:p>
        </p:txBody>
      </p:sp>
      <p:sp>
        <p:nvSpPr>
          <p:cNvPr id="5" name="Content Placeholder 4"/>
          <p:cNvSpPr>
            <a:spLocks noGrp="1"/>
          </p:cNvSpPr>
          <p:nvPr>
            <p:ph sz="quarter" idx="1"/>
          </p:nvPr>
        </p:nvSpPr>
        <p:spPr/>
        <p:txBody>
          <a:bodyPr>
            <a:normAutofit/>
          </a:bodyPr>
          <a:lstStyle/>
          <a:p>
            <a:r>
              <a:rPr lang="en-US" dirty="0" smtClean="0"/>
              <a:t>Any force that is directed at a right angle to the path of a moving object and that tends to produce circular motion. </a:t>
            </a:r>
          </a:p>
          <a:p>
            <a:r>
              <a:rPr lang="en-US" dirty="0" smtClean="0"/>
              <a:t>Gravitational force directed toward the center of the Earth holds the moon in an almost circular orbit around the Earth. Electrons revolving around the nucleus of the atom are held in their orbits by an electrical force that is directed inward toward the nucleus.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smtClean="0"/>
              <a:t>Centripetal Force and Acceleration</a:t>
            </a:r>
            <a:endParaRPr lang="en-US" dirty="0"/>
          </a:p>
        </p:txBody>
      </p:sp>
      <p:sp>
        <p:nvSpPr>
          <p:cNvPr id="18" name="Text Placeholder 17"/>
          <p:cNvSpPr>
            <a:spLocks noGrp="1"/>
          </p:cNvSpPr>
          <p:nvPr>
            <p:ph type="body" idx="1"/>
          </p:nvPr>
        </p:nvSpPr>
        <p:spPr>
          <a:xfrm>
            <a:off x="457200" y="1981200"/>
            <a:ext cx="4040188" cy="2971800"/>
          </a:xfrm>
        </p:spPr>
        <p:txBody>
          <a:bodyPr/>
          <a:lstStyle/>
          <a:p>
            <a:r>
              <a:rPr lang="en-US" dirty="0" smtClean="0"/>
              <a:t>In order for an object to execute circular motion - even at a constant speed - the object must be accelerating towards the center of rotation. This acceleration is called the centripetal or radial </a:t>
            </a:r>
            <a:r>
              <a:rPr lang="en-US" dirty="0" smtClean="0"/>
              <a:t>acceleration</a:t>
            </a:r>
            <a:endParaRPr lang="en-US" dirty="0" smtClean="0"/>
          </a:p>
          <a:p>
            <a:endParaRPr lang="en-US" dirty="0"/>
          </a:p>
        </p:txBody>
      </p:sp>
      <p:sp>
        <p:nvSpPr>
          <p:cNvPr id="20" name="Text Placeholder 19"/>
          <p:cNvSpPr>
            <a:spLocks noGrp="1"/>
          </p:cNvSpPr>
          <p:nvPr>
            <p:ph type="body" sz="half" idx="3"/>
          </p:nvPr>
        </p:nvSpPr>
        <p:spPr/>
        <p:txBody>
          <a:bodyPr/>
          <a:lstStyle/>
          <a:p>
            <a:endParaRPr lang="en-US"/>
          </a:p>
        </p:txBody>
      </p:sp>
      <p:pic>
        <p:nvPicPr>
          <p:cNvPr id="23" name="Content Placeholder 22" descr="RotationalKinematics59.gif"/>
          <p:cNvPicPr>
            <a:picLocks noGrp="1" noChangeAspect="1"/>
          </p:cNvPicPr>
          <p:nvPr>
            <p:ph sz="quarter" idx="2"/>
          </p:nvPr>
        </p:nvPicPr>
        <p:blipFill>
          <a:blip r:embed="rId2"/>
          <a:stretch>
            <a:fillRect/>
          </a:stretch>
        </p:blipFill>
        <p:spPr>
          <a:xfrm>
            <a:off x="914400" y="4419600"/>
            <a:ext cx="3433763" cy="1275398"/>
          </a:xfrm>
        </p:spPr>
      </p:pic>
      <p:pic>
        <p:nvPicPr>
          <p:cNvPr id="22" name="Content Placeholder 21" descr="RotationalKinematics58.gif"/>
          <p:cNvPicPr>
            <a:picLocks noGrp="1" noChangeAspect="1"/>
          </p:cNvPicPr>
          <p:nvPr>
            <p:ph sz="quarter" idx="4"/>
          </p:nvPr>
        </p:nvPicPr>
        <p:blipFill>
          <a:blip r:embed="rId3"/>
          <a:stretch>
            <a:fillRect/>
          </a:stretch>
        </p:blipFill>
        <p:spPr>
          <a:xfrm>
            <a:off x="4495800" y="1070951"/>
            <a:ext cx="4031873" cy="4491649"/>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Centripetal Force and Acceleration</a:t>
            </a:r>
            <a:endParaRPr lang="en-US" dirty="0"/>
          </a:p>
        </p:txBody>
      </p:sp>
      <p:pic>
        <p:nvPicPr>
          <p:cNvPr id="7" name="Content Placeholder 6" descr="RotationalKinematics59.gif"/>
          <p:cNvPicPr>
            <a:picLocks noGrp="1" noChangeAspect="1"/>
          </p:cNvPicPr>
          <p:nvPr>
            <p:ph sz="quarter" idx="1"/>
          </p:nvPr>
        </p:nvPicPr>
        <p:blipFill>
          <a:blip r:embed="rId2"/>
          <a:stretch>
            <a:fillRect/>
          </a:stretch>
        </p:blipFill>
        <p:spPr>
          <a:xfrm>
            <a:off x="609600" y="4419600"/>
            <a:ext cx="4111625" cy="1527175"/>
          </a:xfrm>
        </p:spPr>
      </p:pic>
      <p:sp>
        <p:nvSpPr>
          <p:cNvPr id="6" name="Content Placeholder 5"/>
          <p:cNvSpPr>
            <a:spLocks noGrp="1"/>
          </p:cNvSpPr>
          <p:nvPr>
            <p:ph sz="quarter" idx="2"/>
          </p:nvPr>
        </p:nvSpPr>
        <p:spPr>
          <a:xfrm>
            <a:off x="4419600" y="1216152"/>
            <a:ext cx="4572000" cy="4937760"/>
          </a:xfrm>
        </p:spPr>
        <p:txBody>
          <a:bodyPr/>
          <a:lstStyle/>
          <a:p>
            <a:r>
              <a:rPr lang="en-US" b="1" i="1" dirty="0" smtClean="0"/>
              <a:t>a</a:t>
            </a:r>
            <a:r>
              <a:rPr lang="en-US" b="1" baseline="-25000" dirty="0" smtClean="0"/>
              <a:t>c</a:t>
            </a:r>
            <a:r>
              <a:rPr lang="en-US" dirty="0" smtClean="0"/>
              <a:t> = Centripetal acceleration SI: m/s</a:t>
            </a:r>
            <a:r>
              <a:rPr lang="en-US" baseline="30000" dirty="0" smtClean="0"/>
              <a:t>2</a:t>
            </a:r>
            <a:r>
              <a:rPr lang="en-US" dirty="0" smtClean="0"/>
              <a:t> </a:t>
            </a:r>
            <a:endParaRPr lang="en-US" dirty="0" smtClean="0"/>
          </a:p>
          <a:p>
            <a:r>
              <a:rPr lang="en-US" b="1" i="1" dirty="0" err="1" smtClean="0"/>
              <a:t>v</a:t>
            </a:r>
            <a:r>
              <a:rPr lang="en-US" b="1" baseline="-25000" dirty="0" err="1" smtClean="0"/>
              <a:t>T</a:t>
            </a:r>
            <a:r>
              <a:rPr lang="en-US" dirty="0" smtClean="0"/>
              <a:t>= </a:t>
            </a:r>
            <a:r>
              <a:rPr lang="en-US" dirty="0" smtClean="0"/>
              <a:t>Tangential velocity or speed SI: </a:t>
            </a:r>
            <a:r>
              <a:rPr lang="en-US" dirty="0" smtClean="0"/>
              <a:t>m/s</a:t>
            </a:r>
          </a:p>
          <a:p>
            <a:r>
              <a:rPr lang="en-US" b="1" i="1" dirty="0" smtClean="0"/>
              <a:t>r</a:t>
            </a:r>
            <a:r>
              <a:rPr lang="en-US" dirty="0" smtClean="0"/>
              <a:t>= </a:t>
            </a:r>
            <a:r>
              <a:rPr lang="en-US" dirty="0" smtClean="0"/>
              <a:t>Radius of object's path SI: m </a:t>
            </a:r>
            <a:endParaRPr lang="en-US" dirty="0" smtClean="0"/>
          </a:p>
          <a:p>
            <a:r>
              <a:rPr lang="en-US" b="1" dirty="0" smtClean="0"/>
              <a:t>w</a:t>
            </a:r>
            <a:r>
              <a:rPr lang="en-US" dirty="0" smtClean="0"/>
              <a:t>= </a:t>
            </a:r>
            <a:r>
              <a:rPr lang="en-US" dirty="0" smtClean="0">
                <a:hlinkClick r:id="rId3"/>
              </a:rPr>
              <a:t>Angular velocity</a:t>
            </a:r>
            <a:r>
              <a:rPr lang="en-US" dirty="0" smtClean="0"/>
              <a:t> SI: </a:t>
            </a:r>
            <a:r>
              <a:rPr lang="en-US" dirty="0" err="1" smtClean="0"/>
              <a:t>rad</a:t>
            </a:r>
            <a:r>
              <a:rPr lang="en-US" dirty="0" smtClean="0"/>
              <a:t>/s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209</TotalTime>
  <Words>491</Words>
  <Application>Microsoft Office PowerPoint</Application>
  <PresentationFormat>On-screen Show (4:3)</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Origin</vt:lpstr>
      <vt:lpstr>Circular Motion</vt:lpstr>
      <vt:lpstr>Question?</vt:lpstr>
      <vt:lpstr> Rotation VS. Revolution</vt:lpstr>
      <vt:lpstr>Slide 4</vt:lpstr>
      <vt:lpstr>Linear Speed</vt:lpstr>
      <vt:lpstr>Rotational Speed</vt:lpstr>
      <vt:lpstr>Centripetal Force</vt:lpstr>
      <vt:lpstr>Centripetal Force and Acceleration</vt:lpstr>
      <vt:lpstr>Centripetal Force and Acceleration</vt:lpstr>
      <vt:lpstr>Centripetal Force</vt:lpstr>
      <vt:lpstr>Simulated Gravity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Circular Motion</dc:title>
  <dc:creator>Noelle Gorbett</dc:creator>
  <cp:lastModifiedBy>Noelle Gorbett</cp:lastModifiedBy>
  <cp:revision>21</cp:revision>
  <dcterms:created xsi:type="dcterms:W3CDTF">2009-11-03T20:58:45Z</dcterms:created>
  <dcterms:modified xsi:type="dcterms:W3CDTF">2009-11-04T00:28:29Z</dcterms:modified>
</cp:coreProperties>
</file>