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9.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35" r:id="rId80"/>
    <p:sldId id="336" r:id="rId81"/>
    <p:sldId id="337" r:id="rId82"/>
    <p:sldId id="338" r:id="rId83"/>
    <p:sldId id="339" r:id="rId84"/>
    <p:sldId id="340" r:id="rId85"/>
    <p:sldId id="341" r:id="rId86"/>
    <p:sldId id="342" r:id="rId87"/>
    <p:sldId id="343" r:id="rId88"/>
    <p:sldId id="344" r:id="rId89"/>
    <p:sldId id="345" r:id="rId90"/>
    <p:sldId id="346" r:id="rId91"/>
    <p:sldId id="347" r:id="rId92"/>
    <p:sldId id="348" r:id="rId93"/>
    <p:sldId id="349" r:id="rId9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6" d="100"/>
          <a:sy n="66" d="100"/>
        </p:scale>
        <p:origin x="-55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93EBE6E-9D99-4F26-8D82-1B58B1D7E2B5}" type="datetimeFigureOut">
              <a:rPr lang="en-US" smtClean="0"/>
              <a:t>10/14/2011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6EDAC-530B-44BF-B682-E1517AFB7FF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3EBE6E-9D99-4F26-8D82-1B58B1D7E2B5}" type="datetimeFigureOut">
              <a:rPr lang="en-US" smtClean="0"/>
              <a:t>10/14/2011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6EDAC-530B-44BF-B682-E1517AFB7FF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3EBE6E-9D99-4F26-8D82-1B58B1D7E2B5}" type="datetimeFigureOut">
              <a:rPr lang="en-US" smtClean="0"/>
              <a:t>10/14/2011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6EDAC-530B-44BF-B682-E1517AFB7FF8}"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676400" y="457200"/>
            <a:ext cx="7010400" cy="1295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676400" y="1981200"/>
            <a:ext cx="7010400" cy="4114800"/>
          </a:xfrm>
        </p:spPr>
        <p:txBody>
          <a:bodyPr/>
          <a:lstStyle/>
          <a:p>
            <a:pPr lvl="0"/>
            <a:endParaRPr lang="en-US" noProof="0" smtClean="0"/>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E0EB8E74-C674-42AD-AE84-C448233B3833}"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3EBE6E-9D99-4F26-8D82-1B58B1D7E2B5}" type="datetimeFigureOut">
              <a:rPr lang="en-US" smtClean="0"/>
              <a:t>10/14/2011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6EDAC-530B-44BF-B682-E1517AFB7FF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3EBE6E-9D99-4F26-8D82-1B58B1D7E2B5}" type="datetimeFigureOut">
              <a:rPr lang="en-US" smtClean="0"/>
              <a:t>10/14/2011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6EDAC-530B-44BF-B682-E1517AFB7FF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93EBE6E-9D99-4F26-8D82-1B58B1D7E2B5}" type="datetimeFigureOut">
              <a:rPr lang="en-US" smtClean="0"/>
              <a:t>10/14/2011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D6EDAC-530B-44BF-B682-E1517AFB7FF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93EBE6E-9D99-4F26-8D82-1B58B1D7E2B5}" type="datetimeFigureOut">
              <a:rPr lang="en-US" smtClean="0"/>
              <a:t>10/14/2011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D6EDAC-530B-44BF-B682-E1517AFB7FF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3EBE6E-9D99-4F26-8D82-1B58B1D7E2B5}" type="datetimeFigureOut">
              <a:rPr lang="en-US" smtClean="0"/>
              <a:t>10/14/2011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D6EDAC-530B-44BF-B682-E1517AFB7FF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3EBE6E-9D99-4F26-8D82-1B58B1D7E2B5}" type="datetimeFigureOut">
              <a:rPr lang="en-US" smtClean="0"/>
              <a:t>10/14/2011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D6EDAC-530B-44BF-B682-E1517AFB7FF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3EBE6E-9D99-4F26-8D82-1B58B1D7E2B5}" type="datetimeFigureOut">
              <a:rPr lang="en-US" smtClean="0"/>
              <a:t>10/14/2011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D6EDAC-530B-44BF-B682-E1517AFB7FF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3EBE6E-9D99-4F26-8D82-1B58B1D7E2B5}" type="datetimeFigureOut">
              <a:rPr lang="en-US" smtClean="0"/>
              <a:t>10/14/2011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D6EDAC-530B-44BF-B682-E1517AFB7FF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3EBE6E-9D99-4F26-8D82-1B58B1D7E2B5}" type="datetimeFigureOut">
              <a:rPr lang="en-US" smtClean="0"/>
              <a:t>10/14/2011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D6EDAC-530B-44BF-B682-E1517AFB7FF8}"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smtClean="0"/>
              <a:t>Cancer: Basic Facts</a:t>
            </a:r>
          </a:p>
        </p:txBody>
      </p:sp>
      <p:sp>
        <p:nvSpPr>
          <p:cNvPr id="3075" name="Rectangle 3"/>
          <p:cNvSpPr>
            <a:spLocks noGrp="1" noChangeArrowheads="1"/>
          </p:cNvSpPr>
          <p:nvPr>
            <p:ph type="subTitle" idx="1"/>
          </p:nvPr>
        </p:nvSpPr>
        <p:spPr/>
        <p:txBody>
          <a:bodyPr/>
          <a:lstStyle/>
          <a:p>
            <a:pPr algn="r" eaLnBrk="1" hangingPunct="1"/>
            <a:r>
              <a:rPr lang="en-US" smtClean="0"/>
              <a:t>Presented By: Nancy Barrett &amp; Krista Davidson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How Many Will Survive?</a:t>
            </a:r>
          </a:p>
        </p:txBody>
      </p:sp>
      <p:sp>
        <p:nvSpPr>
          <p:cNvPr id="12291" name="Rectangle 3"/>
          <p:cNvSpPr>
            <a:spLocks noGrp="1" noChangeArrowheads="1"/>
          </p:cNvSpPr>
          <p:nvPr>
            <p:ph type="body" idx="1"/>
          </p:nvPr>
        </p:nvSpPr>
        <p:spPr/>
        <p:txBody>
          <a:bodyPr/>
          <a:lstStyle/>
          <a:p>
            <a:pPr eaLnBrk="1" hangingPunct="1"/>
            <a:r>
              <a:rPr lang="en-US" smtClean="0"/>
              <a:t>The five year relative survival rate for all cancers diagnosed between 1999-2005 is 68%, up from 50% in 1975-1977.</a:t>
            </a:r>
          </a:p>
        </p:txBody>
      </p:sp>
      <p:pic>
        <p:nvPicPr>
          <p:cNvPr id="12292" name="Picture 4" descr="C:\Documents and Settings\03254\Local Settings\Temporary Internet Files\Content.IE5\7ZFVNFR6\MP900437296[1].jpg"/>
          <p:cNvPicPr>
            <a:picLocks noChangeAspect="1" noChangeArrowheads="1"/>
          </p:cNvPicPr>
          <p:nvPr/>
        </p:nvPicPr>
        <p:blipFill>
          <a:blip r:embed="rId2"/>
          <a:srcRect/>
          <a:stretch>
            <a:fillRect/>
          </a:stretch>
        </p:blipFill>
        <p:spPr bwMode="auto">
          <a:xfrm>
            <a:off x="3429000" y="3733800"/>
            <a:ext cx="2824163" cy="215106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What Does Cancer Cost?</a:t>
            </a:r>
          </a:p>
        </p:txBody>
      </p:sp>
      <p:sp>
        <p:nvSpPr>
          <p:cNvPr id="13315" name="Rectangle 3"/>
          <p:cNvSpPr>
            <a:spLocks noGrp="1" noChangeArrowheads="1"/>
          </p:cNvSpPr>
          <p:nvPr>
            <p:ph type="body" idx="1"/>
          </p:nvPr>
        </p:nvSpPr>
        <p:spPr/>
        <p:txBody>
          <a:bodyPr/>
          <a:lstStyle/>
          <a:p>
            <a:pPr eaLnBrk="1" hangingPunct="1"/>
            <a:r>
              <a:rPr lang="en-US" smtClean="0"/>
              <a:t>The National Institute of Health estimates overall costs of cancer in 2010 at $263.8 billion:$102.8 billion for direct medical costs (total of all health expenditures); $20.9 billion for indirect morbidity costs (cost of lost productivity due to illness); and $140.1 billion for indirect mortality costs (cost of lost productivity due to premature death). </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What Does Cancer Cost?</a:t>
            </a:r>
          </a:p>
        </p:txBody>
      </p:sp>
      <p:sp>
        <p:nvSpPr>
          <p:cNvPr id="14339" name="Rectangle 3"/>
          <p:cNvSpPr>
            <a:spLocks noGrp="1" noChangeArrowheads="1"/>
          </p:cNvSpPr>
          <p:nvPr>
            <p:ph type="body" idx="1"/>
          </p:nvPr>
        </p:nvSpPr>
        <p:spPr/>
        <p:txBody>
          <a:bodyPr/>
          <a:lstStyle/>
          <a:p>
            <a:pPr eaLnBrk="1" hangingPunct="1"/>
            <a:r>
              <a:rPr lang="en-US" smtClean="0"/>
              <a:t>Uninsured patients and those from ethnic minorities are substantially more likely to be diagnosed with cancer at a later stage, when treatment can be more extensive and costly.</a:t>
            </a:r>
          </a:p>
        </p:txBody>
      </p:sp>
      <p:pic>
        <p:nvPicPr>
          <p:cNvPr id="14340" name="Picture 4" descr="C:\Documents and Settings\03254\Local Settings\Temporary Internet Files\Content.IE5\7ZFVNFR6\MC900435438[1].wmf"/>
          <p:cNvPicPr>
            <a:picLocks noChangeAspect="1" noChangeArrowheads="1"/>
          </p:cNvPicPr>
          <p:nvPr/>
        </p:nvPicPr>
        <p:blipFill>
          <a:blip r:embed="rId2"/>
          <a:srcRect/>
          <a:stretch>
            <a:fillRect/>
          </a:stretch>
        </p:blipFill>
        <p:spPr bwMode="auto">
          <a:xfrm>
            <a:off x="5943600" y="3962400"/>
            <a:ext cx="1428750" cy="18859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z="3500" smtClean="0"/>
              <a:t>Estimated New Cancer Cases for Ohio in 2011</a:t>
            </a:r>
          </a:p>
        </p:txBody>
      </p:sp>
      <p:graphicFrame>
        <p:nvGraphicFramePr>
          <p:cNvPr id="22606" name="Group 78"/>
          <p:cNvGraphicFramePr>
            <a:graphicFrameLocks noGrp="1"/>
          </p:cNvGraphicFramePr>
          <p:nvPr>
            <p:ph idx="1"/>
          </p:nvPr>
        </p:nvGraphicFramePr>
        <p:xfrm>
          <a:off x="381000" y="2286000"/>
          <a:ext cx="8458203" cy="2057400"/>
        </p:xfrm>
        <a:graphic>
          <a:graphicData uri="http://schemas.openxmlformats.org/drawingml/2006/table">
            <a:tbl>
              <a:tblPr/>
              <a:tblGrid>
                <a:gridCol w="1295400"/>
                <a:gridCol w="762000"/>
                <a:gridCol w="609600"/>
                <a:gridCol w="762000"/>
                <a:gridCol w="685800"/>
                <a:gridCol w="762000"/>
                <a:gridCol w="798972"/>
                <a:gridCol w="696474"/>
                <a:gridCol w="696474"/>
                <a:gridCol w="694742"/>
                <a:gridCol w="694741"/>
              </a:tblGrid>
              <a:tr h="1007398">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900" b="1" i="0" u="none" strike="noStrike" cap="none" normalizeH="0" baseline="0" dirty="0" smtClean="0">
                          <a:ln>
                            <a:noFill/>
                          </a:ln>
                          <a:solidFill>
                            <a:schemeClr val="tx2"/>
                          </a:solidFill>
                          <a:effectLst/>
                          <a:latin typeface="Arial" charset="0"/>
                          <a:cs typeface="Arial" charset="0"/>
                        </a:rPr>
                        <a:t>All Sites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000" b="1" i="0" u="none" strike="noStrike" cap="none" normalizeH="0" baseline="0" smtClean="0">
                          <a:ln>
                            <a:noFill/>
                          </a:ln>
                          <a:solidFill>
                            <a:schemeClr val="tx2"/>
                          </a:solidFill>
                          <a:effectLst/>
                          <a:latin typeface="Arial" charset="0"/>
                          <a:cs typeface="Arial" charset="0"/>
                        </a:rPr>
                        <a:t>Female Breast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900" b="1" i="0" u="none" strike="noStrike" cap="none" normalizeH="0" baseline="0" dirty="0" smtClean="0">
                          <a:ln>
                            <a:noFill/>
                          </a:ln>
                          <a:solidFill>
                            <a:schemeClr val="tx2"/>
                          </a:solidFill>
                          <a:effectLst/>
                          <a:latin typeface="Arial" charset="0"/>
                          <a:cs typeface="Arial" charset="0"/>
                        </a:rPr>
                        <a:t>Uterine Cervix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900" b="1" i="0" u="none" strike="noStrike" cap="none" normalizeH="0" baseline="0" dirty="0" smtClean="0">
                          <a:ln>
                            <a:noFill/>
                          </a:ln>
                          <a:solidFill>
                            <a:schemeClr val="tx2"/>
                          </a:solidFill>
                          <a:effectLst/>
                          <a:latin typeface="Arial" charset="0"/>
                          <a:cs typeface="Arial" charset="0"/>
                        </a:rPr>
                        <a:t>Colon &amp; Rectum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900" b="0" i="0" u="none" strike="noStrike" cap="none" normalizeH="0" baseline="0" dirty="0" smtClean="0">
                          <a:ln>
                            <a:noFill/>
                          </a:ln>
                          <a:solidFill>
                            <a:schemeClr val="tx2"/>
                          </a:solidFill>
                          <a:effectLst/>
                          <a:latin typeface="Arial" charset="0"/>
                          <a:cs typeface="Arial" charset="0"/>
                        </a:rPr>
                        <a:t>Uterine Corpus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900" b="1" i="0" u="none" strike="noStrike" cap="none" normalizeH="0" baseline="0" dirty="0" smtClean="0">
                          <a:ln>
                            <a:noFill/>
                          </a:ln>
                          <a:solidFill>
                            <a:schemeClr val="tx2"/>
                          </a:solidFill>
                          <a:effectLst/>
                          <a:latin typeface="Arial" charset="0"/>
                          <a:cs typeface="Arial" charset="0"/>
                        </a:rPr>
                        <a:t>Leukemia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900" b="1" i="0" u="none" strike="noStrike" cap="none" normalizeH="0" baseline="0" dirty="0" smtClean="0">
                          <a:ln>
                            <a:noFill/>
                          </a:ln>
                          <a:solidFill>
                            <a:schemeClr val="tx2"/>
                          </a:solidFill>
                          <a:effectLst/>
                          <a:latin typeface="Arial" charset="0"/>
                          <a:cs typeface="Arial" charset="0"/>
                        </a:rPr>
                        <a:t>Lung &amp; Bronchus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1" i="0" u="none" strike="noStrike" cap="none" normalizeH="0" baseline="0" smtClean="0">
                          <a:ln>
                            <a:noFill/>
                          </a:ln>
                          <a:solidFill>
                            <a:schemeClr val="tx2"/>
                          </a:solidFill>
                          <a:effectLst/>
                          <a:latin typeface="Arial" charset="0"/>
                          <a:cs typeface="Arial" charset="0"/>
                        </a:rPr>
                        <a:t>Melanoma of the skin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700" b="1" i="0" u="none" strike="noStrike" cap="none" normalizeH="0" baseline="0" smtClean="0">
                          <a:ln>
                            <a:noFill/>
                          </a:ln>
                          <a:solidFill>
                            <a:schemeClr val="tx2"/>
                          </a:solidFill>
                          <a:effectLst/>
                          <a:latin typeface="Arial" charset="0"/>
                          <a:cs typeface="Arial" charset="0"/>
                        </a:rPr>
                        <a:t>Non-Hodgkin Lymphoma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900" b="1" i="0" u="none" strike="noStrike" cap="none" normalizeH="0" baseline="0" smtClean="0">
                          <a:ln>
                            <a:noFill/>
                          </a:ln>
                          <a:solidFill>
                            <a:schemeClr val="tx2"/>
                          </a:solidFill>
                          <a:effectLst/>
                          <a:latin typeface="Arial" charset="0"/>
                          <a:cs typeface="Arial" charset="0"/>
                        </a:rPr>
                        <a:t>Prostate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900" b="1" i="0" u="none" strike="noStrike" cap="none" normalizeH="0" baseline="0" smtClean="0">
                          <a:ln>
                            <a:noFill/>
                          </a:ln>
                          <a:solidFill>
                            <a:schemeClr val="tx2"/>
                          </a:solidFill>
                          <a:effectLst/>
                          <a:latin typeface="Arial" charset="0"/>
                          <a:cs typeface="Arial" charset="0"/>
                        </a:rPr>
                        <a:t>Urinary Bladder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0002">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200" b="0" i="0" u="none" strike="noStrike" cap="none" normalizeH="0" baseline="0" dirty="0" smtClean="0">
                          <a:ln>
                            <a:noFill/>
                          </a:ln>
                          <a:solidFill>
                            <a:schemeClr val="tx2"/>
                          </a:solidFill>
                          <a:effectLst/>
                          <a:latin typeface="Arial" charset="0"/>
                          <a:cs typeface="Arial" charset="0"/>
                        </a:rPr>
                        <a:t>65,060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200" b="0" i="0" u="none" strike="noStrike" cap="none" normalizeH="0" baseline="0" dirty="0" smtClean="0">
                          <a:ln>
                            <a:noFill/>
                          </a:ln>
                          <a:solidFill>
                            <a:schemeClr val="tx2"/>
                          </a:solidFill>
                          <a:effectLst/>
                          <a:latin typeface="Arial" charset="0"/>
                          <a:cs typeface="Arial" charset="0"/>
                        </a:rPr>
                        <a:t>8,970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200" b="0" i="0" u="none" strike="noStrike" cap="none" normalizeH="0" baseline="0" dirty="0" smtClean="0">
                          <a:ln>
                            <a:noFill/>
                          </a:ln>
                          <a:solidFill>
                            <a:schemeClr val="tx2"/>
                          </a:solidFill>
                          <a:effectLst/>
                          <a:latin typeface="Arial" charset="0"/>
                          <a:cs typeface="Arial" charset="0"/>
                        </a:rPr>
                        <a:t>480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200" b="0" i="0" u="none" strike="noStrike" cap="none" normalizeH="0" baseline="0" dirty="0" smtClean="0">
                          <a:ln>
                            <a:noFill/>
                          </a:ln>
                          <a:solidFill>
                            <a:schemeClr val="tx2"/>
                          </a:solidFill>
                          <a:effectLst/>
                          <a:latin typeface="Arial" charset="0"/>
                          <a:cs typeface="Arial" charset="0"/>
                        </a:rPr>
                        <a:t>5,850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200" b="0" i="0" u="none" strike="noStrike" cap="none" normalizeH="0" baseline="0" dirty="0" smtClean="0">
                          <a:ln>
                            <a:noFill/>
                          </a:ln>
                          <a:solidFill>
                            <a:schemeClr val="tx2"/>
                          </a:solidFill>
                          <a:effectLst/>
                          <a:latin typeface="Arial" charset="0"/>
                          <a:cs typeface="Arial" charset="0"/>
                        </a:rPr>
                        <a:t>2,080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200" b="0" i="0" u="none" strike="noStrike" cap="none" normalizeH="0" baseline="0" dirty="0" smtClean="0">
                          <a:ln>
                            <a:noFill/>
                          </a:ln>
                          <a:solidFill>
                            <a:schemeClr val="tx2"/>
                          </a:solidFill>
                          <a:effectLst/>
                          <a:latin typeface="Arial" charset="0"/>
                          <a:cs typeface="Arial" charset="0"/>
                        </a:rPr>
                        <a:t>1,690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200" b="0" i="0" u="none" strike="noStrike" cap="none" normalizeH="0" baseline="0" dirty="0" smtClean="0">
                          <a:ln>
                            <a:noFill/>
                          </a:ln>
                          <a:solidFill>
                            <a:schemeClr val="tx2"/>
                          </a:solidFill>
                          <a:effectLst/>
                          <a:latin typeface="Arial" charset="0"/>
                          <a:cs typeface="Arial" charset="0"/>
                        </a:rPr>
                        <a:t>10,060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200" b="0" i="0" u="none" strike="noStrike" cap="none" normalizeH="0" baseline="0" dirty="0" smtClean="0">
                          <a:ln>
                            <a:noFill/>
                          </a:ln>
                          <a:solidFill>
                            <a:schemeClr val="tx2"/>
                          </a:solidFill>
                          <a:effectLst/>
                          <a:latin typeface="Arial" charset="0"/>
                          <a:cs typeface="Arial" charset="0"/>
                        </a:rPr>
                        <a:t>2,620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200" b="0" i="0" u="none" strike="noStrike" cap="none" normalizeH="0" baseline="0" dirty="0" smtClean="0">
                          <a:ln>
                            <a:noFill/>
                          </a:ln>
                          <a:solidFill>
                            <a:schemeClr val="tx2"/>
                          </a:solidFill>
                          <a:effectLst/>
                          <a:latin typeface="Arial" charset="0"/>
                          <a:cs typeface="Arial" charset="0"/>
                        </a:rPr>
                        <a:t>2,660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200" b="0" i="0" u="none" strike="noStrike" cap="none" normalizeH="0" baseline="0" dirty="0" smtClean="0">
                          <a:ln>
                            <a:noFill/>
                          </a:ln>
                          <a:solidFill>
                            <a:schemeClr val="tx2"/>
                          </a:solidFill>
                          <a:effectLst/>
                          <a:latin typeface="Arial" charset="0"/>
                          <a:cs typeface="Arial" charset="0"/>
                        </a:rPr>
                        <a:t>9,190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200" b="0" i="0" u="none" strike="noStrike" cap="none" normalizeH="0" baseline="0" dirty="0" smtClean="0">
                          <a:ln>
                            <a:noFill/>
                          </a:ln>
                          <a:solidFill>
                            <a:schemeClr val="tx2"/>
                          </a:solidFill>
                          <a:effectLst/>
                          <a:latin typeface="Arial" charset="0"/>
                          <a:cs typeface="Arial" charset="0"/>
                        </a:rPr>
                        <a:t>2,890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2"/>
          <p:cNvSpPr>
            <a:spLocks noGrp="1" noChangeArrowheads="1"/>
          </p:cNvSpPr>
          <p:nvPr>
            <p:ph type="title"/>
          </p:nvPr>
        </p:nvSpPr>
        <p:spPr/>
        <p:txBody>
          <a:bodyPr/>
          <a:lstStyle/>
          <a:p>
            <a:pPr eaLnBrk="1" hangingPunct="1"/>
            <a:r>
              <a:rPr lang="en-US" sz="3500" smtClean="0"/>
              <a:t>Estimated Cancer Deaths for 2011</a:t>
            </a:r>
          </a:p>
        </p:txBody>
      </p:sp>
      <p:graphicFrame>
        <p:nvGraphicFramePr>
          <p:cNvPr id="24622" name="Group 46"/>
          <p:cNvGraphicFramePr>
            <a:graphicFrameLocks noGrp="1"/>
          </p:cNvGraphicFramePr>
          <p:nvPr>
            <p:ph idx="1"/>
          </p:nvPr>
        </p:nvGraphicFramePr>
        <p:xfrm>
          <a:off x="381000" y="2209800"/>
          <a:ext cx="8458199" cy="2012951"/>
        </p:xfrm>
        <a:graphic>
          <a:graphicData uri="http://schemas.openxmlformats.org/drawingml/2006/table">
            <a:tbl>
              <a:tblPr/>
              <a:tblGrid>
                <a:gridCol w="768057"/>
                <a:gridCol w="769972"/>
                <a:gridCol w="768056"/>
                <a:gridCol w="769972"/>
                <a:gridCol w="768057"/>
                <a:gridCol w="769972"/>
                <a:gridCol w="768056"/>
                <a:gridCol w="769972"/>
                <a:gridCol w="768057"/>
                <a:gridCol w="769972"/>
                <a:gridCol w="768056"/>
              </a:tblGrid>
              <a:tr h="923940">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900" b="1" i="0" u="none" strike="noStrike" cap="none" normalizeH="0" baseline="0" dirty="0" smtClean="0">
                          <a:ln>
                            <a:noFill/>
                          </a:ln>
                          <a:solidFill>
                            <a:schemeClr val="tx2"/>
                          </a:solidFill>
                          <a:effectLst/>
                          <a:latin typeface="Arial" charset="0"/>
                          <a:cs typeface="Arial" charset="0"/>
                        </a:rPr>
                        <a:t>All Sites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1" i="0" u="none" strike="noStrike" cap="none" normalizeH="0" baseline="0" smtClean="0">
                          <a:ln>
                            <a:noFill/>
                          </a:ln>
                          <a:solidFill>
                            <a:schemeClr val="tx2"/>
                          </a:solidFill>
                          <a:effectLst/>
                          <a:latin typeface="Arial" charset="0"/>
                          <a:cs typeface="Arial" charset="0"/>
                        </a:rPr>
                        <a:t>Brain/Nervous System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1" i="0" u="none" strike="noStrike" cap="none" normalizeH="0" baseline="0" smtClean="0">
                          <a:ln>
                            <a:noFill/>
                          </a:ln>
                          <a:solidFill>
                            <a:schemeClr val="tx2"/>
                          </a:solidFill>
                          <a:effectLst/>
                          <a:latin typeface="Arial" charset="0"/>
                          <a:cs typeface="Arial" charset="0"/>
                        </a:rPr>
                        <a:t>Female Breast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1" i="0" u="none" strike="noStrike" cap="none" normalizeH="0" baseline="0" smtClean="0">
                          <a:ln>
                            <a:noFill/>
                          </a:ln>
                          <a:solidFill>
                            <a:schemeClr val="tx2"/>
                          </a:solidFill>
                          <a:effectLst/>
                          <a:latin typeface="Arial" charset="0"/>
                          <a:cs typeface="Arial" charset="0"/>
                        </a:rPr>
                        <a:t>Colon &amp; Rectum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1" i="0" u="none" strike="noStrike" cap="none" normalizeH="0" baseline="0" smtClean="0">
                          <a:ln>
                            <a:noFill/>
                          </a:ln>
                          <a:solidFill>
                            <a:schemeClr val="tx2"/>
                          </a:solidFill>
                          <a:effectLst/>
                          <a:latin typeface="Arial" charset="0"/>
                          <a:cs typeface="Arial" charset="0"/>
                        </a:rPr>
                        <a:t>Leukemia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1" i="0" u="none" strike="noStrike" cap="none" normalizeH="0" baseline="0" smtClean="0">
                          <a:ln>
                            <a:noFill/>
                          </a:ln>
                          <a:solidFill>
                            <a:schemeClr val="tx2"/>
                          </a:solidFill>
                          <a:effectLst/>
                          <a:latin typeface="Arial" charset="0"/>
                          <a:cs typeface="Arial" charset="0"/>
                        </a:rPr>
                        <a:t>Liver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1" i="0" u="none" strike="noStrike" cap="none" normalizeH="0" baseline="0" smtClean="0">
                          <a:ln>
                            <a:noFill/>
                          </a:ln>
                          <a:solidFill>
                            <a:schemeClr val="tx2"/>
                          </a:solidFill>
                          <a:effectLst/>
                          <a:latin typeface="Arial" charset="0"/>
                          <a:cs typeface="Arial" charset="0"/>
                        </a:rPr>
                        <a:t>Lung &amp; Bronchus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1" i="0" u="none" strike="noStrike" cap="none" normalizeH="0" baseline="0" smtClean="0">
                          <a:ln>
                            <a:noFill/>
                          </a:ln>
                          <a:solidFill>
                            <a:schemeClr val="tx2"/>
                          </a:solidFill>
                          <a:effectLst/>
                          <a:latin typeface="Arial" charset="0"/>
                          <a:cs typeface="Arial" charset="0"/>
                        </a:rPr>
                        <a:t>Non-Hodgkin Lymphoma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1" i="0" u="none" strike="noStrike" cap="none" normalizeH="0" baseline="0" smtClean="0">
                          <a:ln>
                            <a:noFill/>
                          </a:ln>
                          <a:solidFill>
                            <a:schemeClr val="tx2"/>
                          </a:solidFill>
                          <a:effectLst/>
                          <a:latin typeface="Arial" charset="0"/>
                          <a:cs typeface="Arial" charset="0"/>
                        </a:rPr>
                        <a:t>Ovary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1" i="0" u="none" strike="noStrike" cap="none" normalizeH="0" baseline="0" smtClean="0">
                          <a:ln>
                            <a:noFill/>
                          </a:ln>
                          <a:solidFill>
                            <a:schemeClr val="tx2"/>
                          </a:solidFill>
                          <a:effectLst/>
                          <a:latin typeface="Arial" charset="0"/>
                          <a:cs typeface="Arial" charset="0"/>
                        </a:rPr>
                        <a:t>Pancreas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1" i="0" u="none" strike="noStrike" cap="none" normalizeH="0" baseline="0" smtClean="0">
                          <a:ln>
                            <a:noFill/>
                          </a:ln>
                          <a:solidFill>
                            <a:schemeClr val="tx2"/>
                          </a:solidFill>
                          <a:effectLst/>
                          <a:latin typeface="Arial" charset="0"/>
                          <a:cs typeface="Arial" charset="0"/>
                        </a:rPr>
                        <a:t>Prostate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9011">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200" b="0" i="0" u="none" strike="noStrike" cap="none" normalizeH="0" baseline="0" dirty="0" smtClean="0">
                          <a:ln>
                            <a:noFill/>
                          </a:ln>
                          <a:solidFill>
                            <a:schemeClr val="tx2"/>
                          </a:solidFill>
                          <a:effectLst/>
                          <a:latin typeface="Arial" charset="0"/>
                          <a:cs typeface="Arial" charset="0"/>
                        </a:rPr>
                        <a:t>24,900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200" b="0" i="0" u="none" strike="noStrike" cap="none" normalizeH="0" baseline="0" dirty="0" smtClean="0">
                          <a:ln>
                            <a:noFill/>
                          </a:ln>
                          <a:solidFill>
                            <a:schemeClr val="tx2"/>
                          </a:solidFill>
                          <a:effectLst/>
                          <a:latin typeface="Arial" charset="0"/>
                          <a:cs typeface="Arial" charset="0"/>
                        </a:rPr>
                        <a:t>540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200" b="0" i="0" u="none" strike="noStrike" cap="none" normalizeH="0" baseline="0" smtClean="0">
                          <a:ln>
                            <a:noFill/>
                          </a:ln>
                          <a:solidFill>
                            <a:schemeClr val="tx2"/>
                          </a:solidFill>
                          <a:effectLst/>
                          <a:latin typeface="Arial" charset="0"/>
                          <a:cs typeface="Arial" charset="0"/>
                        </a:rPr>
                        <a:t>1,730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200" b="0" i="0" u="none" strike="noStrike" cap="none" normalizeH="0" baseline="0" dirty="0" smtClean="0">
                          <a:ln>
                            <a:noFill/>
                          </a:ln>
                          <a:solidFill>
                            <a:schemeClr val="tx2"/>
                          </a:solidFill>
                          <a:effectLst/>
                          <a:latin typeface="Arial" charset="0"/>
                          <a:cs typeface="Arial" charset="0"/>
                        </a:rPr>
                        <a:t>2,170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200" b="0" i="0" u="none" strike="noStrike" cap="none" normalizeH="0" baseline="0" dirty="0" smtClean="0">
                          <a:ln>
                            <a:noFill/>
                          </a:ln>
                          <a:solidFill>
                            <a:schemeClr val="tx2"/>
                          </a:solidFill>
                          <a:effectLst/>
                          <a:latin typeface="Arial" charset="0"/>
                          <a:cs typeface="Arial" charset="0"/>
                        </a:rPr>
                        <a:t>910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200" b="0" i="0" u="none" strike="noStrike" cap="none" normalizeH="0" baseline="0" dirty="0" smtClean="0">
                          <a:ln>
                            <a:noFill/>
                          </a:ln>
                          <a:solidFill>
                            <a:schemeClr val="tx2"/>
                          </a:solidFill>
                          <a:effectLst/>
                          <a:latin typeface="Arial" charset="0"/>
                          <a:cs typeface="Arial" charset="0"/>
                        </a:rPr>
                        <a:t>700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200" b="0" i="0" u="none" strike="noStrike" cap="none" normalizeH="0" baseline="0" dirty="0" smtClean="0">
                          <a:ln>
                            <a:noFill/>
                          </a:ln>
                          <a:solidFill>
                            <a:schemeClr val="tx2"/>
                          </a:solidFill>
                          <a:effectLst/>
                          <a:latin typeface="Arial" charset="0"/>
                          <a:cs typeface="Arial" charset="0"/>
                        </a:rPr>
                        <a:t>7,210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200" b="0" i="0" u="none" strike="noStrike" cap="none" normalizeH="0" baseline="0" dirty="0" smtClean="0">
                          <a:ln>
                            <a:noFill/>
                          </a:ln>
                          <a:solidFill>
                            <a:schemeClr val="tx2"/>
                          </a:solidFill>
                          <a:effectLst/>
                          <a:latin typeface="Arial" charset="0"/>
                          <a:cs typeface="Arial" charset="0"/>
                        </a:rPr>
                        <a:t>830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200" b="0" i="0" u="none" strike="noStrike" cap="none" normalizeH="0" baseline="0" dirty="0" smtClean="0">
                          <a:ln>
                            <a:noFill/>
                          </a:ln>
                          <a:solidFill>
                            <a:schemeClr val="tx2"/>
                          </a:solidFill>
                          <a:effectLst/>
                          <a:latin typeface="Arial" charset="0"/>
                          <a:cs typeface="Arial" charset="0"/>
                        </a:rPr>
                        <a:t>600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200" b="0" i="0" u="none" strike="noStrike" cap="none" normalizeH="0" baseline="0" dirty="0" smtClean="0">
                          <a:ln>
                            <a:noFill/>
                          </a:ln>
                          <a:solidFill>
                            <a:schemeClr val="tx2"/>
                          </a:solidFill>
                          <a:effectLst/>
                          <a:latin typeface="Arial" charset="0"/>
                          <a:cs typeface="Arial" charset="0"/>
                        </a:rPr>
                        <a:t>1,550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1200" b="0" i="0" u="none" strike="noStrike" cap="none" normalizeH="0" baseline="0" dirty="0" smtClean="0">
                          <a:ln>
                            <a:noFill/>
                          </a:ln>
                          <a:solidFill>
                            <a:schemeClr val="tx2"/>
                          </a:solidFill>
                          <a:effectLst/>
                          <a:latin typeface="Arial" charset="0"/>
                          <a:cs typeface="Arial" charset="0"/>
                        </a:rPr>
                        <a:t>1,260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2"/>
          <p:cNvSpPr>
            <a:spLocks noGrp="1" noChangeArrowheads="1"/>
          </p:cNvSpPr>
          <p:nvPr>
            <p:ph type="title"/>
          </p:nvPr>
        </p:nvSpPr>
        <p:spPr/>
        <p:txBody>
          <a:bodyPr/>
          <a:lstStyle/>
          <a:p>
            <a:pPr eaLnBrk="1" hangingPunct="1"/>
            <a:r>
              <a:rPr lang="en-US" sz="3500" smtClean="0"/>
              <a:t>Cancer Death Rates: Male vs. Female</a:t>
            </a:r>
          </a:p>
        </p:txBody>
      </p:sp>
      <p:graphicFrame>
        <p:nvGraphicFramePr>
          <p:cNvPr id="26801" name="Group 177"/>
          <p:cNvGraphicFramePr>
            <a:graphicFrameLocks noGrp="1"/>
          </p:cNvGraphicFramePr>
          <p:nvPr>
            <p:ph type="tbl" idx="1"/>
          </p:nvPr>
        </p:nvGraphicFramePr>
        <p:xfrm>
          <a:off x="228600" y="2209800"/>
          <a:ext cx="8458200" cy="2057398"/>
        </p:xfrm>
        <a:graphic>
          <a:graphicData uri="http://schemas.openxmlformats.org/drawingml/2006/table">
            <a:tbl>
              <a:tblPr/>
              <a:tblGrid>
                <a:gridCol w="704850"/>
                <a:gridCol w="706766"/>
                <a:gridCol w="702934"/>
                <a:gridCol w="702935"/>
                <a:gridCol w="706765"/>
                <a:gridCol w="704850"/>
                <a:gridCol w="704850"/>
                <a:gridCol w="781050"/>
                <a:gridCol w="628650"/>
                <a:gridCol w="702935"/>
                <a:gridCol w="706765"/>
                <a:gridCol w="704850"/>
              </a:tblGrid>
              <a:tr h="998956">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1" i="0" u="none" strike="noStrike" cap="none" normalizeH="0" baseline="0" dirty="0" smtClean="0">
                          <a:ln>
                            <a:noFill/>
                          </a:ln>
                          <a:solidFill>
                            <a:schemeClr val="tx2"/>
                          </a:solidFill>
                          <a:effectLst/>
                          <a:latin typeface="Arial" charset="0"/>
                          <a:cs typeface="Arial" charset="0"/>
                        </a:rPr>
                        <a:t>All Sites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endParaRPr kumimoji="0" lang="en-US" sz="800" b="1" i="0" u="none" strike="noStrike" cap="none" normalizeH="0" baseline="0" smtClean="0">
                        <a:ln>
                          <a:noFill/>
                        </a:ln>
                        <a:solidFill>
                          <a:schemeClr val="tx2"/>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1" i="0" u="none" strike="noStrike" cap="none" normalizeH="0" baseline="0" smtClean="0">
                          <a:ln>
                            <a:noFill/>
                          </a:ln>
                          <a:solidFill>
                            <a:schemeClr val="tx2"/>
                          </a:solidFill>
                          <a:effectLst/>
                          <a:latin typeface="Arial" charset="0"/>
                          <a:cs typeface="Arial" charset="0"/>
                        </a:rPr>
                        <a:t>Breast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1" i="0" u="none" strike="noStrike" cap="none" normalizeH="0" baseline="0" smtClean="0">
                          <a:ln>
                            <a:noFill/>
                          </a:ln>
                          <a:solidFill>
                            <a:schemeClr val="tx2"/>
                          </a:solidFill>
                          <a:effectLst/>
                          <a:latin typeface="Arial" charset="0"/>
                          <a:cs typeface="Arial" charset="0"/>
                        </a:rPr>
                        <a:t>Colon &amp; Rectum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endParaRPr kumimoji="0" lang="en-US" sz="800" b="1" i="0" u="none" strike="noStrike" cap="none" normalizeH="0" baseline="0" smtClean="0">
                        <a:ln>
                          <a:noFill/>
                        </a:ln>
                        <a:solidFill>
                          <a:schemeClr val="tx2"/>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1" i="0" u="none" strike="noStrike" cap="none" normalizeH="0" baseline="0" smtClean="0">
                          <a:ln>
                            <a:noFill/>
                          </a:ln>
                          <a:solidFill>
                            <a:schemeClr val="tx2"/>
                          </a:solidFill>
                          <a:effectLst/>
                          <a:latin typeface="Arial" charset="0"/>
                          <a:cs typeface="Arial" charset="0"/>
                        </a:rPr>
                        <a:t>Lung &amp; Bronchus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endParaRPr kumimoji="0" lang="en-US" sz="800" b="1" i="0" u="none" strike="noStrike" cap="none" normalizeH="0" baseline="0" smtClean="0">
                        <a:ln>
                          <a:noFill/>
                        </a:ln>
                        <a:solidFill>
                          <a:schemeClr val="tx2"/>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1" i="0" u="none" strike="noStrike" cap="none" normalizeH="0" baseline="0" smtClean="0">
                          <a:ln>
                            <a:noFill/>
                          </a:ln>
                          <a:solidFill>
                            <a:schemeClr val="tx2"/>
                          </a:solidFill>
                          <a:effectLst/>
                          <a:latin typeface="Arial" charset="0"/>
                          <a:cs typeface="Arial" charset="0"/>
                        </a:rPr>
                        <a:t>Non-Hodgkin Lymphoma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endParaRPr kumimoji="0" lang="en-US" sz="800" b="1" i="0" u="none" strike="noStrike" cap="none" normalizeH="0" baseline="0" dirty="0" smtClean="0">
                        <a:ln>
                          <a:noFill/>
                        </a:ln>
                        <a:solidFill>
                          <a:schemeClr val="tx2"/>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1" i="0" u="none" strike="noStrike" cap="none" normalizeH="0" baseline="0" dirty="0" smtClean="0">
                          <a:ln>
                            <a:noFill/>
                          </a:ln>
                          <a:solidFill>
                            <a:schemeClr val="tx2"/>
                          </a:solidFill>
                          <a:effectLst/>
                          <a:latin typeface="Arial" charset="0"/>
                          <a:cs typeface="Arial" charset="0"/>
                        </a:rPr>
                        <a:t>Pancreas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endParaRPr kumimoji="0" lang="en-US" sz="800" b="1" i="0" u="none" strike="noStrike" cap="none" normalizeH="0" baseline="0" smtClean="0">
                        <a:ln>
                          <a:noFill/>
                        </a:ln>
                        <a:solidFill>
                          <a:schemeClr val="tx2"/>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1" i="0" u="none" strike="noStrike" cap="none" normalizeH="0" baseline="0" dirty="0" smtClean="0">
                          <a:ln>
                            <a:noFill/>
                          </a:ln>
                          <a:solidFill>
                            <a:schemeClr val="tx2"/>
                          </a:solidFill>
                          <a:effectLst/>
                          <a:latin typeface="Arial" charset="0"/>
                          <a:cs typeface="Arial" charset="0"/>
                        </a:rPr>
                        <a:t>Prostate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584">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smtClean="0">
                          <a:ln>
                            <a:noFill/>
                          </a:ln>
                          <a:solidFill>
                            <a:schemeClr val="tx2"/>
                          </a:solidFill>
                          <a:effectLst/>
                          <a:latin typeface="Arial" charset="0"/>
                          <a:cs typeface="Arial" charset="0"/>
                        </a:rPr>
                        <a:t>Male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smtClean="0">
                          <a:ln>
                            <a:noFill/>
                          </a:ln>
                          <a:solidFill>
                            <a:schemeClr val="tx2"/>
                          </a:solidFill>
                          <a:effectLst/>
                          <a:latin typeface="Arial" charset="0"/>
                          <a:cs typeface="Arial" charset="0"/>
                        </a:rPr>
                        <a:t>Female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smtClean="0">
                          <a:ln>
                            <a:noFill/>
                          </a:ln>
                          <a:solidFill>
                            <a:schemeClr val="tx2"/>
                          </a:solidFill>
                          <a:effectLst/>
                          <a:latin typeface="Arial" charset="0"/>
                          <a:cs typeface="Arial" charset="0"/>
                        </a:rPr>
                        <a:t>Female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smtClean="0">
                          <a:ln>
                            <a:noFill/>
                          </a:ln>
                          <a:solidFill>
                            <a:schemeClr val="tx2"/>
                          </a:solidFill>
                          <a:effectLst/>
                          <a:latin typeface="Arial" charset="0"/>
                          <a:cs typeface="Arial" charset="0"/>
                        </a:rPr>
                        <a:t>Male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smtClean="0">
                          <a:ln>
                            <a:noFill/>
                          </a:ln>
                          <a:solidFill>
                            <a:schemeClr val="tx2"/>
                          </a:solidFill>
                          <a:effectLst/>
                          <a:latin typeface="Arial" charset="0"/>
                          <a:cs typeface="Arial" charset="0"/>
                        </a:rPr>
                        <a:t>Female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smtClean="0">
                          <a:ln>
                            <a:noFill/>
                          </a:ln>
                          <a:solidFill>
                            <a:schemeClr val="tx2"/>
                          </a:solidFill>
                          <a:effectLst/>
                          <a:latin typeface="Arial" charset="0"/>
                          <a:cs typeface="Arial" charset="0"/>
                        </a:rPr>
                        <a:t>Male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smtClean="0">
                          <a:ln>
                            <a:noFill/>
                          </a:ln>
                          <a:solidFill>
                            <a:schemeClr val="tx2"/>
                          </a:solidFill>
                          <a:effectLst/>
                          <a:latin typeface="Arial" charset="0"/>
                          <a:cs typeface="Arial" charset="0"/>
                        </a:rPr>
                        <a:t>Female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smtClean="0">
                          <a:ln>
                            <a:noFill/>
                          </a:ln>
                          <a:solidFill>
                            <a:schemeClr val="tx2"/>
                          </a:solidFill>
                          <a:effectLst/>
                          <a:latin typeface="Arial" charset="0"/>
                          <a:cs typeface="Arial" charset="0"/>
                        </a:rPr>
                        <a:t>Male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smtClean="0">
                          <a:ln>
                            <a:noFill/>
                          </a:ln>
                          <a:solidFill>
                            <a:schemeClr val="tx2"/>
                          </a:solidFill>
                          <a:effectLst/>
                          <a:latin typeface="Arial" charset="0"/>
                          <a:cs typeface="Arial" charset="0"/>
                        </a:rPr>
                        <a:t>Female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smtClean="0">
                          <a:ln>
                            <a:noFill/>
                          </a:ln>
                          <a:solidFill>
                            <a:schemeClr val="tx2"/>
                          </a:solidFill>
                          <a:effectLst/>
                          <a:latin typeface="Arial" charset="0"/>
                          <a:cs typeface="Arial" charset="0"/>
                        </a:rPr>
                        <a:t>Male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smtClean="0">
                          <a:ln>
                            <a:noFill/>
                          </a:ln>
                          <a:solidFill>
                            <a:schemeClr val="tx2"/>
                          </a:solidFill>
                          <a:effectLst/>
                          <a:latin typeface="Arial" charset="0"/>
                          <a:cs typeface="Arial" charset="0"/>
                        </a:rPr>
                        <a:t>Female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smtClean="0">
                          <a:ln>
                            <a:noFill/>
                          </a:ln>
                          <a:solidFill>
                            <a:schemeClr val="tx2"/>
                          </a:solidFill>
                          <a:effectLst/>
                          <a:latin typeface="Arial" charset="0"/>
                          <a:cs typeface="Arial" charset="0"/>
                        </a:rPr>
                        <a:t>Male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858">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dirty="0" smtClean="0">
                          <a:ln>
                            <a:noFill/>
                          </a:ln>
                          <a:solidFill>
                            <a:schemeClr val="tx2"/>
                          </a:solidFill>
                          <a:effectLst/>
                          <a:latin typeface="Arial" charset="0"/>
                          <a:cs typeface="Arial" charset="0"/>
                        </a:rPr>
                        <a:t>249.1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dirty="0" smtClean="0">
                          <a:ln>
                            <a:noFill/>
                          </a:ln>
                          <a:solidFill>
                            <a:schemeClr val="tx2"/>
                          </a:solidFill>
                          <a:effectLst/>
                          <a:latin typeface="Arial" charset="0"/>
                          <a:cs typeface="Arial" charset="0"/>
                        </a:rPr>
                        <a:t>168.3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dirty="0" smtClean="0">
                          <a:ln>
                            <a:noFill/>
                          </a:ln>
                          <a:solidFill>
                            <a:schemeClr val="tx2"/>
                          </a:solidFill>
                          <a:effectLst/>
                          <a:latin typeface="Arial" charset="0"/>
                          <a:cs typeface="Arial" charset="0"/>
                        </a:rPr>
                        <a:t>26.6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dirty="0" smtClean="0">
                          <a:ln>
                            <a:noFill/>
                          </a:ln>
                          <a:solidFill>
                            <a:schemeClr val="tx2"/>
                          </a:solidFill>
                          <a:effectLst/>
                          <a:latin typeface="Arial" charset="0"/>
                          <a:cs typeface="Arial" charset="0"/>
                        </a:rPr>
                        <a:t>23.6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dirty="0" smtClean="0">
                          <a:ln>
                            <a:noFill/>
                          </a:ln>
                          <a:solidFill>
                            <a:schemeClr val="tx2"/>
                          </a:solidFill>
                          <a:effectLst/>
                          <a:latin typeface="Arial" charset="0"/>
                          <a:cs typeface="Arial" charset="0"/>
                        </a:rPr>
                        <a:t>16.8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dirty="0" smtClean="0">
                          <a:ln>
                            <a:noFill/>
                          </a:ln>
                          <a:solidFill>
                            <a:schemeClr val="tx2"/>
                          </a:solidFill>
                          <a:effectLst/>
                          <a:latin typeface="Arial" charset="0"/>
                          <a:cs typeface="Arial" charset="0"/>
                        </a:rPr>
                        <a:t>80.3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dirty="0" smtClean="0">
                          <a:ln>
                            <a:noFill/>
                          </a:ln>
                          <a:solidFill>
                            <a:schemeClr val="tx2"/>
                          </a:solidFill>
                          <a:effectLst/>
                          <a:latin typeface="Arial" charset="0"/>
                          <a:cs typeface="Arial" charset="0"/>
                        </a:rPr>
                        <a:t>45.3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dirty="0" smtClean="0">
                          <a:ln>
                            <a:noFill/>
                          </a:ln>
                          <a:solidFill>
                            <a:schemeClr val="tx2"/>
                          </a:solidFill>
                          <a:effectLst/>
                          <a:latin typeface="Arial" charset="0"/>
                          <a:cs typeface="Arial" charset="0"/>
                        </a:rPr>
                        <a:t>9.6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dirty="0" smtClean="0">
                          <a:ln>
                            <a:noFill/>
                          </a:ln>
                          <a:solidFill>
                            <a:schemeClr val="tx2"/>
                          </a:solidFill>
                          <a:effectLst/>
                          <a:latin typeface="Arial" charset="0"/>
                          <a:cs typeface="Arial" charset="0"/>
                        </a:rPr>
                        <a:t>5.9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dirty="0" smtClean="0">
                          <a:ln>
                            <a:noFill/>
                          </a:ln>
                          <a:solidFill>
                            <a:schemeClr val="tx2"/>
                          </a:solidFill>
                          <a:effectLst/>
                          <a:latin typeface="Arial" charset="0"/>
                          <a:cs typeface="Arial" charset="0"/>
                        </a:rPr>
                        <a:t>12.9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dirty="0" smtClean="0">
                          <a:ln>
                            <a:noFill/>
                          </a:ln>
                          <a:solidFill>
                            <a:schemeClr val="tx2"/>
                          </a:solidFill>
                          <a:effectLst/>
                          <a:latin typeface="Arial" charset="0"/>
                          <a:cs typeface="Arial" charset="0"/>
                        </a:rPr>
                        <a:t>9.6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85000"/>
                        <a:buFont typeface="Wingdings" pitchFamily="2" charset="2"/>
                        <a:buNone/>
                        <a:tabLst/>
                      </a:pPr>
                      <a:r>
                        <a:rPr kumimoji="0" lang="en-US" sz="800" b="0" i="0" u="none" strike="noStrike" cap="none" normalizeH="0" baseline="0" dirty="0" smtClean="0">
                          <a:ln>
                            <a:noFill/>
                          </a:ln>
                          <a:solidFill>
                            <a:schemeClr val="tx2"/>
                          </a:solidFill>
                          <a:effectLst/>
                          <a:latin typeface="Arial" charset="0"/>
                          <a:cs typeface="Arial" charset="0"/>
                        </a:rPr>
                        <a:t>26.3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4"/>
          <p:cNvSpPr txBox="1">
            <a:spLocks noChangeArrowheads="1"/>
          </p:cNvSpPr>
          <p:nvPr/>
        </p:nvSpPr>
        <p:spPr bwMode="auto">
          <a:xfrm>
            <a:off x="1219200" y="381000"/>
            <a:ext cx="6781800" cy="769938"/>
          </a:xfrm>
          <a:prstGeom prst="rect">
            <a:avLst/>
          </a:prstGeom>
          <a:noFill/>
          <a:ln w="9525">
            <a:noFill/>
            <a:miter lim="800000"/>
            <a:headEnd/>
            <a:tailEnd/>
          </a:ln>
        </p:spPr>
        <p:txBody>
          <a:bodyPr>
            <a:spAutoFit/>
          </a:bodyPr>
          <a:lstStyle/>
          <a:p>
            <a:pPr algn="ctr">
              <a:spcBef>
                <a:spcPct val="50000"/>
              </a:spcBef>
            </a:pPr>
            <a:r>
              <a:rPr lang="en-US" sz="4400" dirty="0"/>
              <a:t>Selected Cancers</a:t>
            </a:r>
          </a:p>
        </p:txBody>
      </p:sp>
      <p:pic>
        <p:nvPicPr>
          <p:cNvPr id="18435" name="Picture 5" descr="cancer ribbon colors.png"/>
          <p:cNvPicPr>
            <a:picLocks noChangeAspect="1"/>
          </p:cNvPicPr>
          <p:nvPr/>
        </p:nvPicPr>
        <p:blipFill>
          <a:blip r:embed="rId2"/>
          <a:srcRect/>
          <a:stretch>
            <a:fillRect/>
          </a:stretch>
        </p:blipFill>
        <p:spPr bwMode="auto">
          <a:xfrm>
            <a:off x="1447800" y="1175916"/>
            <a:ext cx="6559550" cy="5682084"/>
          </a:xfrm>
          <a:prstGeom prst="rect">
            <a:avLst/>
          </a:prstGeom>
          <a:noFill/>
          <a:ln w="9525">
            <a:noFill/>
            <a:miter lim="800000"/>
            <a:headEnd/>
            <a:tailEnd/>
          </a:ln>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Breast Cancer</a:t>
            </a:r>
          </a:p>
        </p:txBody>
      </p:sp>
      <p:sp>
        <p:nvSpPr>
          <p:cNvPr id="19459" name="Rectangle 3"/>
          <p:cNvSpPr>
            <a:spLocks noGrp="1" noChangeArrowheads="1"/>
          </p:cNvSpPr>
          <p:nvPr>
            <p:ph type="body" idx="1"/>
          </p:nvPr>
        </p:nvSpPr>
        <p:spPr/>
        <p:txBody>
          <a:bodyPr/>
          <a:lstStyle/>
          <a:p>
            <a:pPr eaLnBrk="1" hangingPunct="1"/>
            <a:r>
              <a:rPr lang="en-US" b="1" i="1" smtClean="0"/>
              <a:t>Breast cancer is the most frequently diagnosed cancer in women.</a:t>
            </a:r>
          </a:p>
          <a:p>
            <a:pPr eaLnBrk="1" hangingPunct="1"/>
            <a:r>
              <a:rPr lang="en-US" smtClean="0"/>
              <a:t>New Cases</a:t>
            </a:r>
          </a:p>
          <a:p>
            <a:pPr lvl="1" eaLnBrk="1" hangingPunct="1"/>
            <a:r>
              <a:rPr lang="en-US" smtClean="0"/>
              <a:t> An estimated 230,480 cases of invasive breast cancer are expected to occur among women in the US during 2011; about  2,140 new cases are expected in men. </a:t>
            </a:r>
          </a:p>
          <a:p>
            <a:pPr eaLnBrk="1" hangingPunct="1"/>
            <a:endParaRPr lang="en-US" i="1" smtClean="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Breast Cancer</a:t>
            </a:r>
          </a:p>
        </p:txBody>
      </p:sp>
      <p:sp>
        <p:nvSpPr>
          <p:cNvPr id="20483" name="Rectangle 3"/>
          <p:cNvSpPr>
            <a:spLocks noGrp="1" noChangeArrowheads="1"/>
          </p:cNvSpPr>
          <p:nvPr>
            <p:ph type="body" idx="1"/>
          </p:nvPr>
        </p:nvSpPr>
        <p:spPr/>
        <p:txBody>
          <a:bodyPr/>
          <a:lstStyle/>
          <a:p>
            <a:pPr eaLnBrk="1" hangingPunct="1"/>
            <a:r>
              <a:rPr lang="en-US" sz="2400" b="1" i="1" smtClean="0"/>
              <a:t>Breast cancer rates second as a cause of cancer death in women (after lung cancer). </a:t>
            </a:r>
          </a:p>
          <a:p>
            <a:pPr eaLnBrk="1" hangingPunct="1"/>
            <a:r>
              <a:rPr lang="en-US" sz="2400" smtClean="0"/>
              <a:t>Deaths</a:t>
            </a:r>
          </a:p>
          <a:p>
            <a:pPr lvl="1" eaLnBrk="1" hangingPunct="1"/>
            <a:r>
              <a:rPr lang="en-US" sz="2100" smtClean="0"/>
              <a:t>An estimated 39,970 breast cancer deaths (39,520 women, 450 men) are expected in 2011. </a:t>
            </a:r>
          </a:p>
          <a:p>
            <a:pPr lvl="1" eaLnBrk="1" hangingPunct="1"/>
            <a:r>
              <a:rPr lang="en-US" sz="2100" smtClean="0"/>
              <a:t>Death rates for breast cancer in women have steadily decreased since 1990, with larger decreases in women younger than 50 (a decrease of 3.2% per year) than in those 50 and older (2% per year). </a:t>
            </a:r>
          </a:p>
          <a:p>
            <a:pPr eaLnBrk="1" hangingPunct="1"/>
            <a:endParaRPr lang="en-US" sz="2400" smtClean="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mtClean="0"/>
              <a:t>Breast Cancer</a:t>
            </a:r>
          </a:p>
        </p:txBody>
      </p:sp>
      <p:sp>
        <p:nvSpPr>
          <p:cNvPr id="21507" name="Rectangle 3"/>
          <p:cNvSpPr>
            <a:spLocks noGrp="1" noChangeArrowheads="1"/>
          </p:cNvSpPr>
          <p:nvPr>
            <p:ph type="body" idx="1"/>
          </p:nvPr>
        </p:nvSpPr>
        <p:spPr/>
        <p:txBody>
          <a:bodyPr/>
          <a:lstStyle/>
          <a:p>
            <a:pPr eaLnBrk="1" hangingPunct="1"/>
            <a:r>
              <a:rPr lang="en-US" smtClean="0"/>
              <a:t>Risk Factors</a:t>
            </a:r>
          </a:p>
          <a:p>
            <a:pPr lvl="1" eaLnBrk="1" hangingPunct="1"/>
            <a:r>
              <a:rPr lang="en-US" smtClean="0"/>
              <a:t>Aside from being female, age is the most important risk factor for breast cancer. </a:t>
            </a:r>
          </a:p>
          <a:p>
            <a:pPr lvl="1" eaLnBrk="1" hangingPunct="1"/>
            <a:r>
              <a:rPr lang="en-US" smtClean="0"/>
              <a:t>Potentially modifiable risk factors include: weight gain after age 18, being overweight or obese (for postmenopausal breast cancer), use of combined estrogen and progestin MHT, physical inactivity, and consumption of one or more alcoholic beverages per day.</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smtClean="0"/>
              <a:t>Objectives</a:t>
            </a:r>
          </a:p>
        </p:txBody>
      </p:sp>
      <p:sp>
        <p:nvSpPr>
          <p:cNvPr id="4099" name="Content Placeholder 2"/>
          <p:cNvSpPr>
            <a:spLocks noGrp="1"/>
          </p:cNvSpPr>
          <p:nvPr>
            <p:ph idx="1"/>
          </p:nvPr>
        </p:nvSpPr>
        <p:spPr/>
        <p:txBody>
          <a:bodyPr/>
          <a:lstStyle/>
          <a:p>
            <a:r>
              <a:rPr lang="en-US" smtClean="0"/>
              <a:t>1. Describe the basic characteristics of cancer. </a:t>
            </a:r>
          </a:p>
          <a:p>
            <a:pPr>
              <a:buFont typeface="Wingdings" pitchFamily="2" charset="2"/>
              <a:buNone/>
            </a:pPr>
            <a:endParaRPr lang="en-US" smtClean="0"/>
          </a:p>
          <a:p>
            <a:r>
              <a:rPr lang="en-US" smtClean="0"/>
              <a:t>2. Examine the different types of cancers.</a:t>
            </a:r>
          </a:p>
          <a:p>
            <a:endParaRPr lang="en-US" smtClean="0"/>
          </a:p>
          <a:p>
            <a:endParaRPr lang="en-US" smtClean="0"/>
          </a:p>
          <a:p>
            <a:endParaRPr lang="en-US" smtClean="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Breast Cancer</a:t>
            </a:r>
          </a:p>
        </p:txBody>
      </p:sp>
      <p:sp>
        <p:nvSpPr>
          <p:cNvPr id="22531" name="Rectangle 3"/>
          <p:cNvSpPr>
            <a:spLocks noGrp="1" noChangeArrowheads="1"/>
          </p:cNvSpPr>
          <p:nvPr>
            <p:ph type="body" idx="1"/>
          </p:nvPr>
        </p:nvSpPr>
        <p:spPr/>
        <p:txBody>
          <a:bodyPr/>
          <a:lstStyle/>
          <a:p>
            <a:pPr eaLnBrk="1" hangingPunct="1"/>
            <a:r>
              <a:rPr lang="en-US" smtClean="0"/>
              <a:t>Signs and Symptoms</a:t>
            </a:r>
          </a:p>
          <a:p>
            <a:pPr lvl="1" eaLnBrk="1" hangingPunct="1"/>
            <a:r>
              <a:rPr lang="en-US" smtClean="0"/>
              <a:t>The earliest sign of breast cancer is often an abnormality detected on a mammogram before it can be felt by the woman or a health care professional.</a:t>
            </a:r>
          </a:p>
          <a:p>
            <a:pPr lvl="1" eaLnBrk="1" hangingPunct="1"/>
            <a:r>
              <a:rPr lang="en-US" i="1" smtClean="0"/>
              <a:t>Mammography can detect breast cancer at an early stage, when treatment is more effective and a cure is more likely.</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mtClean="0"/>
              <a:t>Breast Cancer</a:t>
            </a:r>
          </a:p>
        </p:txBody>
      </p:sp>
      <p:sp>
        <p:nvSpPr>
          <p:cNvPr id="23555" name="Rectangle 3"/>
          <p:cNvSpPr>
            <a:spLocks noGrp="1" noChangeArrowheads="1"/>
          </p:cNvSpPr>
          <p:nvPr>
            <p:ph type="body" idx="1"/>
          </p:nvPr>
        </p:nvSpPr>
        <p:spPr/>
        <p:txBody>
          <a:bodyPr/>
          <a:lstStyle/>
          <a:p>
            <a:pPr eaLnBrk="1" hangingPunct="1"/>
            <a:r>
              <a:rPr lang="en-US" sz="2400" smtClean="0"/>
              <a:t>Treatments</a:t>
            </a:r>
          </a:p>
          <a:p>
            <a:pPr lvl="1" eaLnBrk="1" hangingPunct="1"/>
            <a:r>
              <a:rPr lang="en-US" sz="2100" smtClean="0"/>
              <a:t>Treatment may involve lumpectomy (surgical removal of the tumor with clear margins) or mastectomy (surgical removal of the breast). </a:t>
            </a:r>
          </a:p>
          <a:p>
            <a:pPr lvl="1" eaLnBrk="1" hangingPunct="1"/>
            <a:r>
              <a:rPr lang="en-US" sz="2100" smtClean="0"/>
              <a:t>Removal of some of the axillary (underarms) lymph nodes is usually also recommended to obtain accurate information on the stage of the disease.</a:t>
            </a:r>
          </a:p>
          <a:p>
            <a:pPr lvl="1" eaLnBrk="1" hangingPunct="1"/>
            <a:r>
              <a:rPr lang="en-US" sz="2100" smtClean="0"/>
              <a:t>Treatment may also involve radiation therapy, chemotherapy (before or after surgery), hormone therapy (tamoxifen, aromatase inhibitors), or targeted therapy.</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Breast Cancer</a:t>
            </a:r>
          </a:p>
        </p:txBody>
      </p:sp>
      <p:sp>
        <p:nvSpPr>
          <p:cNvPr id="24579" name="Rectangle 3"/>
          <p:cNvSpPr>
            <a:spLocks noGrp="1" noChangeArrowheads="1"/>
          </p:cNvSpPr>
          <p:nvPr>
            <p:ph type="body" idx="1"/>
          </p:nvPr>
        </p:nvSpPr>
        <p:spPr/>
        <p:txBody>
          <a:bodyPr/>
          <a:lstStyle/>
          <a:p>
            <a:pPr eaLnBrk="1" hangingPunct="1"/>
            <a:r>
              <a:rPr lang="en-US" smtClean="0"/>
              <a:t>Survival</a:t>
            </a:r>
          </a:p>
          <a:p>
            <a:pPr lvl="1" eaLnBrk="1" hangingPunct="1"/>
            <a:r>
              <a:rPr lang="en-US" smtClean="0"/>
              <a:t>The survival rate for women diagnosed with localized breast cancer (cancer that has not spread to the lymph nodes or other locations outside the breast) is 98%. </a:t>
            </a:r>
          </a:p>
        </p:txBody>
      </p:sp>
      <p:pic>
        <p:nvPicPr>
          <p:cNvPr id="24580" name="Picture 4" descr="C:\Documents and Settings\03254\Local Settings\Temporary Internet Files\Content.IE5\DHO5EAR8\MC900432691[1].png"/>
          <p:cNvPicPr>
            <a:picLocks noChangeAspect="1" noChangeArrowheads="1"/>
          </p:cNvPicPr>
          <p:nvPr/>
        </p:nvPicPr>
        <p:blipFill>
          <a:blip r:embed="rId2"/>
          <a:srcRect/>
          <a:stretch>
            <a:fillRect/>
          </a:stretch>
        </p:blipFill>
        <p:spPr bwMode="auto">
          <a:xfrm>
            <a:off x="4038600" y="4343400"/>
            <a:ext cx="1600200" cy="1600200"/>
          </a:xfrm>
          <a:prstGeom prst="rect">
            <a:avLst/>
          </a:prstGeom>
          <a:noFill/>
          <a:ln w="9525">
            <a:noFill/>
            <a:miter lim="800000"/>
            <a:headEnd/>
            <a:tailEnd/>
          </a:ln>
        </p:spPr>
      </p:pic>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t>Colon &amp; Rectum</a:t>
            </a:r>
          </a:p>
        </p:txBody>
      </p:sp>
      <p:sp>
        <p:nvSpPr>
          <p:cNvPr id="25603" name="Rectangle 3"/>
          <p:cNvSpPr>
            <a:spLocks noGrp="1" noChangeArrowheads="1"/>
          </p:cNvSpPr>
          <p:nvPr>
            <p:ph type="body" idx="1"/>
          </p:nvPr>
        </p:nvSpPr>
        <p:spPr/>
        <p:txBody>
          <a:bodyPr/>
          <a:lstStyle/>
          <a:p>
            <a:pPr eaLnBrk="1" hangingPunct="1"/>
            <a:r>
              <a:rPr lang="en-US" smtClean="0"/>
              <a:t>New Cases: An estimated 101,340 cases of colon and 39,870 cases of rectal cancer are expected to occur in 2011. </a:t>
            </a:r>
          </a:p>
          <a:p>
            <a:pPr eaLnBrk="1" hangingPunct="1"/>
            <a:r>
              <a:rPr lang="en-US" smtClean="0"/>
              <a:t>Colorectal cancer is the third most common cancer in both men and women. </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mtClean="0"/>
              <a:t>Colon &amp; Rectum</a:t>
            </a:r>
          </a:p>
        </p:txBody>
      </p:sp>
      <p:sp>
        <p:nvSpPr>
          <p:cNvPr id="26627" name="Rectangle 3"/>
          <p:cNvSpPr>
            <a:spLocks noGrp="1" noChangeArrowheads="1"/>
          </p:cNvSpPr>
          <p:nvPr>
            <p:ph type="body" idx="1"/>
          </p:nvPr>
        </p:nvSpPr>
        <p:spPr>
          <a:xfrm>
            <a:off x="1676400" y="2438400"/>
            <a:ext cx="7010400" cy="3657600"/>
          </a:xfrm>
        </p:spPr>
        <p:txBody>
          <a:bodyPr/>
          <a:lstStyle/>
          <a:p>
            <a:pPr eaLnBrk="1" hangingPunct="1"/>
            <a:r>
              <a:rPr lang="en-US" smtClean="0"/>
              <a:t>Deaths: An estimated 49,380 deaths from colorectal cancer are expected to occur in 2011, accounting for 9% of all cancer deaths. </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Colon &amp; Rectum</a:t>
            </a:r>
          </a:p>
        </p:txBody>
      </p:sp>
      <p:sp>
        <p:nvSpPr>
          <p:cNvPr id="27651" name="Rectangle 3"/>
          <p:cNvSpPr>
            <a:spLocks noGrp="1" noChangeArrowheads="1"/>
          </p:cNvSpPr>
          <p:nvPr>
            <p:ph type="body" idx="1"/>
          </p:nvPr>
        </p:nvSpPr>
        <p:spPr/>
        <p:txBody>
          <a:bodyPr/>
          <a:lstStyle/>
          <a:p>
            <a:pPr eaLnBrk="1" hangingPunct="1">
              <a:lnSpc>
                <a:spcPct val="90000"/>
              </a:lnSpc>
            </a:pPr>
            <a:r>
              <a:rPr lang="en-US" smtClean="0"/>
              <a:t>Risk Factors</a:t>
            </a:r>
          </a:p>
          <a:p>
            <a:pPr lvl="1" eaLnBrk="1" hangingPunct="1">
              <a:lnSpc>
                <a:spcPct val="90000"/>
              </a:lnSpc>
            </a:pPr>
            <a:r>
              <a:rPr lang="en-US" smtClean="0"/>
              <a:t>The risk of colorectal cancer increases with age.</a:t>
            </a:r>
          </a:p>
          <a:p>
            <a:pPr lvl="1" eaLnBrk="1" hangingPunct="1">
              <a:lnSpc>
                <a:spcPct val="90000"/>
              </a:lnSpc>
            </a:pPr>
            <a:r>
              <a:rPr lang="en-US" smtClean="0"/>
              <a:t>91% of cases are diagnosed in individuals ages 50 and older. </a:t>
            </a:r>
          </a:p>
          <a:p>
            <a:pPr lvl="1" eaLnBrk="1" hangingPunct="1">
              <a:lnSpc>
                <a:spcPct val="90000"/>
              </a:lnSpc>
            </a:pPr>
            <a:r>
              <a:rPr lang="en-US" smtClean="0"/>
              <a:t>Other risk factors include: obesity, physical inactivity, a diet high in red processed meat, heavy alcohol consumption, long term smoking, and possibly inadequate intake of fruits and vegetables.</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mtClean="0"/>
              <a:t>Colon &amp; Rectum</a:t>
            </a:r>
          </a:p>
        </p:txBody>
      </p:sp>
      <p:sp>
        <p:nvSpPr>
          <p:cNvPr id="28675" name="Rectangle 3"/>
          <p:cNvSpPr>
            <a:spLocks noGrp="1" noChangeArrowheads="1"/>
          </p:cNvSpPr>
          <p:nvPr>
            <p:ph type="body" idx="1"/>
          </p:nvPr>
        </p:nvSpPr>
        <p:spPr/>
        <p:txBody>
          <a:bodyPr/>
          <a:lstStyle/>
          <a:p>
            <a:pPr eaLnBrk="1" hangingPunct="1"/>
            <a:r>
              <a:rPr lang="en-US" smtClean="0"/>
              <a:t>Signs and Symptoms</a:t>
            </a:r>
          </a:p>
          <a:p>
            <a:pPr lvl="1" eaLnBrk="1" hangingPunct="1"/>
            <a:r>
              <a:rPr lang="en-US" smtClean="0"/>
              <a:t>Early stage colorectal cancer does not usually have symptoms; therefore, screening is often necessary to detect colorectal cancer in early stages.</a:t>
            </a:r>
          </a:p>
          <a:p>
            <a:pPr lvl="1" eaLnBrk="1" hangingPunct="1"/>
            <a:r>
              <a:rPr lang="en-US" smtClean="0"/>
              <a:t>Advanced disease may cause rectal bleeding, blood in the stool, a change in bowel habits, and cramping pain in the lower abdomen. </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mtClean="0"/>
              <a:t>Colon &amp; Rectum	</a:t>
            </a:r>
          </a:p>
        </p:txBody>
      </p:sp>
      <p:sp>
        <p:nvSpPr>
          <p:cNvPr id="29699" name="Rectangle 3"/>
          <p:cNvSpPr>
            <a:spLocks noGrp="1" noChangeArrowheads="1"/>
          </p:cNvSpPr>
          <p:nvPr>
            <p:ph type="body" idx="1"/>
          </p:nvPr>
        </p:nvSpPr>
        <p:spPr/>
        <p:txBody>
          <a:bodyPr/>
          <a:lstStyle/>
          <a:p>
            <a:pPr eaLnBrk="1" hangingPunct="1"/>
            <a:r>
              <a:rPr lang="en-US" smtClean="0"/>
              <a:t>Early Detection</a:t>
            </a:r>
          </a:p>
          <a:p>
            <a:pPr lvl="1" eaLnBrk="1" hangingPunct="1"/>
            <a:r>
              <a:rPr lang="en-US" smtClean="0"/>
              <a:t>Beginning at age 50, men and women who are at average risk for developing colorectal cancer should begin screening. Screening can result in the detection and removal of colorectal polyps before they become cancerous, as well as the detection of cancer that is at an early stage.</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mtClean="0"/>
              <a:t>Colon &amp; Rectum</a:t>
            </a:r>
          </a:p>
        </p:txBody>
      </p:sp>
      <p:sp>
        <p:nvSpPr>
          <p:cNvPr id="30723" name="Rectangle 3"/>
          <p:cNvSpPr>
            <a:spLocks noGrp="1" noChangeArrowheads="1"/>
          </p:cNvSpPr>
          <p:nvPr>
            <p:ph type="body" idx="1"/>
          </p:nvPr>
        </p:nvSpPr>
        <p:spPr/>
        <p:txBody>
          <a:bodyPr/>
          <a:lstStyle/>
          <a:p>
            <a:pPr eaLnBrk="1" hangingPunct="1">
              <a:lnSpc>
                <a:spcPct val="90000"/>
              </a:lnSpc>
            </a:pPr>
            <a:r>
              <a:rPr lang="en-US" smtClean="0"/>
              <a:t>Treatment</a:t>
            </a:r>
          </a:p>
          <a:p>
            <a:pPr lvl="1" eaLnBrk="1" hangingPunct="1">
              <a:lnSpc>
                <a:spcPct val="90000"/>
              </a:lnSpc>
            </a:pPr>
            <a:r>
              <a:rPr lang="en-US" smtClean="0"/>
              <a:t>Surgery is the most common treatment for colorectal cancer. A permanent colostomy is rarely needed for colon cancer and is infrequently required for rectal cancer.</a:t>
            </a:r>
          </a:p>
          <a:p>
            <a:pPr lvl="1" eaLnBrk="1" hangingPunct="1">
              <a:lnSpc>
                <a:spcPct val="90000"/>
              </a:lnSpc>
            </a:pPr>
            <a:r>
              <a:rPr lang="en-US" smtClean="0"/>
              <a:t>Chemotherapy alone or in combination with radiation (for all rectal cancer) is given before or after surgery to most patients whose cancer has penetrated the bowel wall deeply or spread to lymph nodes.</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mtClean="0"/>
              <a:t>Colon &amp; Rectum</a:t>
            </a:r>
          </a:p>
        </p:txBody>
      </p:sp>
      <p:sp>
        <p:nvSpPr>
          <p:cNvPr id="31747" name="Rectangle 3"/>
          <p:cNvSpPr>
            <a:spLocks noGrp="1" noChangeArrowheads="1"/>
          </p:cNvSpPr>
          <p:nvPr>
            <p:ph type="body" idx="1"/>
          </p:nvPr>
        </p:nvSpPr>
        <p:spPr>
          <a:xfrm>
            <a:off x="1676400" y="1752600"/>
            <a:ext cx="7010400" cy="4343400"/>
          </a:xfrm>
        </p:spPr>
        <p:txBody>
          <a:bodyPr/>
          <a:lstStyle/>
          <a:p>
            <a:pPr eaLnBrk="1" hangingPunct="1"/>
            <a:r>
              <a:rPr lang="en-US" sz="2400" smtClean="0"/>
              <a:t>Treatment</a:t>
            </a:r>
          </a:p>
          <a:p>
            <a:pPr lvl="1" eaLnBrk="1" hangingPunct="1"/>
            <a:r>
              <a:rPr lang="en-US" sz="2100" smtClean="0"/>
              <a:t>A chemotherapy combination as FOLFOX (oxaliplatin, fluorouracil, and leucovorin) is often used to treat persons with metastatic carcinoma of the colon or rectum. </a:t>
            </a:r>
          </a:p>
          <a:p>
            <a:pPr lvl="1" eaLnBrk="1" hangingPunct="1"/>
            <a:r>
              <a:rPr lang="en-US" sz="2100" smtClean="0"/>
              <a:t>Three targeted monoclonal antibody therapies are approved by the FDA to treat metastatic colorectal cancer: bevacizumab (Avastin) blocks the growth of blood vessels to the tumor, and cetuxmab (Erbitux) and panitumumab (Vectibix) both block the effects of hormone-like factors that promote cancer cell growth.</a:t>
            </a:r>
          </a:p>
          <a:p>
            <a:pPr lvl="1" eaLnBrk="1" hangingPunct="1"/>
            <a:endParaRPr lang="en-US" sz="2100" smtClean="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mtClean="0"/>
              <a:t>Basic Facts</a:t>
            </a:r>
          </a:p>
        </p:txBody>
      </p:sp>
      <p:sp>
        <p:nvSpPr>
          <p:cNvPr id="5123" name="Rectangle 3"/>
          <p:cNvSpPr>
            <a:spLocks noGrp="1" noChangeArrowheads="1"/>
          </p:cNvSpPr>
          <p:nvPr>
            <p:ph type="body" idx="1"/>
          </p:nvPr>
        </p:nvSpPr>
        <p:spPr/>
        <p:txBody>
          <a:bodyPr/>
          <a:lstStyle/>
          <a:p>
            <a:pPr eaLnBrk="1" hangingPunct="1"/>
            <a:r>
              <a:rPr lang="en-US" sz="2400" smtClean="0"/>
              <a:t>What is Cancer?</a:t>
            </a:r>
          </a:p>
          <a:p>
            <a:pPr lvl="1" eaLnBrk="1" hangingPunct="1"/>
            <a:r>
              <a:rPr lang="en-US" sz="2100" smtClean="0"/>
              <a:t>Cancer is a group of diseases characterized by uncontrolled growth and spread of abnormal cells. If the spread is not controlled, it can result in death.</a:t>
            </a:r>
          </a:p>
          <a:p>
            <a:pPr lvl="1" eaLnBrk="1" hangingPunct="1"/>
            <a:r>
              <a:rPr lang="en-US" sz="2100" smtClean="0"/>
              <a:t>Cancer is treated with: surgery, radiation, chemotherapy, hormone therapy, biological therapy, and targeted therapy.</a:t>
            </a:r>
          </a:p>
          <a:p>
            <a:pPr lvl="1" eaLnBrk="1" hangingPunct="1"/>
            <a:r>
              <a:rPr lang="en-US" sz="2100" smtClean="0"/>
              <a:t>All cancers involve the malfunction of genes that control cell growth and division. Most cancers don’t result from inherited genes but from damage to genes occurring during one’s life.</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mtClean="0"/>
              <a:t>Colon &amp; Rectum</a:t>
            </a:r>
          </a:p>
        </p:txBody>
      </p:sp>
      <p:sp>
        <p:nvSpPr>
          <p:cNvPr id="32771" name="Rectangle 3"/>
          <p:cNvSpPr>
            <a:spLocks noGrp="1" noChangeArrowheads="1"/>
          </p:cNvSpPr>
          <p:nvPr>
            <p:ph type="body" idx="1"/>
          </p:nvPr>
        </p:nvSpPr>
        <p:spPr>
          <a:xfrm>
            <a:off x="2362200" y="2133600"/>
            <a:ext cx="3886200" cy="3962400"/>
          </a:xfrm>
        </p:spPr>
        <p:txBody>
          <a:bodyPr/>
          <a:lstStyle/>
          <a:p>
            <a:pPr eaLnBrk="1" hangingPunct="1"/>
            <a:r>
              <a:rPr lang="en-US" smtClean="0"/>
              <a:t>Survival</a:t>
            </a:r>
          </a:p>
          <a:p>
            <a:pPr lvl="1" eaLnBrk="1" hangingPunct="1"/>
            <a:r>
              <a:rPr lang="en-US" smtClean="0"/>
              <a:t>The 1 and 5 year relative survival for persons with colorectal cancer is 83% and 65%, respectfully.</a:t>
            </a:r>
          </a:p>
        </p:txBody>
      </p:sp>
      <p:pic>
        <p:nvPicPr>
          <p:cNvPr id="32772" name="Picture 4" descr="C:\Documents and Settings\03254\Local Settings\Temporary Internet Files\Content.IE5\DHO5EAR8\MC900368552[1].wmf"/>
          <p:cNvPicPr>
            <a:picLocks noChangeAspect="1" noChangeArrowheads="1"/>
          </p:cNvPicPr>
          <p:nvPr/>
        </p:nvPicPr>
        <p:blipFill>
          <a:blip r:embed="rId2"/>
          <a:srcRect/>
          <a:stretch>
            <a:fillRect/>
          </a:stretch>
        </p:blipFill>
        <p:spPr bwMode="auto">
          <a:xfrm>
            <a:off x="457200" y="3124200"/>
            <a:ext cx="1800225" cy="1800225"/>
          </a:xfrm>
          <a:prstGeom prst="rect">
            <a:avLst/>
          </a:prstGeom>
          <a:noFill/>
          <a:ln w="9525">
            <a:noFill/>
            <a:miter lim="800000"/>
            <a:headEnd/>
            <a:tailEnd/>
          </a:ln>
        </p:spPr>
      </p:pic>
      <p:pic>
        <p:nvPicPr>
          <p:cNvPr id="32773" name="Picture 5" descr="C:\Documents and Settings\03254\Local Settings\Temporary Internet Files\Content.IE5\7ZFVNFR6\MC900368560[1].wmf"/>
          <p:cNvPicPr>
            <a:picLocks noChangeAspect="1" noChangeArrowheads="1"/>
          </p:cNvPicPr>
          <p:nvPr/>
        </p:nvPicPr>
        <p:blipFill>
          <a:blip r:embed="rId3"/>
          <a:srcRect/>
          <a:stretch>
            <a:fillRect/>
          </a:stretch>
        </p:blipFill>
        <p:spPr bwMode="auto">
          <a:xfrm>
            <a:off x="6781800" y="3124200"/>
            <a:ext cx="1800225" cy="1800225"/>
          </a:xfrm>
          <a:prstGeom prst="rect">
            <a:avLst/>
          </a:prstGeom>
          <a:noFill/>
          <a:ln w="9525">
            <a:noFill/>
            <a:miter lim="800000"/>
            <a:headEnd/>
            <a:tailEnd/>
          </a:ln>
        </p:spPr>
      </p:pic>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smtClean="0"/>
              <a:t>Leukemia </a:t>
            </a:r>
          </a:p>
        </p:txBody>
      </p:sp>
      <p:sp>
        <p:nvSpPr>
          <p:cNvPr id="33795" name="Rectangle 3"/>
          <p:cNvSpPr>
            <a:spLocks noGrp="1" noChangeArrowheads="1"/>
          </p:cNvSpPr>
          <p:nvPr>
            <p:ph type="body" idx="1"/>
          </p:nvPr>
        </p:nvSpPr>
        <p:spPr/>
        <p:txBody>
          <a:bodyPr/>
          <a:lstStyle/>
          <a:p>
            <a:pPr eaLnBrk="1" hangingPunct="1">
              <a:lnSpc>
                <a:spcPct val="90000"/>
              </a:lnSpc>
            </a:pPr>
            <a:r>
              <a:rPr lang="en-US" smtClean="0"/>
              <a:t>New Cases</a:t>
            </a:r>
          </a:p>
          <a:p>
            <a:pPr lvl="1" eaLnBrk="1" hangingPunct="1">
              <a:lnSpc>
                <a:spcPct val="90000"/>
              </a:lnSpc>
            </a:pPr>
            <a:r>
              <a:rPr lang="en-US" b="1" i="1" smtClean="0"/>
              <a:t>Leukemia is diagnosed 10 times more often in adults than children.</a:t>
            </a:r>
          </a:p>
          <a:p>
            <a:pPr lvl="1" eaLnBrk="1" hangingPunct="1">
              <a:lnSpc>
                <a:spcPct val="90000"/>
              </a:lnSpc>
            </a:pPr>
            <a:r>
              <a:rPr lang="en-US" smtClean="0"/>
              <a:t>An estimated 44,600 new cases of leukemia are expected in 2011. </a:t>
            </a:r>
          </a:p>
          <a:p>
            <a:pPr lvl="1" eaLnBrk="1" hangingPunct="1">
              <a:lnSpc>
                <a:spcPct val="90000"/>
              </a:lnSpc>
            </a:pPr>
            <a:r>
              <a:rPr lang="en-US" smtClean="0"/>
              <a:t>In adults, the most common types are acute myeloid leukemia (AML), and chronic lymphocytic leukemia (CLL). </a:t>
            </a:r>
            <a:endParaRPr lang="en-US" i="1" smtClean="0"/>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smtClean="0"/>
              <a:t>Leukemia</a:t>
            </a:r>
          </a:p>
        </p:txBody>
      </p:sp>
      <p:sp>
        <p:nvSpPr>
          <p:cNvPr id="34819" name="Rectangle 3"/>
          <p:cNvSpPr>
            <a:spLocks noGrp="1" noChangeArrowheads="1"/>
          </p:cNvSpPr>
          <p:nvPr>
            <p:ph type="body" idx="1"/>
          </p:nvPr>
        </p:nvSpPr>
        <p:spPr/>
        <p:txBody>
          <a:bodyPr/>
          <a:lstStyle/>
          <a:p>
            <a:pPr eaLnBrk="1" hangingPunct="1"/>
            <a:r>
              <a:rPr lang="en-US" smtClean="0"/>
              <a:t>Deaths</a:t>
            </a:r>
          </a:p>
          <a:p>
            <a:pPr lvl="1" eaLnBrk="1" hangingPunct="1"/>
            <a:r>
              <a:rPr lang="en-US" smtClean="0"/>
              <a:t>An estimated 21,780 deaths are expected to occur in 2011.</a:t>
            </a:r>
          </a:p>
        </p:txBody>
      </p:sp>
      <p:pic>
        <p:nvPicPr>
          <p:cNvPr id="34820" name="Picture 4" descr="C:\Documents and Settings\03254\Local Settings\Temporary Internet Files\Content.IE5\OUSGU91Y\MC900149532[1].wmf"/>
          <p:cNvPicPr>
            <a:picLocks noChangeAspect="1" noChangeArrowheads="1"/>
          </p:cNvPicPr>
          <p:nvPr/>
        </p:nvPicPr>
        <p:blipFill>
          <a:blip r:embed="rId2"/>
          <a:srcRect/>
          <a:stretch>
            <a:fillRect/>
          </a:stretch>
        </p:blipFill>
        <p:spPr bwMode="auto">
          <a:xfrm>
            <a:off x="2895600" y="3581400"/>
            <a:ext cx="3478213" cy="2328863"/>
          </a:xfrm>
          <a:prstGeom prst="rect">
            <a:avLst/>
          </a:prstGeom>
          <a:noFill/>
          <a:ln w="9525">
            <a:noFill/>
            <a:miter lim="800000"/>
            <a:headEnd/>
            <a:tailEnd/>
          </a:ln>
        </p:spPr>
      </p:pic>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smtClean="0"/>
              <a:t>Leukemia</a:t>
            </a:r>
          </a:p>
        </p:txBody>
      </p:sp>
      <p:sp>
        <p:nvSpPr>
          <p:cNvPr id="35843" name="Rectangle 3"/>
          <p:cNvSpPr>
            <a:spLocks noGrp="1" noChangeArrowheads="1"/>
          </p:cNvSpPr>
          <p:nvPr>
            <p:ph type="body" idx="1"/>
          </p:nvPr>
        </p:nvSpPr>
        <p:spPr/>
        <p:txBody>
          <a:bodyPr/>
          <a:lstStyle/>
          <a:p>
            <a:pPr eaLnBrk="1" hangingPunct="1"/>
            <a:r>
              <a:rPr lang="en-US" sz="2400" smtClean="0"/>
              <a:t>Risk Factors</a:t>
            </a:r>
          </a:p>
          <a:p>
            <a:pPr lvl="1" eaLnBrk="1" hangingPunct="1"/>
            <a:r>
              <a:rPr lang="en-US" sz="2100" smtClean="0"/>
              <a:t>Exposure to ionized radiation increases risks of several types of leukemia.</a:t>
            </a:r>
          </a:p>
          <a:p>
            <a:pPr lvl="1" eaLnBrk="1" hangingPunct="1"/>
            <a:r>
              <a:rPr lang="en-US" sz="2100" smtClean="0"/>
              <a:t>Leukemia may also occur as a side effect of chemotherapy.</a:t>
            </a:r>
          </a:p>
          <a:p>
            <a:pPr lvl="1" eaLnBrk="1" hangingPunct="1"/>
            <a:r>
              <a:rPr lang="en-US" sz="2100" smtClean="0"/>
              <a:t>Family history is one of the most common factors for CLL.</a:t>
            </a:r>
          </a:p>
          <a:p>
            <a:pPr lvl="1" eaLnBrk="1" hangingPunct="1"/>
            <a:r>
              <a:rPr lang="en-US" sz="2100" smtClean="0"/>
              <a:t>Cigarette smoking and exposure to certain chemicals such as benzen (a component in gasoline and cigarette smoke) are risk factors for myeloid leukemia. </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smtClean="0"/>
              <a:t>Leukemia</a:t>
            </a:r>
          </a:p>
        </p:txBody>
      </p:sp>
      <p:sp>
        <p:nvSpPr>
          <p:cNvPr id="36867" name="Rectangle 3"/>
          <p:cNvSpPr>
            <a:spLocks noGrp="1" noChangeArrowheads="1"/>
          </p:cNvSpPr>
          <p:nvPr>
            <p:ph type="body" idx="1"/>
          </p:nvPr>
        </p:nvSpPr>
        <p:spPr/>
        <p:txBody>
          <a:bodyPr/>
          <a:lstStyle/>
          <a:p>
            <a:pPr eaLnBrk="1" hangingPunct="1"/>
            <a:r>
              <a:rPr lang="en-US" smtClean="0"/>
              <a:t>Signs and Symptoms</a:t>
            </a:r>
          </a:p>
          <a:p>
            <a:pPr lvl="1" eaLnBrk="1" hangingPunct="1"/>
            <a:r>
              <a:rPr lang="en-US" smtClean="0"/>
              <a:t>Symptoms may include fatigue, paleness, weight loss, repeated infections, fever, bruising easily, and nose bleeds or other hemorrhages. </a:t>
            </a:r>
          </a:p>
          <a:p>
            <a:pPr lvl="1" eaLnBrk="1" hangingPunct="1"/>
            <a:r>
              <a:rPr lang="en-US" smtClean="0"/>
              <a:t>Chronic leukemia can progress slowly with few symptoms and is often diagnosed with routine blood tests. </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smtClean="0"/>
              <a:t>Leukemia</a:t>
            </a:r>
          </a:p>
        </p:txBody>
      </p:sp>
      <p:sp>
        <p:nvSpPr>
          <p:cNvPr id="37891" name="Rectangle 3"/>
          <p:cNvSpPr>
            <a:spLocks noGrp="1" noChangeArrowheads="1"/>
          </p:cNvSpPr>
          <p:nvPr>
            <p:ph type="body" idx="1"/>
          </p:nvPr>
        </p:nvSpPr>
        <p:spPr/>
        <p:txBody>
          <a:bodyPr/>
          <a:lstStyle/>
          <a:p>
            <a:pPr eaLnBrk="1" hangingPunct="1"/>
            <a:r>
              <a:rPr lang="en-US" smtClean="0"/>
              <a:t>Early Detection</a:t>
            </a:r>
          </a:p>
          <a:p>
            <a:pPr lvl="1" eaLnBrk="1" hangingPunct="1"/>
            <a:r>
              <a:rPr lang="en-US" smtClean="0"/>
              <a:t>Leukemia can be difficult to diagnose early because symptoms often resemble those of other less serious conditions.</a:t>
            </a:r>
          </a:p>
          <a:p>
            <a:pPr lvl="1" eaLnBrk="1" hangingPunct="1"/>
            <a:r>
              <a:rPr lang="en-US" smtClean="0"/>
              <a:t>When a physician does suspect leukemia, diagnosis can be made using blood tests and a bone marrow biopsy. </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smtClean="0"/>
              <a:t>Leukemia</a:t>
            </a:r>
          </a:p>
        </p:txBody>
      </p:sp>
      <p:sp>
        <p:nvSpPr>
          <p:cNvPr id="38915" name="Rectangle 3"/>
          <p:cNvSpPr>
            <a:spLocks noGrp="1" noChangeArrowheads="1"/>
          </p:cNvSpPr>
          <p:nvPr>
            <p:ph type="body" idx="1"/>
          </p:nvPr>
        </p:nvSpPr>
        <p:spPr/>
        <p:txBody>
          <a:bodyPr/>
          <a:lstStyle/>
          <a:p>
            <a:pPr eaLnBrk="1" hangingPunct="1"/>
            <a:r>
              <a:rPr lang="en-US" smtClean="0"/>
              <a:t>Treatments</a:t>
            </a:r>
          </a:p>
          <a:p>
            <a:pPr lvl="1" eaLnBrk="1" hangingPunct="1"/>
            <a:r>
              <a:rPr lang="en-US" smtClean="0"/>
              <a:t>Chemotherapy is the most effective method of treating leukemia. </a:t>
            </a:r>
          </a:p>
          <a:p>
            <a:pPr lvl="1" eaLnBrk="1" hangingPunct="1"/>
            <a:r>
              <a:rPr lang="en-US" smtClean="0"/>
              <a:t>Imatinib (Gleevec) is a highly specific drug used for treatment of chronic myleloid (or myelogenous) leukemia (CML).</a:t>
            </a:r>
          </a:p>
          <a:p>
            <a:pPr lvl="1" eaLnBrk="1" hangingPunct="1">
              <a:buFont typeface="Wingdings" pitchFamily="2" charset="2"/>
              <a:buNone/>
            </a:pPr>
            <a:endParaRPr lang="en-US" smtClean="0"/>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smtClean="0"/>
              <a:t>Leukemia</a:t>
            </a:r>
          </a:p>
        </p:txBody>
      </p:sp>
      <p:sp>
        <p:nvSpPr>
          <p:cNvPr id="39939" name="Rectangle 3"/>
          <p:cNvSpPr>
            <a:spLocks noGrp="1" noChangeArrowheads="1"/>
          </p:cNvSpPr>
          <p:nvPr>
            <p:ph type="body" idx="1"/>
          </p:nvPr>
        </p:nvSpPr>
        <p:spPr/>
        <p:txBody>
          <a:bodyPr/>
          <a:lstStyle/>
          <a:p>
            <a:pPr eaLnBrk="1" hangingPunct="1"/>
            <a:r>
              <a:rPr lang="en-US" sz="2400" smtClean="0"/>
              <a:t>Treatments</a:t>
            </a:r>
          </a:p>
          <a:p>
            <a:pPr lvl="1" eaLnBrk="1" hangingPunct="1"/>
            <a:r>
              <a:rPr lang="en-US" sz="2100" smtClean="0"/>
              <a:t>Two related drugs, nilotinib (Tasigna) and dastinib (Sprycel), are often effective if imatinib stops working. </a:t>
            </a:r>
          </a:p>
          <a:p>
            <a:pPr lvl="1" eaLnBrk="1" hangingPunct="1"/>
            <a:r>
              <a:rPr lang="en-US" sz="2100" smtClean="0"/>
              <a:t>Imatinib is also sometimes used to treat ALL. </a:t>
            </a:r>
          </a:p>
          <a:p>
            <a:pPr lvl="1" eaLnBrk="1" hangingPunct="1"/>
            <a:r>
              <a:rPr lang="en-US" sz="2100" smtClean="0"/>
              <a:t>Gemtuzumab ozogamicin (Mylotarg) is a targeted drug approved for treatment in older AML patients whose cancer has relapsed or who are not able to receive other chemotherapy. </a:t>
            </a:r>
          </a:p>
          <a:p>
            <a:pPr lvl="1" eaLnBrk="1" hangingPunct="1"/>
            <a:r>
              <a:rPr lang="en-US" sz="2100" i="1" smtClean="0"/>
              <a:t>Under appropriate conditions stem cell transplantation may be useful in treating certain types of leukemia.</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smtClean="0"/>
              <a:t>Leukemia</a:t>
            </a:r>
          </a:p>
        </p:txBody>
      </p:sp>
      <p:sp>
        <p:nvSpPr>
          <p:cNvPr id="40963" name="Rectangle 3"/>
          <p:cNvSpPr>
            <a:spLocks noGrp="1" noChangeArrowheads="1"/>
          </p:cNvSpPr>
          <p:nvPr>
            <p:ph type="body" idx="1"/>
          </p:nvPr>
        </p:nvSpPr>
        <p:spPr/>
        <p:txBody>
          <a:bodyPr/>
          <a:lstStyle/>
          <a:p>
            <a:pPr eaLnBrk="1" hangingPunct="1"/>
            <a:r>
              <a:rPr lang="en-US" smtClean="0"/>
              <a:t>Survival</a:t>
            </a:r>
          </a:p>
          <a:p>
            <a:pPr lvl="1" eaLnBrk="1" hangingPunct="1"/>
            <a:r>
              <a:rPr lang="en-US" smtClean="0"/>
              <a:t>Survival in leukemia varies by type, ranging from a 5 year relative survival of 24% for people with AML or 80% with CLL. </a:t>
            </a:r>
          </a:p>
          <a:p>
            <a:pPr lvl="1" eaLnBrk="1" hangingPunct="1"/>
            <a:r>
              <a:rPr lang="en-US" smtClean="0"/>
              <a:t>In large part due to the discovery of the targeted cancer drug Gleevec, survival rates for CML, have more than doubled since 1975-1977, from 24% to 55% today. </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smtClean="0"/>
              <a:t>Liver</a:t>
            </a:r>
          </a:p>
        </p:txBody>
      </p:sp>
      <p:sp>
        <p:nvSpPr>
          <p:cNvPr id="41987" name="Rectangle 3"/>
          <p:cNvSpPr>
            <a:spLocks noGrp="1" noChangeArrowheads="1"/>
          </p:cNvSpPr>
          <p:nvPr>
            <p:ph type="body" idx="1"/>
          </p:nvPr>
        </p:nvSpPr>
        <p:spPr/>
        <p:txBody>
          <a:bodyPr/>
          <a:lstStyle/>
          <a:p>
            <a:pPr eaLnBrk="1" hangingPunct="1"/>
            <a:r>
              <a:rPr lang="en-US" smtClean="0"/>
              <a:t>New Cases</a:t>
            </a:r>
          </a:p>
          <a:p>
            <a:pPr lvl="1" eaLnBrk="1" hangingPunct="1"/>
            <a:r>
              <a:rPr lang="en-US" smtClean="0"/>
              <a:t>An estimated 26,190 new cases of liver cancer (including intrahepatic bile duct) are expected to occur in the US during 2011. </a:t>
            </a:r>
          </a:p>
          <a:p>
            <a:pPr lvl="1" eaLnBrk="1" hangingPunct="1"/>
            <a:r>
              <a:rPr lang="en-US" smtClean="0"/>
              <a:t>Incident rates are highest among Asian Americans/Pacific Islanders and Hispanic Americans. </a:t>
            </a:r>
          </a:p>
          <a:p>
            <a:pPr eaLnBrk="1" hangingPunct="1"/>
            <a:endParaRPr lang="en-US" smtClean="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Cancer Can be Prevented!</a:t>
            </a:r>
          </a:p>
        </p:txBody>
      </p:sp>
      <p:sp>
        <p:nvSpPr>
          <p:cNvPr id="6147" name="Rectangle 3"/>
          <p:cNvSpPr>
            <a:spLocks noGrp="1" noChangeArrowheads="1"/>
          </p:cNvSpPr>
          <p:nvPr>
            <p:ph type="body" idx="1"/>
          </p:nvPr>
        </p:nvSpPr>
        <p:spPr/>
        <p:txBody>
          <a:bodyPr/>
          <a:lstStyle/>
          <a:p>
            <a:pPr eaLnBrk="1" hangingPunct="1">
              <a:lnSpc>
                <a:spcPct val="90000"/>
              </a:lnSpc>
            </a:pPr>
            <a:r>
              <a:rPr lang="en-US" smtClean="0"/>
              <a:t>The American Cancer Society estimated that in 2011 about 171,600 cancer deaths would be caused by tobacco use.</a:t>
            </a:r>
          </a:p>
          <a:p>
            <a:pPr eaLnBrk="1" hangingPunct="1">
              <a:lnSpc>
                <a:spcPct val="90000"/>
              </a:lnSpc>
            </a:pPr>
            <a:r>
              <a:rPr lang="en-US" smtClean="0"/>
              <a:t>Scientific evidence suggests that about 1 in 3 of the 571,950 cancer deaths expected to occur in 2011 would be related to physical inactivity, poor nutrition, or being overweight/obese and thus could be prevented.</a:t>
            </a: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smtClean="0"/>
              <a:t>Liver</a:t>
            </a:r>
          </a:p>
        </p:txBody>
      </p:sp>
      <p:sp>
        <p:nvSpPr>
          <p:cNvPr id="43011" name="Rectangle 3"/>
          <p:cNvSpPr>
            <a:spLocks noGrp="1" noChangeArrowheads="1"/>
          </p:cNvSpPr>
          <p:nvPr>
            <p:ph type="body" idx="1"/>
          </p:nvPr>
        </p:nvSpPr>
        <p:spPr/>
        <p:txBody>
          <a:bodyPr/>
          <a:lstStyle/>
          <a:p>
            <a:pPr eaLnBrk="1" hangingPunct="1"/>
            <a:r>
              <a:rPr lang="en-US" smtClean="0"/>
              <a:t>Deaths</a:t>
            </a:r>
          </a:p>
          <a:p>
            <a:pPr lvl="1" eaLnBrk="1" hangingPunct="1"/>
            <a:r>
              <a:rPr lang="en-US" smtClean="0"/>
              <a:t>An estimated 19,590 liver cancer deaths (6,330 in women, 13,260 in men) are expected in 2011.</a:t>
            </a:r>
          </a:p>
        </p:txBody>
      </p:sp>
      <p:pic>
        <p:nvPicPr>
          <p:cNvPr id="43012" name="Picture 4" descr="C:\Documents and Settings\03254\Local Settings\Temporary Internet Files\Content.IE5\DHO5EAR8\MC900438737[1].jpg"/>
          <p:cNvPicPr>
            <a:picLocks noChangeAspect="1" noChangeArrowheads="1"/>
          </p:cNvPicPr>
          <p:nvPr/>
        </p:nvPicPr>
        <p:blipFill>
          <a:blip r:embed="rId2"/>
          <a:srcRect/>
          <a:stretch>
            <a:fillRect/>
          </a:stretch>
        </p:blipFill>
        <p:spPr bwMode="auto">
          <a:xfrm>
            <a:off x="3886200" y="3810000"/>
            <a:ext cx="1771650" cy="2362200"/>
          </a:xfrm>
          <a:prstGeom prst="rect">
            <a:avLst/>
          </a:prstGeom>
          <a:noFill/>
          <a:ln w="9525">
            <a:noFill/>
            <a:miter lim="800000"/>
            <a:headEnd/>
            <a:tailEnd/>
          </a:ln>
        </p:spPr>
      </p:pic>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smtClean="0"/>
              <a:t>Liver</a:t>
            </a:r>
          </a:p>
        </p:txBody>
      </p:sp>
      <p:sp>
        <p:nvSpPr>
          <p:cNvPr id="44035" name="Rectangle 3"/>
          <p:cNvSpPr>
            <a:spLocks noGrp="1" noChangeArrowheads="1"/>
          </p:cNvSpPr>
          <p:nvPr>
            <p:ph type="body" idx="1"/>
          </p:nvPr>
        </p:nvSpPr>
        <p:spPr/>
        <p:txBody>
          <a:bodyPr/>
          <a:lstStyle/>
          <a:p>
            <a:pPr eaLnBrk="1" hangingPunct="1">
              <a:lnSpc>
                <a:spcPct val="90000"/>
              </a:lnSpc>
            </a:pPr>
            <a:r>
              <a:rPr lang="en-US" smtClean="0"/>
              <a:t>Risk Factors</a:t>
            </a:r>
          </a:p>
          <a:p>
            <a:pPr lvl="1" eaLnBrk="1" hangingPunct="1">
              <a:lnSpc>
                <a:spcPct val="90000"/>
              </a:lnSpc>
            </a:pPr>
            <a:r>
              <a:rPr lang="en-US" smtClean="0"/>
              <a:t>In the US and other western countries, alcohol related cirrhosis and possibly non-alcoholic fatty liver disease associated with obesity accounts for the majority of liver cancer cases.</a:t>
            </a:r>
          </a:p>
          <a:p>
            <a:pPr lvl="1" eaLnBrk="1" hangingPunct="1">
              <a:lnSpc>
                <a:spcPct val="90000"/>
              </a:lnSpc>
            </a:pPr>
            <a:r>
              <a:rPr lang="en-US" smtClean="0"/>
              <a:t>Chronic infections with hepatitis B virus (HBV) and hepatitis C virus (HCV) are associated with less than half of liver cancer cases in the US.</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smtClean="0"/>
              <a:t>Liver</a:t>
            </a:r>
          </a:p>
        </p:txBody>
      </p:sp>
      <p:sp>
        <p:nvSpPr>
          <p:cNvPr id="45059" name="Rectangle 3"/>
          <p:cNvSpPr>
            <a:spLocks noGrp="1" noChangeArrowheads="1"/>
          </p:cNvSpPr>
          <p:nvPr>
            <p:ph type="body" idx="1"/>
          </p:nvPr>
        </p:nvSpPr>
        <p:spPr/>
        <p:txBody>
          <a:bodyPr/>
          <a:lstStyle/>
          <a:p>
            <a:pPr eaLnBrk="1" hangingPunct="1"/>
            <a:r>
              <a:rPr lang="en-US" smtClean="0"/>
              <a:t>Signs and Symptoms</a:t>
            </a:r>
          </a:p>
          <a:p>
            <a:pPr lvl="1" eaLnBrk="1" hangingPunct="1"/>
            <a:r>
              <a:rPr lang="en-US" smtClean="0"/>
              <a:t>Common symptoms include abdominal pain and/or swelling, weight loss, weakness, loss of appetite, jaundice (a yellowish discoloration of the skin and eyes) and fever. </a:t>
            </a:r>
          </a:p>
          <a:p>
            <a:pPr lvl="1" eaLnBrk="1" hangingPunct="1"/>
            <a:r>
              <a:rPr lang="en-US" smtClean="0"/>
              <a:t>Enlargement of the liver is the most common physical sign occurring in 50-90% of patients.</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smtClean="0"/>
              <a:t>Liver</a:t>
            </a:r>
          </a:p>
        </p:txBody>
      </p:sp>
      <p:sp>
        <p:nvSpPr>
          <p:cNvPr id="46083" name="Rectangle 3"/>
          <p:cNvSpPr>
            <a:spLocks noGrp="1" noChangeArrowheads="1"/>
          </p:cNvSpPr>
          <p:nvPr>
            <p:ph type="body" idx="1"/>
          </p:nvPr>
        </p:nvSpPr>
        <p:spPr/>
        <p:txBody>
          <a:bodyPr/>
          <a:lstStyle/>
          <a:p>
            <a:pPr eaLnBrk="1" hangingPunct="1"/>
            <a:r>
              <a:rPr lang="en-US" smtClean="0"/>
              <a:t>Early Detection</a:t>
            </a:r>
          </a:p>
          <a:p>
            <a:pPr lvl="1" eaLnBrk="1" hangingPunct="1"/>
            <a:r>
              <a:rPr lang="en-US" smtClean="0"/>
              <a:t>At present, the best strategy to reduce the burden of cancer is the adoption of preventative measures of vaccinations against HBV and the avoidance of high risk behaviors such as intravenous drug use and alcohol abuse.</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smtClean="0"/>
              <a:t>Liver </a:t>
            </a:r>
          </a:p>
        </p:txBody>
      </p:sp>
      <p:sp>
        <p:nvSpPr>
          <p:cNvPr id="47107" name="Rectangle 3"/>
          <p:cNvSpPr>
            <a:spLocks noGrp="1" noChangeArrowheads="1"/>
          </p:cNvSpPr>
          <p:nvPr>
            <p:ph type="body" idx="1"/>
          </p:nvPr>
        </p:nvSpPr>
        <p:spPr/>
        <p:txBody>
          <a:bodyPr/>
          <a:lstStyle/>
          <a:p>
            <a:pPr eaLnBrk="1" hangingPunct="1"/>
            <a:r>
              <a:rPr lang="en-US" sz="2400" smtClean="0"/>
              <a:t>Treatment</a:t>
            </a:r>
          </a:p>
          <a:p>
            <a:pPr lvl="1" eaLnBrk="1" hangingPunct="1"/>
            <a:r>
              <a:rPr lang="en-US" sz="2100" smtClean="0"/>
              <a:t>The treatment of cirrhosis (a disease state that precedes liver cancer in the majority of cases) with interferon may reduce the risk of progression to cancer and is the subject of ongoing research. </a:t>
            </a:r>
          </a:p>
          <a:p>
            <a:pPr lvl="1" eaLnBrk="1" hangingPunct="1"/>
            <a:r>
              <a:rPr lang="en-US" sz="2100" smtClean="0"/>
              <a:t>Early stage liver cancer in patients with sufficient liver tissue can sometimes be successfully treated with surgery or, less often, liver transplantation.</a:t>
            </a:r>
          </a:p>
          <a:p>
            <a:pPr lvl="1" eaLnBrk="1" hangingPunct="1"/>
            <a:r>
              <a:rPr lang="en-US" sz="2100" smtClean="0"/>
              <a:t>Sorafenib (Nexavar) is a drug approved for the treatment of HCC in patients who are not candidates for surgury.</a:t>
            </a: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US" smtClean="0"/>
              <a:t>Liver</a:t>
            </a:r>
          </a:p>
        </p:txBody>
      </p:sp>
      <p:sp>
        <p:nvSpPr>
          <p:cNvPr id="48131" name="Rectangle 3"/>
          <p:cNvSpPr>
            <a:spLocks noGrp="1" noChangeArrowheads="1"/>
          </p:cNvSpPr>
          <p:nvPr>
            <p:ph type="body" idx="1"/>
          </p:nvPr>
        </p:nvSpPr>
        <p:spPr/>
        <p:txBody>
          <a:bodyPr/>
          <a:lstStyle/>
          <a:p>
            <a:pPr eaLnBrk="1" hangingPunct="1"/>
            <a:r>
              <a:rPr lang="en-US" smtClean="0"/>
              <a:t>Survival</a:t>
            </a:r>
          </a:p>
          <a:p>
            <a:pPr lvl="1" eaLnBrk="1" hangingPunct="1"/>
            <a:r>
              <a:rPr lang="en-US" smtClean="0"/>
              <a:t>The 5 year relative survival rate for patients with liver cancer is 14%. </a:t>
            </a:r>
          </a:p>
          <a:p>
            <a:pPr lvl="1" eaLnBrk="1" hangingPunct="1"/>
            <a:r>
              <a:rPr lang="en-US" smtClean="0"/>
              <a:t>5 year survival is 26% among patients in whom cancer is found at an early stage, compared to only 3% when it’s found after spreading to distant organs.</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smtClean="0"/>
              <a:t>Lung &amp; Bronchus</a:t>
            </a:r>
          </a:p>
        </p:txBody>
      </p:sp>
      <p:sp>
        <p:nvSpPr>
          <p:cNvPr id="49155" name="Rectangle 3"/>
          <p:cNvSpPr>
            <a:spLocks noGrp="1" noChangeArrowheads="1"/>
          </p:cNvSpPr>
          <p:nvPr>
            <p:ph type="body" idx="1"/>
          </p:nvPr>
        </p:nvSpPr>
        <p:spPr/>
        <p:txBody>
          <a:bodyPr/>
          <a:lstStyle/>
          <a:p>
            <a:pPr eaLnBrk="1" hangingPunct="1"/>
            <a:r>
              <a:rPr lang="en-US" smtClean="0"/>
              <a:t>New Cases</a:t>
            </a:r>
          </a:p>
          <a:p>
            <a:pPr lvl="1" eaLnBrk="1" hangingPunct="1"/>
            <a:r>
              <a:rPr lang="en-US" smtClean="0"/>
              <a:t>An estimated 221,130 new cases of lung cancer are expected in 2011, accounting for about 14% of cancer diagnoses. </a:t>
            </a:r>
          </a:p>
          <a:p>
            <a:pPr lvl="1" eaLnBrk="1" hangingPunct="1"/>
            <a:r>
              <a:rPr lang="en-US" smtClean="0"/>
              <a:t>Lung cancer is classified clinically as small cell (14%) or non-small cell (85%) for the purpose of treatment. </a:t>
            </a: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US" smtClean="0"/>
              <a:t>Lung &amp; Bronchus</a:t>
            </a:r>
          </a:p>
        </p:txBody>
      </p:sp>
      <p:sp>
        <p:nvSpPr>
          <p:cNvPr id="50179" name="Rectangle 3"/>
          <p:cNvSpPr>
            <a:spLocks noGrp="1" noChangeArrowheads="1"/>
          </p:cNvSpPr>
          <p:nvPr>
            <p:ph type="body" idx="1"/>
          </p:nvPr>
        </p:nvSpPr>
        <p:spPr/>
        <p:txBody>
          <a:bodyPr/>
          <a:lstStyle/>
          <a:p>
            <a:pPr eaLnBrk="1" hangingPunct="1"/>
            <a:r>
              <a:rPr lang="en-US" smtClean="0"/>
              <a:t>Deaths</a:t>
            </a:r>
          </a:p>
          <a:p>
            <a:pPr lvl="1" eaLnBrk="1" hangingPunct="1"/>
            <a:r>
              <a:rPr lang="en-US" b="1" i="1" smtClean="0"/>
              <a:t>Lung cancer accounts for more deaths than any other cancer in both men and women.</a:t>
            </a:r>
          </a:p>
          <a:p>
            <a:pPr lvl="1" eaLnBrk="1" hangingPunct="1"/>
            <a:r>
              <a:rPr lang="en-US" smtClean="0"/>
              <a:t>An estimated 156,940 deaths, accounting for about 27% of all cancer deaths, are expected to occur in 2011. </a:t>
            </a: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en-US" smtClean="0"/>
              <a:t>Lung &amp; Bronchus</a:t>
            </a:r>
          </a:p>
        </p:txBody>
      </p:sp>
      <p:sp>
        <p:nvSpPr>
          <p:cNvPr id="51203" name="Rectangle 3"/>
          <p:cNvSpPr>
            <a:spLocks noGrp="1" noChangeArrowheads="1"/>
          </p:cNvSpPr>
          <p:nvPr>
            <p:ph type="body" idx="1"/>
          </p:nvPr>
        </p:nvSpPr>
        <p:spPr/>
        <p:txBody>
          <a:bodyPr/>
          <a:lstStyle/>
          <a:p>
            <a:pPr eaLnBrk="1" hangingPunct="1">
              <a:lnSpc>
                <a:spcPct val="90000"/>
              </a:lnSpc>
            </a:pPr>
            <a:r>
              <a:rPr lang="en-US" smtClean="0"/>
              <a:t>Risk Factors</a:t>
            </a:r>
          </a:p>
          <a:p>
            <a:pPr lvl="1" eaLnBrk="1" hangingPunct="1">
              <a:lnSpc>
                <a:spcPct val="90000"/>
              </a:lnSpc>
            </a:pPr>
            <a:r>
              <a:rPr lang="en-US" b="1" i="1" smtClean="0"/>
              <a:t>Cigarette smoking is by far the most important factor for lung cancer.</a:t>
            </a:r>
          </a:p>
          <a:p>
            <a:pPr lvl="1" eaLnBrk="1" hangingPunct="1">
              <a:lnSpc>
                <a:spcPct val="90000"/>
              </a:lnSpc>
            </a:pPr>
            <a:r>
              <a:rPr lang="en-US" smtClean="0"/>
              <a:t>Other factors include: occupational or environmental exposure to second hand smoke, radon, asbestos (particularly among smokers), certain metals (chromium, cadmium, arsenic), some organic chemicals, radiation, air pollution, and a history of tuberculosis.</a:t>
            </a: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en-US" smtClean="0"/>
              <a:t>Lung &amp; Bronchus</a:t>
            </a:r>
          </a:p>
        </p:txBody>
      </p:sp>
      <p:sp>
        <p:nvSpPr>
          <p:cNvPr id="52227" name="Rectangle 3"/>
          <p:cNvSpPr>
            <a:spLocks noGrp="1" noChangeArrowheads="1"/>
          </p:cNvSpPr>
          <p:nvPr>
            <p:ph type="body" idx="1"/>
          </p:nvPr>
        </p:nvSpPr>
        <p:spPr/>
        <p:txBody>
          <a:bodyPr/>
          <a:lstStyle/>
          <a:p>
            <a:pPr eaLnBrk="1" hangingPunct="1"/>
            <a:r>
              <a:rPr lang="en-US" smtClean="0"/>
              <a:t>Signs and Symptoms	</a:t>
            </a:r>
          </a:p>
          <a:p>
            <a:pPr lvl="1" eaLnBrk="1" hangingPunct="1"/>
            <a:r>
              <a:rPr lang="en-US" smtClean="0"/>
              <a:t>Symptoms may include persistent cough, sputum streaked with blood, chest pain, blood, voice change, and recurrent pneumonia or bronchitis.</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mtClean="0"/>
              <a:t>Cancer Can be Prevented!</a:t>
            </a:r>
          </a:p>
        </p:txBody>
      </p:sp>
      <p:sp>
        <p:nvSpPr>
          <p:cNvPr id="7171" name="Rectangle 3"/>
          <p:cNvSpPr>
            <a:spLocks noGrp="1" noChangeArrowheads="1"/>
          </p:cNvSpPr>
          <p:nvPr>
            <p:ph type="body" idx="1"/>
          </p:nvPr>
        </p:nvSpPr>
        <p:spPr/>
        <p:txBody>
          <a:bodyPr/>
          <a:lstStyle/>
          <a:p>
            <a:pPr eaLnBrk="1" hangingPunct="1"/>
            <a:r>
              <a:rPr lang="en-US" smtClean="0"/>
              <a:t>Regular screening exams by a health care professional can result in the detection and removal of precancerous growths, as well as the diagnosis of cancers at an </a:t>
            </a:r>
            <a:r>
              <a:rPr lang="en-US" i="1" smtClean="0"/>
              <a:t>early stage</a:t>
            </a:r>
            <a:r>
              <a:rPr lang="en-US" smtClean="0"/>
              <a:t>, when they are most treatable.</a:t>
            </a:r>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en-US" smtClean="0"/>
              <a:t>Lung &amp; Bronchus</a:t>
            </a:r>
          </a:p>
        </p:txBody>
      </p:sp>
      <p:sp>
        <p:nvSpPr>
          <p:cNvPr id="53251" name="Rectangle 3"/>
          <p:cNvSpPr>
            <a:spLocks noGrp="1" noChangeArrowheads="1"/>
          </p:cNvSpPr>
          <p:nvPr>
            <p:ph type="body" idx="1"/>
          </p:nvPr>
        </p:nvSpPr>
        <p:spPr/>
        <p:txBody>
          <a:bodyPr/>
          <a:lstStyle/>
          <a:p>
            <a:pPr eaLnBrk="1" hangingPunct="1"/>
            <a:r>
              <a:rPr lang="en-US" smtClean="0"/>
              <a:t>Early Detection</a:t>
            </a:r>
          </a:p>
          <a:p>
            <a:pPr lvl="1" eaLnBrk="1" hangingPunct="1"/>
            <a:r>
              <a:rPr lang="en-US" smtClean="0"/>
              <a:t>Screening for early lung cancer detection has not yet been proven to reduce mortality. </a:t>
            </a:r>
          </a:p>
          <a:p>
            <a:pPr lvl="1" eaLnBrk="1" hangingPunct="1"/>
            <a:r>
              <a:rPr lang="en-US" smtClean="0"/>
              <a:t>The National Lung Screening Trial is a clinical trial to assess whether screening individuals at high risk for lung cancer with spiral CT or standard chest x-ray can prevent cancer deaths.</a:t>
            </a: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US" smtClean="0"/>
              <a:t>Lung &amp; Bronchus</a:t>
            </a:r>
          </a:p>
        </p:txBody>
      </p:sp>
      <p:sp>
        <p:nvSpPr>
          <p:cNvPr id="54275" name="Rectangle 3"/>
          <p:cNvSpPr>
            <a:spLocks noGrp="1" noChangeArrowheads="1"/>
          </p:cNvSpPr>
          <p:nvPr>
            <p:ph type="body" idx="1"/>
          </p:nvPr>
        </p:nvSpPr>
        <p:spPr/>
        <p:txBody>
          <a:bodyPr/>
          <a:lstStyle/>
          <a:p>
            <a:pPr eaLnBrk="1" hangingPunct="1"/>
            <a:r>
              <a:rPr lang="en-US" smtClean="0"/>
              <a:t>Treatment</a:t>
            </a:r>
          </a:p>
          <a:p>
            <a:pPr lvl="1" eaLnBrk="1" hangingPunct="1"/>
            <a:r>
              <a:rPr lang="en-US" smtClean="0"/>
              <a:t>Treatment options are determined by the type (small cell or non-small cell) and stage of cancer and include: surgery, radiation therapy, chemotherapy, and targeted therapies such as bevacizumab (Avastin) and erlotinib (Tarceva). </a:t>
            </a:r>
          </a:p>
          <a:p>
            <a:pPr lvl="1" eaLnBrk="1" hangingPunct="1"/>
            <a:r>
              <a:rPr lang="en-US" smtClean="0"/>
              <a:t>For localized cancers, surgery is usually the treatment of choice. </a:t>
            </a: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smtClean="0"/>
              <a:t>Lung &amp; Bronchus</a:t>
            </a:r>
          </a:p>
        </p:txBody>
      </p:sp>
      <p:sp>
        <p:nvSpPr>
          <p:cNvPr id="55299" name="Rectangle 3"/>
          <p:cNvSpPr>
            <a:spLocks noGrp="1" noChangeArrowheads="1"/>
          </p:cNvSpPr>
          <p:nvPr>
            <p:ph type="body" idx="1"/>
          </p:nvPr>
        </p:nvSpPr>
        <p:spPr/>
        <p:txBody>
          <a:bodyPr/>
          <a:lstStyle/>
          <a:p>
            <a:pPr eaLnBrk="1" hangingPunct="1">
              <a:lnSpc>
                <a:spcPct val="90000"/>
              </a:lnSpc>
            </a:pPr>
            <a:r>
              <a:rPr lang="en-US" sz="2400" smtClean="0"/>
              <a:t>Treatment</a:t>
            </a:r>
          </a:p>
          <a:p>
            <a:pPr lvl="1" eaLnBrk="1" hangingPunct="1">
              <a:lnSpc>
                <a:spcPct val="90000"/>
              </a:lnSpc>
            </a:pPr>
            <a:r>
              <a:rPr lang="en-US" sz="2100" smtClean="0"/>
              <a:t>Because the disease has usually spread by the time it has been discovered, radiation therapy and chemotherapy are often used, sometimes in combination with surgery.</a:t>
            </a:r>
          </a:p>
          <a:p>
            <a:pPr lvl="1" eaLnBrk="1" hangingPunct="1">
              <a:lnSpc>
                <a:spcPct val="90000"/>
              </a:lnSpc>
            </a:pPr>
            <a:r>
              <a:rPr lang="en-US" sz="2100" smtClean="0"/>
              <a:t>A recent clinical trial showed a survival advantage for advanced-staged non-small cell lung cancer patients when cetuximab (Erbitux), a monoclonal antibody (was combined with the traditional chemotherapeutic regimen). </a:t>
            </a:r>
          </a:p>
          <a:p>
            <a:pPr lvl="1" eaLnBrk="1" hangingPunct="1">
              <a:lnSpc>
                <a:spcPct val="90000"/>
              </a:lnSpc>
            </a:pPr>
            <a:r>
              <a:rPr lang="en-US" sz="2100" smtClean="0"/>
              <a:t>Chemotherapy alone or combined with radiation is the usual treatment for small cell lung cancer.</a:t>
            </a: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smtClean="0"/>
              <a:t>Lung &amp; Bronchus</a:t>
            </a:r>
          </a:p>
        </p:txBody>
      </p:sp>
      <p:sp>
        <p:nvSpPr>
          <p:cNvPr id="56323" name="Rectangle 3"/>
          <p:cNvSpPr>
            <a:spLocks noGrp="1" noChangeArrowheads="1"/>
          </p:cNvSpPr>
          <p:nvPr>
            <p:ph type="body" idx="1"/>
          </p:nvPr>
        </p:nvSpPr>
        <p:spPr/>
        <p:txBody>
          <a:bodyPr/>
          <a:lstStyle/>
          <a:p>
            <a:pPr eaLnBrk="1" hangingPunct="1"/>
            <a:r>
              <a:rPr lang="en-US" smtClean="0"/>
              <a:t>Survival</a:t>
            </a:r>
          </a:p>
          <a:p>
            <a:pPr lvl="1" eaLnBrk="1" hangingPunct="1"/>
            <a:r>
              <a:rPr lang="en-US" smtClean="0"/>
              <a:t>The 1 year relative survival for lung cancer increased from 35% in 1975-1979 to 43% in 2003-2006. However, the 5 year survival rate for all stages combined is only 16%. The 5 year survival rate is 53% for cases detected when the disease is still localized.</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n-US" smtClean="0"/>
              <a:t>Lymphoma</a:t>
            </a:r>
          </a:p>
        </p:txBody>
      </p:sp>
      <p:sp>
        <p:nvSpPr>
          <p:cNvPr id="57347" name="Rectangle 3"/>
          <p:cNvSpPr>
            <a:spLocks noGrp="1" noChangeArrowheads="1"/>
          </p:cNvSpPr>
          <p:nvPr>
            <p:ph type="body" idx="1"/>
          </p:nvPr>
        </p:nvSpPr>
        <p:spPr/>
        <p:txBody>
          <a:bodyPr/>
          <a:lstStyle/>
          <a:p>
            <a:pPr eaLnBrk="1" hangingPunct="1"/>
            <a:r>
              <a:rPr lang="en-US" smtClean="0"/>
              <a:t>New Cases</a:t>
            </a:r>
          </a:p>
          <a:p>
            <a:pPr lvl="1" eaLnBrk="1" hangingPunct="1"/>
            <a:r>
              <a:rPr lang="en-US" smtClean="0"/>
              <a:t>An estimated 75,190 new cases of lymphoma will occur in 2011, including 8,830 cases of Hodgkin's lymphoma and 66,360 cases of non-Hodgkin’s lymphoma. </a:t>
            </a:r>
          </a:p>
          <a:p>
            <a:pPr lvl="1" eaLnBrk="1" hangingPunct="1">
              <a:buFont typeface="Wingdings" pitchFamily="2" charset="2"/>
              <a:buNone/>
            </a:pPr>
            <a:endParaRPr lang="en-US" smtClean="0"/>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en-US" smtClean="0"/>
              <a:t>Lymphoma</a:t>
            </a:r>
          </a:p>
        </p:txBody>
      </p:sp>
      <p:sp>
        <p:nvSpPr>
          <p:cNvPr id="58371" name="Rectangle 3"/>
          <p:cNvSpPr>
            <a:spLocks noGrp="1" noChangeArrowheads="1"/>
          </p:cNvSpPr>
          <p:nvPr>
            <p:ph type="body" idx="1"/>
          </p:nvPr>
        </p:nvSpPr>
        <p:spPr/>
        <p:txBody>
          <a:bodyPr/>
          <a:lstStyle/>
          <a:p>
            <a:pPr eaLnBrk="1" hangingPunct="1">
              <a:lnSpc>
                <a:spcPct val="90000"/>
              </a:lnSpc>
            </a:pPr>
            <a:r>
              <a:rPr lang="en-US" sz="2400" smtClean="0"/>
              <a:t>Deaths</a:t>
            </a:r>
          </a:p>
          <a:p>
            <a:pPr lvl="1" eaLnBrk="1" hangingPunct="1">
              <a:lnSpc>
                <a:spcPct val="90000"/>
              </a:lnSpc>
            </a:pPr>
            <a:r>
              <a:rPr lang="en-US" sz="2100" smtClean="0"/>
              <a:t>An estimated 20,620 deaths from lymphoma will occur in 2011 (Hodgkin’s lymphoma 1,300; non-Hodgkin’s lymphoma 19,320).</a:t>
            </a:r>
          </a:p>
          <a:p>
            <a:pPr lvl="1" eaLnBrk="1" hangingPunct="1">
              <a:lnSpc>
                <a:spcPct val="90000"/>
              </a:lnSpc>
            </a:pPr>
            <a:r>
              <a:rPr lang="en-US" sz="2100" smtClean="0"/>
              <a:t>Death rates for Hodgkin’s lymphoma have been decreasing in both men and women for more than three decades, though the decrease in men has slowed since 2000. </a:t>
            </a:r>
          </a:p>
          <a:p>
            <a:pPr lvl="1" eaLnBrk="1" hangingPunct="1">
              <a:lnSpc>
                <a:spcPct val="90000"/>
              </a:lnSpc>
            </a:pPr>
            <a:r>
              <a:rPr lang="en-US" sz="2100" smtClean="0"/>
              <a:t>Death rates for NHL have been decreasing since 1997 by 3% per year in men and by 3.6% per year in women after increasing for most of the previous two decades.</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smtClean="0"/>
              <a:t>Lymphoma</a:t>
            </a:r>
          </a:p>
        </p:txBody>
      </p:sp>
      <p:sp>
        <p:nvSpPr>
          <p:cNvPr id="59395" name="Rectangle 3"/>
          <p:cNvSpPr>
            <a:spLocks noGrp="1" noChangeArrowheads="1"/>
          </p:cNvSpPr>
          <p:nvPr>
            <p:ph type="body" idx="1"/>
          </p:nvPr>
        </p:nvSpPr>
        <p:spPr/>
        <p:txBody>
          <a:bodyPr/>
          <a:lstStyle/>
          <a:p>
            <a:pPr eaLnBrk="1" hangingPunct="1"/>
            <a:r>
              <a:rPr lang="en-US" smtClean="0"/>
              <a:t>Risk Factors</a:t>
            </a:r>
          </a:p>
          <a:p>
            <a:pPr lvl="1" eaLnBrk="1" hangingPunct="1"/>
            <a:r>
              <a:rPr lang="en-US" smtClean="0"/>
              <a:t>The risks of developing NHL include: age, organ transplant patients who receive immuno suppressants to prevent rejection, patients with autoimmune conditions, patients who have HIV, human T-cell leukemia virus type 1 (HTLV-1), and patients with hepatitis C virus (HCV). </a:t>
            </a:r>
          </a:p>
          <a:p>
            <a:pPr lvl="1" eaLnBrk="1" hangingPunct="1"/>
            <a:endParaRPr lang="en-US" smtClean="0"/>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en-US" smtClean="0"/>
              <a:t>Lymphoma</a:t>
            </a:r>
          </a:p>
        </p:txBody>
      </p:sp>
      <p:sp>
        <p:nvSpPr>
          <p:cNvPr id="60419" name="Rectangle 3"/>
          <p:cNvSpPr>
            <a:spLocks noGrp="1" noChangeArrowheads="1"/>
          </p:cNvSpPr>
          <p:nvPr>
            <p:ph type="body" idx="1"/>
          </p:nvPr>
        </p:nvSpPr>
        <p:spPr/>
        <p:txBody>
          <a:bodyPr/>
          <a:lstStyle/>
          <a:p>
            <a:pPr eaLnBrk="1" hangingPunct="1"/>
            <a:r>
              <a:rPr lang="en-US" sz="2400" smtClean="0"/>
              <a:t>Risk Factors</a:t>
            </a:r>
          </a:p>
          <a:p>
            <a:pPr lvl="1" eaLnBrk="1" hangingPunct="1"/>
            <a:r>
              <a:rPr lang="en-US" sz="2100" smtClean="0"/>
              <a:t>Hodgkin’s lymphoma risks include: patients with Epstein-Barr virus (EBV), H. pylori infections have increased the risk of gastric lymphoma.</a:t>
            </a:r>
          </a:p>
          <a:p>
            <a:pPr lvl="1" eaLnBrk="1" hangingPunct="1"/>
            <a:r>
              <a:rPr lang="en-US" sz="2100" smtClean="0"/>
              <a:t>Family history of lymphoma and certain common genetic variations in immune response genes are associated with a modestly increased risk. </a:t>
            </a:r>
          </a:p>
          <a:p>
            <a:pPr lvl="1" eaLnBrk="1" hangingPunct="1"/>
            <a:r>
              <a:rPr lang="en-US" sz="2100" smtClean="0"/>
              <a:t>Occupational exposure to herbicides, chlorinated organic compounds, and certain other chemicals also increase risk. </a:t>
            </a: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en-US" smtClean="0"/>
              <a:t>Lymphoma</a:t>
            </a:r>
          </a:p>
        </p:txBody>
      </p:sp>
      <p:sp>
        <p:nvSpPr>
          <p:cNvPr id="61443" name="Rectangle 3"/>
          <p:cNvSpPr>
            <a:spLocks noGrp="1" noChangeArrowheads="1"/>
          </p:cNvSpPr>
          <p:nvPr>
            <p:ph type="body" idx="1"/>
          </p:nvPr>
        </p:nvSpPr>
        <p:spPr/>
        <p:txBody>
          <a:bodyPr/>
          <a:lstStyle/>
          <a:p>
            <a:pPr eaLnBrk="1" hangingPunct="1"/>
            <a:r>
              <a:rPr lang="en-US" smtClean="0"/>
              <a:t>Signs and Symptoms</a:t>
            </a:r>
          </a:p>
          <a:p>
            <a:pPr lvl="1" eaLnBrk="1" hangingPunct="1"/>
            <a:r>
              <a:rPr lang="en-US" smtClean="0"/>
              <a:t>Symptoms may include swollen lymph nodes, itching, night sweats, fatigue, unexplained weight loss, and intermittent fever. </a:t>
            </a:r>
          </a:p>
        </p:txBody>
      </p:sp>
      <p:pic>
        <p:nvPicPr>
          <p:cNvPr id="61444" name="Picture 4" descr="C:\Documents and Settings\03254\Local Settings\Temporary Internet Files\Content.IE5\7ZFVNFR6\MP900178413[1].jpg"/>
          <p:cNvPicPr>
            <a:picLocks noChangeAspect="1" noChangeArrowheads="1"/>
          </p:cNvPicPr>
          <p:nvPr/>
        </p:nvPicPr>
        <p:blipFill>
          <a:blip r:embed="rId2"/>
          <a:srcRect/>
          <a:stretch>
            <a:fillRect/>
          </a:stretch>
        </p:blipFill>
        <p:spPr bwMode="auto">
          <a:xfrm>
            <a:off x="3352800" y="4191000"/>
            <a:ext cx="2895600" cy="1930400"/>
          </a:xfrm>
          <a:prstGeom prst="rect">
            <a:avLst/>
          </a:prstGeom>
          <a:noFill/>
          <a:ln w="9525">
            <a:noFill/>
            <a:miter lim="800000"/>
            <a:headEnd/>
            <a:tailEnd/>
          </a:ln>
        </p:spPr>
      </p:pic>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en-US" smtClean="0"/>
              <a:t>Lymphoma</a:t>
            </a:r>
          </a:p>
        </p:txBody>
      </p:sp>
      <p:sp>
        <p:nvSpPr>
          <p:cNvPr id="62467" name="Rectangle 3"/>
          <p:cNvSpPr>
            <a:spLocks noGrp="1" noChangeArrowheads="1"/>
          </p:cNvSpPr>
          <p:nvPr>
            <p:ph type="body" idx="1"/>
          </p:nvPr>
        </p:nvSpPr>
        <p:spPr/>
        <p:txBody>
          <a:bodyPr/>
          <a:lstStyle/>
          <a:p>
            <a:pPr eaLnBrk="1" hangingPunct="1"/>
            <a:r>
              <a:rPr lang="en-US" smtClean="0"/>
              <a:t>Treatments</a:t>
            </a:r>
          </a:p>
          <a:p>
            <a:pPr lvl="1" eaLnBrk="1" hangingPunct="1"/>
            <a:r>
              <a:rPr lang="en-US" smtClean="0"/>
              <a:t>Hodgkin’s lymphoma is usually treated with chemotherapy, radiation therapy, bone marrow or stem cell transplantation, or any combination thereof, depending on the stage and cell type of the disease.</a:t>
            </a:r>
          </a:p>
          <a:p>
            <a:pPr lvl="1" eaLnBrk="1" hangingPunct="1"/>
            <a:r>
              <a:rPr lang="en-US" smtClean="0"/>
              <a:t>Non-Hodgkin’s lymphoma patients are usually treated with chemotherapy or radiation. </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Who’s At Risk?</a:t>
            </a:r>
          </a:p>
        </p:txBody>
      </p:sp>
      <p:sp>
        <p:nvSpPr>
          <p:cNvPr id="8195" name="Rectangle 3"/>
          <p:cNvSpPr>
            <a:spLocks noGrp="1" noChangeArrowheads="1"/>
          </p:cNvSpPr>
          <p:nvPr>
            <p:ph type="body" idx="1"/>
          </p:nvPr>
        </p:nvSpPr>
        <p:spPr/>
        <p:txBody>
          <a:bodyPr/>
          <a:lstStyle/>
          <a:p>
            <a:pPr eaLnBrk="1" hangingPunct="1"/>
            <a:r>
              <a:rPr lang="en-US" i="1" smtClean="0"/>
              <a:t>Anyone</a:t>
            </a:r>
            <a:r>
              <a:rPr lang="en-US" smtClean="0"/>
              <a:t> can develop cancer. </a:t>
            </a:r>
          </a:p>
          <a:p>
            <a:pPr lvl="1" eaLnBrk="1" hangingPunct="1"/>
            <a:r>
              <a:rPr lang="en-US" smtClean="0"/>
              <a:t>Most cases occur in adults who are middle aged or older. </a:t>
            </a:r>
          </a:p>
          <a:p>
            <a:pPr lvl="2" eaLnBrk="1" hangingPunct="1"/>
            <a:r>
              <a:rPr lang="en-US" smtClean="0"/>
              <a:t>Women who have a first degree relative (mother, sister, daughter…) with a history of breast cancer have about twice the risk of developing breast cancer, compared to women who don’t have this family history.</a:t>
            </a:r>
          </a:p>
          <a:p>
            <a:pPr lvl="2" eaLnBrk="1" hangingPunct="1">
              <a:buFont typeface="Wingdings" pitchFamily="2" charset="2"/>
              <a:buNone/>
            </a:pPr>
            <a:endParaRPr lang="en-US" smtClean="0"/>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en-US" smtClean="0"/>
              <a:t>Lymphoma	</a:t>
            </a:r>
          </a:p>
        </p:txBody>
      </p:sp>
      <p:sp>
        <p:nvSpPr>
          <p:cNvPr id="63491" name="Rectangle 3"/>
          <p:cNvSpPr>
            <a:spLocks noGrp="1" noChangeArrowheads="1"/>
          </p:cNvSpPr>
          <p:nvPr>
            <p:ph type="body" idx="1"/>
          </p:nvPr>
        </p:nvSpPr>
        <p:spPr/>
        <p:txBody>
          <a:bodyPr/>
          <a:lstStyle/>
          <a:p>
            <a:pPr eaLnBrk="1" hangingPunct="1"/>
            <a:r>
              <a:rPr lang="en-US" smtClean="0"/>
              <a:t>Treatments</a:t>
            </a:r>
          </a:p>
          <a:p>
            <a:pPr lvl="1" eaLnBrk="1" hangingPunct="1"/>
            <a:r>
              <a:rPr lang="en-US" smtClean="0"/>
              <a:t>Highly specific monoclonal antibodies, such as rituximab (Rituxan) and alemtuzumab (Campath), directed at lymphoma cells are used for initial treatment and recurrence of some types of NHL, as are antibodies linked to radioactive atoms, such as, ibritumomab tiuxetan (Zevalin) and tositumomab (Bexxar). </a:t>
            </a: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en-US" smtClean="0"/>
              <a:t>Lymphoma</a:t>
            </a:r>
          </a:p>
        </p:txBody>
      </p:sp>
      <p:sp>
        <p:nvSpPr>
          <p:cNvPr id="64515" name="Rectangle 3"/>
          <p:cNvSpPr>
            <a:spLocks noGrp="1" noChangeArrowheads="1"/>
          </p:cNvSpPr>
          <p:nvPr>
            <p:ph type="body" idx="1"/>
          </p:nvPr>
        </p:nvSpPr>
        <p:spPr/>
        <p:txBody>
          <a:bodyPr/>
          <a:lstStyle/>
          <a:p>
            <a:pPr eaLnBrk="1" hangingPunct="1"/>
            <a:r>
              <a:rPr lang="en-US" smtClean="0"/>
              <a:t>Survival</a:t>
            </a:r>
          </a:p>
          <a:p>
            <a:pPr lvl="1" eaLnBrk="1" hangingPunct="1"/>
            <a:r>
              <a:rPr lang="en-US" smtClean="0"/>
              <a:t>Survival varies widely by cell type and stage of disease. 1 year relative survival for Hodgkin’s and non-Hodgkin’s lymphoma is 92% and 80%, respectively; the 5 year survival is 85% and 67% respectively. </a:t>
            </a:r>
          </a:p>
          <a:p>
            <a:pPr lvl="1" eaLnBrk="1" hangingPunct="1"/>
            <a:r>
              <a:rPr lang="en-US" smtClean="0"/>
              <a:t>Ten years after diagnosis, survival for Hodgkin’s and non-Hodgkin’s lymphoma declines to 81% and 57%, respectively. </a:t>
            </a:r>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en-US" smtClean="0"/>
              <a:t>Ovary</a:t>
            </a:r>
          </a:p>
        </p:txBody>
      </p:sp>
      <p:sp>
        <p:nvSpPr>
          <p:cNvPr id="65539" name="Rectangle 3"/>
          <p:cNvSpPr>
            <a:spLocks noGrp="1" noChangeArrowheads="1"/>
          </p:cNvSpPr>
          <p:nvPr>
            <p:ph type="body" idx="1"/>
          </p:nvPr>
        </p:nvSpPr>
        <p:spPr/>
        <p:txBody>
          <a:bodyPr/>
          <a:lstStyle/>
          <a:p>
            <a:pPr eaLnBrk="1" hangingPunct="1"/>
            <a:r>
              <a:rPr lang="en-US" smtClean="0"/>
              <a:t>New Cases</a:t>
            </a:r>
          </a:p>
          <a:p>
            <a:pPr lvl="1" eaLnBrk="1" hangingPunct="1"/>
            <a:r>
              <a:rPr lang="en-US" smtClean="0"/>
              <a:t>An estimated 21,990 new cases of ovarian cancer are expected in the US in 2011. </a:t>
            </a:r>
          </a:p>
          <a:p>
            <a:pPr lvl="1" eaLnBrk="1" hangingPunct="1"/>
            <a:r>
              <a:rPr lang="en-US" smtClean="0"/>
              <a:t>Ovarian cancer accounts for about 3% of cancer in women and ranks second to gynecologic cancers, following cancer of uterine corpus. </a:t>
            </a:r>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r>
              <a:rPr lang="en-US" smtClean="0"/>
              <a:t>Ovary</a:t>
            </a:r>
          </a:p>
        </p:txBody>
      </p:sp>
      <p:sp>
        <p:nvSpPr>
          <p:cNvPr id="66563" name="Rectangle 3"/>
          <p:cNvSpPr>
            <a:spLocks noGrp="1" noChangeArrowheads="1"/>
          </p:cNvSpPr>
          <p:nvPr>
            <p:ph type="body" idx="1"/>
          </p:nvPr>
        </p:nvSpPr>
        <p:spPr/>
        <p:txBody>
          <a:bodyPr/>
          <a:lstStyle/>
          <a:p>
            <a:pPr eaLnBrk="1" hangingPunct="1"/>
            <a:r>
              <a:rPr lang="en-US" smtClean="0"/>
              <a:t>Deaths</a:t>
            </a:r>
          </a:p>
          <a:p>
            <a:pPr lvl="1" eaLnBrk="1" hangingPunct="1"/>
            <a:r>
              <a:rPr lang="en-US" smtClean="0"/>
              <a:t>An estimated 15,460 deaths are expected in 2011. Ovarian cancer causes more deaths than any other cancer in the female reproductive system. </a:t>
            </a:r>
          </a:p>
        </p:txBody>
      </p:sp>
      <p:pic>
        <p:nvPicPr>
          <p:cNvPr id="66564" name="Picture 5" descr="C:\Documents and Settings\03254\Local Settings\Temporary Internet Files\Content.IE5\OUSGU91Y\MC900048400[1].wmf"/>
          <p:cNvPicPr>
            <a:picLocks noChangeAspect="1" noChangeArrowheads="1"/>
          </p:cNvPicPr>
          <p:nvPr/>
        </p:nvPicPr>
        <p:blipFill>
          <a:blip r:embed="rId2"/>
          <a:srcRect/>
          <a:stretch>
            <a:fillRect/>
          </a:stretch>
        </p:blipFill>
        <p:spPr bwMode="auto">
          <a:xfrm>
            <a:off x="3657600" y="4495800"/>
            <a:ext cx="1676400" cy="1676400"/>
          </a:xfrm>
          <a:prstGeom prst="rect">
            <a:avLst/>
          </a:prstGeom>
          <a:noFill/>
          <a:ln w="9525">
            <a:noFill/>
            <a:miter lim="800000"/>
            <a:headEnd/>
            <a:tailEnd/>
          </a:ln>
        </p:spPr>
      </p:pic>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hangingPunct="1"/>
            <a:r>
              <a:rPr lang="en-US" smtClean="0"/>
              <a:t>Ovary</a:t>
            </a:r>
          </a:p>
        </p:txBody>
      </p:sp>
      <p:sp>
        <p:nvSpPr>
          <p:cNvPr id="67587" name="Rectangle 3"/>
          <p:cNvSpPr>
            <a:spLocks noGrp="1" noChangeArrowheads="1"/>
          </p:cNvSpPr>
          <p:nvPr>
            <p:ph type="body" idx="1"/>
          </p:nvPr>
        </p:nvSpPr>
        <p:spPr/>
        <p:txBody>
          <a:bodyPr/>
          <a:lstStyle/>
          <a:p>
            <a:pPr eaLnBrk="1" hangingPunct="1"/>
            <a:r>
              <a:rPr lang="en-US" smtClean="0"/>
              <a:t>Risk Factors</a:t>
            </a:r>
          </a:p>
          <a:p>
            <a:pPr lvl="1" eaLnBrk="1" hangingPunct="1"/>
            <a:r>
              <a:rPr lang="en-US" smtClean="0"/>
              <a:t>The most important risk factor is a strong family history of breast or ovarian cancer. Women who have had breast cancer or who have tested positive for inherited mutations in BRCA 1 or BRCA 2 genes are at increased risk. </a:t>
            </a:r>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r>
              <a:rPr lang="en-US" smtClean="0"/>
              <a:t>Ovary	</a:t>
            </a:r>
          </a:p>
        </p:txBody>
      </p:sp>
      <p:sp>
        <p:nvSpPr>
          <p:cNvPr id="68611" name="Rectangle 3"/>
          <p:cNvSpPr>
            <a:spLocks noGrp="1" noChangeArrowheads="1"/>
          </p:cNvSpPr>
          <p:nvPr>
            <p:ph type="body" idx="1"/>
          </p:nvPr>
        </p:nvSpPr>
        <p:spPr/>
        <p:txBody>
          <a:bodyPr/>
          <a:lstStyle/>
          <a:p>
            <a:pPr eaLnBrk="1" hangingPunct="1"/>
            <a:r>
              <a:rPr lang="en-US" smtClean="0"/>
              <a:t>Signs and Symptoms</a:t>
            </a:r>
          </a:p>
          <a:p>
            <a:pPr lvl="1" eaLnBrk="1" hangingPunct="1"/>
            <a:r>
              <a:rPr lang="en-US" smtClean="0"/>
              <a:t>Early ovarian cancer usually has no obvious symptoms. </a:t>
            </a:r>
          </a:p>
          <a:p>
            <a:pPr lvl="1" eaLnBrk="1" hangingPunct="1"/>
            <a:r>
              <a:rPr lang="en-US" smtClean="0"/>
              <a:t>The most common sign is enlargement of the abdomen which is caused by the accumulation of fluid. </a:t>
            </a:r>
          </a:p>
          <a:p>
            <a:pPr lvl="1" eaLnBrk="1" hangingPunct="1"/>
            <a:r>
              <a:rPr lang="en-US" smtClean="0"/>
              <a:t>Abnormal vaginal bleeding is rarely a symptom of ovarian cancer.</a:t>
            </a:r>
          </a:p>
        </p:txBody>
      </p:sp>
    </p:spTree>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r>
              <a:rPr lang="en-US" smtClean="0"/>
              <a:t>Ovary</a:t>
            </a:r>
          </a:p>
        </p:txBody>
      </p:sp>
      <p:sp>
        <p:nvSpPr>
          <p:cNvPr id="69635" name="Rectangle 3"/>
          <p:cNvSpPr>
            <a:spLocks noGrp="1" noChangeArrowheads="1"/>
          </p:cNvSpPr>
          <p:nvPr>
            <p:ph type="body" idx="1"/>
          </p:nvPr>
        </p:nvSpPr>
        <p:spPr/>
        <p:txBody>
          <a:bodyPr/>
          <a:lstStyle/>
          <a:p>
            <a:pPr eaLnBrk="1" hangingPunct="1"/>
            <a:r>
              <a:rPr lang="en-US" sz="2400" smtClean="0"/>
              <a:t>Early Detection</a:t>
            </a:r>
          </a:p>
          <a:p>
            <a:pPr lvl="1" eaLnBrk="1" hangingPunct="1"/>
            <a:r>
              <a:rPr lang="en-US" sz="2100" smtClean="0"/>
              <a:t>There is currently no sufficiently accurate screening test proven to be effective in the early detection of ovarian cancer. Pelvic exams only occasionally detect ovarian cancer, generally when the disease is advanced. </a:t>
            </a:r>
          </a:p>
          <a:p>
            <a:pPr lvl="1" eaLnBrk="1" hangingPunct="1"/>
            <a:r>
              <a:rPr lang="en-US" sz="2100" smtClean="0"/>
              <a:t>However, for women who are at high risk of ovarian cancer and women who have persistent, unexplained symptoms, the combination of a thorough pelvic exam, transvaginal ultrasound, and blood tests for the tumor marker CA125 may be offered.</a:t>
            </a:r>
          </a:p>
        </p:txBody>
      </p:sp>
    </p:spTree>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eaLnBrk="1" hangingPunct="1"/>
            <a:r>
              <a:rPr lang="en-US" smtClean="0"/>
              <a:t>Ovary</a:t>
            </a:r>
          </a:p>
        </p:txBody>
      </p:sp>
      <p:sp>
        <p:nvSpPr>
          <p:cNvPr id="70659" name="Rectangle 3"/>
          <p:cNvSpPr>
            <a:spLocks noGrp="1" noChangeArrowheads="1"/>
          </p:cNvSpPr>
          <p:nvPr>
            <p:ph type="body" idx="1"/>
          </p:nvPr>
        </p:nvSpPr>
        <p:spPr/>
        <p:txBody>
          <a:bodyPr/>
          <a:lstStyle/>
          <a:p>
            <a:pPr eaLnBrk="1" hangingPunct="1"/>
            <a:r>
              <a:rPr lang="en-US" smtClean="0"/>
              <a:t>Early Detection</a:t>
            </a:r>
          </a:p>
          <a:p>
            <a:pPr lvl="1" eaLnBrk="1" hangingPunct="1"/>
            <a:r>
              <a:rPr lang="en-US" smtClean="0"/>
              <a:t>For women at average risk, transvaginal ultrasound and testing for the tumor marker CA125 may help in diagnosis but are not used for routine screening. </a:t>
            </a:r>
          </a:p>
        </p:txBody>
      </p:sp>
    </p:spTree>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r>
              <a:rPr lang="en-US" smtClean="0"/>
              <a:t>Ovary 	</a:t>
            </a:r>
          </a:p>
        </p:txBody>
      </p:sp>
      <p:sp>
        <p:nvSpPr>
          <p:cNvPr id="71683" name="Rectangle 3"/>
          <p:cNvSpPr>
            <a:spLocks noGrp="1" noChangeArrowheads="1"/>
          </p:cNvSpPr>
          <p:nvPr>
            <p:ph type="body" idx="1"/>
          </p:nvPr>
        </p:nvSpPr>
        <p:spPr/>
        <p:txBody>
          <a:bodyPr/>
          <a:lstStyle/>
          <a:p>
            <a:pPr eaLnBrk="1" hangingPunct="1"/>
            <a:r>
              <a:rPr lang="en-US" smtClean="0"/>
              <a:t>Treatments</a:t>
            </a:r>
          </a:p>
          <a:p>
            <a:pPr lvl="1" eaLnBrk="1" hangingPunct="1"/>
            <a:r>
              <a:rPr lang="en-US" smtClean="0"/>
              <a:t>Treatments includes surgery and usually chemotherapy. Surgery usually involves removal of one or both ovaries and fallopian tubes (salpingo-oophorectomy), and the uterus (hysterectomy). </a:t>
            </a:r>
          </a:p>
        </p:txBody>
      </p:sp>
    </p:spTree>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hangingPunct="1"/>
            <a:r>
              <a:rPr lang="en-US" smtClean="0"/>
              <a:t>Ovary</a:t>
            </a:r>
          </a:p>
        </p:txBody>
      </p:sp>
      <p:sp>
        <p:nvSpPr>
          <p:cNvPr id="72707" name="Rectangle 3"/>
          <p:cNvSpPr>
            <a:spLocks noGrp="1" noChangeArrowheads="1"/>
          </p:cNvSpPr>
          <p:nvPr>
            <p:ph type="body" idx="1"/>
          </p:nvPr>
        </p:nvSpPr>
        <p:spPr/>
        <p:txBody>
          <a:bodyPr/>
          <a:lstStyle/>
          <a:p>
            <a:pPr eaLnBrk="1" hangingPunct="1">
              <a:lnSpc>
                <a:spcPct val="90000"/>
              </a:lnSpc>
            </a:pPr>
            <a:r>
              <a:rPr lang="en-US" sz="2400" smtClean="0"/>
              <a:t>Survival</a:t>
            </a:r>
          </a:p>
          <a:p>
            <a:pPr lvl="1" eaLnBrk="1" hangingPunct="1">
              <a:lnSpc>
                <a:spcPct val="90000"/>
              </a:lnSpc>
            </a:pPr>
            <a:r>
              <a:rPr lang="en-US" sz="2100" smtClean="0"/>
              <a:t>Relative survival varies by age; women younger than 65 are almost twice as likely to survive 5 years (57%) following diagnosis as women 65 and older (29%). </a:t>
            </a:r>
          </a:p>
          <a:p>
            <a:pPr lvl="1" eaLnBrk="1" hangingPunct="1">
              <a:lnSpc>
                <a:spcPct val="90000"/>
              </a:lnSpc>
            </a:pPr>
            <a:r>
              <a:rPr lang="en-US" sz="2100" smtClean="0"/>
              <a:t>Overall, the 1 and 5 year relative survival of ovarian cancer patients is 75% and 46%, respectively. </a:t>
            </a:r>
          </a:p>
          <a:p>
            <a:pPr lvl="1" eaLnBrk="1" hangingPunct="1">
              <a:lnSpc>
                <a:spcPct val="90000"/>
              </a:lnSpc>
            </a:pPr>
            <a:r>
              <a:rPr lang="en-US" sz="2100" smtClean="0"/>
              <a:t>If diagnosed at the localized stage, the 5 year survival rate is 94%; however, only 15% of all cases are detected at this stage, usually during another medical procedure.</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z="3500" smtClean="0"/>
              <a:t>How Many People Have Ever Had Cancer?</a:t>
            </a:r>
          </a:p>
        </p:txBody>
      </p:sp>
      <p:sp>
        <p:nvSpPr>
          <p:cNvPr id="9219" name="Rectangle 3"/>
          <p:cNvSpPr>
            <a:spLocks noGrp="1" noChangeArrowheads="1"/>
          </p:cNvSpPr>
          <p:nvPr>
            <p:ph type="body" idx="1"/>
          </p:nvPr>
        </p:nvSpPr>
        <p:spPr>
          <a:xfrm>
            <a:off x="1676400" y="2286000"/>
            <a:ext cx="7010400" cy="3810000"/>
          </a:xfrm>
        </p:spPr>
        <p:txBody>
          <a:bodyPr/>
          <a:lstStyle/>
          <a:p>
            <a:pPr eaLnBrk="1" hangingPunct="1"/>
            <a:r>
              <a:rPr lang="en-US" smtClean="0"/>
              <a:t>The National Cancer Institute estimates that approximately </a:t>
            </a:r>
            <a:r>
              <a:rPr lang="en-US" b="1" u="sng" smtClean="0"/>
              <a:t>11.4 million</a:t>
            </a:r>
            <a:r>
              <a:rPr lang="en-US" smtClean="0"/>
              <a:t> Americans with a history of cancer were alive in January of 2006. </a:t>
            </a:r>
          </a:p>
        </p:txBody>
      </p:sp>
    </p:spTree>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eaLnBrk="1" hangingPunct="1"/>
            <a:r>
              <a:rPr lang="en-US" smtClean="0"/>
              <a:t>Pancreas</a:t>
            </a:r>
          </a:p>
        </p:txBody>
      </p:sp>
      <p:sp>
        <p:nvSpPr>
          <p:cNvPr id="73731" name="Rectangle 3"/>
          <p:cNvSpPr>
            <a:spLocks noGrp="1" noChangeArrowheads="1"/>
          </p:cNvSpPr>
          <p:nvPr>
            <p:ph type="body" idx="1"/>
          </p:nvPr>
        </p:nvSpPr>
        <p:spPr/>
        <p:txBody>
          <a:bodyPr/>
          <a:lstStyle/>
          <a:p>
            <a:pPr eaLnBrk="1" hangingPunct="1"/>
            <a:r>
              <a:rPr lang="en-US" smtClean="0"/>
              <a:t>New Cases</a:t>
            </a:r>
          </a:p>
          <a:p>
            <a:pPr lvl="1" eaLnBrk="1" hangingPunct="1"/>
            <a:r>
              <a:rPr lang="en-US" smtClean="0"/>
              <a:t>An estimated 44,030 new cases of pancreatic cancer are expected to occur in the US in 2011.</a:t>
            </a:r>
          </a:p>
          <a:p>
            <a:pPr lvl="1" eaLnBrk="1" hangingPunct="1"/>
            <a:r>
              <a:rPr lang="en-US" smtClean="0"/>
              <a:t>Since 1998, incidence rates of pancreatic cancer have been increasing by 0.8% per year in men and by 1% per year in women. </a:t>
            </a:r>
          </a:p>
        </p:txBody>
      </p:sp>
    </p:spTree>
  </p:cSld>
  <p:clrMapOvr>
    <a:masterClrMapping/>
  </p:clrMapOv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pPr eaLnBrk="1" hangingPunct="1"/>
            <a:r>
              <a:rPr lang="en-US" smtClean="0"/>
              <a:t>Pancreas</a:t>
            </a:r>
          </a:p>
        </p:txBody>
      </p:sp>
      <p:sp>
        <p:nvSpPr>
          <p:cNvPr id="74755" name="Rectangle 3"/>
          <p:cNvSpPr>
            <a:spLocks noGrp="1" noChangeArrowheads="1"/>
          </p:cNvSpPr>
          <p:nvPr>
            <p:ph type="body" idx="1"/>
          </p:nvPr>
        </p:nvSpPr>
        <p:spPr/>
        <p:txBody>
          <a:bodyPr/>
          <a:lstStyle/>
          <a:p>
            <a:pPr eaLnBrk="1" hangingPunct="1"/>
            <a:r>
              <a:rPr lang="en-US" smtClean="0"/>
              <a:t>Deaths</a:t>
            </a:r>
          </a:p>
          <a:p>
            <a:pPr lvl="1" eaLnBrk="1" hangingPunct="1"/>
            <a:r>
              <a:rPr lang="en-US" smtClean="0"/>
              <a:t>An estimated 37,660 deaths are expected to occur in 2011. The death rate for pancreatic cancer increased from 2003-2007 by 0.7% per year in men and 0.1% per year in women. </a:t>
            </a:r>
          </a:p>
        </p:txBody>
      </p:sp>
    </p:spTree>
  </p:cSld>
  <p:clrMapOvr>
    <a:masterClrMapping/>
  </p:clrMapOv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eaLnBrk="1" hangingPunct="1"/>
            <a:r>
              <a:rPr lang="en-US" smtClean="0"/>
              <a:t>Pancreas</a:t>
            </a:r>
          </a:p>
        </p:txBody>
      </p:sp>
      <p:sp>
        <p:nvSpPr>
          <p:cNvPr id="75779" name="Rectangle 3"/>
          <p:cNvSpPr>
            <a:spLocks noGrp="1" noChangeArrowheads="1"/>
          </p:cNvSpPr>
          <p:nvPr>
            <p:ph type="body" idx="1"/>
          </p:nvPr>
        </p:nvSpPr>
        <p:spPr/>
        <p:txBody>
          <a:bodyPr/>
          <a:lstStyle/>
          <a:p>
            <a:pPr eaLnBrk="1" hangingPunct="1"/>
            <a:r>
              <a:rPr lang="en-US" smtClean="0"/>
              <a:t>Risk Factors</a:t>
            </a:r>
          </a:p>
          <a:p>
            <a:pPr lvl="1" eaLnBrk="1" hangingPunct="1"/>
            <a:r>
              <a:rPr lang="en-US" smtClean="0"/>
              <a:t>Tobacco smoking increases the risk of pancreatic cancer; incident rates are about twice as high for cigarette smokers as for nonsmokers. </a:t>
            </a:r>
          </a:p>
          <a:p>
            <a:pPr lvl="1" eaLnBrk="1" hangingPunct="1"/>
            <a:r>
              <a:rPr lang="en-US" smtClean="0"/>
              <a:t>Risk also increases with family history of pancreatic cancer and a personal history of pancreatitis, diabetes, obesity, and possibly the use of smokeless tobacco. </a:t>
            </a:r>
          </a:p>
        </p:txBody>
      </p:sp>
    </p:spTree>
  </p:cSld>
  <p:clrMapOvr>
    <a:masterClrMapping/>
  </p:clrMapOv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1" hangingPunct="1"/>
            <a:r>
              <a:rPr lang="en-US" smtClean="0"/>
              <a:t>Pancreas</a:t>
            </a:r>
          </a:p>
        </p:txBody>
      </p:sp>
      <p:sp>
        <p:nvSpPr>
          <p:cNvPr id="76803" name="Rectangle 3"/>
          <p:cNvSpPr>
            <a:spLocks noGrp="1" noChangeArrowheads="1"/>
          </p:cNvSpPr>
          <p:nvPr>
            <p:ph type="body" idx="1"/>
          </p:nvPr>
        </p:nvSpPr>
        <p:spPr/>
        <p:txBody>
          <a:bodyPr/>
          <a:lstStyle/>
          <a:p>
            <a:pPr eaLnBrk="1" hangingPunct="1"/>
            <a:r>
              <a:rPr lang="en-US" smtClean="0"/>
              <a:t>Risk Factors</a:t>
            </a:r>
          </a:p>
          <a:p>
            <a:pPr lvl="1" eaLnBrk="1" hangingPunct="1"/>
            <a:r>
              <a:rPr lang="en-US" smtClean="0"/>
              <a:t>Individuals with Lynch syndrome are at increased risk. </a:t>
            </a:r>
          </a:p>
          <a:p>
            <a:pPr lvl="1" eaLnBrk="1" hangingPunct="1"/>
            <a:r>
              <a:rPr lang="en-US" smtClean="0"/>
              <a:t>Though evidence is still accumulating, consumption of red meat may also increase risk.</a:t>
            </a:r>
          </a:p>
        </p:txBody>
      </p:sp>
    </p:spTree>
  </p:cSld>
  <p:clrMapOvr>
    <a:masterClrMapping/>
  </p:clrMapOv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pPr eaLnBrk="1" hangingPunct="1"/>
            <a:r>
              <a:rPr lang="en-US" smtClean="0"/>
              <a:t>Pancreas</a:t>
            </a:r>
          </a:p>
        </p:txBody>
      </p:sp>
      <p:sp>
        <p:nvSpPr>
          <p:cNvPr id="77827" name="Rectangle 3"/>
          <p:cNvSpPr>
            <a:spLocks noGrp="1" noChangeArrowheads="1"/>
          </p:cNvSpPr>
          <p:nvPr>
            <p:ph type="body" idx="1"/>
          </p:nvPr>
        </p:nvSpPr>
        <p:spPr/>
        <p:txBody>
          <a:bodyPr/>
          <a:lstStyle/>
          <a:p>
            <a:pPr eaLnBrk="1" hangingPunct="1">
              <a:lnSpc>
                <a:spcPct val="90000"/>
              </a:lnSpc>
            </a:pPr>
            <a:r>
              <a:rPr lang="en-US" sz="2400" smtClean="0"/>
              <a:t>Signs and Symptoms</a:t>
            </a:r>
          </a:p>
          <a:p>
            <a:pPr lvl="1" eaLnBrk="1" hangingPunct="1">
              <a:lnSpc>
                <a:spcPct val="90000"/>
              </a:lnSpc>
            </a:pPr>
            <a:r>
              <a:rPr lang="en-US" sz="2100" smtClean="0"/>
              <a:t>Cancer of the pancreas often develops without early symptoms. </a:t>
            </a:r>
          </a:p>
          <a:p>
            <a:pPr lvl="1" eaLnBrk="1" hangingPunct="1">
              <a:lnSpc>
                <a:spcPct val="90000"/>
              </a:lnSpc>
            </a:pPr>
            <a:r>
              <a:rPr lang="en-US" sz="2100" smtClean="0"/>
              <a:t>Symptoms may include: weight loss, pain in upper abdomen that may radiate to the back, and occasionally glucose intolerance (high blood glucose levels). </a:t>
            </a:r>
          </a:p>
          <a:p>
            <a:pPr lvl="1" eaLnBrk="1" hangingPunct="1">
              <a:lnSpc>
                <a:spcPct val="90000"/>
              </a:lnSpc>
            </a:pPr>
            <a:r>
              <a:rPr lang="en-US" sz="2100" smtClean="0"/>
              <a:t>Tumors that develop near the common bile duct may cause a blockage that leads to jaundice (yellowing of the skin and eyes), which can sometimes allow the tumor to be diagnosed at an early stage.  </a:t>
            </a:r>
          </a:p>
        </p:txBody>
      </p:sp>
    </p:spTree>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pPr eaLnBrk="1" hangingPunct="1"/>
            <a:r>
              <a:rPr lang="en-US" smtClean="0"/>
              <a:t>Pancreas</a:t>
            </a:r>
          </a:p>
        </p:txBody>
      </p:sp>
      <p:sp>
        <p:nvSpPr>
          <p:cNvPr id="78851" name="Rectangle 3"/>
          <p:cNvSpPr>
            <a:spLocks noGrp="1" noChangeArrowheads="1"/>
          </p:cNvSpPr>
          <p:nvPr>
            <p:ph type="body" idx="1"/>
          </p:nvPr>
        </p:nvSpPr>
        <p:spPr/>
        <p:txBody>
          <a:bodyPr/>
          <a:lstStyle/>
          <a:p>
            <a:pPr eaLnBrk="1" hangingPunct="1"/>
            <a:r>
              <a:rPr lang="en-US" smtClean="0"/>
              <a:t>Early Detection</a:t>
            </a:r>
          </a:p>
          <a:p>
            <a:pPr lvl="1" eaLnBrk="1" hangingPunct="1"/>
            <a:r>
              <a:rPr lang="en-US" smtClean="0"/>
              <a:t>At present, there is no method for the early detection of pancreatic cancer. Though, research is underway to establish a method of early detection. </a:t>
            </a:r>
          </a:p>
        </p:txBody>
      </p:sp>
    </p:spTree>
  </p:cSld>
  <p:clrMapOvr>
    <a:masterClrMapping/>
  </p:clrMapOv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hangingPunct="1"/>
            <a:r>
              <a:rPr lang="en-US" smtClean="0"/>
              <a:t>Pancreas</a:t>
            </a:r>
          </a:p>
        </p:txBody>
      </p:sp>
      <p:sp>
        <p:nvSpPr>
          <p:cNvPr id="79875" name="Rectangle 3"/>
          <p:cNvSpPr>
            <a:spLocks noGrp="1" noChangeArrowheads="1"/>
          </p:cNvSpPr>
          <p:nvPr>
            <p:ph type="body" idx="1"/>
          </p:nvPr>
        </p:nvSpPr>
        <p:spPr/>
        <p:txBody>
          <a:bodyPr/>
          <a:lstStyle/>
          <a:p>
            <a:pPr eaLnBrk="1" hangingPunct="1"/>
            <a:r>
              <a:rPr lang="en-US" smtClean="0"/>
              <a:t>Treatments</a:t>
            </a:r>
          </a:p>
          <a:p>
            <a:pPr lvl="1" eaLnBrk="1" hangingPunct="1"/>
            <a:r>
              <a:rPr lang="en-US" b="1" i="1" smtClean="0"/>
              <a:t>Less than 20% of all patients are candidates for surgery. </a:t>
            </a:r>
          </a:p>
          <a:p>
            <a:pPr lvl="1" eaLnBrk="1" hangingPunct="1"/>
            <a:r>
              <a:rPr lang="en-US" smtClean="0"/>
              <a:t>Surgery, radiation therapy, and chemotherapy are treatment options that may extend survival and/or relieve symptoms in many patients but seldom produce a cure.</a:t>
            </a:r>
          </a:p>
          <a:p>
            <a:pPr lvl="1" eaLnBrk="1" hangingPunct="1">
              <a:buFont typeface="Wingdings" pitchFamily="2" charset="2"/>
              <a:buNone/>
            </a:pPr>
            <a:endParaRPr lang="en-US" smtClean="0"/>
          </a:p>
          <a:p>
            <a:pPr lvl="1" eaLnBrk="1" hangingPunct="1"/>
            <a:endParaRPr lang="en-US" b="1" i="1" smtClean="0"/>
          </a:p>
        </p:txBody>
      </p:sp>
    </p:spTree>
  </p:cSld>
  <p:clrMapOvr>
    <a:masterClrMapping/>
  </p:clrMapOv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pPr eaLnBrk="1" hangingPunct="1"/>
            <a:r>
              <a:rPr lang="en-US" smtClean="0"/>
              <a:t>Pancreas</a:t>
            </a:r>
          </a:p>
        </p:txBody>
      </p:sp>
      <p:sp>
        <p:nvSpPr>
          <p:cNvPr id="80899" name="Rectangle 3"/>
          <p:cNvSpPr>
            <a:spLocks noGrp="1" noChangeArrowheads="1"/>
          </p:cNvSpPr>
          <p:nvPr>
            <p:ph type="body" idx="1"/>
          </p:nvPr>
        </p:nvSpPr>
        <p:spPr/>
        <p:txBody>
          <a:bodyPr/>
          <a:lstStyle/>
          <a:p>
            <a:pPr eaLnBrk="1" hangingPunct="1"/>
            <a:r>
              <a:rPr lang="en-US" sz="2400" smtClean="0"/>
              <a:t>Treatments</a:t>
            </a:r>
          </a:p>
          <a:p>
            <a:pPr lvl="1" eaLnBrk="1" hangingPunct="1"/>
            <a:r>
              <a:rPr lang="en-US" sz="2100" smtClean="0"/>
              <a:t>Clinical trials have shown that for patients who undergo surgery, adjuvant treatment with the chemotherapeutic drug gemcitabine lengthens survival.</a:t>
            </a:r>
          </a:p>
          <a:p>
            <a:pPr lvl="1" eaLnBrk="1" hangingPunct="1"/>
            <a:r>
              <a:rPr lang="en-US" sz="2100" smtClean="0"/>
              <a:t>Erlotinib (Tarceva) has been approved by the FDA for the treatment of advanced pancreatic cancer. This targeted anti cancer drug blocks tumor cell growth and has demonstrated a minimal improvement in pancreatic cancer survival when used along with gemcitabine. </a:t>
            </a:r>
          </a:p>
        </p:txBody>
      </p:sp>
    </p:spTree>
  </p:cSld>
  <p:clrMapOvr>
    <a:masterClrMapping/>
  </p:clrMapOv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eaLnBrk="1" hangingPunct="1"/>
            <a:r>
              <a:rPr lang="en-US" smtClean="0"/>
              <a:t>Pancreas</a:t>
            </a:r>
          </a:p>
        </p:txBody>
      </p:sp>
      <p:sp>
        <p:nvSpPr>
          <p:cNvPr id="81923" name="Rectangle 3"/>
          <p:cNvSpPr>
            <a:spLocks noGrp="1" noChangeArrowheads="1"/>
          </p:cNvSpPr>
          <p:nvPr>
            <p:ph type="body" idx="1"/>
          </p:nvPr>
        </p:nvSpPr>
        <p:spPr/>
        <p:txBody>
          <a:bodyPr/>
          <a:lstStyle/>
          <a:p>
            <a:pPr eaLnBrk="1" hangingPunct="1"/>
            <a:r>
              <a:rPr lang="en-US" smtClean="0"/>
              <a:t>Survival</a:t>
            </a:r>
          </a:p>
          <a:p>
            <a:pPr lvl="1" eaLnBrk="1" hangingPunct="1"/>
            <a:r>
              <a:rPr lang="en-US" smtClean="0"/>
              <a:t>For all stages combined, the 1 and 5 year relative survival rates are 26% and 6%, respectively. Even for those people diagnosed with local disease, the 5 year survival is only 23%. </a:t>
            </a:r>
          </a:p>
          <a:p>
            <a:pPr lvl="1" eaLnBrk="1" hangingPunct="1"/>
            <a:r>
              <a:rPr lang="en-US" smtClean="0"/>
              <a:t>Obesity is associated with lower survival rates with pancreatic cancer.</a:t>
            </a:r>
          </a:p>
        </p:txBody>
      </p:sp>
    </p:spTree>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4"/>
          <p:cNvSpPr>
            <a:spLocks noGrp="1" noChangeArrowheads="1"/>
          </p:cNvSpPr>
          <p:nvPr>
            <p:ph type="ctrTitle"/>
          </p:nvPr>
        </p:nvSpPr>
        <p:spPr/>
        <p:txBody>
          <a:bodyPr/>
          <a:lstStyle/>
          <a:p>
            <a:pPr eaLnBrk="1" hangingPunct="1"/>
            <a:r>
              <a:rPr lang="en-US" smtClean="0"/>
              <a:t>Special Section</a:t>
            </a:r>
          </a:p>
        </p:txBody>
      </p:sp>
      <p:sp>
        <p:nvSpPr>
          <p:cNvPr id="82947" name="Rectangle 5"/>
          <p:cNvSpPr>
            <a:spLocks noGrp="1" noChangeArrowheads="1"/>
          </p:cNvSpPr>
          <p:nvPr>
            <p:ph type="subTitle" idx="1"/>
          </p:nvPr>
        </p:nvSpPr>
        <p:spPr>
          <a:xfrm>
            <a:off x="3276600" y="4267200"/>
            <a:ext cx="4648200" cy="1447800"/>
          </a:xfrm>
        </p:spPr>
        <p:txBody>
          <a:bodyPr/>
          <a:lstStyle/>
          <a:p>
            <a:pPr eaLnBrk="1" hangingPunct="1"/>
            <a:r>
              <a:rPr lang="en-US" sz="3200" smtClean="0"/>
              <a:t>Prostate Cancer</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z="3500" smtClean="0"/>
              <a:t>How Many New Cases this Year?</a:t>
            </a:r>
          </a:p>
        </p:txBody>
      </p:sp>
      <p:sp>
        <p:nvSpPr>
          <p:cNvPr id="10243" name="Rectangle 3"/>
          <p:cNvSpPr>
            <a:spLocks noGrp="1" noChangeArrowheads="1"/>
          </p:cNvSpPr>
          <p:nvPr>
            <p:ph type="body" idx="1"/>
          </p:nvPr>
        </p:nvSpPr>
        <p:spPr/>
        <p:txBody>
          <a:bodyPr/>
          <a:lstStyle/>
          <a:p>
            <a:pPr eaLnBrk="1" hangingPunct="1"/>
            <a:r>
              <a:rPr lang="en-US" smtClean="0"/>
              <a:t>About 1,596,670 new cancer cases are expected to be diagnosed in 2011. </a:t>
            </a:r>
          </a:p>
        </p:txBody>
      </p:sp>
      <p:pic>
        <p:nvPicPr>
          <p:cNvPr id="10244" name="Picture 5" descr="C:\Documents and Settings\03254\Local Settings\Temporary Internet Files\Content.IE5\DHO5EAR8\MC900290845[1].wmf"/>
          <p:cNvPicPr>
            <a:picLocks noChangeAspect="1" noChangeArrowheads="1"/>
          </p:cNvPicPr>
          <p:nvPr/>
        </p:nvPicPr>
        <p:blipFill>
          <a:blip r:embed="rId2"/>
          <a:srcRect/>
          <a:stretch>
            <a:fillRect/>
          </a:stretch>
        </p:blipFill>
        <p:spPr bwMode="auto">
          <a:xfrm>
            <a:off x="3581400" y="3200400"/>
            <a:ext cx="1808163" cy="269081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eaLnBrk="1" hangingPunct="1"/>
            <a:r>
              <a:rPr lang="en-US" smtClean="0"/>
              <a:t>Prostate</a:t>
            </a:r>
          </a:p>
        </p:txBody>
      </p:sp>
      <p:sp>
        <p:nvSpPr>
          <p:cNvPr id="83971" name="Rectangle 3"/>
          <p:cNvSpPr>
            <a:spLocks noGrp="1" noChangeArrowheads="1"/>
          </p:cNvSpPr>
          <p:nvPr>
            <p:ph type="body" idx="1"/>
          </p:nvPr>
        </p:nvSpPr>
        <p:spPr/>
        <p:txBody>
          <a:bodyPr/>
          <a:lstStyle/>
          <a:p>
            <a:pPr eaLnBrk="1" hangingPunct="1"/>
            <a:r>
              <a:rPr lang="en-US" smtClean="0"/>
              <a:t>Excluding skin cancer, prostate cancer is the most commonly diagnosed cancer among men in the US and the second most common cause of cancer death among men. It’s estimated that about 1 in 6 men in the US will be diagnosed with prostate cancer during their life and 1 in 36 will die from the disease.</a:t>
            </a:r>
          </a:p>
        </p:txBody>
      </p:sp>
    </p:spTree>
  </p:cSld>
  <p:clrMapOvr>
    <a:masterClrMapping/>
  </p:clrMapOv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pPr eaLnBrk="1" hangingPunct="1"/>
            <a:r>
              <a:rPr lang="en-US" smtClean="0"/>
              <a:t>Prostate</a:t>
            </a:r>
          </a:p>
        </p:txBody>
      </p:sp>
      <p:sp>
        <p:nvSpPr>
          <p:cNvPr id="84995" name="Rectangle 3"/>
          <p:cNvSpPr>
            <a:spLocks noGrp="1" noChangeArrowheads="1"/>
          </p:cNvSpPr>
          <p:nvPr>
            <p:ph type="body" idx="1"/>
          </p:nvPr>
        </p:nvSpPr>
        <p:spPr/>
        <p:txBody>
          <a:bodyPr/>
          <a:lstStyle/>
          <a:p>
            <a:pPr eaLnBrk="1" hangingPunct="1"/>
            <a:r>
              <a:rPr lang="en-US" smtClean="0"/>
              <a:t>New Cases</a:t>
            </a:r>
          </a:p>
          <a:p>
            <a:pPr lvl="1" eaLnBrk="1" hangingPunct="1"/>
            <a:r>
              <a:rPr lang="en-US" smtClean="0"/>
              <a:t>In 2011, an estimated 240,890 new cases of prostate cancer will be diagnosed in the US. </a:t>
            </a:r>
          </a:p>
          <a:p>
            <a:pPr lvl="1" eaLnBrk="1" hangingPunct="1">
              <a:buFont typeface="Wingdings" pitchFamily="2" charset="2"/>
              <a:buNone/>
            </a:pPr>
            <a:endParaRPr lang="en-US" smtClean="0"/>
          </a:p>
        </p:txBody>
      </p:sp>
      <p:pic>
        <p:nvPicPr>
          <p:cNvPr id="84996" name="Picture 4" descr="C:\Documents and Settings\03254\Local Settings\Temporary Internet Files\Content.IE5\DHO5EAR8\MC900432692[1].png"/>
          <p:cNvPicPr>
            <a:picLocks noChangeAspect="1" noChangeArrowheads="1"/>
          </p:cNvPicPr>
          <p:nvPr/>
        </p:nvPicPr>
        <p:blipFill>
          <a:blip r:embed="rId2"/>
          <a:srcRect/>
          <a:stretch>
            <a:fillRect/>
          </a:stretch>
        </p:blipFill>
        <p:spPr bwMode="auto">
          <a:xfrm>
            <a:off x="4267200" y="3962400"/>
            <a:ext cx="1752600" cy="1752600"/>
          </a:xfrm>
          <a:prstGeom prst="rect">
            <a:avLst/>
          </a:prstGeom>
          <a:noFill/>
          <a:ln w="9525">
            <a:noFill/>
            <a:miter lim="800000"/>
            <a:headEnd/>
            <a:tailEnd/>
          </a:ln>
        </p:spPr>
      </p:pic>
    </p:spTree>
  </p:cSld>
  <p:clrMapOvr>
    <a:masterClrMapping/>
  </p:clrMapOvr>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pPr eaLnBrk="1" hangingPunct="1"/>
            <a:r>
              <a:rPr lang="en-US" smtClean="0"/>
              <a:t>Prostate</a:t>
            </a:r>
          </a:p>
        </p:txBody>
      </p:sp>
      <p:sp>
        <p:nvSpPr>
          <p:cNvPr id="86019" name="Rectangle 3"/>
          <p:cNvSpPr>
            <a:spLocks noGrp="1" noChangeArrowheads="1"/>
          </p:cNvSpPr>
          <p:nvPr>
            <p:ph type="body" idx="1"/>
          </p:nvPr>
        </p:nvSpPr>
        <p:spPr/>
        <p:txBody>
          <a:bodyPr/>
          <a:lstStyle/>
          <a:p>
            <a:pPr eaLnBrk="1" hangingPunct="1"/>
            <a:r>
              <a:rPr lang="en-US" smtClean="0"/>
              <a:t>Deaths</a:t>
            </a:r>
          </a:p>
          <a:p>
            <a:pPr lvl="1" eaLnBrk="1" hangingPunct="1"/>
            <a:r>
              <a:rPr lang="en-US" smtClean="0"/>
              <a:t>Approximately 33,720 men are expected to die of prostate cancer in 2011. </a:t>
            </a:r>
          </a:p>
          <a:p>
            <a:pPr lvl="1" eaLnBrk="1" hangingPunct="1"/>
            <a:r>
              <a:rPr lang="en-US" smtClean="0"/>
              <a:t>Only lung cancer accounts for more cancer deaths in US men. </a:t>
            </a:r>
          </a:p>
        </p:txBody>
      </p:sp>
    </p:spTree>
  </p:cSld>
  <p:clrMapOvr>
    <a:masterClrMapping/>
  </p:clrMapOvr>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pPr eaLnBrk="1" hangingPunct="1"/>
            <a:r>
              <a:rPr lang="en-US" smtClean="0"/>
              <a:t>Prostate</a:t>
            </a:r>
          </a:p>
        </p:txBody>
      </p:sp>
      <p:sp>
        <p:nvSpPr>
          <p:cNvPr id="87043" name="Rectangle 3"/>
          <p:cNvSpPr>
            <a:spLocks noGrp="1" noChangeArrowheads="1"/>
          </p:cNvSpPr>
          <p:nvPr>
            <p:ph type="body" idx="1"/>
          </p:nvPr>
        </p:nvSpPr>
        <p:spPr/>
        <p:txBody>
          <a:bodyPr/>
          <a:lstStyle/>
          <a:p>
            <a:pPr eaLnBrk="1" hangingPunct="1"/>
            <a:r>
              <a:rPr lang="en-US" smtClean="0"/>
              <a:t>Who gets prostate cancer?</a:t>
            </a:r>
          </a:p>
          <a:p>
            <a:pPr lvl="1" eaLnBrk="1" hangingPunct="1"/>
            <a:r>
              <a:rPr lang="en-US" b="1" smtClean="0"/>
              <a:t>Age:</a:t>
            </a:r>
            <a:r>
              <a:rPr lang="en-US" smtClean="0"/>
              <a:t> Age is the most important risk factor in prostate cancer. </a:t>
            </a:r>
          </a:p>
          <a:p>
            <a:pPr lvl="1" eaLnBrk="1" hangingPunct="1"/>
            <a:r>
              <a:rPr lang="en-US" smtClean="0"/>
              <a:t>Prostate cancer incident rates increase in men until about age 70 and decline thereafter.</a:t>
            </a:r>
          </a:p>
          <a:p>
            <a:pPr lvl="1" eaLnBrk="1" hangingPunct="1">
              <a:buFont typeface="Wingdings" pitchFamily="2" charset="2"/>
              <a:buNone/>
            </a:pPr>
            <a:endParaRPr lang="en-US" smtClean="0"/>
          </a:p>
          <a:p>
            <a:pPr lvl="1" eaLnBrk="1" hangingPunct="1"/>
            <a:endParaRPr lang="en-US" smtClean="0"/>
          </a:p>
        </p:txBody>
      </p:sp>
    </p:spTree>
  </p:cSld>
  <p:clrMapOvr>
    <a:masterClrMapping/>
  </p:clrMapOvr>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pPr eaLnBrk="1" hangingPunct="1"/>
            <a:r>
              <a:rPr lang="en-US" smtClean="0"/>
              <a:t>Prostate</a:t>
            </a:r>
          </a:p>
        </p:txBody>
      </p:sp>
      <p:sp>
        <p:nvSpPr>
          <p:cNvPr id="88067" name="Rectangle 3"/>
          <p:cNvSpPr>
            <a:spLocks noGrp="1" noChangeArrowheads="1"/>
          </p:cNvSpPr>
          <p:nvPr>
            <p:ph type="body" idx="1"/>
          </p:nvPr>
        </p:nvSpPr>
        <p:spPr/>
        <p:txBody>
          <a:bodyPr/>
          <a:lstStyle/>
          <a:p>
            <a:pPr eaLnBrk="1" hangingPunct="1"/>
            <a:r>
              <a:rPr lang="en-US" sz="2400" smtClean="0"/>
              <a:t>Who gets prostate cancer?</a:t>
            </a:r>
          </a:p>
          <a:p>
            <a:pPr lvl="1" eaLnBrk="1" hangingPunct="1"/>
            <a:r>
              <a:rPr lang="en-US" sz="2100" b="1" smtClean="0"/>
              <a:t>Race/Ethnicity:</a:t>
            </a:r>
            <a:r>
              <a:rPr lang="en-US" sz="2100" smtClean="0"/>
              <a:t> African American men have a higher incidence of prostate cancer and are more likely to die from the disease than white men in every age group. </a:t>
            </a:r>
          </a:p>
          <a:p>
            <a:pPr lvl="1" eaLnBrk="1" hangingPunct="1"/>
            <a:r>
              <a:rPr lang="en-US" sz="2100" smtClean="0"/>
              <a:t>In 2002-2006, the overall age adjusted incidents rate for white men was 146.3/100,000 and for African American men was 231.9/100,000. During the same time, the mortality rate for white men was 23.6/100,000 and for African American men was 56.3/100,000. </a:t>
            </a:r>
          </a:p>
        </p:txBody>
      </p:sp>
    </p:spTree>
  </p:cSld>
  <p:clrMapOvr>
    <a:masterClrMapping/>
  </p:clrMapOvr>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pPr eaLnBrk="1" hangingPunct="1"/>
            <a:r>
              <a:rPr lang="en-US" smtClean="0"/>
              <a:t>Prostate</a:t>
            </a:r>
          </a:p>
        </p:txBody>
      </p:sp>
      <p:sp>
        <p:nvSpPr>
          <p:cNvPr id="89091" name="Rectangle 3"/>
          <p:cNvSpPr>
            <a:spLocks noGrp="1" noChangeArrowheads="1"/>
          </p:cNvSpPr>
          <p:nvPr>
            <p:ph type="body" idx="1"/>
          </p:nvPr>
        </p:nvSpPr>
        <p:spPr/>
        <p:txBody>
          <a:bodyPr/>
          <a:lstStyle/>
          <a:p>
            <a:pPr eaLnBrk="1" hangingPunct="1"/>
            <a:r>
              <a:rPr lang="en-US" smtClean="0"/>
              <a:t>Who gets prostate cancer?</a:t>
            </a:r>
          </a:p>
          <a:p>
            <a:pPr lvl="1" eaLnBrk="1" hangingPunct="1"/>
            <a:r>
              <a:rPr lang="en-US" b="1" smtClean="0"/>
              <a:t>Socioeconomic Position:</a:t>
            </a:r>
            <a:r>
              <a:rPr lang="en-US" smtClean="0"/>
              <a:t> Prostate cancer death rates vary by level of education. American Cancer Society research has found that men with 12+ years of education are at less risk of developing prostate cancer than those with fewer than 12 years of educational background. </a:t>
            </a:r>
            <a:endParaRPr lang="en-US" b="1" smtClean="0"/>
          </a:p>
        </p:txBody>
      </p:sp>
    </p:spTree>
  </p:cSld>
  <p:clrMapOvr>
    <a:masterClrMapping/>
  </p:clrMapOvr>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pPr eaLnBrk="1" hangingPunct="1"/>
            <a:r>
              <a:rPr lang="en-US" smtClean="0"/>
              <a:t>Prostate</a:t>
            </a:r>
          </a:p>
        </p:txBody>
      </p:sp>
      <p:sp>
        <p:nvSpPr>
          <p:cNvPr id="90115" name="Rectangle 3"/>
          <p:cNvSpPr>
            <a:spLocks noGrp="1" noChangeArrowheads="1"/>
          </p:cNvSpPr>
          <p:nvPr>
            <p:ph type="body" idx="1"/>
          </p:nvPr>
        </p:nvSpPr>
        <p:spPr/>
        <p:txBody>
          <a:bodyPr/>
          <a:lstStyle/>
          <a:p>
            <a:pPr eaLnBrk="1" hangingPunct="1"/>
            <a:r>
              <a:rPr lang="en-US" smtClean="0"/>
              <a:t>Can prostate cancer be prevented?</a:t>
            </a:r>
          </a:p>
          <a:p>
            <a:pPr lvl="1" eaLnBrk="1" hangingPunct="1"/>
            <a:r>
              <a:rPr lang="en-US" smtClean="0"/>
              <a:t>Although many epidemiological studies have been done to investigate the causes of prostate cancer, few modifiable risk factors have been identified.</a:t>
            </a:r>
          </a:p>
          <a:p>
            <a:pPr lvl="1" eaLnBrk="1" hangingPunct="1"/>
            <a:r>
              <a:rPr lang="en-US" smtClean="0"/>
              <a:t>Studies have investigated the role of family history, genetic factors, nutrition, dietary supplements, obesity, physical activity, infection, medications, and hormonal factors in prostate cancer risk. </a:t>
            </a:r>
          </a:p>
        </p:txBody>
      </p:sp>
    </p:spTree>
  </p:cSld>
  <p:clrMapOvr>
    <a:masterClrMapping/>
  </p:clrMapOvr>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pPr eaLnBrk="1" hangingPunct="1"/>
            <a:r>
              <a:rPr lang="en-US" smtClean="0"/>
              <a:t>Prostate</a:t>
            </a:r>
          </a:p>
        </p:txBody>
      </p:sp>
      <p:sp>
        <p:nvSpPr>
          <p:cNvPr id="91139" name="Rectangle 3"/>
          <p:cNvSpPr>
            <a:spLocks noGrp="1" noChangeArrowheads="1"/>
          </p:cNvSpPr>
          <p:nvPr>
            <p:ph type="body" idx="1"/>
          </p:nvPr>
        </p:nvSpPr>
        <p:spPr/>
        <p:txBody>
          <a:bodyPr/>
          <a:lstStyle/>
          <a:p>
            <a:pPr eaLnBrk="1" hangingPunct="1"/>
            <a:r>
              <a:rPr lang="en-US" sz="2400" smtClean="0"/>
              <a:t>Can prostate cancer be detected early?</a:t>
            </a:r>
          </a:p>
          <a:p>
            <a:pPr lvl="1" eaLnBrk="1" hangingPunct="1"/>
            <a:r>
              <a:rPr lang="en-US" sz="2100" smtClean="0"/>
              <a:t>Early prostate cancer usually has no symptoms. With more advanced disease, individuals may experience weak or interrupted urine flow, inability to urinate, or difficulty starting or stopping the urine flow; the need to urinate frequently especially at night; blood in the urine; or pain or burning with urination. </a:t>
            </a:r>
          </a:p>
          <a:p>
            <a:pPr lvl="1" eaLnBrk="1" hangingPunct="1"/>
            <a:r>
              <a:rPr lang="en-US" sz="2100" smtClean="0"/>
              <a:t>Advanced prostate cancer commonly spreads to the bones which can cause pain in the hips, spine, ribs, and other areas.</a:t>
            </a:r>
          </a:p>
        </p:txBody>
      </p:sp>
    </p:spTree>
  </p:cSld>
  <p:clrMapOvr>
    <a:masterClrMapping/>
  </p:clrMapOvr>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pPr eaLnBrk="1" hangingPunct="1"/>
            <a:r>
              <a:rPr lang="en-US" smtClean="0"/>
              <a:t>Prostate</a:t>
            </a:r>
          </a:p>
        </p:txBody>
      </p:sp>
      <p:sp>
        <p:nvSpPr>
          <p:cNvPr id="92163" name="Rectangle 3"/>
          <p:cNvSpPr>
            <a:spLocks noGrp="1" noChangeArrowheads="1"/>
          </p:cNvSpPr>
          <p:nvPr>
            <p:ph type="body" idx="1"/>
          </p:nvPr>
        </p:nvSpPr>
        <p:spPr/>
        <p:txBody>
          <a:bodyPr/>
          <a:lstStyle/>
          <a:p>
            <a:pPr eaLnBrk="1" hangingPunct="1"/>
            <a:r>
              <a:rPr lang="en-US" smtClean="0"/>
              <a:t>Early Detection</a:t>
            </a:r>
          </a:p>
          <a:p>
            <a:pPr lvl="1" eaLnBrk="1" hangingPunct="1"/>
            <a:r>
              <a:rPr lang="en-US" smtClean="0"/>
              <a:t>Most prostate cancers are diagnosed before symptoms develop through PSA screening or a digital rectal exam (DRE). If it’s suspected, a biopsy may be performed.</a:t>
            </a:r>
          </a:p>
          <a:p>
            <a:pPr lvl="1" eaLnBrk="1" hangingPunct="1"/>
            <a:r>
              <a:rPr lang="en-US" smtClean="0"/>
              <a:t>PSA levels of less than 10 ng/mL, are considered to be low risk; 10-20 ng/mL, is considered intermediate risk; and greater than 20 ng/mL is considered high risk.</a:t>
            </a:r>
          </a:p>
          <a:p>
            <a:pPr lvl="1" eaLnBrk="1" hangingPunct="1"/>
            <a:endParaRPr lang="en-US" smtClean="0"/>
          </a:p>
        </p:txBody>
      </p:sp>
    </p:spTree>
  </p:cSld>
  <p:clrMapOvr>
    <a:masterClrMapping/>
  </p:clrMapOvr>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pPr eaLnBrk="1" hangingPunct="1"/>
            <a:r>
              <a:rPr lang="en-US" smtClean="0"/>
              <a:t>Prostate</a:t>
            </a:r>
          </a:p>
        </p:txBody>
      </p:sp>
      <p:sp>
        <p:nvSpPr>
          <p:cNvPr id="93187" name="Rectangle 3"/>
          <p:cNvSpPr>
            <a:spLocks noGrp="1" noChangeArrowheads="1"/>
          </p:cNvSpPr>
          <p:nvPr>
            <p:ph type="body" idx="1"/>
          </p:nvPr>
        </p:nvSpPr>
        <p:spPr/>
        <p:txBody>
          <a:bodyPr/>
          <a:lstStyle/>
          <a:p>
            <a:pPr eaLnBrk="1" hangingPunct="1"/>
            <a:r>
              <a:rPr lang="en-US" smtClean="0"/>
              <a:t>What factors influence prostate cancer survival?</a:t>
            </a:r>
          </a:p>
          <a:p>
            <a:pPr lvl="1" eaLnBrk="1" hangingPunct="1"/>
            <a:r>
              <a:rPr lang="en-US" smtClean="0"/>
              <a:t>Prostate cancer survival rates are strongly related to stage with a 5 year relative survival rate approaching 100% among patients diagnosed with localized or regional disease and 31% among men diagnosed at a distant stage. </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z="3500" smtClean="0"/>
              <a:t>Cancer Deaths Expected this Year?</a:t>
            </a:r>
          </a:p>
        </p:txBody>
      </p:sp>
      <p:sp>
        <p:nvSpPr>
          <p:cNvPr id="11267" name="Rectangle 3"/>
          <p:cNvSpPr>
            <a:spLocks noGrp="1" noChangeArrowheads="1"/>
          </p:cNvSpPr>
          <p:nvPr>
            <p:ph type="body" idx="1"/>
          </p:nvPr>
        </p:nvSpPr>
        <p:spPr/>
        <p:txBody>
          <a:bodyPr/>
          <a:lstStyle/>
          <a:p>
            <a:pPr eaLnBrk="1" hangingPunct="1"/>
            <a:r>
              <a:rPr lang="en-US" smtClean="0"/>
              <a:t>This year, about 571,950 Americans are expected to die of cancer, more than 1,500 people per day. </a:t>
            </a:r>
          </a:p>
          <a:p>
            <a:pPr lvl="1" eaLnBrk="1" hangingPunct="1"/>
            <a:r>
              <a:rPr lang="en-US" smtClean="0"/>
              <a:t>Cancer is the second most common cause of death in the US, exceeded only by heart disease. In the US, cancer accounts for nearly 1 of every 4 deaths.</a:t>
            </a:r>
          </a:p>
        </p:txBody>
      </p:sp>
    </p:spTree>
  </p:cSld>
  <p:clrMapOvr>
    <a:masterClrMapping/>
  </p:clrMapOvr>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pPr eaLnBrk="1" hangingPunct="1"/>
            <a:r>
              <a:rPr lang="en-US" smtClean="0"/>
              <a:t>Prostate</a:t>
            </a:r>
          </a:p>
        </p:txBody>
      </p:sp>
      <p:sp>
        <p:nvSpPr>
          <p:cNvPr id="94211" name="Rectangle 3"/>
          <p:cNvSpPr>
            <a:spLocks noGrp="1" noChangeArrowheads="1"/>
          </p:cNvSpPr>
          <p:nvPr>
            <p:ph type="body" idx="1"/>
          </p:nvPr>
        </p:nvSpPr>
        <p:spPr/>
        <p:txBody>
          <a:bodyPr/>
          <a:lstStyle/>
          <a:p>
            <a:pPr eaLnBrk="1" hangingPunct="1"/>
            <a:r>
              <a:rPr lang="en-US" smtClean="0"/>
              <a:t>Treatments</a:t>
            </a:r>
          </a:p>
          <a:p>
            <a:pPr lvl="1" eaLnBrk="1" hangingPunct="1"/>
            <a:r>
              <a:rPr lang="en-US" smtClean="0"/>
              <a:t>The major treatments for clinically localized prostate cancer are active surveillance, radical prostatectomy, and radiation therapy with active surveillance more likely to be recommended for men of any age with low risk cancer and for those with less than 10 years of life expectancy.</a:t>
            </a:r>
          </a:p>
        </p:txBody>
      </p:sp>
    </p:spTree>
  </p:cSld>
  <p:clrMapOvr>
    <a:masterClrMapping/>
  </p:clrMapOvr>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pPr eaLnBrk="1" hangingPunct="1"/>
            <a:r>
              <a:rPr lang="en-US" smtClean="0"/>
              <a:t>Prostate</a:t>
            </a:r>
          </a:p>
        </p:txBody>
      </p:sp>
      <p:sp>
        <p:nvSpPr>
          <p:cNvPr id="95235" name="Rectangle 3"/>
          <p:cNvSpPr>
            <a:spLocks noGrp="1" noChangeArrowheads="1"/>
          </p:cNvSpPr>
          <p:nvPr>
            <p:ph type="body" idx="1"/>
          </p:nvPr>
        </p:nvSpPr>
        <p:spPr/>
        <p:txBody>
          <a:bodyPr/>
          <a:lstStyle/>
          <a:p>
            <a:pPr eaLnBrk="1" hangingPunct="1">
              <a:lnSpc>
                <a:spcPct val="90000"/>
              </a:lnSpc>
            </a:pPr>
            <a:r>
              <a:rPr lang="en-US" sz="2400" smtClean="0"/>
              <a:t>Prostate Treatment Options</a:t>
            </a:r>
          </a:p>
          <a:p>
            <a:pPr lvl="1" eaLnBrk="1" hangingPunct="1">
              <a:lnSpc>
                <a:spcPct val="90000"/>
              </a:lnSpc>
            </a:pPr>
            <a:r>
              <a:rPr lang="en-US" sz="2100" smtClean="0"/>
              <a:t>Active surveillance, radical prostatectomy, brachytherapy, androgen deprivation therapy (ADT). </a:t>
            </a:r>
          </a:p>
          <a:p>
            <a:pPr lvl="1" eaLnBrk="1" hangingPunct="1">
              <a:lnSpc>
                <a:spcPct val="90000"/>
              </a:lnSpc>
            </a:pPr>
            <a:r>
              <a:rPr lang="en-US" sz="2100" smtClean="0"/>
              <a:t>Chemoprevention: Two drugs of interest- finasteride and dutasterid- reduce the amount of certain male hormones in the body and are already used to treat symptoms of an enlarged prostate.</a:t>
            </a:r>
          </a:p>
          <a:p>
            <a:pPr lvl="1" eaLnBrk="1" hangingPunct="1">
              <a:lnSpc>
                <a:spcPct val="90000"/>
              </a:lnSpc>
            </a:pPr>
            <a:r>
              <a:rPr lang="en-US" sz="2100" smtClean="0"/>
              <a:t>Reduction by Dutasteride of prostate cancer events (REDUCE) clinical trial found that men who receive dutasteride had a 23% lower risk of developing prostate cancer. </a:t>
            </a:r>
          </a:p>
        </p:txBody>
      </p:sp>
    </p:spTree>
  </p:cSld>
  <p:clrMapOvr>
    <a:masterClrMapping/>
  </p:clrMapOvr>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pPr eaLnBrk="1" hangingPunct="1"/>
            <a:r>
              <a:rPr lang="en-US" smtClean="0"/>
              <a:t>Prostate</a:t>
            </a:r>
          </a:p>
        </p:txBody>
      </p:sp>
      <p:sp>
        <p:nvSpPr>
          <p:cNvPr id="96259" name="Rectangle 3"/>
          <p:cNvSpPr>
            <a:spLocks noGrp="1" noChangeArrowheads="1"/>
          </p:cNvSpPr>
          <p:nvPr>
            <p:ph type="body" idx="1"/>
          </p:nvPr>
        </p:nvSpPr>
        <p:spPr/>
        <p:txBody>
          <a:bodyPr/>
          <a:lstStyle/>
          <a:p>
            <a:pPr eaLnBrk="1" hangingPunct="1"/>
            <a:r>
              <a:rPr lang="en-US" smtClean="0"/>
              <a:t>Survival</a:t>
            </a:r>
          </a:p>
          <a:p>
            <a:pPr lvl="1" eaLnBrk="1" hangingPunct="1"/>
            <a:r>
              <a:rPr lang="en-US" smtClean="0"/>
              <a:t>The National Cancer Institute estimates that approximately 2.2 million men with a history of prostate cancer were alive in January of 2006.</a:t>
            </a:r>
          </a:p>
        </p:txBody>
      </p:sp>
    </p:spTree>
  </p:cSld>
  <p:clrMapOvr>
    <a:masterClrMapping/>
  </p:clrMapOvr>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pPr eaLnBrk="1" hangingPunct="1"/>
            <a:r>
              <a:rPr lang="en-US" smtClean="0"/>
              <a:t>References</a:t>
            </a:r>
          </a:p>
        </p:txBody>
      </p:sp>
      <p:sp>
        <p:nvSpPr>
          <p:cNvPr id="97283" name="Rectangle 3"/>
          <p:cNvSpPr>
            <a:spLocks noGrp="1" noChangeArrowheads="1"/>
          </p:cNvSpPr>
          <p:nvPr>
            <p:ph type="body" idx="1"/>
          </p:nvPr>
        </p:nvSpPr>
        <p:spPr/>
        <p:txBody>
          <a:bodyPr/>
          <a:lstStyle/>
          <a:p>
            <a:pPr eaLnBrk="1" hangingPunct="1"/>
            <a:r>
              <a:rPr lang="en-US" smtClean="0"/>
              <a:t>All information was provided from the American Cancer Society’s Cancer Facts and Figures of 2010 and 2011. </a:t>
            </a:r>
          </a:p>
          <a:p>
            <a:pPr lvl="1" eaLnBrk="1" hangingPunct="1"/>
            <a:r>
              <a:rPr lang="en-US" smtClean="0"/>
              <a:t>American Cancer Society. Cancer Facts &amp; Figures 2010. Atlanta: American Cancer Society; 2010. </a:t>
            </a:r>
          </a:p>
          <a:p>
            <a:pPr lvl="1" eaLnBrk="1" hangingPunct="1"/>
            <a:r>
              <a:rPr lang="en-US" smtClean="0"/>
              <a:t>American Cancer Society. Cancer Facts &amp; Figures 2011. Atlanta: American Cancer Society; 2011. </a:t>
            </a:r>
          </a:p>
          <a:p>
            <a:pPr lvl="1" eaLnBrk="1" hangingPunct="1"/>
            <a:endParaRPr lang="en-US" smtClean="0"/>
          </a:p>
        </p:txBody>
      </p:sp>
      <p:sp>
        <p:nvSpPr>
          <p:cNvPr id="97284" name="Text Box 4"/>
          <p:cNvSpPr txBox="1">
            <a:spLocks noChangeArrowheads="1"/>
          </p:cNvSpPr>
          <p:nvPr/>
        </p:nvSpPr>
        <p:spPr bwMode="auto">
          <a:xfrm>
            <a:off x="6400800" y="6338888"/>
            <a:ext cx="2667000" cy="366712"/>
          </a:xfrm>
          <a:prstGeom prst="rect">
            <a:avLst/>
          </a:prstGeom>
          <a:noFill/>
          <a:ln w="9525">
            <a:noFill/>
            <a:miter lim="800000"/>
            <a:headEnd/>
            <a:tailEnd/>
          </a:ln>
        </p:spPr>
        <p:txBody>
          <a:bodyPr>
            <a:spAutoFit/>
          </a:bodyPr>
          <a:lstStyle/>
          <a:p>
            <a:pPr>
              <a:spcBef>
                <a:spcPct val="50000"/>
              </a:spcBef>
            </a:pPr>
            <a:r>
              <a:rPr lang="en-US"/>
              <a:t>Created By Katie Barrett</a:t>
            </a:r>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4555</Words>
  <Application>Microsoft Office PowerPoint</Application>
  <PresentationFormat>On-screen Show (4:3)</PresentationFormat>
  <Paragraphs>408</Paragraphs>
  <Slides>93</Slides>
  <Notes>0</Notes>
  <HiddenSlides>0</HiddenSlides>
  <MMClips>0</MMClips>
  <ScaleCrop>false</ScaleCrop>
  <HeadingPairs>
    <vt:vector size="4" baseType="variant">
      <vt:variant>
        <vt:lpstr>Theme</vt:lpstr>
      </vt:variant>
      <vt:variant>
        <vt:i4>1</vt:i4>
      </vt:variant>
      <vt:variant>
        <vt:lpstr>Slide Titles</vt:lpstr>
      </vt:variant>
      <vt:variant>
        <vt:i4>93</vt:i4>
      </vt:variant>
    </vt:vector>
  </HeadingPairs>
  <TitlesOfParts>
    <vt:vector size="94" baseType="lpstr">
      <vt:lpstr>Office Theme</vt:lpstr>
      <vt:lpstr>Cancer: Basic Facts</vt:lpstr>
      <vt:lpstr>Objectives</vt:lpstr>
      <vt:lpstr>Basic Facts</vt:lpstr>
      <vt:lpstr>Cancer Can be Prevented!</vt:lpstr>
      <vt:lpstr>Cancer Can be Prevented!</vt:lpstr>
      <vt:lpstr>Who’s At Risk?</vt:lpstr>
      <vt:lpstr>How Many People Have Ever Had Cancer?</vt:lpstr>
      <vt:lpstr>How Many New Cases this Year?</vt:lpstr>
      <vt:lpstr>Cancer Deaths Expected this Year?</vt:lpstr>
      <vt:lpstr>How Many Will Survive?</vt:lpstr>
      <vt:lpstr>What Does Cancer Cost?</vt:lpstr>
      <vt:lpstr>What Does Cancer Cost?</vt:lpstr>
      <vt:lpstr>Estimated New Cancer Cases for Ohio in 2011</vt:lpstr>
      <vt:lpstr>Estimated Cancer Deaths for 2011</vt:lpstr>
      <vt:lpstr>Cancer Death Rates: Male vs. Female</vt:lpstr>
      <vt:lpstr>Slide 16</vt:lpstr>
      <vt:lpstr>Breast Cancer</vt:lpstr>
      <vt:lpstr>Breast Cancer</vt:lpstr>
      <vt:lpstr>Breast Cancer</vt:lpstr>
      <vt:lpstr>Breast Cancer</vt:lpstr>
      <vt:lpstr>Breast Cancer</vt:lpstr>
      <vt:lpstr>Breast Cancer</vt:lpstr>
      <vt:lpstr>Colon &amp; Rectum</vt:lpstr>
      <vt:lpstr>Colon &amp; Rectum</vt:lpstr>
      <vt:lpstr>Colon &amp; Rectum</vt:lpstr>
      <vt:lpstr>Colon &amp; Rectum</vt:lpstr>
      <vt:lpstr>Colon &amp; Rectum </vt:lpstr>
      <vt:lpstr>Colon &amp; Rectum</vt:lpstr>
      <vt:lpstr>Colon &amp; Rectum</vt:lpstr>
      <vt:lpstr>Colon &amp; Rectum</vt:lpstr>
      <vt:lpstr>Leukemia </vt:lpstr>
      <vt:lpstr>Leukemia</vt:lpstr>
      <vt:lpstr>Leukemia</vt:lpstr>
      <vt:lpstr>Leukemia</vt:lpstr>
      <vt:lpstr>Leukemia</vt:lpstr>
      <vt:lpstr>Leukemia</vt:lpstr>
      <vt:lpstr>Leukemia</vt:lpstr>
      <vt:lpstr>Leukemia</vt:lpstr>
      <vt:lpstr>Liver</vt:lpstr>
      <vt:lpstr>Liver</vt:lpstr>
      <vt:lpstr>Liver</vt:lpstr>
      <vt:lpstr>Liver</vt:lpstr>
      <vt:lpstr>Liver</vt:lpstr>
      <vt:lpstr>Liver </vt:lpstr>
      <vt:lpstr>Liver</vt:lpstr>
      <vt:lpstr>Lung &amp; Bronchus</vt:lpstr>
      <vt:lpstr>Lung &amp; Bronchus</vt:lpstr>
      <vt:lpstr>Lung &amp; Bronchus</vt:lpstr>
      <vt:lpstr>Lung &amp; Bronchus</vt:lpstr>
      <vt:lpstr>Lung &amp; Bronchus</vt:lpstr>
      <vt:lpstr>Lung &amp; Bronchus</vt:lpstr>
      <vt:lpstr>Lung &amp; Bronchus</vt:lpstr>
      <vt:lpstr>Lung &amp; Bronchus</vt:lpstr>
      <vt:lpstr>Lymphoma</vt:lpstr>
      <vt:lpstr>Lymphoma</vt:lpstr>
      <vt:lpstr>Lymphoma</vt:lpstr>
      <vt:lpstr>Lymphoma</vt:lpstr>
      <vt:lpstr>Lymphoma</vt:lpstr>
      <vt:lpstr>Lymphoma</vt:lpstr>
      <vt:lpstr>Lymphoma </vt:lpstr>
      <vt:lpstr>Lymphoma</vt:lpstr>
      <vt:lpstr>Ovary</vt:lpstr>
      <vt:lpstr>Ovary</vt:lpstr>
      <vt:lpstr>Ovary</vt:lpstr>
      <vt:lpstr>Ovary </vt:lpstr>
      <vt:lpstr>Ovary</vt:lpstr>
      <vt:lpstr>Ovary</vt:lpstr>
      <vt:lpstr>Ovary  </vt:lpstr>
      <vt:lpstr>Ovary</vt:lpstr>
      <vt:lpstr>Pancreas</vt:lpstr>
      <vt:lpstr>Pancreas</vt:lpstr>
      <vt:lpstr>Pancreas</vt:lpstr>
      <vt:lpstr>Pancreas</vt:lpstr>
      <vt:lpstr>Pancreas</vt:lpstr>
      <vt:lpstr>Pancreas</vt:lpstr>
      <vt:lpstr>Pancreas</vt:lpstr>
      <vt:lpstr>Pancreas</vt:lpstr>
      <vt:lpstr>Pancreas</vt:lpstr>
      <vt:lpstr>Special Section</vt:lpstr>
      <vt:lpstr>Prostate</vt:lpstr>
      <vt:lpstr>Prostate</vt:lpstr>
      <vt:lpstr>Prostate</vt:lpstr>
      <vt:lpstr>Prostate</vt:lpstr>
      <vt:lpstr>Prostate</vt:lpstr>
      <vt:lpstr>Prostate</vt:lpstr>
      <vt:lpstr>Prostate</vt:lpstr>
      <vt:lpstr>Prostate</vt:lpstr>
      <vt:lpstr>Prostate</vt:lpstr>
      <vt:lpstr>Prostate</vt:lpstr>
      <vt:lpstr>Prostate</vt:lpstr>
      <vt:lpstr>Prostate</vt:lpstr>
      <vt:lpstr>Prostate</vt:lpstr>
      <vt:lpstr>References</vt:lpstr>
    </vt:vector>
  </TitlesOfParts>
  <Company>Aultman Health Foundation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Cancer: Basic Facts</dc:title>
  <dc:creator>01683</dc:creator>
  <cp:lastModifiedBy>01683</cp:lastModifiedBy>
  <cp:revision>1</cp:revision>
  <dcterms:created xsi:type="dcterms:W3CDTF">2011-10-14T15:35:37Z</dcterms:created>
  <dcterms:modified xsi:type="dcterms:W3CDTF">2011-10-14T15:36:56Z</dcterms:modified>
</cp:coreProperties>
</file>