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activeX/activeX2.xml" ContentType="application/vnd.ms-office.activeX+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handoutMasterIdLst>
    <p:handoutMasterId r:id="rId94"/>
  </p:handoutMasterIdLst>
  <p:sldIdLst>
    <p:sldId id="256" r:id="rId2"/>
    <p:sldId id="261" r:id="rId3"/>
    <p:sldId id="342" r:id="rId4"/>
    <p:sldId id="262" r:id="rId5"/>
    <p:sldId id="257" r:id="rId6"/>
    <p:sldId id="264" r:id="rId7"/>
    <p:sldId id="265" r:id="rId8"/>
    <p:sldId id="266" r:id="rId9"/>
    <p:sldId id="267" r:id="rId10"/>
    <p:sldId id="263" r:id="rId11"/>
    <p:sldId id="268" r:id="rId12"/>
    <p:sldId id="329" r:id="rId13"/>
    <p:sldId id="328" r:id="rId14"/>
    <p:sldId id="331" r:id="rId15"/>
    <p:sldId id="332" r:id="rId16"/>
    <p:sldId id="334" r:id="rId17"/>
    <p:sldId id="333" r:id="rId18"/>
    <p:sldId id="336" r:id="rId19"/>
    <p:sldId id="337" r:id="rId20"/>
    <p:sldId id="338" r:id="rId21"/>
    <p:sldId id="339" r:id="rId22"/>
    <p:sldId id="340" r:id="rId23"/>
    <p:sldId id="341" r:id="rId24"/>
    <p:sldId id="343" r:id="rId25"/>
    <p:sldId id="344" r:id="rId26"/>
    <p:sldId id="345" r:id="rId27"/>
    <p:sldId id="346" r:id="rId28"/>
    <p:sldId id="347" r:id="rId29"/>
    <p:sldId id="348" r:id="rId30"/>
    <p:sldId id="349" r:id="rId31"/>
    <p:sldId id="350" r:id="rId32"/>
    <p:sldId id="270" r:id="rId33"/>
    <p:sldId id="269"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2" r:id="rId55"/>
    <p:sldId id="293" r:id="rId56"/>
    <p:sldId id="294" r:id="rId57"/>
    <p:sldId id="295"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53" r:id="rId79"/>
    <p:sldId id="317" r:id="rId80"/>
    <p:sldId id="318" r:id="rId81"/>
    <p:sldId id="319" r:id="rId82"/>
    <p:sldId id="320" r:id="rId83"/>
    <p:sldId id="352" r:id="rId84"/>
    <p:sldId id="321" r:id="rId85"/>
    <p:sldId id="322" r:id="rId86"/>
    <p:sldId id="323" r:id="rId87"/>
    <p:sldId id="324" r:id="rId88"/>
    <p:sldId id="325" r:id="rId89"/>
    <p:sldId id="326" r:id="rId90"/>
    <p:sldId id="327" r:id="rId91"/>
    <p:sldId id="351" r:id="rId9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2D3D041-B25C-4271-9BF1-909D1D92C404}" type="datetimeFigureOut">
              <a:rPr lang="en-US" smtClean="0"/>
              <a:t>9/26/2013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F8222FA-08D7-4F81-BD01-8D43BE4B905B}" type="slidenum">
              <a:rPr lang="en-US" smtClean="0"/>
              <a:t>‹#›</a:t>
            </a:fld>
            <a:endParaRPr lang="en-US"/>
          </a:p>
        </p:txBody>
      </p:sp>
    </p:spTree>
    <p:extLst>
      <p:ext uri="{BB962C8B-B14F-4D97-AF65-F5344CB8AC3E}">
        <p14:creationId xmlns:p14="http://schemas.microsoft.com/office/powerpoint/2010/main" val="571181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946DC54-6838-40F8-84F1-D899AF544A45}" type="datetimeFigureOut">
              <a:rPr lang="en-US" smtClean="0"/>
              <a:pPr/>
              <a:t>9/26/2013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A7E8402-B8CE-4F74-8850-4369FF9CED35}" type="slidenum">
              <a:rPr lang="en-US" smtClean="0"/>
              <a:pPr/>
              <a:t>‹#›</a:t>
            </a:fld>
            <a:endParaRPr lang="en-US"/>
          </a:p>
        </p:txBody>
      </p:sp>
    </p:spTree>
    <p:extLst>
      <p:ext uri="{BB962C8B-B14F-4D97-AF65-F5344CB8AC3E}">
        <p14:creationId xmlns:p14="http://schemas.microsoft.com/office/powerpoint/2010/main" val="358517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268802A-6313-4ECF-8D5D-B1BCCFC7E4DD}" type="slidenum">
              <a:rPr lang="en-US" smtClean="0">
                <a:latin typeface="Times New Roman" pitchFamily="18" charset="0"/>
                <a:ea typeface="ＭＳ Ｐゴシック" pitchFamily="34" charset="-128"/>
              </a:rPr>
              <a:pPr/>
              <a:t>2</a:t>
            </a:fld>
            <a:endParaRPr lang="en-US" smtClean="0">
              <a:latin typeface="Times New Roman" pitchFamily="18" charset="0"/>
              <a:ea typeface="ＭＳ Ｐゴシック" pitchFamily="34"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latin typeface="Times New Roman" pitchFamily="18" charset="0"/>
                <a:ea typeface="ＭＳ Ｐゴシック" pitchFamily="34" charset="-128"/>
              </a:rPr>
              <a:t>Biology is a multidisciplinary science, and concepts of both chemistry and physics apply.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5A62BAB-EEA9-42F2-BF15-F6196E2DE30D}" type="slidenum">
              <a:rPr lang="en-US" altLang="en-US" sz="1200" smtClean="0">
                <a:latin typeface="Times New Roman" pitchFamily="18" charset="0"/>
              </a:rPr>
              <a:pPr/>
              <a:t>12</a:t>
            </a:fld>
            <a:endParaRPr lang="en-US" altLang="en-US" sz="1200"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Student Misconceptions and Concerns  </a:t>
            </a:r>
          </a:p>
          <a:p>
            <a:pPr eaLnBrk="1" hangingPunct="1"/>
            <a:r>
              <a:rPr lang="en-US" altLang="en-US" smtClean="0">
                <a:latin typeface="Times New Roman" pitchFamily="18" charset="0"/>
                <a:ea typeface="ＭＳ Ｐゴシック" pitchFamily="34" charset="-128"/>
              </a:rPr>
              <a:t>Students with limited backgrounds in chemistry will benefit from a discussion of Table 2.6 and the differences and limitations of representing atomic structure. The contrast in Table 2.6 is a good beginning for such a discussion. In addition to comparing how the positions of electrons are depicted, note the problems with the sense of scale as discussed in Module 2.3.  </a:t>
            </a:r>
          </a:p>
          <a:p>
            <a:pPr eaLnBrk="1" hangingPunct="1"/>
            <a:r>
              <a:rPr lang="en-US" altLang="en-US" smtClean="0">
                <a:latin typeface="Times New Roman" pitchFamily="18" charset="0"/>
                <a:ea typeface="ＭＳ Ｐゴシック" pitchFamily="34" charset="-128"/>
              </a:rPr>
              <a:t>Teaching Tips </a:t>
            </a:r>
          </a:p>
          <a:p>
            <a:pPr eaLnBrk="1" hangingPunct="1">
              <a:buFontTx/>
              <a:buAutoNum type="arabicPeriod"/>
            </a:pPr>
            <a:r>
              <a:rPr lang="en-US" altLang="en-US" smtClean="0">
                <a:latin typeface="Times New Roman" pitchFamily="18" charset="0"/>
                <a:ea typeface="ＭＳ Ｐゴシック" pitchFamily="34" charset="-128"/>
              </a:rPr>
              <a:t> Consider challenging your students to suggest relationships in human lives that are analogous to each of the three types of chemical bonds (covalent, ionic, and hydrogen). Evaluating the accuracy of potential analogies requires careful analysis of the chemical bonding relationships and practices critical thinking skills. Small groups might provide immediate critiques before passing along analogies for the entire class to consider. The following is one example. Ionic and covalent bonds are different types of relationships. Consider this analogy. A woman taking out a loan has a specific relationship to her bank. She owes the bank money, something she got from the bank. A man shares an office with another man. Both look out the same window and answer the same phone. Ionic bonds are like a bank loan, in which something is borrowed. Covalent bonds are like sharing an office, with items (electrons) shared by both members of the relationship. After presenting this analogy, ask your students to modify the office analogy to represent a polar covalent bond. (Perhaps one man in the office sits closer to the window and the phone.) </a:t>
            </a:r>
          </a:p>
          <a:p>
            <a:pPr eaLnBrk="1" hangingPunct="1">
              <a:buFontTx/>
              <a:buAutoNum type="arabicPeriod"/>
            </a:pPr>
            <a:r>
              <a:rPr lang="en-US" altLang="en-US" smtClean="0">
                <a:latin typeface="Times New Roman" pitchFamily="18" charset="0"/>
                <a:ea typeface="ＭＳ Ｐゴシック" pitchFamily="34" charset="-128"/>
              </a:rPr>
              <a:t> Have your students try to calculate the number of covalent bonds possible for a variety of atoms. (Carbon, for example, can form up to four covalent bonds.) Then provide the students with a list of elements and the number of outer electrons for each and have them make predictions about the chemical formula for many types of molecules. (For example, carbon could form covalent bonds with four hydrogen atoms.) </a:t>
            </a:r>
          </a:p>
          <a:p>
            <a:pPr eaLnBrk="1" hangingPunct="1">
              <a:buFontTx/>
              <a:buAutoNum type="arabicPeriod"/>
            </a:pPr>
            <a:r>
              <a:rPr lang="en-US" altLang="en-US" smtClean="0">
                <a:latin typeface="Times New Roman" pitchFamily="18" charset="0"/>
                <a:ea typeface="ＭＳ Ｐゴシック" pitchFamily="34" charset="-128"/>
              </a:rPr>
              <a:t> Modules 2.6 and 2.8 discuss the special bonding in and between water molecules. Many students do not appreciate the importance of weak chemical bonds in water and cellular chemistry. Extra time and attention may be required to address this special aspect of chemistry.</a:t>
            </a:r>
          </a:p>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E1B5FE2-A87C-47C6-9DC8-0E20902CC8F6}" type="slidenum">
              <a:rPr lang="en-US" altLang="en-US" sz="1200" smtClean="0">
                <a:latin typeface="Times New Roman" pitchFamily="18" charset="0"/>
              </a:rPr>
              <a:pPr/>
              <a:t>14</a:t>
            </a:fld>
            <a:endParaRPr lang="en-US" altLang="en-US" sz="1200" smtClean="0">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4E52B05-C5CD-4F99-AC0D-3AB405398619}" type="slidenum">
              <a:rPr lang="en-US" altLang="en-US" sz="1200" smtClean="0">
                <a:latin typeface="Times New Roman" pitchFamily="18" charset="0"/>
              </a:rPr>
              <a:pPr/>
              <a:t>15</a:t>
            </a:fld>
            <a:endParaRPr lang="en-US" altLang="en-US" sz="1200" smtClean="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Student Misconceptions and Concerns</a:t>
            </a:r>
            <a:endParaRPr lang="en-US" altLang="en-US" smtClean="0">
              <a:solidFill>
                <a:srgbClr val="000000"/>
              </a:solidFill>
              <a:latin typeface="Times New Roman" pitchFamily="18" charset="0"/>
              <a:ea typeface="ＭＳ Ｐゴシック" pitchFamily="34" charset="-128"/>
            </a:endParaRPr>
          </a:p>
          <a:p>
            <a:pPr eaLnBrk="1" hangingPunct="1"/>
            <a:r>
              <a:rPr lang="en-US" altLang="en-US" smtClean="0">
                <a:solidFill>
                  <a:srgbClr val="000000"/>
                </a:solidFill>
                <a:latin typeface="Times New Roman" pitchFamily="18" charset="0"/>
                <a:ea typeface="ＭＳ Ｐゴシック" pitchFamily="34" charset="-128"/>
              </a:rPr>
              <a:t>Students are unlikely to have carefully considered the four special properties of water that are apparent in our world. However, these properties are of great biological significance and are often familiar parts of our lives. The connections between these properties and personal experiences can invest great meaning into a discussion of water’s properties. A homework assignment asking for examples of each of these properties in each student’s experiences will require reflection and may produce meaningful illustrations. Similarly, quizzes or exam questions matching examples to a list of the properties may require high-level evaluative analysis. </a:t>
            </a:r>
          </a:p>
          <a:p>
            <a:pPr eaLnBrk="1" hangingPunct="1"/>
            <a:r>
              <a:rPr lang="en-US" altLang="en-US" smtClean="0">
                <a:solidFill>
                  <a:srgbClr val="000000"/>
                </a:solidFill>
                <a:latin typeface="Times New Roman" pitchFamily="18" charset="0"/>
                <a:ea typeface="ＭＳ Ｐゴシック" pitchFamily="34" charset="-128"/>
              </a:rPr>
              <a:t>Teaching Tips</a:t>
            </a:r>
          </a:p>
          <a:p>
            <a:pPr eaLnBrk="1" hangingPunct="1"/>
            <a:r>
              <a:rPr lang="en-US" altLang="en-US" smtClean="0">
                <a:solidFill>
                  <a:srgbClr val="000000"/>
                </a:solidFill>
                <a:latin typeface="Times New Roman" pitchFamily="18" charset="0"/>
                <a:ea typeface="ＭＳ Ｐゴシック" pitchFamily="34" charset="-128"/>
              </a:rPr>
              <a:t>1. Here is a way to help your students think about the sticky nature of water in their lives. Ask them to consider the need for a towel after a shower or a bath. Once we get out of the shower or bath, we have left the source of water. So why do we need the towel? A towel helps us dry off water that is still clinging to our bodies because water molecules are polar. The molecules on cell surfaces are also polar, so our skin and the water stick to each other.</a:t>
            </a:r>
          </a:p>
          <a:p>
            <a:pPr eaLnBrk="1" hangingPunct="1"/>
            <a:r>
              <a:rPr lang="en-US" altLang="en-US" smtClean="0">
                <a:solidFill>
                  <a:srgbClr val="000000"/>
                </a:solidFill>
                <a:latin typeface="Times New Roman" pitchFamily="18" charset="0"/>
                <a:ea typeface="ＭＳ Ｐゴシック" pitchFamily="34" charset="-128"/>
              </a:rPr>
              <a:t>2. Some students may be intrigued if you tell them that you too can stand on the surface of water—</a:t>
            </a:r>
            <a:r>
              <a:rPr lang="en-US" altLang="en-US" i="1" smtClean="0">
                <a:solidFill>
                  <a:srgbClr val="000000"/>
                </a:solidFill>
                <a:latin typeface="Times New Roman" pitchFamily="18" charset="0"/>
                <a:ea typeface="ＭＳ Ｐゴシック" pitchFamily="34" charset="-128"/>
              </a:rPr>
              <a:t>when it is frozen</a:t>
            </a:r>
            <a:r>
              <a:rPr lang="en-US" altLang="en-US" smtClean="0">
                <a:solidFill>
                  <a:srgbClr val="000000"/>
                </a:solidFill>
                <a:latin typeface="Times New Roman" pitchFamily="18" charset="0"/>
                <a:ea typeface="ＭＳ Ｐゴシック" pitchFamily="34" charset="-128"/>
              </a:rPr>
              <a:t>. Thus, it is necessary to note a liquid water surface when discussing surface tension.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E988D27-A674-4FCB-803C-7D5E41124B5E}" type="slidenum">
              <a:rPr lang="en-US" altLang="en-US" sz="1200" smtClean="0">
                <a:latin typeface="Times New Roman" pitchFamily="18" charset="0"/>
              </a:rPr>
              <a:pPr/>
              <a:t>16</a:t>
            </a:fld>
            <a:endParaRPr lang="en-US" altLang="en-US" sz="1200" smtClean="0">
              <a:latin typeface="Times New Roman" pitchFamily="18"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Student Misconceptions and Concerns</a:t>
            </a:r>
          </a:p>
          <a:p>
            <a:pPr eaLnBrk="1" hangingPunct="1"/>
            <a:r>
              <a:rPr lang="en-US" altLang="en-US" smtClean="0">
                <a:latin typeface="Times New Roman" pitchFamily="18" charset="0"/>
                <a:ea typeface="ＭＳ Ｐゴシック" pitchFamily="34" charset="-128"/>
              </a:rPr>
              <a:t>Students are unlikely to have carefully considered the four special properties of water that are apparent in our world. However, these properties are of great biological significance and are often familiar parts of our lives. The connections between these properties and personal experiences can invest great meaning into a discussion of water’s properties. A homework assignment asking for examples of each of these properties in each student’s experiences will require reflection and may produce meaningful illustrations. Similarly, quizzes or exam questions matching examples to a list of the properties may require high-level evaluative analysis.  </a:t>
            </a:r>
          </a:p>
          <a:p>
            <a:pPr eaLnBrk="1" hangingPunct="1"/>
            <a:r>
              <a:rPr lang="en-US" altLang="en-US" smtClean="0">
                <a:latin typeface="Times New Roman" pitchFamily="18" charset="0"/>
                <a:ea typeface="ＭＳ Ｐゴシック" pitchFamily="34" charset="-128"/>
              </a:rPr>
              <a:t>Teaching Tips </a:t>
            </a:r>
          </a:p>
          <a:p>
            <a:pPr eaLnBrk="1" hangingPunct="1">
              <a:buFontTx/>
              <a:buAutoNum type="arabicPeriod"/>
            </a:pPr>
            <a:r>
              <a:rPr lang="en-US" altLang="en-US" smtClean="0">
                <a:latin typeface="Times New Roman" pitchFamily="18" charset="0"/>
                <a:ea typeface="ＭＳ Ｐゴシック" pitchFamily="34" charset="-128"/>
              </a:rPr>
              <a:t> Here is a way to help your students think about the sticky nature of water in their lives. Ask them to consider the need for a towel after a shower or a bath. Once we get out of the shower or bath, we have left the source of water. So why do we need the towel? A towel helps us dry off water that is still clinging to our bodies because water molecules are polar. The molecules on cell surfaces are also polar, so our skin and the water stick to each other. </a:t>
            </a:r>
          </a:p>
          <a:p>
            <a:pPr eaLnBrk="1" hangingPunct="1">
              <a:buFontTx/>
              <a:buAutoNum type="arabicPeriod"/>
            </a:pPr>
            <a:r>
              <a:rPr lang="en-US" altLang="en-US" smtClean="0">
                <a:latin typeface="Times New Roman" pitchFamily="18" charset="0"/>
                <a:ea typeface="ＭＳ Ｐゴシック" pitchFamily="34" charset="-128"/>
              </a:rPr>
              <a:t> Some students may be intrigued if you tell them that you too can stand on the surface of water—</a:t>
            </a:r>
            <a:r>
              <a:rPr lang="en-US" altLang="en-US" i="1" smtClean="0">
                <a:latin typeface="Times New Roman" pitchFamily="18" charset="0"/>
                <a:ea typeface="ＭＳ Ｐゴシック" pitchFamily="34" charset="-128"/>
              </a:rPr>
              <a:t>when it is frozen</a:t>
            </a:r>
            <a:r>
              <a:rPr lang="en-US" altLang="en-US" smtClean="0">
                <a:latin typeface="Times New Roman" pitchFamily="18" charset="0"/>
                <a:ea typeface="ＭＳ Ｐゴシック" pitchFamily="34" charset="-128"/>
              </a:rPr>
              <a:t>. Thus, it is necessary to note a liquid water surface when discussing surface tension.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E2AEF2B-2CB2-4E69-B17D-3B9CB91774CC}" type="slidenum">
              <a:rPr lang="en-US" altLang="en-US" sz="1200" smtClean="0">
                <a:latin typeface="Times New Roman" pitchFamily="18" charset="0"/>
              </a:rPr>
              <a:pPr/>
              <a:t>17</a:t>
            </a:fld>
            <a:endParaRPr lang="en-US" altLang="en-US" sz="1200" smtClean="0">
              <a:latin typeface="Times New Roman"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Student Misconceptions and Concerns</a:t>
            </a:r>
          </a:p>
          <a:p>
            <a:pPr eaLnBrk="1" hangingPunct="1"/>
            <a:r>
              <a:rPr lang="en-US" altLang="en-US" smtClean="0">
                <a:latin typeface="Times New Roman" pitchFamily="18" charset="0"/>
                <a:ea typeface="ＭＳ Ｐゴシック" pitchFamily="34" charset="-128"/>
              </a:rPr>
              <a:t>Students are unlikely to have carefully considered the four special properties of water that are apparent in our world. However, these properties are of great biological significance and are often familiar parts of our lives. The connections between these properties and personal experiences can invest great meaning into a discussion of water’s properties. A homework assignment asking for examples of each of these properties in each student’s experiences will require reflection and may produce meaningful illustrations. Similarly, quizzes or exam questions matching examples to a list of the properties may require high-level evaluative analysis.  </a:t>
            </a:r>
          </a:p>
          <a:p>
            <a:pPr eaLnBrk="1" hangingPunct="1"/>
            <a:r>
              <a:rPr lang="en-US" altLang="en-US" smtClean="0">
                <a:latin typeface="Times New Roman" pitchFamily="18" charset="0"/>
                <a:ea typeface="ＭＳ Ｐゴシック" pitchFamily="34" charset="-128"/>
              </a:rPr>
              <a:t>Teaching Tips </a:t>
            </a:r>
          </a:p>
          <a:p>
            <a:pPr eaLnBrk="1" hangingPunct="1">
              <a:buFontTx/>
              <a:buAutoNum type="arabicPeriod"/>
            </a:pPr>
            <a:r>
              <a:rPr lang="en-US" altLang="en-US" smtClean="0">
                <a:latin typeface="Times New Roman" pitchFamily="18" charset="0"/>
                <a:ea typeface="ＭＳ Ｐゴシック" pitchFamily="34" charset="-128"/>
              </a:rPr>
              <a:t> Here is a way to help your students think about the sticky nature of water in their lives. Ask them to consider the need for a towel after a shower or a bath. Once we get out of the shower or bath, we have left the source of water. So why do we need the towel? A towel helps us dry off water that is still clinging to our bodies because water molecules are polar. The molecules on cell surfaces are also polar, so our skin and the water stick to each other. </a:t>
            </a:r>
          </a:p>
          <a:p>
            <a:pPr eaLnBrk="1" hangingPunct="1">
              <a:buFontTx/>
              <a:buAutoNum type="arabicPeriod"/>
            </a:pPr>
            <a:r>
              <a:rPr lang="en-US" altLang="en-US" smtClean="0">
                <a:latin typeface="Times New Roman" pitchFamily="18" charset="0"/>
                <a:ea typeface="ＭＳ Ｐゴシック" pitchFamily="34" charset="-128"/>
              </a:rPr>
              <a:t> Some students may be intrigued if you tell them that you too can stand on the surface of water—</a:t>
            </a:r>
            <a:r>
              <a:rPr lang="en-US" altLang="en-US" i="1" smtClean="0">
                <a:latin typeface="Times New Roman" pitchFamily="18" charset="0"/>
                <a:ea typeface="ＭＳ Ｐゴシック" pitchFamily="34" charset="-128"/>
              </a:rPr>
              <a:t>when it is frozen</a:t>
            </a:r>
            <a:r>
              <a:rPr lang="en-US" altLang="en-US" smtClean="0">
                <a:latin typeface="Times New Roman" pitchFamily="18" charset="0"/>
                <a:ea typeface="ＭＳ Ｐゴシック" pitchFamily="34" charset="-128"/>
              </a:rPr>
              <a:t>. Thus, it is necessary to note a liquid water surface when discussing surface tension.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B90270F2-81C3-4B29-86F2-5B3BB3A49FE6}" type="slidenum">
              <a:rPr lang="en-US" altLang="en-US" sz="1200">
                <a:latin typeface="Times" pitchFamily="84" charset="0"/>
              </a:rPr>
              <a:pPr algn="r"/>
              <a:t>18</a:t>
            </a:fld>
            <a:endParaRPr lang="en-US" altLang="en-US" sz="1200">
              <a:latin typeface="Times" pitchFamily="84" charset="0"/>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xfrm>
            <a:off x="914400" y="4402878"/>
            <a:ext cx="502920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Figure 2.10 </a:t>
            </a:r>
            <a:r>
              <a:rPr lang="en-US" altLang="en-US" smtClean="0">
                <a:solidFill>
                  <a:srgbClr val="000000"/>
                </a:solidFill>
                <a:latin typeface="Times New Roman" pitchFamily="18" charset="0"/>
                <a:ea typeface="ＭＳ Ｐゴシック" pitchFamily="34" charset="-128"/>
              </a:rPr>
              <a:t>Surface tension allows a water strider to walk on water.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C47084E-9BB2-4B49-8036-CB7C37BA5CA5}" type="slidenum">
              <a:rPr lang="en-US" altLang="en-US" sz="1200" smtClean="0">
                <a:latin typeface="Times New Roman" pitchFamily="18" charset="0"/>
              </a:rPr>
              <a:pPr/>
              <a:t>19</a:t>
            </a:fld>
            <a:endParaRPr lang="en-US" altLang="en-US" sz="1200" smtClean="0">
              <a:latin typeface="Times New Roman"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Student Misconceptions and Concerns</a:t>
            </a:r>
            <a:endParaRPr lang="en-US" altLang="en-US" smtClean="0">
              <a:solidFill>
                <a:srgbClr val="000000"/>
              </a:solidFill>
              <a:latin typeface="Times New Roman" pitchFamily="18" charset="0"/>
              <a:ea typeface="ＭＳ Ｐゴシック" pitchFamily="34" charset="-128"/>
            </a:endParaRPr>
          </a:p>
          <a:p>
            <a:pPr eaLnBrk="1" hangingPunct="1"/>
            <a:r>
              <a:rPr lang="en-US" altLang="en-US" smtClean="0">
                <a:solidFill>
                  <a:srgbClr val="000000"/>
                </a:solidFill>
                <a:latin typeface="Times New Roman" pitchFamily="18" charset="0"/>
                <a:ea typeface="ＭＳ Ｐゴシック" pitchFamily="34" charset="-128"/>
              </a:rPr>
              <a:t>1. Students are unlikely to have carefully considered the four special properties of water that are apparent in our world. However, these properties are of great biological significance and are often familiar parts of our lives. The connections between these properties and personal experiences can invest great meaning into a discussion of water’s properties. A homework assignment asking for examples of each of these properties in each student’s experiences will require reflection and may produce meaningful illustrations. Similarly, quizzes or exam questions matching examples to a list of the properties may require high-level evaluative analysis.</a:t>
            </a:r>
          </a:p>
          <a:p>
            <a:pPr eaLnBrk="1" hangingPunct="1"/>
            <a:r>
              <a:rPr lang="en-US" altLang="en-US" smtClean="0">
                <a:solidFill>
                  <a:srgbClr val="000000"/>
                </a:solidFill>
                <a:latin typeface="Times New Roman" pitchFamily="18" charset="0"/>
                <a:ea typeface="ＭＳ Ｐゴシック" pitchFamily="34" charset="-128"/>
              </a:rPr>
              <a:t>2. Students at all levels struggle with the distinction between heat and temperature. Students might also expect that all ice is about the same temperature, 0 ºC. Redefining and correcting misunderstandings often takes more class time and energy than introducing previously unknown concepts. </a:t>
            </a:r>
          </a:p>
          <a:p>
            <a:pPr eaLnBrk="1" hangingPunct="1"/>
            <a:r>
              <a:rPr lang="en-US" altLang="en-US" smtClean="0">
                <a:solidFill>
                  <a:srgbClr val="000000"/>
                </a:solidFill>
                <a:latin typeface="Times New Roman" pitchFamily="18" charset="0"/>
                <a:ea typeface="ＭＳ Ｐゴシック" pitchFamily="34" charset="-128"/>
              </a:rPr>
              <a:t>Teaching Tips</a:t>
            </a:r>
          </a:p>
          <a:p>
            <a:pPr eaLnBrk="1" hangingPunct="1"/>
            <a:r>
              <a:rPr lang="en-US" altLang="en-US" smtClean="0">
                <a:solidFill>
                  <a:srgbClr val="000000"/>
                </a:solidFill>
                <a:latin typeface="Times New Roman" pitchFamily="18" charset="0"/>
                <a:ea typeface="ＭＳ Ｐゴシック" pitchFamily="34" charset="-128"/>
              </a:rPr>
              <a:t>1. Ask your students if the ocean levels would change if ice did not float. They can try this experiment to find out, or you can begin class with the demonstration and watch the progress throughout the class period. Place several large chunks of ice in a glass and fill the glass up completely with water to the top rim. Thus, the ice cubes should be sticking up above the top of the filled glass. Will the glass overflow when the ice melts? (No.) This phenomenon is important when we consider the potential consequences of global warming. If floating glaciers melt, ocean levels will not be affected. However, if the ice over land melts, we can expect higher ocean levels.</a:t>
            </a:r>
          </a:p>
          <a:p>
            <a:pPr eaLnBrk="1" hangingPunct="1"/>
            <a:r>
              <a:rPr lang="en-US" altLang="en-US" smtClean="0">
                <a:solidFill>
                  <a:srgbClr val="000000"/>
                </a:solidFill>
                <a:latin typeface="Times New Roman" pitchFamily="18" charset="0"/>
                <a:ea typeface="ＭＳ Ｐゴシック" pitchFamily="34" charset="-128"/>
              </a:rPr>
              <a:t>2. Module 2.12 notes the insulating effect of ice forming at the surface of a lake. This phenomenon would not occur if ice were denser than water. Challenge students to think of other consequences from the expansion of water when it forms ice. (These include the ability to widen cracks in rocks, roads, and sidewalks!)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EFC5DAF8-7867-46AD-8156-93A2605E0C4F}" type="slidenum">
              <a:rPr lang="en-US" altLang="en-US" sz="1200">
                <a:latin typeface="Times" pitchFamily="84" charset="0"/>
              </a:rPr>
              <a:pPr algn="r"/>
              <a:t>20</a:t>
            </a:fld>
            <a:endParaRPr lang="en-US" altLang="en-US" sz="1200">
              <a:latin typeface="Times" pitchFamily="84"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xfrm>
            <a:off x="914400" y="4402878"/>
            <a:ext cx="502920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Figure 2.12 </a:t>
            </a:r>
            <a:r>
              <a:rPr lang="en-US" altLang="en-US" smtClean="0">
                <a:solidFill>
                  <a:srgbClr val="000000"/>
                </a:solidFill>
                <a:latin typeface="Times New Roman" pitchFamily="18" charset="0"/>
                <a:ea typeface="ＭＳ Ｐゴシック" pitchFamily="34" charset="-128"/>
              </a:rPr>
              <a:t>Hydrogen bonds between water molecules in ice and water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F987B84-5F53-4938-AF09-5FD9AE98BA2D}" type="slidenum">
              <a:rPr lang="en-US" altLang="en-US" sz="1200" smtClean="0">
                <a:latin typeface="Times New Roman" pitchFamily="18" charset="0"/>
              </a:rPr>
              <a:pPr/>
              <a:t>21</a:t>
            </a:fld>
            <a:endParaRPr lang="en-US" altLang="en-US" sz="1200" smtClean="0">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Student Misconceptions and Concerns</a:t>
            </a:r>
            <a:endParaRPr lang="en-US" altLang="en-US" smtClean="0">
              <a:solidFill>
                <a:srgbClr val="000000"/>
              </a:solidFill>
              <a:latin typeface="Times New Roman" pitchFamily="18" charset="0"/>
              <a:ea typeface="ＭＳ Ｐゴシック" pitchFamily="34" charset="-128"/>
            </a:endParaRPr>
          </a:p>
          <a:p>
            <a:pPr eaLnBrk="1" hangingPunct="1"/>
            <a:r>
              <a:rPr lang="en-US" altLang="en-US" smtClean="0">
                <a:solidFill>
                  <a:srgbClr val="000000"/>
                </a:solidFill>
                <a:latin typeface="Times New Roman" pitchFamily="18" charset="0"/>
                <a:ea typeface="ＭＳ Ｐゴシック" pitchFamily="34" charset="-128"/>
              </a:rPr>
              <a:t>Students are unlikely to have carefully considered the four special properties of water that are apparent in our world. However, these properties are of great biological significance and are often familiar parts of our lives. The connections between these properties and personal experiences can invest great meaning into a discussion of water’s properties. A homework assignment asking for examples of each of these properties in each student’s experiences will require reflection and may produce meaningful illustrations. Similarly, quizzes or exam questions matching examples to a list of the properties may require high-level evaluative analysis. </a:t>
            </a:r>
          </a:p>
          <a:p>
            <a:pPr eaLnBrk="1" hangingPunct="1"/>
            <a:r>
              <a:rPr lang="en-US" altLang="en-US" smtClean="0">
                <a:solidFill>
                  <a:srgbClr val="000000"/>
                </a:solidFill>
                <a:latin typeface="Times New Roman" pitchFamily="18" charset="0"/>
                <a:ea typeface="ＭＳ Ｐゴシック" pitchFamily="34" charset="-128"/>
              </a:rPr>
              <a:t>Teaching Tips</a:t>
            </a:r>
          </a:p>
          <a:p>
            <a:pPr eaLnBrk="1" hangingPunct="1"/>
            <a:r>
              <a:rPr lang="en-US" altLang="en-US" smtClean="0">
                <a:solidFill>
                  <a:srgbClr val="000000"/>
                </a:solidFill>
                <a:latin typeface="Times New Roman" pitchFamily="18" charset="0"/>
                <a:ea typeface="ＭＳ Ｐゴシック" pitchFamily="34" charset="-128"/>
              </a:rPr>
              <a:t>A simple demonstration of a solute dissolving in a solvent can focus students’ attention on the process when discussing solutions. Using colored water and white sugar or salt may make it easier to see and reference while you are discussing the process. Such simple visual aids add life to a lecture. (You might also add corn oil to the top of the solution to demonstrate the properties of hydrophobic substances, and challenge your class to explain why oil and water do not mix.)</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FE737BE-F2A4-4F33-81D5-A74F96B30410}" type="slidenum">
              <a:rPr lang="en-US" altLang="en-US" sz="1200" smtClean="0">
                <a:latin typeface="Times New Roman" pitchFamily="18" charset="0"/>
              </a:rPr>
              <a:pPr/>
              <a:t>22</a:t>
            </a:fld>
            <a:endParaRPr lang="en-US" altLang="en-US" sz="1200" smtClean="0">
              <a:latin typeface="Times New Roman"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Student Misconceptions and Concerns</a:t>
            </a:r>
          </a:p>
          <a:p>
            <a:pPr eaLnBrk="1" hangingPunct="1"/>
            <a:r>
              <a:rPr lang="en-US" altLang="en-US" smtClean="0">
                <a:latin typeface="Times New Roman" pitchFamily="18" charset="0"/>
                <a:ea typeface="ＭＳ Ｐゴシック" pitchFamily="34" charset="-128"/>
              </a:rPr>
              <a:t>Students are unlikely to have carefully considered the four special properties of water that are apparent in our world. However, these properties are of great biological significance and are often familiar parts of our lives. The connections between these properties and personal experiences can invest great meaning into a discussion of water’s properties. A homework assignment asking for examples of each of these properties in each student’s experiences will require reflection and may produce meaningful illustrations. Similarly, quizzes or exam questions matching examples to a list of the properties may require high-level evaluative analysis.  </a:t>
            </a:r>
          </a:p>
          <a:p>
            <a:pPr eaLnBrk="1" hangingPunct="1"/>
            <a:r>
              <a:rPr lang="en-US" altLang="en-US" smtClean="0">
                <a:latin typeface="Times New Roman" pitchFamily="18" charset="0"/>
                <a:ea typeface="ＭＳ Ｐゴシック" pitchFamily="34" charset="-128"/>
              </a:rPr>
              <a:t>Teaching Tips </a:t>
            </a:r>
          </a:p>
          <a:p>
            <a:pPr eaLnBrk="1" hangingPunct="1">
              <a:buFontTx/>
              <a:buAutoNum type="arabicPeriod"/>
            </a:pPr>
            <a:r>
              <a:rPr lang="en-US" altLang="en-US" smtClean="0">
                <a:latin typeface="Times New Roman" pitchFamily="18" charset="0"/>
                <a:ea typeface="ＭＳ Ｐゴシック" pitchFamily="34" charset="-128"/>
              </a:rPr>
              <a:t> Have students compare the seasonal ranges of temperatures of Anchorage and Fairbanks, Alaska. (Many websites, such as www. weather.com, provide weather information about various cities.) These two northern cities have large differences in their annual temperature ranges. Make the point that the coastal location of Anchorage moderates the temperature. </a:t>
            </a:r>
          </a:p>
          <a:p>
            <a:pPr eaLnBrk="1" hangingPunct="1">
              <a:buFontTx/>
              <a:buAutoNum type="arabicPeriod"/>
            </a:pPr>
            <a:r>
              <a:rPr lang="en-US" altLang="en-US" smtClean="0">
                <a:latin typeface="Times New Roman" pitchFamily="18" charset="0"/>
                <a:ea typeface="ＭＳ Ｐゴシック" pitchFamily="34" charset="-128"/>
              </a:rPr>
              <a:t> The following analogies may help students to understand the relationships between evaporation, heat, and temperature. (a) Ask students how the average on an exam would be affected if the brightest students didn’t take the test. (b) The authors note that the performance of a track team would drop if the fastest runners did not compete. In both analogies, removing the top performers lowers the average, just as the evaporation of the most active water molecules cools the evaporative surface. </a:t>
            </a:r>
          </a:p>
          <a:p>
            <a:pPr eaLnBrk="1" hangingPunct="1">
              <a:buFontTx/>
              <a:buAutoNum type="arabicPeriod"/>
            </a:pPr>
            <a:r>
              <a:rPr lang="en-US" altLang="en-US" smtClean="0">
                <a:latin typeface="Times New Roman" pitchFamily="18" charset="0"/>
                <a:ea typeface="ＭＳ Ｐゴシック" pitchFamily="34" charset="-128"/>
              </a:rPr>
              <a:t> It’s not the heat, it’s the humidity. The efficiency of evaporative cooling is affected by humidity. As humidity rises, the rate of evaporation decreases, making it more difficult to cool our heat-generating bodies on a warm and humid summer 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F433C0E7-CCDF-4A37-912C-7A11B96590DE}" type="slidenum">
              <a:rPr lang="en-US" altLang="en-US" sz="1200">
                <a:latin typeface="Times" pitchFamily="84" charset="0"/>
              </a:rPr>
              <a:pPr algn="r"/>
              <a:t>3</a:t>
            </a:fld>
            <a:endParaRPr lang="en-US" altLang="en-US" sz="1200">
              <a:latin typeface="Times" pitchFamily="84"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xfrm>
            <a:off x="914400" y="4402878"/>
            <a:ext cx="502920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Figure 2.0_2 </a:t>
            </a:r>
            <a:r>
              <a:rPr lang="en-US" altLang="en-US" smtClean="0">
                <a:solidFill>
                  <a:srgbClr val="000000"/>
                </a:solidFill>
                <a:latin typeface="Times New Roman" pitchFamily="18" charset="0"/>
                <a:ea typeface="ＭＳ Ｐゴシック" pitchFamily="34" charset="-128"/>
              </a:rPr>
              <a:t>Chapter 2: Big Ideas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C33131D1-7779-4AC5-BD6C-BF5B5DAADD59}" type="slidenum">
              <a:rPr lang="en-US" altLang="en-US" sz="1200">
                <a:latin typeface="Times" pitchFamily="84" charset="0"/>
              </a:rPr>
              <a:pPr algn="r"/>
              <a:t>23</a:t>
            </a:fld>
            <a:endParaRPr lang="en-US" altLang="en-US" sz="1200">
              <a:latin typeface="Times" pitchFamily="84" charset="0"/>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xfrm>
            <a:off x="914400" y="4402878"/>
            <a:ext cx="502920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Figure 2.13 </a:t>
            </a:r>
            <a:r>
              <a:rPr lang="en-US" altLang="en-US" smtClean="0">
                <a:solidFill>
                  <a:srgbClr val="000000"/>
                </a:solidFill>
                <a:latin typeface="Times New Roman" pitchFamily="18" charset="0"/>
                <a:ea typeface="ＭＳ Ｐゴシック" pitchFamily="34" charset="-128"/>
              </a:rPr>
              <a:t>A crystal of salt (NaCl) dissolving in water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E303203-B4C9-4B9C-84F1-EE8BB9AF4E75}" type="slidenum">
              <a:rPr lang="en-US" altLang="en-US" sz="1200" smtClean="0">
                <a:latin typeface="Times New Roman" pitchFamily="18" charset="0"/>
              </a:rPr>
              <a:pPr/>
              <a:t>24</a:t>
            </a:fld>
            <a:endParaRPr lang="en-US" altLang="en-US" sz="1200" smtClean="0">
              <a:latin typeface="Times New Roman"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00"/>
                </a:solidFill>
                <a:latin typeface="Times New Roman" pitchFamily="18" charset="0"/>
                <a:ea typeface="ＭＳ Ｐゴシック" pitchFamily="34" charset="-128"/>
              </a:rPr>
              <a:t>Teaching Tips</a:t>
            </a:r>
          </a:p>
          <a:p>
            <a:pPr eaLnBrk="1" hangingPunct="1"/>
            <a:r>
              <a:rPr lang="en-US" altLang="en-US" smtClean="0">
                <a:solidFill>
                  <a:srgbClr val="000000"/>
                </a:solidFill>
                <a:latin typeface="Times New Roman" pitchFamily="18" charset="0"/>
                <a:ea typeface="ＭＳ Ｐゴシック" pitchFamily="34" charset="-128"/>
              </a:rPr>
              <a:t>Discussions of pH are enhanced by lab activities that permit students to test the pH of everyday items (foods and household solutions). If students do not have opportunities to conduct such tests in lab, consider testing a few items during your class (pH paper or a basic pH meter will, of course, be necessary).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AD6232-3D79-4110-8E41-F63DC8E0CF7E}" type="slidenum">
              <a:rPr lang="en-US" altLang="en-US" sz="1200" smtClean="0">
                <a:latin typeface="Times New Roman" pitchFamily="18" charset="0"/>
              </a:rPr>
              <a:pPr/>
              <a:t>25</a:t>
            </a:fld>
            <a:endParaRPr lang="en-US" altLang="en-US" sz="1200" smtClean="0">
              <a:latin typeface="Times New Roman"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Teaching Tips </a:t>
            </a:r>
          </a:p>
          <a:p>
            <a:pPr eaLnBrk="1" hangingPunct="1"/>
            <a:r>
              <a:rPr lang="en-US" altLang="en-US" smtClean="0">
                <a:latin typeface="Times New Roman" pitchFamily="18" charset="0"/>
                <a:ea typeface="ＭＳ Ｐゴシック" pitchFamily="34" charset="-128"/>
              </a:rPr>
              <a:t>Discussions of pH are enhanced by lab activities that permit students to test the pH of everyday items (foods and household solutions). If students do not have opportunities to conduct such tests in lab, consider testing a few items during your class (pH paper or a basic pH meter will, of course, be necessary).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Teaching Tips </a:t>
            </a:r>
          </a:p>
          <a:p>
            <a:pPr eaLnBrk="1" hangingPunct="1"/>
            <a:r>
              <a:rPr lang="en-US" altLang="en-US" smtClean="0">
                <a:latin typeface="Times New Roman" pitchFamily="18" charset="0"/>
                <a:ea typeface="ＭＳ Ｐゴシック" pitchFamily="34" charset="-128"/>
              </a:rPr>
              <a:t>Discussions of pH are enhanced by lab activities that permit students to test the pH of everyday items (foods and household solutions). If students do not have opportunities to conduct such tests in lab, consider testing a few items during your class (pH paper or a basic pH meter will, of course, be necessary).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A8B1692A-7C9E-4C0F-B069-73BADC9FDEA2}" type="slidenum">
              <a:rPr lang="en-US" altLang="en-US" sz="1200">
                <a:latin typeface="Times" pitchFamily="84" charset="0"/>
              </a:rPr>
              <a:pPr algn="r"/>
              <a:t>27</a:t>
            </a:fld>
            <a:endParaRPr lang="en-US" altLang="en-US" sz="1200">
              <a:latin typeface="Times" pitchFamily="84" charset="0"/>
            </a:endParaRPr>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xfrm>
            <a:off x="914400" y="4402878"/>
            <a:ext cx="502920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Figure 2.14 </a:t>
            </a:r>
            <a:r>
              <a:rPr lang="en-US" altLang="en-US" smtClean="0">
                <a:solidFill>
                  <a:srgbClr val="000000"/>
                </a:solidFill>
                <a:latin typeface="Times New Roman" pitchFamily="18" charset="0"/>
                <a:ea typeface="ＭＳ Ｐゴシック" pitchFamily="34" charset="-128"/>
              </a:rPr>
              <a:t>The pH scale reflects the relative concentrations of H</a:t>
            </a:r>
            <a:r>
              <a:rPr lang="en-US" altLang="en-US" baseline="34000" smtClean="0">
                <a:solidFill>
                  <a:srgbClr val="000000"/>
                </a:solidFill>
                <a:latin typeface="Times New Roman" pitchFamily="18" charset="0"/>
                <a:ea typeface="ＭＳ Ｐゴシック" pitchFamily="34" charset="-128"/>
                <a:sym typeface="Symbol" pitchFamily="18" charset="2"/>
              </a:rPr>
              <a:t></a:t>
            </a:r>
            <a:r>
              <a:rPr lang="en-US" altLang="en-US" baseline="30000" smtClean="0">
                <a:solidFill>
                  <a:srgbClr val="000000"/>
                </a:solidFill>
                <a:latin typeface="Times New Roman" pitchFamily="18" charset="0"/>
                <a:ea typeface="ＭＳ Ｐゴシック" pitchFamily="34" charset="-128"/>
              </a:rPr>
              <a:t> </a:t>
            </a:r>
            <a:r>
              <a:rPr lang="en-US" altLang="en-US" smtClean="0">
                <a:solidFill>
                  <a:srgbClr val="000000"/>
                </a:solidFill>
                <a:latin typeface="Times New Roman" pitchFamily="18" charset="0"/>
                <a:ea typeface="ＭＳ Ｐゴシック" pitchFamily="34" charset="-128"/>
              </a:rPr>
              <a:t>and OH</a:t>
            </a:r>
            <a:r>
              <a:rPr lang="en-US" altLang="en-US" baseline="34000" smtClean="0">
                <a:solidFill>
                  <a:srgbClr val="000000"/>
                </a:solidFill>
                <a:latin typeface="Times New Roman" pitchFamily="18" charset="0"/>
                <a:ea typeface="ＭＳ Ｐゴシック" pitchFamily="34" charset="-128"/>
                <a:sym typeface="Symbol" pitchFamily="18" charset="2"/>
              </a:rPr>
              <a:t></a:t>
            </a:r>
            <a:r>
              <a:rPr lang="en-US" altLang="en-US" smtClean="0">
                <a:solidFill>
                  <a:srgbClr val="000000"/>
                </a:solidFill>
                <a:latin typeface="Times New Roman" pitchFamily="18" charset="0"/>
                <a:ea typeface="ＭＳ Ｐゴシック" pitchFamily="34" charset="-128"/>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0D51453-8EFE-4519-9EFA-D53BA5CEEA1B}" type="slidenum">
              <a:rPr lang="en-US" altLang="en-US" sz="1200" smtClean="0">
                <a:latin typeface="Times New Roman" pitchFamily="18" charset="0"/>
              </a:rPr>
              <a:pPr/>
              <a:t>28</a:t>
            </a:fld>
            <a:endParaRPr lang="en-US" altLang="en-US" sz="1200" smtClean="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00"/>
                </a:solidFill>
                <a:latin typeface="Times New Roman" pitchFamily="18" charset="0"/>
                <a:ea typeface="ＭＳ Ｐゴシック" pitchFamily="34" charset="-128"/>
              </a:rPr>
              <a:t>Teaching Tips</a:t>
            </a:r>
          </a:p>
          <a:p>
            <a:pPr eaLnBrk="1" hangingPunct="1">
              <a:buFontTx/>
              <a:buAutoNum type="arabicPeriod"/>
            </a:pPr>
            <a:r>
              <a:rPr lang="en-US" altLang="en-US" smtClean="0">
                <a:solidFill>
                  <a:srgbClr val="000000"/>
                </a:solidFill>
                <a:latin typeface="Times New Roman" pitchFamily="18" charset="0"/>
                <a:ea typeface="ＭＳ Ｐゴシック" pitchFamily="34" charset="-128"/>
              </a:rPr>
              <a:t> The Environmental Protection Agency (EPA) website, www.epa.gov/acidrain/, includes useful information about acid rain and related science experiments.</a:t>
            </a:r>
          </a:p>
          <a:p>
            <a:pPr eaLnBrk="1" hangingPunct="1"/>
            <a:r>
              <a:rPr lang="en-US" altLang="en-US" smtClean="0">
                <a:solidFill>
                  <a:srgbClr val="000000"/>
                </a:solidFill>
                <a:latin typeface="Times New Roman" pitchFamily="18" charset="0"/>
                <a:ea typeface="ＭＳ Ｐゴシック" pitchFamily="34" charset="-128"/>
              </a:rPr>
              <a:t>2. In Module 2.15, the authors note that threats to water quality are addressed in Chapter 38. If your course does not include Chapter 38, consider covering some of those threats in your discussion of acid precipitation.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B1E09C00-FEE9-448E-A9A4-2D86BDAA562B}" type="slidenum">
              <a:rPr lang="en-US" altLang="en-US" sz="1200">
                <a:latin typeface="Times" pitchFamily="84" charset="0"/>
              </a:rPr>
              <a:pPr algn="r"/>
              <a:t>29</a:t>
            </a:fld>
            <a:endParaRPr lang="en-US" altLang="en-US" sz="1200">
              <a:latin typeface="Times" pitchFamily="84"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xfrm>
            <a:off x="914400" y="4402878"/>
            <a:ext cx="502920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Figure 2.15 </a:t>
            </a:r>
            <a:r>
              <a:rPr lang="en-US" altLang="en-US" smtClean="0">
                <a:solidFill>
                  <a:srgbClr val="000000"/>
                </a:solidFill>
                <a:latin typeface="Times New Roman" pitchFamily="18" charset="0"/>
                <a:ea typeface="ＭＳ Ｐゴシック" pitchFamily="34" charset="-128"/>
              </a:rPr>
              <a:t>Coral reefs are threatened by ocean acidification.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26EA364-C711-4127-85C0-5239D34A506D}" type="slidenum">
              <a:rPr lang="en-US" altLang="en-US" sz="1200" smtClean="0">
                <a:latin typeface="Times New Roman" pitchFamily="18" charset="0"/>
              </a:rPr>
              <a:pPr/>
              <a:t>30</a:t>
            </a:fld>
            <a:endParaRPr lang="en-US" altLang="en-US" sz="1200" smtClean="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00"/>
                </a:solidFill>
                <a:latin typeface="Times New Roman" pitchFamily="18" charset="0"/>
                <a:ea typeface="ＭＳ Ｐゴシック" pitchFamily="34" charset="-128"/>
              </a:rPr>
              <a:t>Teaching Tips</a:t>
            </a:r>
          </a:p>
          <a:p>
            <a:pPr eaLnBrk="1" hangingPunct="1"/>
            <a:r>
              <a:rPr lang="en-US" altLang="en-US" smtClean="0">
                <a:solidFill>
                  <a:srgbClr val="000000"/>
                </a:solidFill>
                <a:latin typeface="Times New Roman" pitchFamily="18" charset="0"/>
                <a:ea typeface="ＭＳ Ｐゴシック" pitchFamily="34" charset="-128"/>
              </a:rPr>
              <a:t>The SETI (Search For Extraterrestrial Intelligence) Institute’s Mission is to “explore, understand, and explain the origin, nature, and prevalence of life in the universe.” Your students might enjoy exploring this respected scientific organization’s website at www.seti.org.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84FBCCA-C46C-4B6F-B71A-3C4975B1855C}" type="slidenum">
              <a:rPr lang="en-US" altLang="en-US" sz="1200">
                <a:latin typeface="Times" pitchFamily="84" charset="0"/>
              </a:rPr>
              <a:pPr algn="r"/>
              <a:t>31</a:t>
            </a:fld>
            <a:endParaRPr lang="en-US" altLang="en-US" sz="1200">
              <a:latin typeface="Times" pitchFamily="8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xfrm>
            <a:off x="914400" y="4402878"/>
            <a:ext cx="502920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Figure 2.16 </a:t>
            </a:r>
            <a:r>
              <a:rPr lang="en-US" altLang="en-US" smtClean="0">
                <a:solidFill>
                  <a:srgbClr val="000000"/>
                </a:solidFill>
                <a:latin typeface="Times New Roman" pitchFamily="18" charset="0"/>
                <a:ea typeface="ＭＳ Ｐゴシック" pitchFamily="34" charset="-128"/>
              </a:rPr>
              <a:t>Robotic arm of the </a:t>
            </a:r>
            <a:r>
              <a:rPr lang="en-US" altLang="en-US" i="1" smtClean="0">
                <a:solidFill>
                  <a:srgbClr val="000000"/>
                </a:solidFill>
                <a:latin typeface="Times New Roman" pitchFamily="18" charset="0"/>
                <a:ea typeface="ＭＳ Ｐゴシック" pitchFamily="34" charset="-128"/>
              </a:rPr>
              <a:t>Phoenix Mars Lander</a:t>
            </a:r>
            <a:r>
              <a:rPr lang="en-US" altLang="en-US" smtClean="0">
                <a:solidFill>
                  <a:srgbClr val="000000"/>
                </a:solidFill>
                <a:latin typeface="Times New Roman" pitchFamily="18" charset="0"/>
                <a:ea typeface="ＭＳ Ｐゴシック" pitchFamily="34" charset="-128"/>
              </a:rPr>
              <a:t> probing for evidence of water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D3CF595C-6911-458F-B1FD-63F40D82C515}" type="slidenum">
              <a:rPr lang="en-US" sz="1200">
                <a:latin typeface="Times New Roman" pitchFamily="18" charset="0"/>
              </a:rPr>
              <a:pPr algn="r" eaLnBrk="0" hangingPunct="0"/>
              <a:t>32</a:t>
            </a:fld>
            <a:endParaRPr lang="en-US" sz="1200">
              <a:latin typeface="Times New Roman" pitchFamily="18" charset="0"/>
            </a:endParaRPr>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501C8D4-03B0-432D-97AA-EAD9DE3D7D1B}" type="slidenum">
              <a:rPr lang="en-US" smtClean="0">
                <a:latin typeface="Times New Roman" pitchFamily="18" charset="0"/>
                <a:ea typeface="ＭＳ Ｐゴシック" pitchFamily="34" charset="-128"/>
              </a:rPr>
              <a:pPr/>
              <a:t>4</a:t>
            </a:fld>
            <a:endParaRPr lang="en-US" smtClean="0">
              <a:latin typeface="Times New Roman" pitchFamily="18" charset="0"/>
              <a:ea typeface="ＭＳ Ｐゴシック" pitchFamily="34" charset="-128"/>
            </a:endParaRPr>
          </a:p>
        </p:txBody>
      </p:sp>
      <p:sp>
        <p:nvSpPr>
          <p:cNvPr id="106499" name="Rectangle 1026"/>
          <p:cNvSpPr>
            <a:spLocks noGrp="1" noRot="1" noChangeAspect="1" noChangeArrowheads="1" noTextEdit="1"/>
          </p:cNvSpPr>
          <p:nvPr>
            <p:ph type="sldImg"/>
          </p:nvPr>
        </p:nvSpPr>
        <p:spPr>
          <a:solidFill>
            <a:srgbClr val="FFFFFF"/>
          </a:solidFill>
          <a:ln/>
        </p:spPr>
      </p:sp>
      <p:sp>
        <p:nvSpPr>
          <p:cNvPr id="106500" name="Rectangle 1027"/>
          <p:cNvSpPr>
            <a:spLocks noGrp="1" noChangeArrowheads="1"/>
          </p:cNvSpPr>
          <p:nvPr>
            <p:ph type="body" idx="1"/>
          </p:nvPr>
        </p:nvSpPr>
        <p:spPr>
          <a:solidFill>
            <a:srgbClr val="FFFFFF"/>
          </a:solidFill>
          <a:ln/>
        </p:spPr>
        <p:txBody>
          <a:bodyPr/>
          <a:lstStyle/>
          <a:p>
            <a:pPr eaLnBrk="1" hangingPunct="1"/>
            <a:r>
              <a:rPr lang="en-US" smtClean="0">
                <a:latin typeface="Times New Roman" pitchFamily="18" charset="0"/>
                <a:ea typeface="ＭＳ Ｐゴシック" pitchFamily="34" charset="-128"/>
              </a:rPr>
              <a:t>Biology is a multidisciplinary science, and concepts of both chemistry and physics apply.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C037FF10-985D-41A5-81CB-06668410A004}" type="slidenum">
              <a:rPr lang="en-US" sz="1200">
                <a:latin typeface="Times" pitchFamily="84" charset="0"/>
              </a:rPr>
              <a:pPr algn="r" eaLnBrk="0" hangingPunct="0"/>
              <a:t>33</a:t>
            </a:fld>
            <a:endParaRPr lang="en-US" sz="1200">
              <a:latin typeface="Times" pitchFamily="84" charset="0"/>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3.0_1 Chapter 3: Big Ideas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5117095B-409B-4290-930F-CBE1B301AC5A}" type="slidenum">
              <a:rPr lang="en-US" sz="1200">
                <a:latin typeface="Times New Roman" pitchFamily="18" charset="0"/>
              </a:rPr>
              <a:pPr algn="r" eaLnBrk="0" hangingPunct="0"/>
              <a:t>34</a:t>
            </a:fld>
            <a:endParaRPr lang="en-US" sz="1200">
              <a:latin typeface="Times New Roman" pitchFamily="18" charset="0"/>
            </a:endParaRPr>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18" charset="0"/>
                <a:ea typeface="ＭＳ Ｐゴシック" pitchFamily="34" charset="-128"/>
              </a:rPr>
              <a:t>Student Misconceptions and Concerns</a:t>
            </a:r>
          </a:p>
          <a:p>
            <a:pPr eaLnBrk="1" hangingPunct="1">
              <a:buFontTx/>
              <a:buAutoNum type="arabicPeriod"/>
            </a:pPr>
            <a:r>
              <a:rPr lang="en-US" smtClean="0">
                <a:latin typeface="Times New Roman" pitchFamily="18" charset="0"/>
                <a:ea typeface="ＭＳ Ｐゴシック" pitchFamily="34" charset="-128"/>
              </a:rPr>
              <a:t> General biology students might not have previously taken a chemistry course. The concept of molecular building blocks that cannot be seen can be abstract and difficult to comprehend for such students. Concrete examples from our diets and good images will increase comprehension.</a:t>
            </a:r>
          </a:p>
          <a:p>
            <a:pPr eaLnBrk="1" hangingPunct="1">
              <a:buFontTx/>
              <a:buAutoNum type="arabicPeriod"/>
            </a:pPr>
            <a:r>
              <a:rPr lang="en-US" smtClean="0">
                <a:latin typeface="Times New Roman" pitchFamily="18" charset="0"/>
                <a:ea typeface="ＭＳ Ｐゴシック" pitchFamily="34" charset="-128"/>
              </a:rPr>
              <a:t> Students might need to be reminded about the levels of biological organization. The relationship between atoms, monomers, and polymers can be confusing as each is discussed. Consider noting these relationships somewhere in the classroom (such as on the board) where students can quickly glance for reassurance.</a:t>
            </a:r>
          </a:p>
          <a:p>
            <a:pPr eaLnBrk="1" hangingPunct="1"/>
            <a:r>
              <a:rPr lang="en-US" b="1" smtClean="0">
                <a:latin typeface="Times New Roman" pitchFamily="18" charset="0"/>
                <a:ea typeface="ＭＳ Ｐゴシック" pitchFamily="34" charset="-128"/>
              </a:rPr>
              <a:t>Teaching Tips</a:t>
            </a:r>
          </a:p>
          <a:p>
            <a:pPr eaLnBrk="1" hangingPunct="1">
              <a:buFontTx/>
              <a:buAutoNum type="arabicPeriod"/>
            </a:pPr>
            <a:r>
              <a:rPr lang="en-US" smtClean="0">
                <a:latin typeface="Times New Roman" pitchFamily="18" charset="0"/>
                <a:ea typeface="ＭＳ Ｐゴシック" pitchFamily="34" charset="-128"/>
              </a:rPr>
              <a:t> One of the great advantages of carbon is its ability to form up to four bonds, permitting the assembly of diverse components and branching configurations. Challenge your students to find another element that might also permit this sort of adaptability. (Like carbon, silicon has four electrons in its outer shell.)</a:t>
            </a:r>
          </a:p>
          <a:p>
            <a:pPr eaLnBrk="1" hangingPunct="1">
              <a:buFontTx/>
              <a:buAutoNum type="arabicPeriod"/>
            </a:pPr>
            <a:r>
              <a:rPr lang="en-US" smtClean="0">
                <a:latin typeface="Times New Roman" pitchFamily="18" charset="0"/>
                <a:ea typeface="ＭＳ Ｐゴシック" pitchFamily="34" charset="-128"/>
              </a:rPr>
              <a:t> Toothpicks and gumdrops (or any other pliable small candy) permit the quick construction of chemical models. Different candy colors can represent certain atoms. The model of the methane molecule in Figure 3.1 can thus easily be demonstrated (and consumed)!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711DA203-408A-4922-8C7A-BBCD8089F4D8}" type="slidenum">
              <a:rPr lang="en-US" sz="1200">
                <a:latin typeface="Times New Roman" pitchFamily="18" charset="0"/>
              </a:rPr>
              <a:pPr algn="r" eaLnBrk="0" hangingPunct="0"/>
              <a:t>35</a:t>
            </a:fld>
            <a:endParaRPr lang="en-US" sz="1200">
              <a:latin typeface="Times New Roman" pitchFamily="18" charset="0"/>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18" charset="0"/>
                <a:ea typeface="ＭＳ Ｐゴシック" pitchFamily="34" charset="-128"/>
              </a:rPr>
              <a:t>Student Misconceptions and Concerns</a:t>
            </a:r>
          </a:p>
          <a:p>
            <a:pPr eaLnBrk="1" hangingPunct="1">
              <a:buFontTx/>
              <a:buAutoNum type="arabicPeriod"/>
            </a:pPr>
            <a:r>
              <a:rPr lang="en-US" smtClean="0">
                <a:latin typeface="Times New Roman" pitchFamily="18" charset="0"/>
                <a:ea typeface="ＭＳ Ｐゴシック" pitchFamily="34" charset="-128"/>
              </a:rPr>
              <a:t> General biology students might not have previously taken a chemistry course. The concept of molecular building blocks that cannot be seen can be abstract and difficult to comprehend for such students. Concrete examples from our diets and good images will increase comprehension.</a:t>
            </a:r>
          </a:p>
          <a:p>
            <a:pPr eaLnBrk="1" hangingPunct="1">
              <a:buFontTx/>
              <a:buAutoNum type="arabicPeriod"/>
            </a:pPr>
            <a:r>
              <a:rPr lang="en-US" smtClean="0">
                <a:latin typeface="Times New Roman" pitchFamily="18" charset="0"/>
                <a:ea typeface="ＭＳ Ｐゴシック" pitchFamily="34" charset="-128"/>
              </a:rPr>
              <a:t> Students might need to be reminded about the levels of biological organization. The relationship between atoms, monomers, and polymers can be confusing as each is discussed. Consider noting these relationships somewhere in the classroom (such as on the board) where students can quickly glance for reassurance.</a:t>
            </a:r>
          </a:p>
          <a:p>
            <a:pPr eaLnBrk="1" hangingPunct="1"/>
            <a:r>
              <a:rPr lang="en-US" b="1" smtClean="0">
                <a:latin typeface="Times New Roman" pitchFamily="18" charset="0"/>
                <a:ea typeface="ＭＳ Ｐゴシック" pitchFamily="34" charset="-128"/>
              </a:rPr>
              <a:t>Teaching Tips</a:t>
            </a:r>
          </a:p>
          <a:p>
            <a:pPr eaLnBrk="1" hangingPunct="1">
              <a:buFontTx/>
              <a:buAutoNum type="arabicPeriod"/>
            </a:pPr>
            <a:r>
              <a:rPr lang="en-US" smtClean="0">
                <a:latin typeface="Times New Roman" pitchFamily="18" charset="0"/>
                <a:ea typeface="ＭＳ Ｐゴシック" pitchFamily="34" charset="-128"/>
              </a:rPr>
              <a:t> One of the great advantages of carbon is its ability to form up to four bonds, permitting the assembly of diverse components and branching configurations. Challenge your students to find another element that might also permit this sort of adaptability. (Like carbon, silicon has four electrons in its outer shell.)</a:t>
            </a:r>
          </a:p>
          <a:p>
            <a:pPr eaLnBrk="1" hangingPunct="1">
              <a:buFontTx/>
              <a:buAutoNum type="arabicPeriod"/>
            </a:pPr>
            <a:r>
              <a:rPr lang="en-US" smtClean="0">
                <a:latin typeface="Times New Roman" pitchFamily="18" charset="0"/>
                <a:ea typeface="ＭＳ Ｐゴシック" pitchFamily="34" charset="-128"/>
              </a:rPr>
              <a:t> Toothpicks and gumdrops (or any other pliable small candy) permit the quick construction of chemical models. Different candy colors can represent certain atoms. The model of the methane molecule in Figure 3.1 can thus easily be demonstrated (and consumed)!</a:t>
            </a: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771B7D8D-E9DD-4840-A036-65871DF1C151}" type="slidenum">
              <a:rPr lang="en-US" sz="1200">
                <a:latin typeface="Times" pitchFamily="84" charset="0"/>
              </a:rPr>
              <a:pPr algn="r" eaLnBrk="0" hangingPunct="0"/>
              <a:t>36</a:t>
            </a:fld>
            <a:endParaRPr lang="en-US" sz="1200">
              <a:latin typeface="Times" pitchFamily="84" charset="0"/>
            </a:endParaRPr>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3.1B </a:t>
            </a:r>
            <a:r>
              <a:rPr lang="en-US" smtClean="0">
                <a:solidFill>
                  <a:srgbClr val="000000"/>
                </a:solidFill>
                <a:latin typeface="Times New Roman" pitchFamily="18" charset="0"/>
                <a:ea typeface="ＭＳ Ｐゴシック" pitchFamily="34" charset="-128"/>
              </a:rPr>
              <a:t>Four ways that carbon skeletons can vary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F6B276E5-E64E-486E-AA83-5F208B12CBEB}" type="slidenum">
              <a:rPr lang="en-US" sz="1200">
                <a:latin typeface="Times New Roman" pitchFamily="18" charset="0"/>
              </a:rPr>
              <a:pPr algn="r" eaLnBrk="0" hangingPunct="0"/>
              <a:t>37</a:t>
            </a:fld>
            <a:endParaRPr lang="en-US" sz="1200">
              <a:latin typeface="Times New Roman" pitchFamily="18" charset="0"/>
            </a:endParaRPr>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General biology students might not have previously taken a chemistry course. The concept of molecular building blocks that cannot be seen can be abstract and difficult to comprehend for such students. Concrete examples from our diets and good images will increase comprehension. </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Train cars linking together to form a train is a nice analogy to linking monomers to form polymers. Consider adding that as the train cars are joined, a puff of steam appears—a reference to water production and a dehydration reaction when linking molecular monomers.</a:t>
            </a:r>
          </a:p>
          <a:p>
            <a:pPr eaLnBrk="1" hangingPunct="1"/>
            <a:r>
              <a:rPr lang="en-US" smtClean="0">
                <a:solidFill>
                  <a:srgbClr val="000000"/>
                </a:solidFill>
                <a:latin typeface="Times New Roman" pitchFamily="18" charset="0"/>
                <a:ea typeface="ＭＳ Ｐゴシック" pitchFamily="34" charset="-128"/>
              </a:rPr>
              <a:t>2. The authors note that the great diversity of polymers mainly results from the arrangement of polymers, the different sequences made possible by combinations or permutations of the same monomers. Consider illustrating this by simply asking students how many different ways can we arrange the letters A, B, and C, using each letter, and only once, to form 3-lettered words. The answer is 6 permutations: ABC, ACB, BAC, BCA, CBA, CAB (the factorial of 3).  And if letters can be repeated, the answer is 27 (= 3</a:t>
            </a:r>
            <a:r>
              <a:rPr lang="en-US" baseline="30000" smtClean="0">
                <a:solidFill>
                  <a:srgbClr val="000000"/>
                </a:solidFill>
                <a:latin typeface="Times New Roman" pitchFamily="18" charset="0"/>
                <a:ea typeface="ＭＳ Ｐゴシック" pitchFamily="34" charset="-128"/>
              </a:rPr>
              <a:t>3</a:t>
            </a:r>
            <a:r>
              <a:rPr lang="en-US" smtClean="0">
                <a:solidFill>
                  <a:srgbClr val="000000"/>
                </a:solidFill>
                <a:latin typeface="Times New Roman" pitchFamily="18" charset="0"/>
                <a:ea typeface="ＭＳ Ｐゴシック" pitchFamily="34" charset="-128"/>
              </a:rPr>
              <a:t>): AAA, BBB, CCC, ABB, ACC, etc.</a:t>
            </a: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1EBB3D06-7B65-43D8-8256-640A5CC13186}" type="slidenum">
              <a:rPr lang="en-US" sz="1200">
                <a:latin typeface="Times New Roman" pitchFamily="18" charset="0"/>
              </a:rPr>
              <a:pPr algn="r" eaLnBrk="0" hangingPunct="0"/>
              <a:t>38</a:t>
            </a:fld>
            <a:endParaRPr lang="en-US" sz="1200">
              <a:latin typeface="Times New Roman" pitchFamily="18"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General biology students might not have previously taken a chemistry course. The concept of molecular building blocks that cannot be seen can be abstract and difficult to comprehend for such students. Concrete examples from our diets and good images will increase comprehension. </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Train cars linking together to form a train is a nice analogy to linking monomers to form polymers. Consider adding that as the train cars are joined, a puff of steam appears—a reference to water production and a dehydration reaction when linking molecular monomers.</a:t>
            </a:r>
          </a:p>
          <a:p>
            <a:pPr eaLnBrk="1" hangingPunct="1"/>
            <a:r>
              <a:rPr lang="en-US" smtClean="0">
                <a:solidFill>
                  <a:srgbClr val="000000"/>
                </a:solidFill>
                <a:latin typeface="Times New Roman" pitchFamily="18" charset="0"/>
                <a:ea typeface="ＭＳ Ｐゴシック" pitchFamily="34" charset="-128"/>
              </a:rPr>
              <a:t>2. The authors note that the great diversity of polymers mainly results from the arrangement of polymers, the different sequences made possible by combinations or permutations of the same monomers. Consider illustrating this by simply asking students how many different ways can we arrange the letters A, B, and C, using each letter, and only once, to form 3-lettered words. The answer is 6 permutations: ABC, ACB, BAC, BCA, CBA, CAB (the factorial of 3).  And if letters can be repeated, the answer is 27 (= 3</a:t>
            </a:r>
            <a:r>
              <a:rPr lang="en-US" baseline="30000" smtClean="0">
                <a:solidFill>
                  <a:srgbClr val="000000"/>
                </a:solidFill>
                <a:latin typeface="Times New Roman" pitchFamily="18" charset="0"/>
                <a:ea typeface="ＭＳ Ｐゴシック" pitchFamily="34" charset="-128"/>
              </a:rPr>
              <a:t>3</a:t>
            </a:r>
            <a:r>
              <a:rPr lang="en-US" smtClean="0">
                <a:solidFill>
                  <a:srgbClr val="000000"/>
                </a:solidFill>
                <a:latin typeface="Times New Roman" pitchFamily="18" charset="0"/>
                <a:ea typeface="ＭＳ Ｐゴシック" pitchFamily="34" charset="-128"/>
              </a:rPr>
              <a:t>): AAA, BBB, CCC, ABB, ACC, etc.</a:t>
            </a: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898F4C3B-609A-47E0-8A26-4E593DD23D08}" type="slidenum">
              <a:rPr lang="en-US" sz="1200">
                <a:latin typeface="Times New Roman" pitchFamily="18" charset="0"/>
              </a:rPr>
              <a:pPr algn="r" eaLnBrk="0" hangingPunct="0"/>
              <a:t>39</a:t>
            </a:fld>
            <a:endParaRPr lang="en-US" sz="1200">
              <a:latin typeface="Times New Roman" pitchFamily="18" charset="0"/>
            </a:endParaRPr>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General biology students might not have previously taken a chemistry course. The concept of molecular building blocks that cannot be seen can be abstract and difficult to comprehend for such students. Concrete examples from our diets and good images will increase comprehension. </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Train cars linking together to form a train is a nice analogy to linking monomers to form polymers. Consider adding that as the train cars are joined, a puff of steam appears—a reference to water production and a dehydration reaction when linking molecular monomers.</a:t>
            </a:r>
          </a:p>
          <a:p>
            <a:pPr eaLnBrk="1" hangingPunct="1"/>
            <a:r>
              <a:rPr lang="en-US" smtClean="0">
                <a:solidFill>
                  <a:srgbClr val="000000"/>
                </a:solidFill>
                <a:latin typeface="Times New Roman" pitchFamily="18" charset="0"/>
                <a:ea typeface="ＭＳ Ｐゴシック" pitchFamily="34" charset="-128"/>
              </a:rPr>
              <a:t>2. The authors note that the great diversity of polymers mainly results from the arrangement of polymers, the different sequences made possible by combinations or permutations of the same monomers. Consider illustrating this by simply asking students how many different ways can we arrange the letters A, B, and C, using each letter, and only once, to form 3-lettered words. The answer is 6 permutations: ABC, ACB, BAC, BCA, CBA, CAB (the factorial of 3).  And if letters can be repeated, the answer is 27 (= 3</a:t>
            </a:r>
            <a:r>
              <a:rPr lang="en-US" baseline="30000" smtClean="0">
                <a:solidFill>
                  <a:srgbClr val="000000"/>
                </a:solidFill>
                <a:latin typeface="Times New Roman" pitchFamily="18" charset="0"/>
                <a:ea typeface="ＭＳ Ｐゴシック" pitchFamily="34" charset="-128"/>
              </a:rPr>
              <a:t>3</a:t>
            </a:r>
            <a:r>
              <a:rPr lang="en-US" smtClean="0">
                <a:solidFill>
                  <a:srgbClr val="000000"/>
                </a:solidFill>
                <a:latin typeface="Times New Roman" pitchFamily="18" charset="0"/>
                <a:ea typeface="ＭＳ Ｐゴシック" pitchFamily="34" charset="-128"/>
              </a:rPr>
              <a:t>): AAA, BBB, CCC, ABB, ACC, etc.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0AB36BFE-9778-4A9B-A194-124F269EA796}" type="slidenum">
              <a:rPr lang="en-US" sz="1200">
                <a:latin typeface="Times New Roman" pitchFamily="18" charset="0"/>
              </a:rPr>
              <a:pPr algn="r" eaLnBrk="0" hangingPunct="0"/>
              <a:t>40</a:t>
            </a:fld>
            <a:endParaRPr lang="en-US" sz="1200">
              <a:latin typeface="Times New Roman" pitchFamily="18" charset="0"/>
            </a:endParaRPr>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General biology students might not have previously taken a chemistry course. The concept of molecular building blocks that cannot be seen can be abstract and difficult to comprehend for such students. Concrete examples from our diets and good images will increase comprehension. </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Train cars linking together to form a train is a nice analogy to linking monomers to form polymers. Consider adding that as the train cars are joined, a puff of steam appears—a reference to water production and a dehydration reaction when linking molecular monomers.</a:t>
            </a:r>
          </a:p>
          <a:p>
            <a:pPr eaLnBrk="1" hangingPunct="1"/>
            <a:r>
              <a:rPr lang="en-US" smtClean="0">
                <a:solidFill>
                  <a:srgbClr val="000000"/>
                </a:solidFill>
                <a:latin typeface="Times New Roman" pitchFamily="18" charset="0"/>
                <a:ea typeface="ＭＳ Ｐゴシック" pitchFamily="34" charset="-128"/>
              </a:rPr>
              <a:t>2. The authors note that the great diversity of polymers mainly results from the arrangement of polymers, the different sequences made possible by combinations or permutations of the same monomers. Consider illustrating this by simply asking students how many different ways can we arrange the letters A, B, and C, using each letter, and only once, to form 3-lettered words. The answer is 6 permutations: ABC, ACB, BAC, BCA, CBA, CAB (the factorial of 3).  And if letters can be repeated, the answer is 27 (= 3</a:t>
            </a:r>
            <a:r>
              <a:rPr lang="en-US" baseline="30000" smtClean="0">
                <a:solidFill>
                  <a:srgbClr val="000000"/>
                </a:solidFill>
                <a:latin typeface="Times New Roman" pitchFamily="18" charset="0"/>
                <a:ea typeface="ＭＳ Ｐゴシック" pitchFamily="34" charset="-128"/>
              </a:rPr>
              <a:t>3</a:t>
            </a:r>
            <a:r>
              <a:rPr lang="en-US" smtClean="0">
                <a:solidFill>
                  <a:srgbClr val="000000"/>
                </a:solidFill>
                <a:latin typeface="Times New Roman" pitchFamily="18" charset="0"/>
                <a:ea typeface="ＭＳ Ｐゴシック" pitchFamily="34" charset="-128"/>
              </a:rPr>
              <a:t>): AAA, BBB, CCC, ABB, ACC, etc.</a:t>
            </a: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0D8CFD7E-2848-41BE-835B-45AF8346E262}" type="slidenum">
              <a:rPr lang="en-US" sz="1200">
                <a:latin typeface="Times" pitchFamily="84" charset="0"/>
              </a:rPr>
              <a:pPr algn="r" eaLnBrk="0" hangingPunct="0"/>
              <a:t>41</a:t>
            </a:fld>
            <a:endParaRPr lang="en-US" sz="1200">
              <a:latin typeface="Times" pitchFamily="84" charset="0"/>
            </a:endParaRPr>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3.3A_s1 </a:t>
            </a:r>
            <a:r>
              <a:rPr lang="en-US" smtClean="0">
                <a:solidFill>
                  <a:srgbClr val="000000"/>
                </a:solidFill>
                <a:latin typeface="Times New Roman" pitchFamily="18" charset="0"/>
                <a:ea typeface="ＭＳ Ｐゴシック" pitchFamily="34" charset="-128"/>
              </a:rPr>
              <a:t>Dehydration reaction building a polymer chain (step 1)</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7E69067B-8E1A-4300-81EB-8DE072D5AE9A}" type="slidenum">
              <a:rPr lang="en-US" sz="1200">
                <a:latin typeface="Times" pitchFamily="84" charset="0"/>
              </a:rPr>
              <a:pPr algn="r" eaLnBrk="0" hangingPunct="0"/>
              <a:t>42</a:t>
            </a:fld>
            <a:endParaRPr lang="en-US" sz="1200">
              <a:latin typeface="Times" pitchFamily="84"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3.3A_s2 </a:t>
            </a:r>
            <a:r>
              <a:rPr lang="en-US" smtClean="0">
                <a:solidFill>
                  <a:srgbClr val="000000"/>
                </a:solidFill>
                <a:latin typeface="Times New Roman" pitchFamily="18" charset="0"/>
                <a:ea typeface="ＭＳ Ｐゴシック" pitchFamily="34" charset="-128"/>
              </a:rPr>
              <a:t>Dehydration reaction building a polymer chain (step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A31265C-8DC3-449F-92B5-121DD93BC3C6}" type="slidenum">
              <a:rPr lang="en-US" smtClean="0">
                <a:latin typeface="Times New Roman" pitchFamily="18" charset="0"/>
                <a:ea typeface="ＭＳ Ｐゴシック" pitchFamily="34" charset="-128"/>
              </a:rPr>
              <a:pPr/>
              <a:t>6</a:t>
            </a:fld>
            <a:endParaRPr lang="en-US" smtClean="0">
              <a:latin typeface="Times New Roman" pitchFamily="18" charset="0"/>
              <a:ea typeface="ＭＳ Ｐゴシック" pitchFamily="34" charset="-128"/>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p:spPr>
        <p:txBody>
          <a:bodyPr/>
          <a:lstStyle/>
          <a:p>
            <a:pPr eaLnBrk="1" hangingPunct="1"/>
            <a:r>
              <a:rPr lang="en-US" smtClean="0">
                <a:latin typeface="Times New Roman" pitchFamily="18" charset="0"/>
                <a:ea typeface="ＭＳ Ｐゴシック" pitchFamily="34" charset="-128"/>
              </a:rPr>
              <a:t>Student Misconceptions and Concerns</a:t>
            </a:r>
          </a:p>
          <a:p>
            <a:r>
              <a:rPr lang="en-US" smtClean="0">
                <a:latin typeface="Times New Roman" pitchFamily="18" charset="0"/>
                <a:ea typeface="ＭＳ Ｐゴシック" pitchFamily="34" charset="-128"/>
              </a:rPr>
              <a:t>The dangers posed by certain chemicals in our food and broader environment have sometimes misled people to associate chemicals with harm. People might not want chemicals added to their food or in their environment. Students often fail to appreciate the chemical nature of our bodies and our world and the potential harm or benefits of naturally occurring chemistry. They often fail to understand why “natural” does not necessarily mean good. (Consider presenting a long list of naturally occurring toxins to make this point.) Your class may benefit from a class discussion of these misconceptions about our attitudes toward chemicals.</a:t>
            </a:r>
          </a:p>
          <a:p>
            <a:r>
              <a:rPr lang="en-US" smtClean="0">
                <a:latin typeface="Times New Roman" pitchFamily="18" charset="0"/>
                <a:ea typeface="ＭＳ Ｐゴシック" pitchFamily="34" charset="-128"/>
              </a:rPr>
              <a:t>Teaching Tips</a:t>
            </a:r>
          </a:p>
          <a:p>
            <a:r>
              <a:rPr lang="en-US" smtClean="0">
                <a:latin typeface="Times New Roman" pitchFamily="18" charset="0"/>
                <a:ea typeface="ＭＳ Ｐゴシック" pitchFamily="34" charset="-128"/>
              </a:rPr>
              <a:t>1. The text notes the unique properties of pure sodium, pure chlorine, and the compound sodium chloride formed when the two bond together. Consider challenging your students to think of other simple examples of new properties that result when a compound is formed (for example, water, formed from hydrogen and oxygen, and rust, formed from iron and oxygen).</a:t>
            </a:r>
          </a:p>
          <a:p>
            <a:r>
              <a:rPr lang="en-US" smtClean="0">
                <a:latin typeface="Times New Roman" pitchFamily="18" charset="0"/>
                <a:ea typeface="ＭＳ Ｐゴシック" pitchFamily="34" charset="-128"/>
              </a:rPr>
              <a:t>2. Students might be interested in the following aside: One of the challenges of raising captive, exotic animals is meeting the unique dietary requirements of a species. A zoo might have trouble keeping a particular animal because zoologists have not identified all of the trace elements required in the animal’s diet.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F7C27F55-89FF-446F-8417-FBECC2CA0FE5}" type="slidenum">
              <a:rPr lang="en-US" sz="1200">
                <a:latin typeface="Times" pitchFamily="84" charset="0"/>
              </a:rPr>
              <a:pPr algn="r" eaLnBrk="0" hangingPunct="0"/>
              <a:t>43</a:t>
            </a:fld>
            <a:endParaRPr lang="en-US" sz="1200">
              <a:latin typeface="Times" pitchFamily="8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3.3B_s1 </a:t>
            </a:r>
            <a:r>
              <a:rPr lang="en-US" smtClean="0">
                <a:solidFill>
                  <a:srgbClr val="000000"/>
                </a:solidFill>
                <a:latin typeface="Times New Roman" pitchFamily="18" charset="0"/>
                <a:ea typeface="ＭＳ Ｐゴシック" pitchFamily="34" charset="-128"/>
              </a:rPr>
              <a:t>Hydrolysis breaking down a polymer (step 1)</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FB7BB5CF-BDC5-49A7-A074-576669DC9DF8}" type="slidenum">
              <a:rPr lang="en-US" sz="1200">
                <a:latin typeface="Times" pitchFamily="84" charset="0"/>
              </a:rPr>
              <a:pPr algn="r" eaLnBrk="0" hangingPunct="0"/>
              <a:t>44</a:t>
            </a:fld>
            <a:endParaRPr lang="en-US" sz="1200">
              <a:latin typeface="Times" pitchFamily="84"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3.3B_s2 </a:t>
            </a:r>
            <a:r>
              <a:rPr lang="en-US" smtClean="0">
                <a:solidFill>
                  <a:srgbClr val="000000"/>
                </a:solidFill>
                <a:latin typeface="Times New Roman" pitchFamily="18" charset="0"/>
                <a:ea typeface="ＭＳ Ｐゴシック" pitchFamily="34" charset="-128"/>
              </a:rPr>
              <a:t>Hydrolysis breaking down a polymer (step 2)</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14A121FC-76D2-469A-8131-A9B194FFAC44}" type="slidenum">
              <a:rPr lang="en-US" sz="1200">
                <a:latin typeface="Times New Roman" pitchFamily="18" charset="0"/>
              </a:rPr>
              <a:pPr algn="r" eaLnBrk="0" hangingPunct="0"/>
              <a:t>45</a:t>
            </a:fld>
            <a:endParaRPr lang="en-US" sz="1200">
              <a:latin typeface="Times New Roman" pitchFamily="18"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1A943CCD-D0E0-412E-8F76-B6DCA3627909}" type="slidenum">
              <a:rPr lang="en-US" sz="1200">
                <a:latin typeface="Times New Roman" pitchFamily="18" charset="0"/>
              </a:rPr>
              <a:pPr algn="r" eaLnBrk="0" hangingPunct="0"/>
              <a:t>46</a:t>
            </a:fld>
            <a:endParaRPr lang="en-US" sz="1200">
              <a:latin typeface="Times New Roman" pitchFamily="18"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1. Consider reinforcing the three main sources of calories with food items that clearly represent each group. Bring clear examples to class as visual references. For example, a can of Coke or a bag of sugar for carbohydrates, a tub of margarine for lipids, and some beef jerky for protein (although some fat and carbohydrates might also be included).</a:t>
            </a:r>
          </a:p>
          <a:p>
            <a:pPr eaLnBrk="1" hangingPunct="1"/>
            <a:r>
              <a:rPr lang="en-US" smtClean="0">
                <a:solidFill>
                  <a:srgbClr val="000000"/>
                </a:solidFill>
                <a:latin typeface="Times New Roman" pitchFamily="18" charset="0"/>
                <a:ea typeface="ＭＳ Ｐゴシック" pitchFamily="34" charset="-128"/>
              </a:rPr>
              <a:t>2. The abstract nature of chemistry can be discouraging to many students. Consider starting out this section of lecture by examining the chemical groups on a food nutrition label. Candy bars with peanuts are particularly useful, as they contain significant amounts of all three sources of calories (carbohydrates, proteins, and lipids).</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If your lectures will eventually include details of glycolysis and aerobic respiration, this is a good point to introduce the basic concepts of glucose as fuel. Just introducing this conceptual formula might help: eating glucose and breathing oxygen produces water and usable energy (used to build ATP) plus heat and carbon dioxide exhaled in our breath.</a:t>
            </a: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8CE6F8E7-FEDF-4B82-B1C8-E29727A9F49C}" type="slidenum">
              <a:rPr lang="en-US" sz="1200">
                <a:latin typeface="Times New Roman" pitchFamily="18" charset="0"/>
              </a:rPr>
              <a:pPr algn="r" eaLnBrk="0" hangingPunct="0"/>
              <a:t>47</a:t>
            </a:fld>
            <a:endParaRPr lang="en-US" sz="1200">
              <a:latin typeface="Times New Roman" pitchFamily="18" charset="0"/>
            </a:endParaRPr>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1. Consider reinforcing the three main sources of calories with food items that clearly represent each group. Bring clear examples to class as visual references. For example, a can of Coke or a bag of sugar for carbohydrates, a tub of margarine for lipids, and some beef jerky for protein (although some fat and carbohydrates might also be included).</a:t>
            </a:r>
          </a:p>
          <a:p>
            <a:pPr eaLnBrk="1" hangingPunct="1"/>
            <a:r>
              <a:rPr lang="en-US" smtClean="0">
                <a:solidFill>
                  <a:srgbClr val="000000"/>
                </a:solidFill>
                <a:latin typeface="Times New Roman" pitchFamily="18" charset="0"/>
                <a:ea typeface="ＭＳ Ｐゴシック" pitchFamily="34" charset="-128"/>
              </a:rPr>
              <a:t>2. The abstract nature of chemistry can be discouraging to many students. Consider starting out this section of lecture by examining the chemical groups on a food nutrition label. Candy bars with peanuts are particularly useful, as they contain significant amounts of all three sources of calories (carbohydrates, proteins, and lipids).</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If your lectures will eventually include details of glycolysis and aerobic respiration, this is a good point to introduce the basic concepts of glucose as fuel. Just introducing this conceptual formula might help: eating glucose and breathing oxygen produces water and usable energy (used to build ATP) plus heat and carbon dioxide exhaled in our breath.</a:t>
            </a:r>
            <a:endParaRPr lang="en-US" smtClean="0">
              <a:latin typeface="Times New Roman" pitchFamily="18"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2EE29DE0-438E-4483-AFD7-0CCBCFDE43DC}" type="slidenum">
              <a:rPr lang="en-US" sz="1200">
                <a:latin typeface="Times" pitchFamily="84" charset="0"/>
              </a:rPr>
              <a:pPr algn="r" eaLnBrk="0" hangingPunct="0"/>
              <a:t>48</a:t>
            </a:fld>
            <a:endParaRPr lang="en-US" sz="1200">
              <a:latin typeface="Times" pitchFamily="84"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3.4B </a:t>
            </a:r>
            <a:r>
              <a:rPr lang="en-US" smtClean="0">
                <a:solidFill>
                  <a:srgbClr val="000000"/>
                </a:solidFill>
                <a:latin typeface="Times New Roman" pitchFamily="18" charset="0"/>
                <a:ea typeface="ＭＳ Ｐゴシック" pitchFamily="34" charset="-128"/>
              </a:rPr>
              <a:t>Structures of glucose and fructose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F4626C5C-4762-4D2B-9C5B-2F3EE6348C31}" type="slidenum">
              <a:rPr lang="en-US" sz="1200">
                <a:latin typeface="Times" pitchFamily="84" charset="0"/>
              </a:rPr>
              <a:pPr algn="r" eaLnBrk="0" hangingPunct="0"/>
              <a:t>49</a:t>
            </a:fld>
            <a:endParaRPr lang="en-US" sz="1200">
              <a:latin typeface="Times" pitchFamily="84" charset="0"/>
            </a:endParaRPr>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3.4C </a:t>
            </a:r>
            <a:r>
              <a:rPr lang="en-US" smtClean="0">
                <a:solidFill>
                  <a:srgbClr val="000000"/>
                </a:solidFill>
                <a:latin typeface="Times New Roman" pitchFamily="18" charset="0"/>
                <a:ea typeface="ＭＳ Ｐゴシック" pitchFamily="34" charset="-128"/>
              </a:rPr>
              <a:t>Three representations of the ring form of glucose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32440186-F685-4A1C-99E3-C3F71A9B5E0C}" type="slidenum">
              <a:rPr lang="en-US" sz="1200">
                <a:latin typeface="Times New Roman" pitchFamily="18" charset="0"/>
              </a:rPr>
              <a:pPr algn="r" eaLnBrk="0" hangingPunct="0"/>
              <a:t>50</a:t>
            </a:fld>
            <a:endParaRPr lang="en-US" sz="1200">
              <a:latin typeface="Times New Roman" pitchFamily="18"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Consider reinforcing the three main sources of calories with food items that clearly represent each group. Bring clear examples to class as visual references. For example, a can of Coke or a bag of sugar for carbohydrates, a tub of margarine for lipids, and some beef jerky for protein (although some fat and carbohydrates might also be included).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Learning the definitions of word roots is invaluable when learning science. Learning the meaning of the prefix word roots “mono</a:t>
            </a:r>
            <a:r>
              <a:rPr lang="en-US" smtClean="0">
                <a:solidFill>
                  <a:srgbClr val="000000"/>
                </a:solidFill>
                <a:latin typeface="Lucida Grande" pitchFamily="84" charset="0"/>
                <a:ea typeface="ＭＳ Ｐゴシック" pitchFamily="34" charset="-128"/>
              </a:rPr>
              <a:t>”</a:t>
            </a:r>
            <a:r>
              <a:rPr lang="en-US" smtClean="0">
                <a:solidFill>
                  <a:srgbClr val="000000"/>
                </a:solidFill>
                <a:latin typeface="Times New Roman" pitchFamily="18" charset="0"/>
                <a:ea typeface="ＭＳ Ｐゴシック" pitchFamily="34" charset="-128"/>
              </a:rPr>
              <a:t> (one), “di</a:t>
            </a:r>
            <a:r>
              <a:rPr lang="en-US" smtClean="0">
                <a:solidFill>
                  <a:srgbClr val="000000"/>
                </a:solidFill>
                <a:latin typeface="Lucida Grande" pitchFamily="84" charset="0"/>
                <a:ea typeface="ＭＳ Ｐゴシック" pitchFamily="34" charset="-128"/>
              </a:rPr>
              <a:t>” </a:t>
            </a:r>
            <a:r>
              <a:rPr lang="en-US" smtClean="0">
                <a:solidFill>
                  <a:srgbClr val="000000"/>
                </a:solidFill>
                <a:latin typeface="Times New Roman" pitchFamily="18" charset="0"/>
                <a:ea typeface="ＭＳ Ｐゴシック" pitchFamily="34" charset="-128"/>
              </a:rPr>
              <a:t>(two), and “poly</a:t>
            </a:r>
            <a:r>
              <a:rPr lang="en-US" smtClean="0">
                <a:solidFill>
                  <a:srgbClr val="000000"/>
                </a:solidFill>
                <a:latin typeface="Lucida Grande" pitchFamily="84" charset="0"/>
                <a:ea typeface="ＭＳ Ｐゴシック" pitchFamily="34" charset="-128"/>
              </a:rPr>
              <a:t>”</a:t>
            </a:r>
            <a:r>
              <a:rPr lang="en-US" smtClean="0">
                <a:solidFill>
                  <a:srgbClr val="000000"/>
                </a:solidFill>
                <a:latin typeface="Times New Roman" pitchFamily="18" charset="0"/>
                <a:ea typeface="ＭＳ Ｐゴシック" pitchFamily="34" charset="-128"/>
              </a:rPr>
              <a:t> (many) helps to distinguish the structures of various carbohydrates.</a:t>
            </a:r>
            <a:endParaRPr lang="en-US" b="1" smtClean="0">
              <a:solidFill>
                <a:srgbClr val="000000"/>
              </a:solidFill>
              <a:latin typeface="Times New Roman" pitchFamily="18" charset="0"/>
              <a:ea typeface="ＭＳ Ｐゴシック" pitchFamily="34" charset="-128"/>
            </a:endParaRP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E68AEE25-D3DA-4C77-811E-899EE8E02C1F}" type="slidenum">
              <a:rPr lang="en-US" sz="1200">
                <a:latin typeface="Times" pitchFamily="84" charset="0"/>
              </a:rPr>
              <a:pPr algn="r" eaLnBrk="0" hangingPunct="0"/>
              <a:t>51</a:t>
            </a:fld>
            <a:endParaRPr lang="en-US" sz="1200">
              <a:latin typeface="Times" pitchFamily="84" charset="0"/>
            </a:endParaRPr>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3.5_s1 </a:t>
            </a:r>
            <a:r>
              <a:rPr lang="en-US" smtClean="0">
                <a:solidFill>
                  <a:srgbClr val="000000"/>
                </a:solidFill>
                <a:latin typeface="Times New Roman" pitchFamily="18" charset="0"/>
                <a:ea typeface="ＭＳ Ｐゴシック" pitchFamily="34" charset="-128"/>
              </a:rPr>
              <a:t>Disaccharide formation by a dehydration reaction (step 1)</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633F56F4-0789-4890-81AF-C1FA7C437256}" type="slidenum">
              <a:rPr lang="en-US" sz="1200">
                <a:latin typeface="Times" pitchFamily="84" charset="0"/>
              </a:rPr>
              <a:pPr algn="r" eaLnBrk="0" hangingPunct="0"/>
              <a:t>52</a:t>
            </a:fld>
            <a:endParaRPr lang="en-US" sz="1200">
              <a:latin typeface="Times" pitchFamily="8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3.5_s2 </a:t>
            </a:r>
            <a:r>
              <a:rPr lang="en-US" smtClean="0">
                <a:solidFill>
                  <a:srgbClr val="000000"/>
                </a:solidFill>
                <a:latin typeface="Times New Roman" pitchFamily="18" charset="0"/>
                <a:ea typeface="ＭＳ Ｐゴシック" pitchFamily="34" charset="-128"/>
              </a:rPr>
              <a:t>Disaccharide formation by a dehydration reaction (step 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0A2905B4-3BCB-4EBB-8432-670D4F7159ED}" type="slidenum">
              <a:rPr lang="en-US" sz="1200">
                <a:latin typeface="Times" pitchFamily="84" charset="0"/>
              </a:rPr>
              <a:pPr algn="r" eaLnBrk="0" hangingPunct="0"/>
              <a:t>7</a:t>
            </a:fld>
            <a:endParaRPr lang="en-US" sz="1200">
              <a:latin typeface="Times" pitchFamily="84"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914400" y="4402878"/>
            <a:ext cx="5029200" cy="4183380"/>
          </a:xfrm>
          <a:solidFill>
            <a:srgbClr val="FFFFFF"/>
          </a:solidFill>
          <a:ln/>
        </p:spPr>
        <p:txBody>
          <a:bodyPr/>
          <a:lstStyle/>
          <a:p>
            <a:pPr eaLnBrk="1" hangingPunct="1"/>
            <a:r>
              <a:rPr lang="en-US" smtClean="0">
                <a:latin typeface="Times New Roman" pitchFamily="18" charset="0"/>
                <a:ea typeface="ＭＳ Ｐゴシック" pitchFamily="34" charset="-128"/>
              </a:rPr>
              <a:t>Figure 2.1 </a:t>
            </a:r>
            <a:r>
              <a:rPr lang="en-US" smtClean="0">
                <a:solidFill>
                  <a:srgbClr val="000000"/>
                </a:solidFill>
                <a:latin typeface="Times New Roman" pitchFamily="18" charset="0"/>
                <a:ea typeface="ＭＳ Ｐゴシック" pitchFamily="34" charset="-128"/>
              </a:rPr>
              <a:t>The emergent properties of the edible compound sodium chloride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3FFBEAC1-52A7-4F81-93BA-4BD048B2BCFF}" type="slidenum">
              <a:rPr lang="en-US" sz="1200">
                <a:latin typeface="Times New Roman" pitchFamily="18" charset="0"/>
              </a:rPr>
              <a:pPr algn="r" eaLnBrk="0" hangingPunct="0"/>
              <a:t>53</a:t>
            </a:fld>
            <a:endParaRPr lang="en-US" sz="1200">
              <a:latin typeface="Times New Roman" pitchFamily="18" charset="0"/>
            </a:endParaRPr>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Consider reinforcing the three main sources of calories with food items that clearly represent each group. Bring clear examples to class as visual references. For example, a can of Coke or a bag of sugar for carbohydrates, a tub of margarine for lipids, and some beef jerky for protein (although some fat and carbohydrates might also be included).</a:t>
            </a:r>
          </a:p>
          <a:p>
            <a:pPr eaLnBrk="1" hangingPunct="1"/>
            <a:r>
              <a:rPr lang="en-US" b="1" smtClean="0">
                <a:solidFill>
                  <a:srgbClr val="000000"/>
                </a:solidFill>
                <a:latin typeface="Times New Roman" pitchFamily="18" charset="0"/>
                <a:ea typeface="ＭＳ Ｐゴシック" pitchFamily="34" charset="-128"/>
              </a:rPr>
              <a:t>Teaching Tips</a:t>
            </a:r>
            <a:endParaRPr lang="en-US" smtClean="0">
              <a:solidFill>
                <a:srgbClr val="000000"/>
              </a:solidFill>
              <a:latin typeface="Times New Roman" pitchFamily="18" charset="0"/>
              <a:ea typeface="ＭＳ Ｐゴシック" pitchFamily="34" charset="-128"/>
            </a:endParaRPr>
          </a:p>
          <a:p>
            <a:pPr eaLnBrk="1" hangingPunct="1"/>
            <a:r>
              <a:rPr lang="en-US" smtClean="0">
                <a:solidFill>
                  <a:srgbClr val="000000"/>
                </a:solidFill>
                <a:latin typeface="Times New Roman" pitchFamily="18" charset="0"/>
                <a:ea typeface="ＭＳ Ｐゴシック" pitchFamily="34" charset="-128"/>
              </a:rPr>
              <a:t>1. A simple exercise demonstrates the enzymatic breakdown of starches into sugars. If students place an unsalted cracker in their mouths, holding it in their mouths while it mixes well with saliva, they might soon notice that a sweeter taste begins to emerge. The salivary enzyme amylase begins the digestion of starches into disaccharides, which may be degraded further by other enzymes. These disaccharides are the source of the sweet taste.</a:t>
            </a:r>
          </a:p>
          <a:p>
            <a:pPr eaLnBrk="1" hangingPunct="1"/>
            <a:r>
              <a:rPr lang="en-US" smtClean="0">
                <a:solidFill>
                  <a:srgbClr val="000000"/>
                </a:solidFill>
                <a:latin typeface="Times New Roman" pitchFamily="18" charset="0"/>
                <a:ea typeface="ＭＳ Ｐゴシック" pitchFamily="34" charset="-128"/>
              </a:rPr>
              <a:t>2. The text notes that cellulose is the most abundant organic molecule on Earth. Ask your students why this is true.</a:t>
            </a:r>
          </a:p>
          <a:p>
            <a:pPr eaLnBrk="1" hangingPunct="1"/>
            <a:r>
              <a:rPr lang="en-US" smtClean="0">
                <a:solidFill>
                  <a:srgbClr val="000000"/>
                </a:solidFill>
                <a:latin typeface="Times New Roman" pitchFamily="18" charset="0"/>
                <a:ea typeface="ＭＳ Ｐゴシック" pitchFamily="34" charset="-128"/>
              </a:rPr>
              <a:t>3. The cellophane wrap often used to package foods is a biodegradable material derived from cellulose. Consider challenging students to create a list of other cellulose-derived products (such as paper.)</a:t>
            </a:r>
          </a:p>
          <a:p>
            <a:pPr eaLnBrk="1" hangingPunct="1"/>
            <a:r>
              <a:rPr lang="en-US" smtClean="0">
                <a:solidFill>
                  <a:srgbClr val="000000"/>
                </a:solidFill>
                <a:latin typeface="Times New Roman" pitchFamily="18" charset="0"/>
                <a:ea typeface="ＭＳ Ｐゴシック" pitchFamily="34" charset="-128"/>
              </a:rPr>
              <a:t>4. An adult human may store about a half of a kilogram of glycogen in the liver and muscles of the body, depending up recent dietary habits. A person who begins dieting might soon notice an immediate weight loss of 2–4 pounds (1–2 kilograms) over several days, reflecting reductions in stored glycogen, water, and intestinal contents (among other factors).</a:t>
            </a:r>
            <a:endParaRPr lang="en-US" smtClean="0">
              <a:latin typeface="Times New Roman" pitchFamily="18"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C16D5BE0-E6AC-4A96-95EC-E416A8564C80}" type="slidenum">
              <a:rPr lang="en-US" sz="1200">
                <a:latin typeface="Times New Roman" pitchFamily="18" charset="0"/>
              </a:rPr>
              <a:pPr algn="r" eaLnBrk="0" hangingPunct="0"/>
              <a:t>54</a:t>
            </a:fld>
            <a:endParaRPr lang="en-US" sz="1200">
              <a:latin typeface="Times New Roman" pitchFamily="18" charset="0"/>
            </a:endParaRPr>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Consider reinforcing the three main sources of calories with food items that clearly represent each group. Bring clear examples to class as visual references. For example, a can of Coke or a bag of sugar for carbohydrates, a tub of margarine for lipids, and some beef jerky for protein (although some fat and carbohydrates might also be included).</a:t>
            </a:r>
          </a:p>
          <a:p>
            <a:pPr eaLnBrk="1" hangingPunct="1"/>
            <a:r>
              <a:rPr lang="en-US" b="1" smtClean="0">
                <a:solidFill>
                  <a:srgbClr val="000000"/>
                </a:solidFill>
                <a:latin typeface="Times New Roman" pitchFamily="18" charset="0"/>
                <a:ea typeface="ＭＳ Ｐゴシック" pitchFamily="34" charset="-128"/>
              </a:rPr>
              <a:t>Teaching Tips</a:t>
            </a:r>
            <a:endParaRPr lang="en-US" smtClean="0">
              <a:solidFill>
                <a:srgbClr val="000000"/>
              </a:solidFill>
              <a:latin typeface="Times New Roman" pitchFamily="18" charset="0"/>
              <a:ea typeface="ＭＳ Ｐゴシック" pitchFamily="34" charset="-128"/>
            </a:endParaRPr>
          </a:p>
          <a:p>
            <a:pPr eaLnBrk="1" hangingPunct="1"/>
            <a:r>
              <a:rPr lang="en-US" smtClean="0">
                <a:solidFill>
                  <a:srgbClr val="000000"/>
                </a:solidFill>
                <a:latin typeface="Times New Roman" pitchFamily="18" charset="0"/>
                <a:ea typeface="ＭＳ Ｐゴシック" pitchFamily="34" charset="-128"/>
              </a:rPr>
              <a:t>1. A simple exercise demonstrates the enzymatic breakdown of starches into sugars. If students place an unsalted cracker in their mouths, holding it in their mouths while it mixes well with saliva, they might soon notice that a sweeter taste begins to emerge. The salivary enzyme amylase begins the digestion of starches into disaccharides, which may be degraded further by other enzymes. These disaccharides are the source of the sweet taste.</a:t>
            </a:r>
          </a:p>
          <a:p>
            <a:pPr eaLnBrk="1" hangingPunct="1"/>
            <a:r>
              <a:rPr lang="en-US" smtClean="0">
                <a:solidFill>
                  <a:srgbClr val="000000"/>
                </a:solidFill>
                <a:latin typeface="Times New Roman" pitchFamily="18" charset="0"/>
                <a:ea typeface="ＭＳ Ｐゴシック" pitchFamily="34" charset="-128"/>
              </a:rPr>
              <a:t>2. The text notes that cellulose is the most abundant organic molecule on Earth. Ask your students why this is true.</a:t>
            </a:r>
          </a:p>
          <a:p>
            <a:pPr eaLnBrk="1" hangingPunct="1"/>
            <a:r>
              <a:rPr lang="en-US" smtClean="0">
                <a:solidFill>
                  <a:srgbClr val="000000"/>
                </a:solidFill>
                <a:latin typeface="Times New Roman" pitchFamily="18" charset="0"/>
                <a:ea typeface="ＭＳ Ｐゴシック" pitchFamily="34" charset="-128"/>
              </a:rPr>
              <a:t>3. The cellophane wrap often used to package foods is a biodegradable material derived from cellulose. Consider challenging students to create a list of other cellulose-derived products (such as paper.)</a:t>
            </a:r>
          </a:p>
          <a:p>
            <a:pPr eaLnBrk="1" hangingPunct="1"/>
            <a:r>
              <a:rPr lang="en-US" smtClean="0">
                <a:solidFill>
                  <a:srgbClr val="000000"/>
                </a:solidFill>
                <a:latin typeface="Times New Roman" pitchFamily="18" charset="0"/>
                <a:ea typeface="ＭＳ Ｐゴシック" pitchFamily="34" charset="-128"/>
              </a:rPr>
              <a:t>4. An adult human may store about a half of a kilogram of glycogen in the liver and muscles of the body, depending up recent dietary habits. A person who begins dieting might soon notice an immediate weight loss of 2–4 pounds (1–2 kilograms) over several days, reflecting reductions in stored glycogen, water, and intestinal contents (among other factors).</a:t>
            </a:r>
            <a:endParaRPr lang="en-US" smtClean="0">
              <a:latin typeface="Times New Roman" pitchFamily="18"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F619F099-E576-4EF2-A917-44896DC434EC}" type="slidenum">
              <a:rPr lang="en-US" sz="1200">
                <a:latin typeface="Times New Roman" pitchFamily="18" charset="0"/>
              </a:rPr>
              <a:pPr algn="r" eaLnBrk="0" hangingPunct="0"/>
              <a:t>55</a:t>
            </a:fld>
            <a:endParaRPr lang="en-US" sz="1200">
              <a:latin typeface="Times New Roman" pitchFamily="18" charset="0"/>
            </a:endParaRPr>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Consider reinforcing the three main sources of calories with food items that clearly represent each group. Bring clear examples to class as visual references. For example, a can of Coke or a bag of sugar for carbohydrates, a tub of margarine for lipids, and some beef jerky for protein (although some fat and carbohydrates might also be included).</a:t>
            </a:r>
          </a:p>
          <a:p>
            <a:pPr eaLnBrk="1" hangingPunct="1"/>
            <a:r>
              <a:rPr lang="en-US" b="1" smtClean="0">
                <a:solidFill>
                  <a:srgbClr val="000000"/>
                </a:solidFill>
                <a:latin typeface="Times New Roman" pitchFamily="18" charset="0"/>
                <a:ea typeface="ＭＳ Ｐゴシック" pitchFamily="34" charset="-128"/>
              </a:rPr>
              <a:t>Teaching Tips</a:t>
            </a:r>
            <a:endParaRPr lang="en-US" smtClean="0">
              <a:solidFill>
                <a:srgbClr val="000000"/>
              </a:solidFill>
              <a:latin typeface="Times New Roman" pitchFamily="18" charset="0"/>
              <a:ea typeface="ＭＳ Ｐゴシック" pitchFamily="34" charset="-128"/>
            </a:endParaRPr>
          </a:p>
          <a:p>
            <a:pPr eaLnBrk="1" hangingPunct="1"/>
            <a:r>
              <a:rPr lang="en-US" smtClean="0">
                <a:solidFill>
                  <a:srgbClr val="000000"/>
                </a:solidFill>
                <a:latin typeface="Times New Roman" pitchFamily="18" charset="0"/>
                <a:ea typeface="ＭＳ Ｐゴシック" pitchFamily="34" charset="-128"/>
              </a:rPr>
              <a:t>1. A simple exercise demonstrates the enzymatic breakdown of starches into sugars. If students place an unsalted cracker in their mouths, holding it in their mouths while it mixes well with saliva, they might soon notice that a sweeter taste begins to emerge. The salivary enzyme amylase begins the digestion of starches into disaccharides, which may be degraded further by other enzymes. These disaccharides are the source of the sweet taste.</a:t>
            </a:r>
          </a:p>
          <a:p>
            <a:pPr eaLnBrk="1" hangingPunct="1"/>
            <a:r>
              <a:rPr lang="en-US" smtClean="0">
                <a:solidFill>
                  <a:srgbClr val="000000"/>
                </a:solidFill>
                <a:latin typeface="Times New Roman" pitchFamily="18" charset="0"/>
                <a:ea typeface="ＭＳ Ｐゴシック" pitchFamily="34" charset="-128"/>
              </a:rPr>
              <a:t>2. The text notes that cellulose is the most abundant organic molecule on Earth. Ask your students why this is true.</a:t>
            </a:r>
          </a:p>
          <a:p>
            <a:pPr eaLnBrk="1" hangingPunct="1"/>
            <a:r>
              <a:rPr lang="en-US" smtClean="0">
                <a:solidFill>
                  <a:srgbClr val="000000"/>
                </a:solidFill>
                <a:latin typeface="Times New Roman" pitchFamily="18" charset="0"/>
                <a:ea typeface="ＭＳ Ｐゴシック" pitchFamily="34" charset="-128"/>
              </a:rPr>
              <a:t>3. The cellophane wrap often used to package foods is a biodegradable material derived from cellulose. Consider challenging students to create a list of other cellulose-derived products (such as paper.)</a:t>
            </a:r>
          </a:p>
          <a:p>
            <a:pPr eaLnBrk="1" hangingPunct="1"/>
            <a:r>
              <a:rPr lang="en-US" smtClean="0">
                <a:solidFill>
                  <a:srgbClr val="000000"/>
                </a:solidFill>
                <a:latin typeface="Times New Roman" pitchFamily="18" charset="0"/>
                <a:ea typeface="ＭＳ Ｐゴシック" pitchFamily="34" charset="-128"/>
              </a:rPr>
              <a:t>4. An adult human may store about a half of a kilogram of glycogen in the liver and muscles of the body, depending up recent dietary habits. A person who begins dieting might soon notice an immediate weight loss of 2–4 pounds (1–2 kilograms) over several days, reflecting reductions in stored glycogen, water, and intestinal contents (among other factors).</a:t>
            </a:r>
            <a:endParaRPr lang="en-US" smtClean="0">
              <a:latin typeface="Times New Roman" pitchFamily="18"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47589DC9-CE85-4FD8-B3F6-CA9E7C99423B}" type="slidenum">
              <a:rPr lang="en-US" sz="1200">
                <a:latin typeface="Times" pitchFamily="84" charset="0"/>
              </a:rPr>
              <a:pPr algn="r" eaLnBrk="0" hangingPunct="0"/>
              <a:t>56</a:t>
            </a:fld>
            <a:endParaRPr lang="en-US" sz="1200">
              <a:latin typeface="Times" pitchFamily="84" charset="0"/>
            </a:endParaRPr>
          </a:p>
        </p:txBody>
      </p:sp>
      <p:sp>
        <p:nvSpPr>
          <p:cNvPr id="206851" name="Rectangle 2"/>
          <p:cNvSpPr>
            <a:spLocks noGrp="1" noRot="1" noChangeAspect="1" noChangeArrowheads="1" noTextEdit="1"/>
          </p:cNvSpPr>
          <p:nvPr>
            <p:ph type="sldImg"/>
          </p:nvPr>
        </p:nvSpPr>
        <p:spPr>
          <a:solidFill>
            <a:srgbClr val="FFFFFF"/>
          </a:solidFill>
          <a:ln/>
        </p:spPr>
      </p:sp>
      <p:sp>
        <p:nvSpPr>
          <p:cNvPr id="206852"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3.7 </a:t>
            </a:r>
            <a:r>
              <a:rPr lang="en-US" smtClean="0">
                <a:solidFill>
                  <a:srgbClr val="000000"/>
                </a:solidFill>
                <a:latin typeface="Times New Roman" pitchFamily="18" charset="0"/>
                <a:ea typeface="ＭＳ Ｐゴシック" pitchFamily="34" charset="-128"/>
              </a:rPr>
              <a:t>Polysaccharides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A1A68D2A-7377-4046-B29F-A5568047F01D}" type="slidenum">
              <a:rPr lang="en-US" sz="1200">
                <a:latin typeface="Times New Roman" pitchFamily="18" charset="0"/>
              </a:rPr>
              <a:pPr algn="r" eaLnBrk="0" hangingPunct="0"/>
              <a:t>57</a:t>
            </a:fld>
            <a:endParaRPr lang="en-US" sz="1200">
              <a:latin typeface="Times New Roman" pitchFamily="18" charset="0"/>
            </a:endParaRPr>
          </a:p>
        </p:txBody>
      </p:sp>
      <p:sp>
        <p:nvSpPr>
          <p:cNvPr id="211971" name="Rectangle 2"/>
          <p:cNvSpPr>
            <a:spLocks noGrp="1" noRot="1" noChangeAspect="1" noChangeArrowheads="1" noTextEdit="1"/>
          </p:cNvSpPr>
          <p:nvPr>
            <p:ph type="sldImg"/>
          </p:nvPr>
        </p:nvSpPr>
        <p:spPr>
          <a:solidFill>
            <a:srgbClr val="FFFFFF"/>
          </a:solidFill>
          <a:ln/>
        </p:spPr>
      </p:sp>
      <p:sp>
        <p:nvSpPr>
          <p:cNvPr id="211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1.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pPr eaLnBrk="1" hangingPunct="1"/>
            <a:r>
              <a:rPr lang="en-US" smtClean="0">
                <a:solidFill>
                  <a:srgbClr val="000000"/>
                </a:solidFill>
                <a:latin typeface="Times New Roman" pitchFamily="18" charset="0"/>
                <a:ea typeface="ＭＳ Ｐゴシック" pitchFamily="34" charset="-128"/>
              </a:rPr>
              <a:t>2.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The text in Module 3.8 notes the common observation that vinegar and oil do not mix in this type of salad dressing. A simple demonstration can help make this point. In front of the class, mix together colored water and a yellow oil (corn or canola oil work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pPr eaLnBrk="1" hangingPunct="1"/>
            <a:r>
              <a:rPr lang="en-US" smtClean="0">
                <a:solidFill>
                  <a:srgbClr val="000000"/>
                </a:solidFill>
                <a:latin typeface="Times New Roman" pitchFamily="18" charset="0"/>
                <a:ea typeface="ＭＳ Ｐゴシック" pitchFamily="34" charset="-128"/>
              </a:rPr>
              <a:t>2. The text notes that a gram of fat stores more than twice the energy of a gram of polysaccharide, such as starch. You might elaborate with a simple calculation to demonstrate how a person’s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x 25 = 56.25 kg of carbohydrate + 75kg (nonfat body weight) = 131.25 kg, an increase of 31.25%)</a:t>
            </a:r>
          </a:p>
          <a:p>
            <a:pPr eaLnBrk="1" hangingPunct="1"/>
            <a:r>
              <a:rPr lang="en-US" smtClean="0">
                <a:solidFill>
                  <a:srgbClr val="000000"/>
                </a:solidFill>
                <a:latin typeface="Times New Roman" pitchFamily="18" charset="0"/>
                <a:ea typeface="ＭＳ Ｐゴシック" pitchFamily="34" charset="-128"/>
              </a:rPr>
              <a:t>3. Margarine in stores commonly comes in liquid squeeze containers, in tubs, and in sticks. These forms reflect increasing amounts of hydrogenation, gradually increasing the stiffness from a liquid, to a firmer spread, to a firm stick of margarine. As noted in the text, recent studies have suggested that unsaturated oils become increasingly unhealthy as they are hydrogenated. Students might therefore remember that as margarine products increase in stiffness, they generally become less healthy. Public attention to hydrogenation and the health risks of the resulting trans fats are causing changes in the use of products containing trans fats.</a:t>
            </a:r>
            <a:endParaRPr lang="en-US" smtClean="0">
              <a:latin typeface="Times New Roman" pitchFamily="18"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462DA95F-EBFF-45DB-B39E-27F342D74F26}" type="slidenum">
              <a:rPr lang="en-US" sz="1200">
                <a:latin typeface="Times New Roman" pitchFamily="18" charset="0"/>
              </a:rPr>
              <a:pPr algn="r" eaLnBrk="0" hangingPunct="0"/>
              <a:t>58</a:t>
            </a:fld>
            <a:endParaRPr lang="en-US" sz="1200">
              <a:latin typeface="Times New Roman" pitchFamily="18" charset="0"/>
            </a:endParaRPr>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516ADFFC-3FBD-4CF4-9D3B-446075A03FDA}" type="slidenum">
              <a:rPr lang="en-US" sz="1200">
                <a:latin typeface="Times New Roman" pitchFamily="18" charset="0"/>
              </a:rPr>
              <a:pPr algn="r" eaLnBrk="0" hangingPunct="0"/>
              <a:t>59</a:t>
            </a:fld>
            <a:endParaRPr lang="en-US" sz="1200">
              <a:latin typeface="Times New Roman" pitchFamily="18" charset="0"/>
            </a:endParaRPr>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1.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pPr eaLnBrk="1" hangingPunct="1"/>
            <a:r>
              <a:rPr lang="en-US" smtClean="0">
                <a:solidFill>
                  <a:srgbClr val="000000"/>
                </a:solidFill>
                <a:latin typeface="Times New Roman" pitchFamily="18" charset="0"/>
                <a:ea typeface="ＭＳ Ｐゴシック" pitchFamily="34" charset="-128"/>
              </a:rPr>
              <a:t>2.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The text in Module 3.8 notes the common observation that vinegar and oil do not mix in this type of salad dressing. A simple demonstration can help make this point. In front of the class, mix together colored water and a yellow oil (corn or canola oil work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pPr eaLnBrk="1" hangingPunct="1"/>
            <a:r>
              <a:rPr lang="en-US" smtClean="0">
                <a:solidFill>
                  <a:srgbClr val="000000"/>
                </a:solidFill>
                <a:latin typeface="Times New Roman" pitchFamily="18" charset="0"/>
                <a:ea typeface="ＭＳ Ｐゴシック" pitchFamily="34" charset="-128"/>
              </a:rPr>
              <a:t>2. The text notes that a gram of fat stores more than twice the energy of a gram of polysaccharide, such as starch. You might elaborate with a simple calculation to demonstrate how a person’s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x 25 = 56.25 kg of carbohydrate + 75kg (nonfat body weight) = 131.25 kg, an increase of 31.25%)</a:t>
            </a:r>
          </a:p>
          <a:p>
            <a:pPr eaLnBrk="1" hangingPunct="1"/>
            <a:r>
              <a:rPr lang="en-US" smtClean="0">
                <a:solidFill>
                  <a:srgbClr val="000000"/>
                </a:solidFill>
                <a:latin typeface="Times New Roman" pitchFamily="18" charset="0"/>
                <a:ea typeface="ＭＳ Ｐゴシック" pitchFamily="34" charset="-128"/>
              </a:rPr>
              <a:t>3. Margarine in stores commonly comes in liquid squeeze containers, in tubs, and in sticks. These forms reflect increasing amounts of hydrogenation, gradually increasing the stiffness from a liquid, to a firmer spread, to a firm stick of margarine. As noted in the text, recent studies have suggested that unsaturated oils become increasingly unhealthy as they are hydrogenated. Students might therefore remember that as margarine products increase in stiffness, they generally become less healthy. Public attention to hydrogenation and the health risks of the resulting trans fats are causing changes in the use of products containing trans fats.</a:t>
            </a:r>
            <a:endParaRPr lang="en-US" smtClean="0">
              <a:latin typeface="Times New Roman" pitchFamily="18"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CAB84220-1201-4BAD-9925-F582B3CD2A7F}" type="slidenum">
              <a:rPr lang="en-US" sz="1200">
                <a:latin typeface="Times New Roman" pitchFamily="18" charset="0"/>
              </a:rPr>
              <a:pPr algn="r" eaLnBrk="0" hangingPunct="0"/>
              <a:t>60</a:t>
            </a:fld>
            <a:endParaRPr lang="en-US" sz="1200">
              <a:latin typeface="Times New Roman" pitchFamily="18" charset="0"/>
            </a:endParaRPr>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1.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pPr eaLnBrk="1" hangingPunct="1"/>
            <a:r>
              <a:rPr lang="en-US" smtClean="0">
                <a:solidFill>
                  <a:srgbClr val="000000"/>
                </a:solidFill>
                <a:latin typeface="Times New Roman" pitchFamily="18" charset="0"/>
                <a:ea typeface="ＭＳ Ｐゴシック" pitchFamily="34" charset="-128"/>
              </a:rPr>
              <a:t>2.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The text in Module 3.8 notes the common observation that vinegar and oil do not mix in this type of salad dressing. A simple demonstration can help make this point. In front of the class, mix together colored water and a yellow oil (corn or canola oil work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pPr eaLnBrk="1" hangingPunct="1"/>
            <a:r>
              <a:rPr lang="en-US" smtClean="0">
                <a:solidFill>
                  <a:srgbClr val="000000"/>
                </a:solidFill>
                <a:latin typeface="Times New Roman" pitchFamily="18" charset="0"/>
                <a:ea typeface="ＭＳ Ｐゴシック" pitchFamily="34" charset="-128"/>
              </a:rPr>
              <a:t>2. The text notes that a gram of fat stores more than twice the energy of a gram of polysaccharide, such as starch. You might elaborate with a simple calculation to demonstrate how a person’s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x 25 = 56.25 kg of carbohydrate + 75kg (nonfat body weight) = 131.25 kg, an increase of 31.25%)</a:t>
            </a:r>
          </a:p>
          <a:p>
            <a:pPr eaLnBrk="1" hangingPunct="1"/>
            <a:r>
              <a:rPr lang="en-US" smtClean="0">
                <a:solidFill>
                  <a:srgbClr val="000000"/>
                </a:solidFill>
                <a:latin typeface="Times New Roman" pitchFamily="18" charset="0"/>
                <a:ea typeface="ＭＳ Ｐゴシック" pitchFamily="34" charset="-128"/>
              </a:rPr>
              <a:t>3. Margarine in stores commonly comes in liquid squeeze containers, in tubs, and in sticks. These forms reflect increasing amounts of hydrogenation, gradually increasing the stiffness from a liquid, to a firmer spread, to a firm stick of margarine. As noted in the text, recent studies have suggested that unsaturated oils become increasingly unhealthy as they are hydrogenated. Students might therefore remember that as margarine products increase in stiffness, they generally become less healthy. Public attention to hydrogenation and the health risks of the resulting trans fats are causing changes in the use of products containing trans fats.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7FE647E3-8814-4C42-8682-E17C3E25D6E6}" type="slidenum">
              <a:rPr lang="en-US" sz="1200">
                <a:latin typeface="Times New Roman" pitchFamily="18" charset="0"/>
              </a:rPr>
              <a:pPr algn="r" eaLnBrk="0" hangingPunct="0"/>
              <a:t>61</a:t>
            </a:fld>
            <a:endParaRPr lang="en-US" sz="1200">
              <a:latin typeface="Times New Roman" pitchFamily="18" charset="0"/>
            </a:endParaRPr>
          </a:p>
        </p:txBody>
      </p:sp>
      <p:sp>
        <p:nvSpPr>
          <p:cNvPr id="220163" name="Rectangle 2"/>
          <p:cNvSpPr>
            <a:spLocks noGrp="1" noRot="1" noChangeAspect="1" noChangeArrowheads="1" noTextEdit="1"/>
          </p:cNvSpPr>
          <p:nvPr>
            <p:ph type="sldImg"/>
          </p:nvPr>
        </p:nvSpPr>
        <p:spPr>
          <a:solidFill>
            <a:srgbClr val="FFFFFF"/>
          </a:solidFill>
          <a:ln/>
        </p:spPr>
      </p:sp>
      <p:sp>
        <p:nvSpPr>
          <p:cNvPr id="2201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1.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pPr eaLnBrk="1" hangingPunct="1"/>
            <a:r>
              <a:rPr lang="en-US" smtClean="0">
                <a:solidFill>
                  <a:srgbClr val="000000"/>
                </a:solidFill>
                <a:latin typeface="Times New Roman" pitchFamily="18" charset="0"/>
                <a:ea typeface="ＭＳ Ｐゴシック" pitchFamily="34" charset="-128"/>
              </a:rPr>
              <a:t>2.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The text in Module 3.8 notes the common observation that vinegar and oil do not mix in this type of salad dressing. A simple demonstration can help make this point. In front of the class, mix together colored water and a yellow oil (corn or canola oil work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pPr eaLnBrk="1" hangingPunct="1"/>
            <a:r>
              <a:rPr lang="en-US" smtClean="0">
                <a:solidFill>
                  <a:srgbClr val="000000"/>
                </a:solidFill>
                <a:latin typeface="Times New Roman" pitchFamily="18" charset="0"/>
                <a:ea typeface="ＭＳ Ｐゴシック" pitchFamily="34" charset="-128"/>
              </a:rPr>
              <a:t>2. The text notes that a gram of fat stores more than twice the energy of a gram of polysaccharide, such as starch. You might elaborate with a simple calculation to demonstrate how a person’s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x 25 = 56.25 kg of carbohydrate + 75kg (nonfat body weight) = 131.25 kg, an increase of 31.25%)</a:t>
            </a:r>
          </a:p>
          <a:p>
            <a:pPr eaLnBrk="1" hangingPunct="1"/>
            <a:r>
              <a:rPr lang="en-US" smtClean="0">
                <a:solidFill>
                  <a:srgbClr val="000000"/>
                </a:solidFill>
                <a:latin typeface="Times New Roman" pitchFamily="18" charset="0"/>
                <a:ea typeface="ＭＳ Ｐゴシック" pitchFamily="34" charset="-128"/>
              </a:rPr>
              <a:t>3. Margarine in stores commonly comes in liquid squeeze containers, in tubs, and in sticks. These forms reflect increasing amounts of hydrogenation, gradually increasing the stiffness from a liquid, to a firmer spread, to a firm stick of margarine. As noted in the text, recent studies have suggested that unsaturated oils become increasingly unhealthy as they are hydrogenated. Students might therefore remember that as margarine products increase in stiffness, they generally become less healthy. Public attention to hydrogenation and the health risks of the resulting trans fats are causing changes in the use of products containing trans fats.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089B4C6B-4DEA-4AF4-8CF7-52042E8019C8}" type="slidenum">
              <a:rPr lang="en-US" sz="1200">
                <a:latin typeface="Times" pitchFamily="84" charset="0"/>
              </a:rPr>
              <a:pPr algn="r" eaLnBrk="0" hangingPunct="0"/>
              <a:t>62</a:t>
            </a:fld>
            <a:endParaRPr lang="en-US" sz="1200">
              <a:latin typeface="Times" pitchFamily="84" charset="0"/>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3.8B </a:t>
            </a:r>
            <a:r>
              <a:rPr lang="en-US" smtClean="0">
                <a:solidFill>
                  <a:srgbClr val="000000"/>
                </a:solidFill>
                <a:latin typeface="Times New Roman" pitchFamily="18" charset="0"/>
                <a:ea typeface="ＭＳ Ｐゴシック" pitchFamily="34" charset="-128"/>
              </a:rPr>
              <a:t>A dehydration reaction linking a fatty acid molecule to a glycerol molecule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84C6642-3ABF-4487-ACC4-D23635A46565}" type="slidenum">
              <a:rPr lang="en-US" smtClean="0">
                <a:latin typeface="Times New Roman" pitchFamily="18" charset="0"/>
                <a:ea typeface="ＭＳ Ｐゴシック" pitchFamily="34" charset="-128"/>
              </a:rPr>
              <a:pPr/>
              <a:t>8</a:t>
            </a:fld>
            <a:endParaRPr lang="en-US" smtClean="0">
              <a:latin typeface="Times New Roman" pitchFamily="18" charset="0"/>
              <a:ea typeface="ＭＳ Ｐゴシック" pitchFamily="34" charset="-128"/>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p:spPr>
        <p:txBody>
          <a:bodyPr/>
          <a:lstStyle/>
          <a:p>
            <a:pPr eaLnBrk="1" hangingPunct="1"/>
            <a:r>
              <a:rPr lang="en-US" smtClean="0">
                <a:latin typeface="Times New Roman" pitchFamily="18" charset="0"/>
                <a:ea typeface="ＭＳ Ｐゴシック" pitchFamily="34" charset="-128"/>
              </a:rPr>
              <a:t>Student Misconceptions and Concerns</a:t>
            </a:r>
          </a:p>
          <a:p>
            <a:r>
              <a:rPr lang="en-US" smtClean="0">
                <a:latin typeface="Times New Roman" pitchFamily="18" charset="0"/>
                <a:ea typeface="ＭＳ Ｐゴシック" pitchFamily="34" charset="-128"/>
              </a:rPr>
              <a:t>The dangers posed by certain chemicals in our food and broader environment have sometimes misled people to associate chemicals with harm. People might not want chemicals added to their food or in their environment. Students often fail to appreciate the chemical nature of our bodies and our world and the potential harm or benefits of naturally occurring chemistry. They often fail to understand why “natural” does not necessarily mean good. (Consider presenting a long list of naturally occurring toxins to make this point.) Your class may benefit from a class discussion of these misconceptions about our attitudes toward chemicals.</a:t>
            </a:r>
          </a:p>
          <a:p>
            <a:r>
              <a:rPr lang="en-US" smtClean="0">
                <a:latin typeface="Times New Roman" pitchFamily="18" charset="0"/>
                <a:ea typeface="ＭＳ Ｐゴシック" pitchFamily="34" charset="-128"/>
              </a:rPr>
              <a:t>Teaching Tips</a:t>
            </a:r>
          </a:p>
          <a:p>
            <a:r>
              <a:rPr lang="en-US" smtClean="0">
                <a:latin typeface="Times New Roman" pitchFamily="18" charset="0"/>
                <a:ea typeface="ＭＳ Ｐゴシック" pitchFamily="34" charset="-128"/>
              </a:rPr>
              <a:t>1. The text notes the unique properties of pure sodium, pure chlorine, and the compound sodium chloride formed when the two bond together. Consider challenging your students to think of other simple examples of new properties that result when a compound is formed (for example, water, formed from hydrogen and oxygen, and rust, formed from iron and oxygen).</a:t>
            </a:r>
          </a:p>
          <a:p>
            <a:r>
              <a:rPr lang="en-US" smtClean="0">
                <a:latin typeface="Times New Roman" pitchFamily="18" charset="0"/>
                <a:ea typeface="ＭＳ Ｐゴシック" pitchFamily="34" charset="-128"/>
              </a:rPr>
              <a:t>2. Students might be interested in the following aside: One of the challenges of raising captive, exotic animals is meeting the unique dietary requirements of a species. A zoo might have trouble keeping a particular animal because zoologists have not identified all of the trace elements required in the animal’s diet.</a:t>
            </a: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FD65C181-15AD-42C2-B5CE-8BE70412DF15}" type="slidenum">
              <a:rPr lang="en-US" sz="1200">
                <a:latin typeface="Times" pitchFamily="84" charset="0"/>
              </a:rPr>
              <a:pPr algn="r" eaLnBrk="0" hangingPunct="0"/>
              <a:t>63</a:t>
            </a:fld>
            <a:endParaRPr lang="en-US" sz="1200">
              <a:latin typeface="Times" pitchFamily="84" charset="0"/>
            </a:endParaRPr>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3.8C </a:t>
            </a:r>
            <a:r>
              <a:rPr lang="en-US" smtClean="0">
                <a:solidFill>
                  <a:srgbClr val="000000"/>
                </a:solidFill>
                <a:latin typeface="Times New Roman" pitchFamily="18" charset="0"/>
                <a:ea typeface="ＭＳ Ｐゴシック" pitchFamily="34" charset="-128"/>
              </a:rPr>
              <a:t>A fat molecule (triglyceride) consisting of three fatty acids linked to glycerol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7FFDE86C-1F0A-4003-8A6E-19B8F252D7D0}" type="slidenum">
              <a:rPr lang="en-US" sz="1200">
                <a:latin typeface="Times New Roman" pitchFamily="18" charset="0"/>
              </a:rPr>
              <a:pPr algn="r" eaLnBrk="0" hangingPunct="0"/>
              <a:t>64</a:t>
            </a:fld>
            <a:endParaRPr lang="en-US" sz="1200">
              <a:latin typeface="Times New Roman" pitchFamily="18" charset="0"/>
            </a:endParaRPr>
          </a:p>
        </p:txBody>
      </p:sp>
      <p:sp>
        <p:nvSpPr>
          <p:cNvPr id="223235" name="Rectangle 2"/>
          <p:cNvSpPr>
            <a:spLocks noGrp="1" noRot="1" noChangeAspect="1" noChangeArrowheads="1" noTextEdit="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solidFill>
                  <a:srgbClr val="000000"/>
                </a:solidFill>
                <a:latin typeface="Times New Roman" pitchFamily="18" charset="0"/>
                <a:ea typeface="ＭＳ Ｐゴシック" pitchFamily="34" charset="-128"/>
              </a:rPr>
              <a:t>Student Misconceptions and Concerns</a:t>
            </a:r>
          </a:p>
          <a:p>
            <a:pPr eaLnBrk="1" hangingPunct="1"/>
            <a:r>
              <a:rPr lang="en-US" dirty="0" smtClean="0">
                <a:solidFill>
                  <a:srgbClr val="000000"/>
                </a:solidFill>
                <a:latin typeface="Times New Roman" pitchFamily="18" charset="0"/>
                <a:ea typeface="ＭＳ Ｐゴシック" pitchFamily="34" charset="-128"/>
              </a:rPr>
              <a:t>1.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pPr eaLnBrk="1" hangingPunct="1"/>
            <a:r>
              <a:rPr lang="en-US" dirty="0" smtClean="0">
                <a:solidFill>
                  <a:srgbClr val="000000"/>
                </a:solidFill>
                <a:latin typeface="Times New Roman" pitchFamily="18" charset="0"/>
                <a:ea typeface="ＭＳ Ｐゴシック" pitchFamily="34" charset="-128"/>
              </a:rPr>
              <a:t>2.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dirty="0" smtClean="0">
                <a:solidFill>
                  <a:srgbClr val="000000"/>
                </a:solidFill>
                <a:latin typeface="Times New Roman" pitchFamily="18" charset="0"/>
                <a:ea typeface="ＭＳ Ｐゴシック" pitchFamily="34" charset="-128"/>
              </a:rPr>
              <a:t>Teaching Tips</a:t>
            </a:r>
          </a:p>
          <a:p>
            <a:pPr eaLnBrk="1" hangingPunct="1"/>
            <a:r>
              <a:rPr lang="en-US" dirty="0" smtClean="0">
                <a:solidFill>
                  <a:srgbClr val="000000"/>
                </a:solidFill>
                <a:latin typeface="Times New Roman" pitchFamily="18" charset="0"/>
                <a:ea typeface="ＭＳ Ｐゴシック" pitchFamily="34" charset="-128"/>
              </a:rPr>
              <a:t>1. The text in Module 3.8 notes the common observation that vinegar and oil do not mix in this type of salad dressing. A simple demonstration can help make this point. In front of the class, mix together colored water and a yellow oil (corn or canola oil work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pPr eaLnBrk="1" hangingPunct="1"/>
            <a:r>
              <a:rPr lang="en-US" dirty="0" smtClean="0">
                <a:solidFill>
                  <a:srgbClr val="000000"/>
                </a:solidFill>
                <a:latin typeface="Times New Roman" pitchFamily="18" charset="0"/>
                <a:ea typeface="ＭＳ Ｐゴシック" pitchFamily="34" charset="-128"/>
              </a:rPr>
              <a:t>2. The text notes that a gram of fat stores more than twice the energy of a gram of polysaccharide, such as starch. You might elaborate with a simple calculation to demonstrate how a person’s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x 25 = 56.25 kg of carbohydrate + 75kg (nonfat body weight) = 131.25 kg, an increase of 31.25%)</a:t>
            </a:r>
          </a:p>
          <a:p>
            <a:pPr eaLnBrk="1" hangingPunct="1"/>
            <a:r>
              <a:rPr lang="en-US" dirty="0" smtClean="0">
                <a:solidFill>
                  <a:srgbClr val="000000"/>
                </a:solidFill>
                <a:latin typeface="Times New Roman" pitchFamily="18" charset="0"/>
                <a:ea typeface="ＭＳ Ｐゴシック" pitchFamily="34" charset="-128"/>
              </a:rPr>
              <a:t>3. Margarine in stores commonly comes in liquid squeeze containers, in tubs, and in sticks. These forms reflect increasing amounts of hydrogenation, gradually increasing the stiffness from a liquid, to a firmer spread, to a firm stick of margarine. As noted in the text, recent studies have suggested that unsaturated oils become increasingly unhealthy as they are hydrogenated. Students might therefore remember that as margarine products increase in stiffness, they generally become less healthy. Public attention to hydrogenation and the health risks of the resulting trans fats are causing changes in the use of products containing trans fats.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E9E4C657-4DC0-4DA7-A2AD-FE46654F536F}" type="slidenum">
              <a:rPr lang="en-US" sz="1200">
                <a:latin typeface="Times New Roman" pitchFamily="18" charset="0"/>
              </a:rPr>
              <a:pPr algn="r" eaLnBrk="0" hangingPunct="0"/>
              <a:t>65</a:t>
            </a:fld>
            <a:endParaRPr lang="en-US" sz="1200">
              <a:latin typeface="Times New Roman" pitchFamily="18" charset="0"/>
            </a:endParaRPr>
          </a:p>
        </p:txBody>
      </p:sp>
      <p:sp>
        <p:nvSpPr>
          <p:cNvPr id="224259" name="Rectangle 2"/>
          <p:cNvSpPr>
            <a:spLocks noGrp="1" noRot="1" noChangeAspect="1" noChangeArrowheads="1" noTextEdit="1"/>
          </p:cNvSpPr>
          <p:nvPr>
            <p:ph type="sldImg"/>
          </p:nvPr>
        </p:nvSpPr>
        <p:spPr>
          <a:solidFill>
            <a:srgbClr val="FFFFFF"/>
          </a:solidFill>
          <a:ln/>
        </p:spPr>
      </p:sp>
      <p:sp>
        <p:nvSpPr>
          <p:cNvPr id="2242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1. Students may struggle with the concept that a pound of fat contains more than twice the calories of a pound of sugar. It might seem that a pound of food would potentially add on a pound of weight. Other students may have never understood the concept of calories in the diet, simply following general guidelines of avoiding fatty foods. Furthermore, fiber and water have no caloric value but add to the weight of food. Consider class discussions that explore student misconceptions about calories, body weight, and healthy diets.</a:t>
            </a:r>
          </a:p>
          <a:p>
            <a:pPr eaLnBrk="1" hangingPunct="1"/>
            <a:r>
              <a:rPr lang="en-US" smtClean="0">
                <a:solidFill>
                  <a:srgbClr val="000000"/>
                </a:solidFill>
                <a:latin typeface="Times New Roman" pitchFamily="18" charset="0"/>
                <a:ea typeface="ＭＳ Ｐゴシック" pitchFamily="34" charset="-128"/>
              </a:rPr>
              <a:t>2. 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The text in Module 3.8 notes the common observation that vinegar and oil do not mix in this type of salad dressing. A simple demonstration can help make this point. In front of the class, mix together colored water and a yellow oil (corn or canola oil work well). Shake up the mixture and then watch as the two separate. (You may have a mixture already made ahead of time that remains separated; however, the dye may bleed between the oil and the water.) Placing the mixture on an overhead projector or other well-illuminated imaging device makes for a dramatic display of hydrophobic activity!</a:t>
            </a:r>
          </a:p>
          <a:p>
            <a:pPr eaLnBrk="1" hangingPunct="1"/>
            <a:r>
              <a:rPr lang="en-US" smtClean="0">
                <a:solidFill>
                  <a:srgbClr val="000000"/>
                </a:solidFill>
                <a:latin typeface="Times New Roman" pitchFamily="18" charset="0"/>
                <a:ea typeface="ＭＳ Ｐゴシック" pitchFamily="34" charset="-128"/>
              </a:rPr>
              <a:t>2. The text notes that a gram of fat stores more than twice the energy of a gram of polysaccharide, such as starch. You might elaborate with a simple calculation to demonstrate how a person’s body weight would vary if the energy stored in body fat were stored in carbohydrates instead. If a 100-kg man carried 25% body fat, he would have 25 kg of fat in his body. Fat stores about 2.25 times more energy per gram than carbohydrate. What would be the weight of the man if he stored the energy in the fat in the form of carbohydrate? (2.25 x 25 = 56.25 kg of carbohydrate + 75kg (nonfat body weight) = 131.25 kg, an increase of 31.25%)</a:t>
            </a:r>
          </a:p>
          <a:p>
            <a:pPr eaLnBrk="1" hangingPunct="1"/>
            <a:r>
              <a:rPr lang="en-US" smtClean="0">
                <a:solidFill>
                  <a:srgbClr val="000000"/>
                </a:solidFill>
                <a:latin typeface="Times New Roman" pitchFamily="18" charset="0"/>
                <a:ea typeface="ＭＳ Ｐゴシック" pitchFamily="34" charset="-128"/>
              </a:rPr>
              <a:t>3. Margarine in stores commonly comes in liquid squeeze containers, in tubs, and in sticks. These forms reflect increasing amounts of hydrogenation, gradually increasing the stiffness from a liquid, to a firmer spread, to a firm stick of margarine. As noted in the text, recent studies have suggested that unsaturated oils become increasingly unhealthy as they are hydrogenated. Students might therefore remember that as margarine products increase in stiffness, they generally become less healthy. Public attention to hydrogenation and the health risks of the resulting trans fats are causing changes in the use of products containing trans fats.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0C47A49F-82B3-4935-B625-FF6B1209CA39}" type="slidenum">
              <a:rPr lang="en-US" sz="1200">
                <a:latin typeface="Times New Roman" pitchFamily="18" charset="0"/>
              </a:rPr>
              <a:pPr algn="r" eaLnBrk="0" hangingPunct="0"/>
              <a:t>66</a:t>
            </a:fld>
            <a:endParaRPr lang="en-US" sz="1200">
              <a:latin typeface="Times New Roman" pitchFamily="18" charset="0"/>
            </a:endParaRPr>
          </a:p>
        </p:txBody>
      </p:sp>
      <p:sp>
        <p:nvSpPr>
          <p:cNvPr id="225283" name="Rectangle 2"/>
          <p:cNvSpPr>
            <a:spLocks noGrp="1" noRot="1" noChangeAspect="1" noChangeArrowheads="1" noTextEdit="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Before explaining the properties of a polar molecule such as a phospholipid, have students predict the consequences of adding phospholipids to water. See if the class can generate the two most common configurations: (1) a lipid bilayer encircling water (water surrounding the bilayer and water contained internally) and (2) a micelle (polar heads in contact with water and hydrophobic tails clustered centrally).</a:t>
            </a:r>
            <a:endParaRPr lang="en-US" smtClean="0">
              <a:latin typeface="Times New Roman" pitchFamily="18"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4AED7B7D-CCC3-4A02-9DFA-5F5FC1A3559D}" type="slidenum">
              <a:rPr lang="en-US" sz="1200">
                <a:latin typeface="Times" pitchFamily="84" charset="0"/>
              </a:rPr>
              <a:pPr algn="r" eaLnBrk="0" hangingPunct="0"/>
              <a:t>67</a:t>
            </a:fld>
            <a:endParaRPr lang="en-US" sz="1200">
              <a:latin typeface="Times" pitchFamily="84" charset="0"/>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3.9A-B </a:t>
            </a:r>
            <a:r>
              <a:rPr lang="en-US" smtClean="0">
                <a:solidFill>
                  <a:srgbClr val="000000"/>
                </a:solidFill>
                <a:latin typeface="Times New Roman" pitchFamily="18" charset="0"/>
                <a:ea typeface="ＭＳ Ｐゴシック" pitchFamily="34" charset="-128"/>
              </a:rPr>
              <a:t>Detail of a phospholipid membrane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60F0CEE7-F60C-46F4-9D69-CB5728F0D88E}" type="slidenum">
              <a:rPr lang="en-US" sz="1200">
                <a:latin typeface="Times New Roman" pitchFamily="18" charset="0"/>
              </a:rPr>
              <a:pPr algn="r" eaLnBrk="0" hangingPunct="0"/>
              <a:t>68</a:t>
            </a:fld>
            <a:endParaRPr lang="en-US" sz="1200">
              <a:latin typeface="Times New Roman" pitchFamily="18" charset="0"/>
            </a:endParaRPr>
          </a:p>
        </p:txBody>
      </p:sp>
      <p:sp>
        <p:nvSpPr>
          <p:cNvPr id="228355" name="Rectangle 2"/>
          <p:cNvSpPr>
            <a:spLocks noGrp="1" noRot="1" noChangeAspect="1" noChangeArrowheads="1" noTextEdit="1"/>
          </p:cNvSpPr>
          <p:nvPr>
            <p:ph type="sldImg"/>
          </p:nvPr>
        </p:nvSpPr>
        <p:spPr>
          <a:solidFill>
            <a:srgbClr val="FFFFFF"/>
          </a:solidFill>
          <a:ln/>
        </p:spPr>
      </p:sp>
      <p:sp>
        <p:nvSpPr>
          <p:cNvPr id="2283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Before explaining the properties of a polar molecule such as a phospholipid, have students predict the consequences of adding phospholipids to water. See if the class can generate the two most common configurations: (1) a lipid bilayer encircling water (water surrounding the bilayer and water contained internally) and (2) a micelle (polar heads in contact with water and hydrophobic tails clustered centrally).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76B30CDC-671E-4701-BD05-52AFF90D4B86}" type="slidenum">
              <a:rPr lang="en-US" sz="1200">
                <a:latin typeface="Times New Roman" pitchFamily="18" charset="0"/>
              </a:rPr>
              <a:pPr algn="r" eaLnBrk="0" hangingPunct="0"/>
              <a:t>69</a:t>
            </a:fld>
            <a:endParaRPr lang="en-US" sz="1200">
              <a:latin typeface="Times New Roman" pitchFamily="18" charset="0"/>
            </a:endParaRPr>
          </a:p>
        </p:txBody>
      </p:sp>
      <p:sp>
        <p:nvSpPr>
          <p:cNvPr id="230403" name="Rectangle 2"/>
          <p:cNvSpPr>
            <a:spLocks noGrp="1" noRot="1" noChangeAspect="1" noChangeArrowheads="1" noTextEdit="1"/>
          </p:cNvSpPr>
          <p:nvPr>
            <p:ph type="sldImg"/>
          </p:nvPr>
        </p:nvSpPr>
        <p:spPr>
          <a:solidFill>
            <a:srgbClr val="FFFFFF"/>
          </a:solidFill>
          <a:ln/>
        </p:spPr>
      </p:sp>
      <p:sp>
        <p:nvSpPr>
          <p:cNvPr id="2304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solidFill>
                  <a:srgbClr val="000000"/>
                </a:solidFill>
                <a:latin typeface="Times New Roman" pitchFamily="18" charset="0"/>
                <a:ea typeface="ＭＳ Ｐゴシック" pitchFamily="34" charset="-128"/>
              </a:rPr>
              <a:t>Student Misconceptions and Concerns</a:t>
            </a:r>
          </a:p>
          <a:p>
            <a:pPr eaLnBrk="1" hangingPunct="1"/>
            <a:r>
              <a:rPr lang="en-US" dirty="0" smtClean="0">
                <a:solidFill>
                  <a:srgbClr val="000000"/>
                </a:solidFill>
                <a:latin typeface="Times New Roman" pitchFamily="18" charset="0"/>
                <a:ea typeface="ＭＳ Ｐゴシック" pitchFamily="34" charset="-128"/>
              </a:rPr>
              <a:t>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dirty="0" smtClean="0">
                <a:solidFill>
                  <a:srgbClr val="000000"/>
                </a:solidFill>
                <a:latin typeface="Times New Roman" pitchFamily="18" charset="0"/>
                <a:ea typeface="ＭＳ Ｐゴシック" pitchFamily="34" charset="-128"/>
              </a:rPr>
              <a:t>Teaching Tips</a:t>
            </a:r>
          </a:p>
          <a:p>
            <a:pPr eaLnBrk="1" hangingPunct="1"/>
            <a:r>
              <a:rPr lang="en-US" dirty="0" smtClean="0">
                <a:solidFill>
                  <a:srgbClr val="000000"/>
                </a:solidFill>
                <a:latin typeface="Times New Roman" pitchFamily="18" charset="0"/>
                <a:ea typeface="ＭＳ Ｐゴシック" pitchFamily="34" charset="-128"/>
              </a:rPr>
              <a:t>Before explaining the properties of a polar molecule such as a phospholipid, have students predict the consequences of adding phospholipids to water. See if the class can generate the two most common configurations: (1) a lipid bilayer encircling water (water surrounding the bilayer and water contained internally) and (2) a micelle (polar heads in contact with water and hydrophobic tails clustered centrally).</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9EF7556B-F14B-4BA2-9E3D-305C04A7D92F}" type="slidenum">
              <a:rPr lang="en-US" sz="1200">
                <a:latin typeface="Times" pitchFamily="84" charset="0"/>
              </a:rPr>
              <a:pPr algn="r" eaLnBrk="0" hangingPunct="0"/>
              <a:t>70</a:t>
            </a:fld>
            <a:endParaRPr lang="en-US" sz="1200">
              <a:latin typeface="Times" pitchFamily="84" charset="0"/>
            </a:endParaRPr>
          </a:p>
        </p:txBody>
      </p:sp>
      <p:sp>
        <p:nvSpPr>
          <p:cNvPr id="231427" name="Rectangle 2"/>
          <p:cNvSpPr>
            <a:spLocks noGrp="1" noRot="1" noChangeAspect="1" noChangeArrowheads="1" noTextEdit="1"/>
          </p:cNvSpPr>
          <p:nvPr>
            <p:ph type="sldImg"/>
          </p:nvPr>
        </p:nvSpPr>
        <p:spPr>
          <a:solidFill>
            <a:srgbClr val="FFFFFF"/>
          </a:solidFill>
          <a:ln/>
        </p:spPr>
      </p:sp>
      <p:sp>
        <p:nvSpPr>
          <p:cNvPr id="23142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3.9C </a:t>
            </a:r>
            <a:r>
              <a:rPr lang="en-US" smtClean="0">
                <a:solidFill>
                  <a:srgbClr val="000000"/>
                </a:solidFill>
                <a:latin typeface="Times New Roman" pitchFamily="18" charset="0"/>
                <a:ea typeface="ＭＳ Ｐゴシック" pitchFamily="34" charset="-128"/>
              </a:rPr>
              <a:t>Cholesterol, a steroid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B7DE9F28-A66F-451E-9CFB-26914F91B4DC}" type="slidenum">
              <a:rPr lang="en-US" sz="1200">
                <a:latin typeface="Times New Roman" pitchFamily="18" charset="0"/>
              </a:rPr>
              <a:pPr algn="r" eaLnBrk="0" hangingPunct="0"/>
              <a:t>71</a:t>
            </a:fld>
            <a:endParaRPr lang="en-US" sz="1200">
              <a:latin typeface="Times New Roman" pitchFamily="18" charset="0"/>
            </a:endParaRPr>
          </a:p>
        </p:txBody>
      </p:sp>
      <p:sp>
        <p:nvSpPr>
          <p:cNvPr id="232451" name="Rectangle 2"/>
          <p:cNvSpPr>
            <a:spLocks noGrp="1" noRot="1" noChangeAspect="1" noChangeArrowheads="1" noTextEdit="1"/>
          </p:cNvSpPr>
          <p:nvPr>
            <p:ph type="sldImg"/>
          </p:nvPr>
        </p:nvSpPr>
        <p:spPr>
          <a:solidFill>
            <a:srgbClr val="FFFFFF"/>
          </a:solidFill>
          <a:ln/>
        </p:spPr>
      </p:sp>
      <p:sp>
        <p:nvSpPr>
          <p:cNvPr id="2324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The consequences of steroid abuse will likely be of great interest to your students. However, the reasons for the damaging consequences might not be immediately clear. As time permits, consider noting the diverse homeostatic mechanisms that normally regulate the traits affected by steroid abuse.</a:t>
            </a: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43383B70-AF00-43B5-BBB4-C9E0FCF697DF}" type="slidenum">
              <a:rPr lang="en-US" sz="1200">
                <a:latin typeface="Times New Roman" pitchFamily="18" charset="0"/>
              </a:rPr>
              <a:pPr algn="r" eaLnBrk="0" hangingPunct="0"/>
              <a:t>72</a:t>
            </a:fld>
            <a:endParaRPr lang="en-US" sz="1200">
              <a:latin typeface="Times New Roman" pitchFamily="18" charset="0"/>
            </a:endParaRPr>
          </a:p>
        </p:txBody>
      </p:sp>
      <p:sp>
        <p:nvSpPr>
          <p:cNvPr id="233475" name="Rectangle 2"/>
          <p:cNvSpPr>
            <a:spLocks noGrp="1" noRot="1" noChangeAspect="1" noChangeArrowheads="1" noTextEdit="1"/>
          </p:cNvSpPr>
          <p:nvPr>
            <p:ph type="sldImg"/>
          </p:nvPr>
        </p:nvSpPr>
        <p:spPr>
          <a:solidFill>
            <a:srgbClr val="FFFFFF"/>
          </a:solidFill>
          <a:ln/>
        </p:spPr>
      </p:sp>
      <p:sp>
        <p:nvSpPr>
          <p:cNvPr id="2334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Students might struggle to extrapolate the properties of lipids to their roles in an organism. Ducks float because their feathers repel water instead of attracting it. Hair on our heads remains flexible because of oils produced in our scalp. Examples such as these help connect the abstract properties of lipids to concrete examples in our world.</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The consequences of steroid abuse will likely be of great interest to your students. However, the reasons for the damaging consequences might not be immediately clear. As time permits, consider noting the diverse homeostatic mechanisms that normally regulate the traits affected by steroid abuse.</a:t>
            </a:r>
            <a:endParaRPr lang="en-US"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5FD1700-3FFA-44C4-AB30-E6CE97B32E3E}" type="slidenum">
              <a:rPr lang="en-US" smtClean="0">
                <a:latin typeface="Times New Roman" pitchFamily="18" charset="0"/>
                <a:ea typeface="ＭＳ Ｐゴシック" pitchFamily="34" charset="-128"/>
              </a:rPr>
              <a:pPr/>
              <a:t>9</a:t>
            </a:fld>
            <a:endParaRPr lang="en-US" smtClean="0">
              <a:latin typeface="Times New Roman" pitchFamily="18" charset="0"/>
              <a:ea typeface="ＭＳ Ｐゴシック" pitchFamily="34" charset="-128"/>
            </a:endParaRPr>
          </a:p>
        </p:txBody>
      </p:sp>
      <p:sp>
        <p:nvSpPr>
          <p:cNvPr id="117763" name="Rectangle 1026"/>
          <p:cNvSpPr>
            <a:spLocks noGrp="1" noRot="1" noChangeAspect="1" noChangeArrowheads="1" noTextEdit="1"/>
          </p:cNvSpPr>
          <p:nvPr>
            <p:ph type="sldImg"/>
          </p:nvPr>
        </p:nvSpPr>
        <p:spPr>
          <a:ln/>
        </p:spPr>
      </p:sp>
      <p:sp>
        <p:nvSpPr>
          <p:cNvPr id="117764" name="Rectangle 1027"/>
          <p:cNvSpPr>
            <a:spLocks noGrp="1" noChangeArrowheads="1"/>
          </p:cNvSpPr>
          <p:nvPr>
            <p:ph type="body" idx="1"/>
          </p:nvPr>
        </p:nvSpPr>
        <p:spPr>
          <a:noFill/>
          <a:ln/>
        </p:spPr>
        <p:txBody>
          <a:bodyPr/>
          <a:lstStyle/>
          <a:p>
            <a:pPr eaLnBrk="1" hangingPunct="1"/>
            <a:r>
              <a:rPr lang="en-US" smtClean="0">
                <a:latin typeface="Times New Roman" pitchFamily="18" charset="0"/>
                <a:ea typeface="ＭＳ Ｐゴシック" pitchFamily="34" charset="-128"/>
              </a:rPr>
              <a:t>Student Misconceptions and Concerns</a:t>
            </a:r>
            <a:endParaRPr lang="en-US" smtClean="0">
              <a:solidFill>
                <a:srgbClr val="000000"/>
              </a:solidFill>
              <a:latin typeface="Times New Roman" pitchFamily="18" charset="0"/>
              <a:ea typeface="ＭＳ Ｐゴシック" pitchFamily="34" charset="-128"/>
            </a:endParaRPr>
          </a:p>
          <a:p>
            <a:pPr eaLnBrk="1" hangingPunct="1"/>
            <a:r>
              <a:rPr lang="en-US" smtClean="0">
                <a:solidFill>
                  <a:srgbClr val="000000"/>
                </a:solidFill>
                <a:latin typeface="Times New Roman" pitchFamily="18" charset="0"/>
                <a:ea typeface="ＭＳ Ｐゴシック" pitchFamily="34" charset="-128"/>
              </a:rPr>
              <a:t>The dangers posed by certain chemicals in our food and broader environment have sometimes misled people to associate chemicals with harm. People might not want chemicals added to their food or in their environment. Students often fail to appreciate the chemical nature of our bodies and our world and the potential harm or benefits of naturally occurring chemistry. They often fail to understand why “natural” does not necessarily mean good. (Consider presenting a long list of naturally occurring toxins to make this point.) Your class may benefit from a class discussion of these misconceptions about our attitudes toward chemicals.</a:t>
            </a:r>
          </a:p>
          <a:p>
            <a:pPr eaLnBrk="1" hangingPunct="1"/>
            <a:r>
              <a:rPr lang="en-US"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Students might be interested in the following aside: One of the challenges of raising captive, exotic animals is meeting the unique dietary requirements of a species. A zoo might have trouble keeping a particular animal because zoologists have not identified all of the trace elements required in the animal’s diet.</a:t>
            </a:r>
          </a:p>
          <a:p>
            <a:pPr eaLnBrk="1" hangingPunct="1"/>
            <a:r>
              <a:rPr lang="en-US" smtClean="0">
                <a:solidFill>
                  <a:srgbClr val="000000"/>
                </a:solidFill>
                <a:latin typeface="Times New Roman" pitchFamily="18" charset="0"/>
                <a:ea typeface="ＭＳ Ｐゴシック" pitchFamily="34" charset="-128"/>
              </a:rPr>
              <a:t>2. Many breakfast cereals are fortified with iron (see Figure 2.2c). As noted in Module 2.2, you can crush the cereal and extract distinct iron particles with a magnet. An overhead projector or video imaging device should clearly reveal the iron particles stuck to the magnet. This short practical demonstration can help connect an abstract concept to a concrete example. </a:t>
            </a:r>
            <a:endParaRPr lang="en-US" smtClean="0">
              <a:latin typeface="Times New Roman" pitchFamily="18" charset="0"/>
              <a:ea typeface="ＭＳ Ｐゴシック" pitchFamily="34" charset="-128"/>
            </a:endParaRP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D729AE10-AB37-4055-9F10-6B5D0FB6CD44}" type="slidenum">
              <a:rPr lang="en-US" sz="1200">
                <a:latin typeface="Times" pitchFamily="84" charset="0"/>
              </a:rPr>
              <a:pPr algn="r" eaLnBrk="0" hangingPunct="0"/>
              <a:t>73</a:t>
            </a:fld>
            <a:endParaRPr lang="en-US" sz="1200">
              <a:latin typeface="Times" pitchFamily="84" charset="0"/>
            </a:endParaRPr>
          </a:p>
        </p:txBody>
      </p:sp>
      <p:sp>
        <p:nvSpPr>
          <p:cNvPr id="234499" name="Rectangle 2"/>
          <p:cNvSpPr>
            <a:spLocks noGrp="1" noRot="1" noChangeAspect="1" noChangeArrowheads="1" noTextEdit="1"/>
          </p:cNvSpPr>
          <p:nvPr>
            <p:ph type="sldImg"/>
          </p:nvPr>
        </p:nvSpPr>
        <p:spPr>
          <a:solidFill>
            <a:srgbClr val="FFFFFF"/>
          </a:solidFill>
          <a:ln/>
        </p:spPr>
      </p:sp>
      <p:sp>
        <p:nvSpPr>
          <p:cNvPr id="23450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3.10 Bodybuilder</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11D5859F-8530-48EF-AAC1-2972471FD77B}" type="slidenum">
              <a:rPr lang="en-US" sz="1200">
                <a:latin typeface="Times New Roman" pitchFamily="18" charset="0"/>
              </a:rPr>
              <a:pPr algn="r" eaLnBrk="0" hangingPunct="0"/>
              <a:t>74</a:t>
            </a:fld>
            <a:endParaRPr lang="en-US" sz="1200">
              <a:latin typeface="Times New Roman" pitchFamily="18" charset="0"/>
            </a:endParaRPr>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1307DE14-C7C7-4060-A288-1854EE2D45C5}" type="slidenum">
              <a:rPr lang="en-US" sz="1200">
                <a:latin typeface="Times New Roman" pitchFamily="18" charset="0"/>
              </a:rPr>
              <a:pPr algn="r" eaLnBrk="0" hangingPunct="0"/>
              <a:t>75</a:t>
            </a:fld>
            <a:endParaRPr lang="en-US" sz="1200">
              <a:latin typeface="Times New Roman" pitchFamily="18" charset="0"/>
            </a:endParaRPr>
          </a:p>
        </p:txBody>
      </p:sp>
      <p:sp>
        <p:nvSpPr>
          <p:cNvPr id="236547" name="Rectangle 2"/>
          <p:cNvSpPr>
            <a:spLocks noGrp="1" noRot="1" noChangeAspect="1" noChangeArrowheads="1" noTextEdit="1"/>
          </p:cNvSpPr>
          <p:nvPr>
            <p:ph type="sldImg"/>
          </p:nvPr>
        </p:nvSpPr>
        <p:spPr>
          <a:solidFill>
            <a:srgbClr val="FFFFFF"/>
          </a:solidFill>
          <a:ln/>
        </p:spPr>
      </p:sp>
      <p:sp>
        <p:nvSpPr>
          <p:cNvPr id="2365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Many analogies help students appreciate the diversity of proteins that can be made from just 20 amino acids. The authors note that our language uses combinations of 26 letters to form words. Proteins are much longer “words,” creating even more diversity. Another analogy is to trains. This builds upon the earlier analogy when polymers were introduced. Imagine making different trains about 100 cars long, using any combination of 20 types of railroad cars. Mathematically, the number of possible trains is 20</a:t>
            </a:r>
            <a:r>
              <a:rPr lang="en-US" baseline="30000" smtClean="0">
                <a:solidFill>
                  <a:srgbClr val="000000"/>
                </a:solidFill>
                <a:latin typeface="Times New Roman" pitchFamily="18" charset="0"/>
                <a:ea typeface="ＭＳ Ｐゴシック" pitchFamily="34" charset="-128"/>
              </a:rPr>
              <a:t>100</a:t>
            </a:r>
            <a:r>
              <a:rPr lang="en-US" smtClean="0">
                <a:solidFill>
                  <a:srgbClr val="000000"/>
                </a:solidFill>
                <a:latin typeface="Times New Roman" pitchFamily="18" charset="0"/>
                <a:ea typeface="ＭＳ Ｐゴシック" pitchFamily="34" charset="-128"/>
              </a:rPr>
              <a:t>, a number beyond imagination.</a:t>
            </a:r>
          </a:p>
          <a:p>
            <a:pPr eaLnBrk="1" hangingPunct="1"/>
            <a:r>
              <a:rPr lang="en-US" smtClean="0">
                <a:solidFill>
                  <a:srgbClr val="000000"/>
                </a:solidFill>
                <a:latin typeface="Times New Roman" pitchFamily="18" charset="0"/>
                <a:ea typeface="ＭＳ Ｐゴシック" pitchFamily="34" charset="-128"/>
              </a:rPr>
              <a:t>2. The authors note that the difference between a polypeptide and a protein is analogous to the relationship between a long strand of yarn and a sweater knitted from yarn. Proteins are clearly more complex!</a:t>
            </a: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3D91F97B-9460-4FFC-8F12-81783D3327A5}" type="slidenum">
              <a:rPr lang="en-US" sz="1200">
                <a:latin typeface="Times New Roman" pitchFamily="18" charset="0"/>
              </a:rPr>
              <a:pPr algn="r" eaLnBrk="0" hangingPunct="0"/>
              <a:t>76</a:t>
            </a:fld>
            <a:endParaRPr lang="en-US" sz="1200">
              <a:latin typeface="Times New Roman" pitchFamily="18" charset="0"/>
            </a:endParaRPr>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Many analogies help students appreciate the diversity of proteins that can be made from just 20 amino acids. The authors note that our language uses combinations of 26 letters to form words. Proteins are much longer “words,” creating even more diversity. Another analogy is to trains. This builds upon the earlier analogy when polymers were introduced. Imagine making different trains about 100 cars long, using any combination of 20 types of railroad cars. Mathematically, the number of possible trains is 20</a:t>
            </a:r>
            <a:r>
              <a:rPr lang="en-US" baseline="30000" smtClean="0">
                <a:solidFill>
                  <a:srgbClr val="000000"/>
                </a:solidFill>
                <a:latin typeface="Times New Roman" pitchFamily="18" charset="0"/>
                <a:ea typeface="ＭＳ Ｐゴシック" pitchFamily="34" charset="-128"/>
              </a:rPr>
              <a:t>100</a:t>
            </a:r>
            <a:r>
              <a:rPr lang="en-US" smtClean="0">
                <a:solidFill>
                  <a:srgbClr val="000000"/>
                </a:solidFill>
                <a:latin typeface="Times New Roman" pitchFamily="18" charset="0"/>
                <a:ea typeface="ＭＳ Ｐゴシック" pitchFamily="34" charset="-128"/>
              </a:rPr>
              <a:t>, a number beyond imagination.</a:t>
            </a:r>
          </a:p>
          <a:p>
            <a:pPr eaLnBrk="1" hangingPunct="1"/>
            <a:r>
              <a:rPr lang="en-US" smtClean="0">
                <a:solidFill>
                  <a:srgbClr val="000000"/>
                </a:solidFill>
                <a:latin typeface="Times New Roman" pitchFamily="18" charset="0"/>
                <a:ea typeface="ＭＳ Ｐゴシック" pitchFamily="34" charset="-128"/>
              </a:rPr>
              <a:t>2. The authors note that the difference between a polypeptide and a protein is analogous to the relationship between a long strand of yarn and a sweater knitted from yarn. Proteins are clearly more complex!</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C428F2C8-8E1B-4457-80C5-84DBDFDA7034}" type="slidenum">
              <a:rPr lang="en-US" sz="1200">
                <a:latin typeface="Times" pitchFamily="84" charset="0"/>
              </a:rPr>
              <a:pPr algn="r" eaLnBrk="0" hangingPunct="0"/>
              <a:t>77</a:t>
            </a:fld>
            <a:endParaRPr lang="en-US" sz="1200">
              <a:latin typeface="Times" pitchFamily="84" charset="0"/>
            </a:endParaRPr>
          </a:p>
        </p:txBody>
      </p:sp>
      <p:sp>
        <p:nvSpPr>
          <p:cNvPr id="238595" name="Rectangle 2"/>
          <p:cNvSpPr>
            <a:spLocks noGrp="1" noRot="1" noChangeAspect="1" noChangeArrowheads="1" noTextEdit="1"/>
          </p:cNvSpPr>
          <p:nvPr>
            <p:ph type="sldImg"/>
          </p:nvPr>
        </p:nvSpPr>
        <p:spPr>
          <a:solidFill>
            <a:srgbClr val="FFFFFF"/>
          </a:solidFill>
          <a:ln/>
        </p:spPr>
      </p:sp>
      <p:sp>
        <p:nvSpPr>
          <p:cNvPr id="238596"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3.11A </a:t>
            </a:r>
            <a:r>
              <a:rPr lang="en-US" smtClean="0">
                <a:solidFill>
                  <a:srgbClr val="000000"/>
                </a:solidFill>
                <a:latin typeface="Times New Roman" pitchFamily="18" charset="0"/>
                <a:ea typeface="ＭＳ Ｐゴシック" pitchFamily="34" charset="-128"/>
              </a:rPr>
              <a:t>General structure of an amino acid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92695C36-5932-4E9B-9D6F-490BE3443C5B}" type="slidenum">
              <a:rPr lang="en-US" sz="1200">
                <a:latin typeface="Times New Roman" pitchFamily="18" charset="0"/>
              </a:rPr>
              <a:pPr algn="r" eaLnBrk="0" hangingPunct="0"/>
              <a:t>79</a:t>
            </a:fld>
            <a:endParaRPr lang="en-US" sz="1200">
              <a:latin typeface="Times New Roman" pitchFamily="18" charset="0"/>
            </a:endParaRPr>
          </a:p>
        </p:txBody>
      </p:sp>
      <p:sp>
        <p:nvSpPr>
          <p:cNvPr id="241667" name="Rectangle 2"/>
          <p:cNvSpPr>
            <a:spLocks noGrp="1" noRot="1" noChangeAspect="1" noChangeArrowheads="1" noTextEdit="1"/>
          </p:cNvSpPr>
          <p:nvPr>
            <p:ph type="sldImg"/>
          </p:nvPr>
        </p:nvSpPr>
        <p:spPr>
          <a:solidFill>
            <a:srgbClr val="FFFFFF"/>
          </a:solidFill>
          <a:ln/>
        </p:spPr>
      </p:sp>
      <p:sp>
        <p:nvSpPr>
          <p:cNvPr id="2416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1. Many analogies help students appreciate the diversity of proteins that can be made from just 20 amino acids. The authors note that our language uses combinations of 26 letters to form words. Proteins are much longer “words,” creating even more diversity. Another analogy is to trains. This builds upon the earlier analogy when polymers were introduced. Imagine making different trains about 100 cars long, using any combination of 20 types of railroad cars. Mathematically, the number of possible trains is 20</a:t>
            </a:r>
            <a:r>
              <a:rPr lang="en-US" baseline="30000" smtClean="0">
                <a:solidFill>
                  <a:srgbClr val="000000"/>
                </a:solidFill>
                <a:latin typeface="Times New Roman" pitchFamily="18" charset="0"/>
                <a:ea typeface="ＭＳ Ｐゴシック" pitchFamily="34" charset="-128"/>
              </a:rPr>
              <a:t>100</a:t>
            </a:r>
            <a:r>
              <a:rPr lang="en-US" smtClean="0">
                <a:solidFill>
                  <a:srgbClr val="000000"/>
                </a:solidFill>
                <a:latin typeface="Times New Roman" pitchFamily="18" charset="0"/>
                <a:ea typeface="ＭＳ Ｐゴシック" pitchFamily="34" charset="-128"/>
              </a:rPr>
              <a:t>, a number beyond imagination.</a:t>
            </a:r>
          </a:p>
          <a:p>
            <a:pPr eaLnBrk="1" hangingPunct="1"/>
            <a:r>
              <a:rPr lang="en-US" smtClean="0">
                <a:solidFill>
                  <a:srgbClr val="000000"/>
                </a:solidFill>
                <a:latin typeface="Times New Roman" pitchFamily="18" charset="0"/>
                <a:ea typeface="ＭＳ Ｐゴシック" pitchFamily="34" charset="-128"/>
              </a:rPr>
              <a:t>2. The authors note that the difference between a polypeptide and a protein is analogous to the relationship between a long strand of yarn and a sweater knitted from yarn. Proteins are clearly more complex!</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4CDAA9D6-07DF-49F0-B706-5EA1E9FD7461}" type="slidenum">
              <a:rPr lang="en-US" sz="1200">
                <a:latin typeface="Times" pitchFamily="84" charset="0"/>
              </a:rPr>
              <a:pPr algn="r" eaLnBrk="0" hangingPunct="0"/>
              <a:t>80</a:t>
            </a:fld>
            <a:endParaRPr lang="en-US" sz="1200">
              <a:latin typeface="Times" pitchFamily="84" charset="0"/>
            </a:endParaRPr>
          </a:p>
        </p:txBody>
      </p:sp>
      <p:sp>
        <p:nvSpPr>
          <p:cNvPr id="242691" name="Rectangle 2"/>
          <p:cNvSpPr>
            <a:spLocks noGrp="1" noRot="1" noChangeAspect="1" noChangeArrowheads="1" noTextEdit="1"/>
          </p:cNvSpPr>
          <p:nvPr>
            <p:ph type="sldImg"/>
          </p:nvPr>
        </p:nvSpPr>
        <p:spPr>
          <a:solidFill>
            <a:srgbClr val="FFFFFF"/>
          </a:solidFill>
          <a:ln/>
        </p:spPr>
      </p:sp>
      <p:sp>
        <p:nvSpPr>
          <p:cNvPr id="242692"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3.11C_s1 </a:t>
            </a:r>
            <a:r>
              <a:rPr lang="en-US" smtClean="0">
                <a:solidFill>
                  <a:srgbClr val="000000"/>
                </a:solidFill>
                <a:latin typeface="Times New Roman" pitchFamily="18" charset="0"/>
                <a:ea typeface="ＭＳ Ｐゴシック" pitchFamily="34" charset="-128"/>
              </a:rPr>
              <a:t>Peptide bond formation (step 1)</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89941097-2E37-47AC-87F2-8624A681C3C5}" type="slidenum">
              <a:rPr lang="en-US" sz="1200">
                <a:latin typeface="Times" pitchFamily="84" charset="0"/>
              </a:rPr>
              <a:pPr algn="r" eaLnBrk="0" hangingPunct="0"/>
              <a:t>81</a:t>
            </a:fld>
            <a:endParaRPr lang="en-US" sz="1200">
              <a:latin typeface="Times" pitchFamily="84" charset="0"/>
            </a:endParaRPr>
          </a:p>
        </p:txBody>
      </p:sp>
      <p:sp>
        <p:nvSpPr>
          <p:cNvPr id="243715" name="Rectangle 2"/>
          <p:cNvSpPr>
            <a:spLocks noGrp="1" noRot="1" noChangeAspect="1" noChangeArrowheads="1" noTextEdit="1"/>
          </p:cNvSpPr>
          <p:nvPr>
            <p:ph type="sldImg"/>
          </p:nvPr>
        </p:nvSpPr>
        <p:spPr>
          <a:solidFill>
            <a:srgbClr val="FFFFFF"/>
          </a:solidFill>
          <a:ln/>
        </p:spPr>
      </p:sp>
      <p:sp>
        <p:nvSpPr>
          <p:cNvPr id="243716"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3.11C_s2 </a:t>
            </a:r>
            <a:r>
              <a:rPr lang="en-US" smtClean="0">
                <a:solidFill>
                  <a:srgbClr val="000000"/>
                </a:solidFill>
                <a:latin typeface="Times New Roman" pitchFamily="18" charset="0"/>
                <a:ea typeface="ＭＳ Ｐゴシック" pitchFamily="34" charset="-128"/>
              </a:rPr>
              <a:t>Peptide bond formation (step 2)</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D4832843-4F4A-4F34-8355-1963B52C5B82}" type="slidenum">
              <a:rPr lang="en-US" sz="1200">
                <a:latin typeface="Times New Roman" pitchFamily="18" charset="0"/>
              </a:rPr>
              <a:pPr algn="r" eaLnBrk="0" hangingPunct="0"/>
              <a:t>82</a:t>
            </a:fld>
            <a:endParaRPr lang="en-US" sz="1200">
              <a:latin typeface="Times New Roman" pitchFamily="18" charset="0"/>
            </a:endParaRPr>
          </a:p>
        </p:txBody>
      </p:sp>
      <p:sp>
        <p:nvSpPr>
          <p:cNvPr id="244739" name="Rectangle 2"/>
          <p:cNvSpPr>
            <a:spLocks noGrp="1" noRot="1" noChangeAspect="1" noChangeArrowheads="1" noTextEdit="1"/>
          </p:cNvSpPr>
          <p:nvPr>
            <p:ph type="sldImg"/>
          </p:nvPr>
        </p:nvSpPr>
        <p:spPr>
          <a:solidFill>
            <a:srgbClr val="FFFFFF"/>
          </a:solidFill>
          <a:ln/>
        </p:spPr>
      </p:sp>
      <p:sp>
        <p:nvSpPr>
          <p:cNvPr id="2447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The functional significance of protein shape is an abstract molecular example of form and function relationships, which might be new to some students. The binding of an enzyme to its substrate is a type of molecular handshake, which permits specific interactions. To help students think about form and function relationships, share some concrete analogies in their lives—perhaps flathead and Phillips screwdrivers that match the proper type of screws or the fit of a hand into a glove.</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Most cooking results in changes in the texture and color of food. The brown color of a cooked steak is the product of the denaturation of proteins. Fixatives such as formalin also denature proteins and cause color changes. Students who have dissected vertebrates will realize that the brown color of the muscles makes it look as if the animal has been cooked.</a:t>
            </a:r>
          </a:p>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97EA828D-4D46-4C0D-870B-BEA082A79A08}" type="slidenum">
              <a:rPr lang="en-US" sz="1200">
                <a:latin typeface="Times New Roman" pitchFamily="18" charset="0"/>
              </a:rPr>
              <a:pPr algn="r" eaLnBrk="0" hangingPunct="0"/>
              <a:t>84</a:t>
            </a:fld>
            <a:endParaRPr lang="en-US" sz="1200">
              <a:latin typeface="Times New Roman" pitchFamily="18" charset="0"/>
            </a:endParaRPr>
          </a:p>
        </p:txBody>
      </p:sp>
      <p:sp>
        <p:nvSpPr>
          <p:cNvPr id="245763" name="Rectangle 2"/>
          <p:cNvSpPr>
            <a:spLocks noGrp="1" noRot="1" noChangeAspect="1" noChangeArrowheads="1" noTextEdit="1"/>
          </p:cNvSpPr>
          <p:nvPr>
            <p:ph type="sldImg"/>
          </p:nvPr>
        </p:nvSpPr>
        <p:spPr>
          <a:solidFill>
            <a:srgbClr val="FFFFFF"/>
          </a:solidFill>
          <a:ln/>
        </p:spPr>
      </p:sp>
      <p:sp>
        <p:nvSpPr>
          <p:cNvPr id="245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The functional significance of protein shape is an abstract molecular example of form and function relationships, which might be new to some students. The binding of an enzyme to its substrate is a type of molecular handshake, which permits specific interactions. To help students think about form and function relationships, share some concrete analogies in their lives—perhaps flathead and Phillips screwdrivers that match the proper type of screws or the fit of a hand into a glove.</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Most cooking results in changes in the texture and color of food. The brown color of a cooked steak is the product of the denaturation of proteins. Fixatives such as formalin also denature proteins and cause color changes. Students who have dissected vertebrates will realize that the brown color of the muscles makes it look as if the animal has been cooked.</a:t>
            </a:r>
            <a:endParaRPr 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C6EA71FC-3829-4C17-8A8C-CA27EBDE6943}" type="slidenum">
              <a:rPr lang="en-US" sz="1200">
                <a:latin typeface="Times" pitchFamily="84" charset="0"/>
              </a:rPr>
              <a:pPr algn="r" eaLnBrk="0" hangingPunct="0"/>
              <a:t>10</a:t>
            </a:fld>
            <a:endParaRPr lang="en-US" sz="1200">
              <a:latin typeface="Times" pitchFamily="84"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xfrm>
            <a:off x="914400" y="4402878"/>
            <a:ext cx="5029200" cy="4183380"/>
          </a:xfrm>
          <a:solidFill>
            <a:srgbClr val="FFFFFF"/>
          </a:solidFill>
          <a:ln/>
        </p:spPr>
        <p:txBody>
          <a:bodyPr/>
          <a:lstStyle/>
          <a:p>
            <a:pPr eaLnBrk="1" hangingPunct="1"/>
            <a:r>
              <a:rPr lang="en-US" smtClean="0">
                <a:latin typeface="Times New Roman" pitchFamily="18" charset="0"/>
                <a:ea typeface="ＭＳ Ｐゴシック" pitchFamily="34" charset="-128"/>
              </a:rPr>
              <a:t>Table 2.1 </a:t>
            </a:r>
            <a:r>
              <a:rPr lang="en-US" smtClean="0">
                <a:solidFill>
                  <a:srgbClr val="000000"/>
                </a:solidFill>
                <a:latin typeface="Times New Roman" pitchFamily="18" charset="0"/>
                <a:ea typeface="ＭＳ Ｐゴシック" pitchFamily="34" charset="-128"/>
              </a:rPr>
              <a:t>Elements In the Human Body</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B74F501D-3E23-455A-86B0-7EC73D10DB8D}" type="slidenum">
              <a:rPr lang="en-US" sz="1200">
                <a:latin typeface="Times New Roman" pitchFamily="18" charset="0"/>
              </a:rPr>
              <a:pPr algn="r" eaLnBrk="0" hangingPunct="0"/>
              <a:t>85</a:t>
            </a:fld>
            <a:endParaRPr lang="en-US" sz="1200">
              <a:latin typeface="Times New Roman" pitchFamily="18" charset="0"/>
            </a:endParaRPr>
          </a:p>
        </p:txBody>
      </p:sp>
      <p:sp>
        <p:nvSpPr>
          <p:cNvPr id="272387" name="Rectangle 2"/>
          <p:cNvSpPr>
            <a:spLocks noGrp="1" noRot="1" noChangeAspect="1" noChangeArrowheads="1" noTextEdit="1"/>
          </p:cNvSpPr>
          <p:nvPr>
            <p:ph type="sldImg"/>
          </p:nvPr>
        </p:nvSpPr>
        <p:spPr>
          <a:solidFill>
            <a:srgbClr val="FFFFFF"/>
          </a:solidFill>
          <a:ln/>
        </p:spPr>
      </p:sp>
      <p:sp>
        <p:nvSpPr>
          <p:cNvPr id="272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E65A9EA2-CA6D-4E66-BE75-8B3A7D9BF7CB}" type="slidenum">
              <a:rPr lang="en-US" sz="1200">
                <a:latin typeface="Times New Roman" pitchFamily="18" charset="0"/>
              </a:rPr>
              <a:pPr algn="r" eaLnBrk="0" hangingPunct="0"/>
              <a:t>86</a:t>
            </a:fld>
            <a:endParaRPr lang="en-US" sz="1200">
              <a:latin typeface="Times New Roman" pitchFamily="18" charset="0"/>
            </a:endParaRPr>
          </a:p>
        </p:txBody>
      </p:sp>
      <p:sp>
        <p:nvSpPr>
          <p:cNvPr id="273411" name="Rectangle 2"/>
          <p:cNvSpPr>
            <a:spLocks noGrp="1" noRot="1" noChangeAspect="1" noChangeArrowheads="1" noTextEdit="1"/>
          </p:cNvSpPr>
          <p:nvPr>
            <p:ph type="sldImg"/>
          </p:nvPr>
        </p:nvSpPr>
        <p:spPr>
          <a:solidFill>
            <a:srgbClr val="FFFFFF"/>
          </a:solidFill>
          <a:ln/>
        </p:spPr>
      </p:sp>
      <p:sp>
        <p:nvSpPr>
          <p:cNvPr id="2734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Module 3.14 is the first time the authors present the concept of transcription and translation, discussed extensively in later chapters. The basic conceptual flow of information from DNA to RNA to proteins is essential to these later discussions.</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The “NA</a:t>
            </a:r>
            <a:r>
              <a:rPr lang="en-US" smtClean="0">
                <a:solidFill>
                  <a:srgbClr val="000000"/>
                </a:solidFill>
                <a:latin typeface="Lucida Grande" pitchFamily="84" charset="0"/>
                <a:ea typeface="ＭＳ Ｐゴシック" pitchFamily="34" charset="-128"/>
              </a:rPr>
              <a:t>”</a:t>
            </a:r>
            <a:r>
              <a:rPr lang="en-US" smtClean="0">
                <a:solidFill>
                  <a:srgbClr val="000000"/>
                </a:solidFill>
                <a:latin typeface="Times New Roman" pitchFamily="18" charset="0"/>
                <a:ea typeface="ＭＳ Ｐゴシック" pitchFamily="34" charset="-128"/>
              </a:rPr>
              <a:t> in the acronyms DNA and RNA stands for “Nucleic acid.</a:t>
            </a:r>
            <a:r>
              <a:rPr lang="en-US" smtClean="0">
                <a:solidFill>
                  <a:srgbClr val="000000"/>
                </a:solidFill>
                <a:latin typeface="Lucida Grande" pitchFamily="84" charset="0"/>
                <a:ea typeface="ＭＳ Ｐゴシック" pitchFamily="34" charset="-128"/>
              </a:rPr>
              <a:t>”</a:t>
            </a:r>
            <a:r>
              <a:rPr lang="en-US" smtClean="0">
                <a:solidFill>
                  <a:srgbClr val="000000"/>
                </a:solidFill>
                <a:latin typeface="Times New Roman" pitchFamily="18" charset="0"/>
                <a:ea typeface="ＭＳ Ｐゴシック" pitchFamily="34" charset="-128"/>
              </a:rPr>
              <a:t> Students often do not make this association without assistance.</a:t>
            </a:r>
          </a:p>
          <a:p>
            <a:pPr eaLnBrk="1" hangingPunct="1"/>
            <a:endParaRPr lang="en-US" b="1" smtClean="0">
              <a:latin typeface="Times New Roman" pitchFamily="18" charset="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C777EE93-01A1-49A6-956C-A8B1BF138F82}" type="slidenum">
              <a:rPr lang="en-US" sz="1200">
                <a:latin typeface="Times New Roman" pitchFamily="18" charset="0"/>
              </a:rPr>
              <a:pPr algn="r" eaLnBrk="0" hangingPunct="0"/>
              <a:t>87</a:t>
            </a:fld>
            <a:endParaRPr lang="en-US" sz="1200">
              <a:latin typeface="Times New Roman" pitchFamily="18" charset="0"/>
            </a:endParaRPr>
          </a:p>
        </p:txBody>
      </p:sp>
      <p:sp>
        <p:nvSpPr>
          <p:cNvPr id="274435" name="Rectangle 2"/>
          <p:cNvSpPr>
            <a:spLocks noGrp="1" noRot="1" noChangeAspect="1" noChangeArrowheads="1" noTextEdit="1"/>
          </p:cNvSpPr>
          <p:nvPr>
            <p:ph type="sldImg"/>
          </p:nvPr>
        </p:nvSpPr>
        <p:spPr>
          <a:solidFill>
            <a:srgbClr val="FFFFFF"/>
          </a:solidFill>
          <a:ln/>
        </p:spPr>
      </p:sp>
      <p:sp>
        <p:nvSpPr>
          <p:cNvPr id="274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solidFill>
                  <a:srgbClr val="000000"/>
                </a:solidFill>
                <a:latin typeface="Times New Roman" pitchFamily="18" charset="0"/>
                <a:ea typeface="ＭＳ Ｐゴシック" pitchFamily="34" charset="-128"/>
              </a:rPr>
              <a:t>Student Misconceptions and Concerns</a:t>
            </a:r>
          </a:p>
          <a:p>
            <a:pPr eaLnBrk="1" hangingPunct="1"/>
            <a:r>
              <a:rPr lang="en-US" smtClean="0">
                <a:solidFill>
                  <a:srgbClr val="000000"/>
                </a:solidFill>
                <a:latin typeface="Times New Roman" pitchFamily="18" charset="0"/>
                <a:ea typeface="ＭＳ Ｐゴシック" pitchFamily="34" charset="-128"/>
              </a:rPr>
              <a:t>Module 3.14 is the first time the authors present the concept of transcription and translation, discussed extensively in later chapters. The basic conceptual flow of information from DNA to RNA to proteins is essential to these later discussions.</a:t>
            </a:r>
          </a:p>
          <a:p>
            <a:pPr eaLnBrk="1" hangingPunct="1"/>
            <a:r>
              <a:rPr lang="en-US" b="1" smtClean="0">
                <a:solidFill>
                  <a:srgbClr val="000000"/>
                </a:solidFill>
                <a:latin typeface="Times New Roman" pitchFamily="18" charset="0"/>
                <a:ea typeface="ＭＳ Ｐゴシック" pitchFamily="34" charset="-128"/>
              </a:rPr>
              <a:t>Teaching Tips</a:t>
            </a:r>
          </a:p>
          <a:p>
            <a:pPr eaLnBrk="1" hangingPunct="1"/>
            <a:r>
              <a:rPr lang="en-US" smtClean="0">
                <a:solidFill>
                  <a:srgbClr val="000000"/>
                </a:solidFill>
                <a:latin typeface="Times New Roman" pitchFamily="18" charset="0"/>
                <a:ea typeface="ＭＳ Ｐゴシック" pitchFamily="34" charset="-128"/>
              </a:rPr>
              <a:t>The “NA</a:t>
            </a:r>
            <a:r>
              <a:rPr lang="en-US" smtClean="0">
                <a:solidFill>
                  <a:srgbClr val="000000"/>
                </a:solidFill>
                <a:latin typeface="Lucida Grande" pitchFamily="84" charset="0"/>
                <a:ea typeface="ＭＳ Ｐゴシック" pitchFamily="34" charset="-128"/>
              </a:rPr>
              <a:t>”</a:t>
            </a:r>
            <a:r>
              <a:rPr lang="en-US" smtClean="0">
                <a:solidFill>
                  <a:srgbClr val="000000"/>
                </a:solidFill>
                <a:latin typeface="Times New Roman" pitchFamily="18" charset="0"/>
                <a:ea typeface="ＭＳ Ｐゴシック" pitchFamily="34" charset="-128"/>
              </a:rPr>
              <a:t> in the acronyms DNA and RNA stands for “Nucleic acid.</a:t>
            </a:r>
            <a:r>
              <a:rPr lang="en-US" smtClean="0">
                <a:solidFill>
                  <a:srgbClr val="000000"/>
                </a:solidFill>
                <a:latin typeface="Lucida Grande" pitchFamily="84" charset="0"/>
                <a:ea typeface="ＭＳ Ｐゴシック" pitchFamily="34" charset="-128"/>
              </a:rPr>
              <a:t>”</a:t>
            </a:r>
            <a:r>
              <a:rPr lang="en-US" smtClean="0">
                <a:solidFill>
                  <a:srgbClr val="000000"/>
                </a:solidFill>
                <a:latin typeface="Times New Roman" pitchFamily="18" charset="0"/>
                <a:ea typeface="ＭＳ Ｐゴシック" pitchFamily="34" charset="-128"/>
              </a:rPr>
              <a:t> Students often do not make this association without assistance.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056523C5-E2E5-4024-AFAE-25B49D4BF2A4}" type="slidenum">
              <a:rPr lang="en-US" sz="1200">
                <a:latin typeface="Times" pitchFamily="84" charset="0"/>
              </a:rPr>
              <a:pPr algn="r" eaLnBrk="0" hangingPunct="0"/>
              <a:t>88</a:t>
            </a:fld>
            <a:endParaRPr lang="en-US" sz="1200">
              <a:latin typeface="Times" pitchFamily="84" charset="0"/>
            </a:endParaRPr>
          </a:p>
        </p:txBody>
      </p:sp>
      <p:sp>
        <p:nvSpPr>
          <p:cNvPr id="275459" name="Rectangle 2"/>
          <p:cNvSpPr>
            <a:spLocks noGrp="1" noRot="1" noChangeAspect="1" noChangeArrowheads="1" noTextEdit="1"/>
          </p:cNvSpPr>
          <p:nvPr>
            <p:ph type="sldImg"/>
          </p:nvPr>
        </p:nvSpPr>
        <p:spPr>
          <a:solidFill>
            <a:srgbClr val="FFFFFF"/>
          </a:solidFill>
          <a:ln/>
        </p:spPr>
      </p:sp>
      <p:sp>
        <p:nvSpPr>
          <p:cNvPr id="27546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3.14_s1 </a:t>
            </a:r>
            <a:r>
              <a:rPr lang="en-US" smtClean="0">
                <a:solidFill>
                  <a:srgbClr val="000000"/>
                </a:solidFill>
                <a:latin typeface="Times New Roman" pitchFamily="18" charset="0"/>
                <a:ea typeface="ＭＳ Ｐゴシック" pitchFamily="34" charset="-128"/>
              </a:rPr>
              <a:t>The flow of genetic information in the building of a protein (step 1)</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E6B2E0F1-B30F-475F-B1AA-A25AF0EC9D3C}" type="slidenum">
              <a:rPr lang="en-US" sz="1200">
                <a:latin typeface="Times" pitchFamily="84" charset="0"/>
              </a:rPr>
              <a:pPr algn="r" eaLnBrk="0" hangingPunct="0"/>
              <a:t>89</a:t>
            </a:fld>
            <a:endParaRPr lang="en-US" sz="1200">
              <a:latin typeface="Times" pitchFamily="84" charset="0"/>
            </a:endParaRPr>
          </a:p>
        </p:txBody>
      </p:sp>
      <p:sp>
        <p:nvSpPr>
          <p:cNvPr id="276483" name="Rectangle 2"/>
          <p:cNvSpPr>
            <a:spLocks noGrp="1" noRot="1" noChangeAspect="1" noChangeArrowheads="1" noTextEdit="1"/>
          </p:cNvSpPr>
          <p:nvPr>
            <p:ph type="sldImg"/>
          </p:nvPr>
        </p:nvSpPr>
        <p:spPr>
          <a:solidFill>
            <a:srgbClr val="FFFFFF"/>
          </a:solidFill>
          <a:ln/>
        </p:spPr>
      </p:sp>
      <p:sp>
        <p:nvSpPr>
          <p:cNvPr id="27648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3.14_s2 </a:t>
            </a:r>
            <a:r>
              <a:rPr lang="en-US" smtClean="0">
                <a:solidFill>
                  <a:srgbClr val="000000"/>
                </a:solidFill>
                <a:latin typeface="Times New Roman" pitchFamily="18" charset="0"/>
                <a:ea typeface="ＭＳ Ｐゴシック" pitchFamily="34" charset="-128"/>
              </a:rPr>
              <a:t>The flow of genetic information in the building of a protein (step 2)</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12D3EB13-2792-4035-873C-66207FB9D006}" type="slidenum">
              <a:rPr lang="en-US" sz="1200">
                <a:latin typeface="Times" pitchFamily="84" charset="0"/>
              </a:rPr>
              <a:pPr algn="r" eaLnBrk="0" hangingPunct="0"/>
              <a:t>90</a:t>
            </a:fld>
            <a:endParaRPr lang="en-US" sz="1200">
              <a:latin typeface="Times" pitchFamily="84" charset="0"/>
            </a:endParaRPr>
          </a:p>
        </p:txBody>
      </p:sp>
      <p:sp>
        <p:nvSpPr>
          <p:cNvPr id="277507" name="Rectangle 2"/>
          <p:cNvSpPr>
            <a:spLocks noGrp="1" noRot="1" noChangeAspect="1" noChangeArrowheads="1" noTextEdit="1"/>
          </p:cNvSpPr>
          <p:nvPr>
            <p:ph type="sldImg"/>
          </p:nvPr>
        </p:nvSpPr>
        <p:spPr>
          <a:solidFill>
            <a:srgbClr val="FFFFFF"/>
          </a:solidFill>
          <a:ln/>
        </p:spPr>
      </p:sp>
      <p:sp>
        <p:nvSpPr>
          <p:cNvPr id="27750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Figure 3.14_s3 </a:t>
            </a:r>
            <a:r>
              <a:rPr lang="en-US" smtClean="0">
                <a:solidFill>
                  <a:srgbClr val="000000"/>
                </a:solidFill>
                <a:latin typeface="Times New Roman" pitchFamily="18" charset="0"/>
                <a:ea typeface="ＭＳ Ｐゴシック" pitchFamily="34" charset="-128"/>
              </a:rPr>
              <a:t>The flow of genetic information in the building of a protein (step 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1ABBDE75-F72A-49ED-B4E5-926F0EFC7C65}" type="slidenum">
              <a:rPr lang="en-US" sz="1200">
                <a:latin typeface="Times" pitchFamily="84" charset="0"/>
              </a:rPr>
              <a:pPr algn="r" eaLnBrk="0" hangingPunct="0"/>
              <a:t>11</a:t>
            </a:fld>
            <a:endParaRPr lang="en-US" sz="1200">
              <a:latin typeface="Times" pitchFamily="8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914400" y="4402878"/>
            <a:ext cx="5029200" cy="4183380"/>
          </a:xfrm>
          <a:solidFill>
            <a:srgbClr val="FFFFFF"/>
          </a:solidFill>
          <a:ln/>
        </p:spPr>
        <p:txBody>
          <a:bodyPr/>
          <a:lstStyle/>
          <a:p>
            <a:pPr eaLnBrk="1" hangingPunct="1"/>
            <a:r>
              <a:rPr lang="en-US" smtClean="0">
                <a:latin typeface="Times New Roman" pitchFamily="18" charset="0"/>
                <a:ea typeface="ＭＳ Ｐゴシック" pitchFamily="34" charset="-128"/>
              </a:rPr>
              <a:t>Figure 2.2A </a:t>
            </a:r>
            <a:r>
              <a:rPr lang="en-US" smtClean="0">
                <a:solidFill>
                  <a:srgbClr val="000000"/>
                </a:solidFill>
                <a:latin typeface="Times New Roman" pitchFamily="18" charset="0"/>
                <a:ea typeface="ＭＳ Ｐゴシック" pitchFamily="34" charset="-128"/>
              </a:rPr>
              <a:t>Goiter, a symptom of iodine deficiency, in a Burmese woman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DB11B49-256B-408D-BA6B-19ADB48A0C7C}" type="datetime1">
              <a:rPr lang="en-US" smtClean="0"/>
              <a:pPr/>
              <a:t>9/26/2013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3D81C5B-7845-4C2F-9096-FF6E6E1AEF9F}"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C6F403-DCF4-4645-A2ED-3EEF745E743A}" type="datetime1">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81C5B-7845-4C2F-9096-FF6E6E1AEF9F}"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0587CA-21B9-467F-A99B-213378D57694}" type="datetime1">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81C5B-7845-4C2F-9096-FF6E6E1AEF9F}"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826C125-FDED-486A-8614-7BD324520DFE}" type="datetime1">
              <a:rPr lang="en-US" smtClean="0"/>
              <a:pPr/>
              <a:t>9/26/2013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3D81C5B-7845-4C2F-9096-FF6E6E1AEF9F}"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887E060-2797-478C-B5F9-87E3B274406D}" type="datetime1">
              <a:rPr lang="en-US" smtClean="0"/>
              <a:pPr/>
              <a:t>9/26/2013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3D81C5B-7845-4C2F-9096-FF6E6E1AEF9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584405B-B296-495F-AB1E-415532BD5E4B}" type="datetime1">
              <a:rPr lang="en-US" smtClean="0"/>
              <a:pPr/>
              <a:t>9/26/2013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3D81C5B-7845-4C2F-9096-FF6E6E1AEF9F}"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D480889-A334-44FB-8BE5-852F67F4127E}" type="datetime1">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3D81C5B-7845-4C2F-9096-FF6E6E1AEF9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0F716A1-37A1-48CD-8CEC-2A5426DF26A0}" type="datetime1">
              <a:rPr lang="en-US" smtClean="0"/>
              <a:pPr/>
              <a:t>9/26/2013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81C5B-7845-4C2F-9096-FF6E6E1AEF9F}"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98D3E5B-3407-4DDF-84C9-BDD10E8DEB20}" type="datetime1">
              <a:rPr lang="en-US" smtClean="0"/>
              <a:pPr/>
              <a:t>9/26/2013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B5AE7C6-1D05-41EA-9FA3-645B60B3514C}" type="datetime1">
              <a:rPr lang="en-US" smtClean="0"/>
              <a:pPr/>
              <a:t>9/26/2013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61D97B2-D7A3-4C6C-8D9A-B3B8B3F1136E}" type="datetime1">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3D81C5B-7845-4C2F-9096-FF6E6E1AEF9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D27F50F-8482-4C21-B1AA-D174F41B70C8}" type="datetime1">
              <a:rPr lang="en-US" smtClean="0"/>
              <a:pPr/>
              <a:t>9/26/2013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3D81C5B-7845-4C2F-9096-FF6E6E1AEF9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CHEMICAL BASIS OF LIFE</a:t>
            </a:r>
            <a:endParaRPr lang="en-US" dirty="0"/>
          </a:p>
        </p:txBody>
      </p:sp>
      <p:sp>
        <p:nvSpPr>
          <p:cNvPr id="3" name="Subtitle 2"/>
          <p:cNvSpPr>
            <a:spLocks noGrp="1"/>
          </p:cNvSpPr>
          <p:nvPr>
            <p:ph type="subTitle" idx="1"/>
          </p:nvPr>
        </p:nvSpPr>
        <p:spPr/>
        <p:txBody>
          <a:bodyPr/>
          <a:lstStyle/>
          <a:p>
            <a:r>
              <a:rPr lang="en-US" dirty="0" err="1" smtClean="0"/>
              <a:t>Chpt</a:t>
            </a:r>
            <a:r>
              <a:rPr lang="en-US" dirty="0" smtClean="0"/>
              <a:t> 2 &amp; 3</a:t>
            </a:r>
            <a:endParaRPr lang="en-US" dirty="0"/>
          </a:p>
        </p:txBody>
      </p:sp>
      <p:sp>
        <p:nvSpPr>
          <p:cNvPr id="4" name="Slide Number Placeholder 3"/>
          <p:cNvSpPr>
            <a:spLocks noGrp="1"/>
          </p:cNvSpPr>
          <p:nvPr>
            <p:ph type="sldNum" sz="quarter" idx="12"/>
          </p:nvPr>
        </p:nvSpPr>
        <p:spPr/>
        <p:txBody>
          <a:bodyPr/>
          <a:lstStyle/>
          <a:p>
            <a:fld id="{53D81C5B-7845-4C2F-9096-FF6E6E1AEF9F}"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2_01aElementsHumanBod_T-U"/>
          <p:cNvPicPr>
            <a:picLocks noChangeAspect="1" noChangeArrowheads="1"/>
          </p:cNvPicPr>
          <p:nvPr/>
        </p:nvPicPr>
        <p:blipFill>
          <a:blip r:embed="rId3" cstate="print"/>
          <a:srcRect/>
          <a:stretch>
            <a:fillRect/>
          </a:stretch>
        </p:blipFill>
        <p:spPr bwMode="auto">
          <a:xfrm>
            <a:off x="1471613" y="225425"/>
            <a:ext cx="6200775" cy="6584950"/>
          </a:xfrm>
          <a:prstGeom prst="rect">
            <a:avLst/>
          </a:prstGeom>
          <a:noFill/>
          <a:ln w="9525">
            <a:noFill/>
            <a:miter lim="800000"/>
            <a:headEnd/>
            <a:tailEnd/>
          </a:ln>
        </p:spPr>
      </p:pic>
      <p:sp>
        <p:nvSpPr>
          <p:cNvPr id="15363" name="Rectangle 2"/>
          <p:cNvSpPr>
            <a:spLocks noGrp="1" noChangeArrowheads="1"/>
          </p:cNvSpPr>
          <p:nvPr>
            <p:ph type="ctrTitle" idx="4294967295"/>
          </p:nvPr>
        </p:nvSpPr>
        <p:spPr>
          <a:xfrm>
            <a:off x="152400" y="76200"/>
            <a:ext cx="1981200" cy="304800"/>
          </a:xfrm>
        </p:spPr>
        <p:txBody>
          <a:bodyPr/>
          <a:lstStyle/>
          <a:p>
            <a:pPr marL="0" indent="0" eaLnBrk="1" hangingPunct="1"/>
            <a:r>
              <a:rPr lang="en-US" sz="1200" b="0" smtClean="0">
                <a:solidFill>
                  <a:schemeClr val="tx1"/>
                </a:solidFill>
                <a:latin typeface="Arial" charset="0"/>
              </a:rPr>
              <a:t>Table 2.1</a:t>
            </a:r>
          </a:p>
        </p:txBody>
      </p:sp>
      <p:sp>
        <p:nvSpPr>
          <p:cNvPr id="4" name="Slide Number Placeholder 3"/>
          <p:cNvSpPr>
            <a:spLocks noGrp="1"/>
          </p:cNvSpPr>
          <p:nvPr>
            <p:ph type="sldNum" sz="quarter" idx="12"/>
          </p:nvPr>
        </p:nvSpPr>
        <p:spPr/>
        <p:txBody>
          <a:bodyPr/>
          <a:lstStyle/>
          <a:p>
            <a:fld id="{53D81C5B-7845-4C2F-9096-FF6E6E1AEF9F}"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152400" y="76200"/>
            <a:ext cx="1981200" cy="304800"/>
          </a:xfrm>
        </p:spPr>
        <p:txBody>
          <a:bodyPr/>
          <a:lstStyle/>
          <a:p>
            <a:pPr marL="0" indent="0" eaLnBrk="1" hangingPunct="1"/>
            <a:r>
              <a:rPr lang="en-US" sz="1200" b="0" smtClean="0">
                <a:solidFill>
                  <a:schemeClr val="tx1"/>
                </a:solidFill>
                <a:latin typeface="Arial" charset="0"/>
              </a:rPr>
              <a:t>Figure 2.2A</a:t>
            </a:r>
          </a:p>
        </p:txBody>
      </p:sp>
      <p:pic>
        <p:nvPicPr>
          <p:cNvPr id="24579" name="Picture 3" descr="02_02aGoiter-U"/>
          <p:cNvPicPr>
            <a:picLocks noChangeAspect="1" noChangeArrowheads="1"/>
          </p:cNvPicPr>
          <p:nvPr/>
        </p:nvPicPr>
        <p:blipFill>
          <a:blip r:embed="rId3" cstate="print"/>
          <a:srcRect/>
          <a:stretch>
            <a:fillRect/>
          </a:stretch>
        </p:blipFill>
        <p:spPr bwMode="auto">
          <a:xfrm>
            <a:off x="2901950" y="1584325"/>
            <a:ext cx="3340100" cy="36877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3D81C5B-7845-4C2F-9096-FF6E6E1AEF9F}"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3038" y="104775"/>
            <a:ext cx="8534400" cy="914400"/>
          </a:xfrm>
        </p:spPr>
        <p:txBody>
          <a:bodyPr>
            <a:normAutofit fontScale="90000"/>
          </a:bodyPr>
          <a:lstStyle/>
          <a:p>
            <a:pPr marL="609600" indent="-609600" eaLnBrk="1" hangingPunct="1"/>
            <a:r>
              <a:rPr lang="en-US" altLang="en-US" sz="3200" smtClean="0"/>
              <a:t>2.6 Covalent bonds join atoms into molecules through electron sharing</a:t>
            </a:r>
          </a:p>
        </p:txBody>
      </p:sp>
      <p:sp>
        <p:nvSpPr>
          <p:cNvPr id="55299" name="Rectangle 3"/>
          <p:cNvSpPr>
            <a:spLocks noGrp="1" noChangeArrowheads="1"/>
          </p:cNvSpPr>
          <p:nvPr>
            <p:ph type="body" idx="1"/>
          </p:nvPr>
        </p:nvSpPr>
        <p:spPr>
          <a:xfrm>
            <a:off x="168275" y="1317625"/>
            <a:ext cx="8534400" cy="5116513"/>
          </a:xfrm>
        </p:spPr>
        <p:txBody>
          <a:bodyPr>
            <a:normAutofit lnSpcReduction="10000"/>
          </a:bodyPr>
          <a:lstStyle/>
          <a:p>
            <a:pPr eaLnBrk="1" hangingPunct="1"/>
            <a:r>
              <a:rPr lang="en-US" altLang="en-US" dirty="0" smtClean="0">
                <a:latin typeface="Arial" charset="0"/>
              </a:rPr>
              <a:t>Water has atoms with different </a:t>
            </a:r>
            <a:r>
              <a:rPr lang="en-US" altLang="en-US" dirty="0" err="1" smtClean="0">
                <a:latin typeface="Arial" charset="0"/>
              </a:rPr>
              <a:t>electronegativities</a:t>
            </a:r>
            <a:r>
              <a:rPr lang="en-US" altLang="en-US" dirty="0" smtClean="0">
                <a:latin typeface="Arial" charset="0"/>
              </a:rPr>
              <a:t>.</a:t>
            </a:r>
          </a:p>
          <a:p>
            <a:pPr lvl="1" eaLnBrk="1" hangingPunct="1"/>
            <a:r>
              <a:rPr lang="en-US" altLang="en-US" dirty="0" smtClean="0">
                <a:latin typeface="Arial" charset="0"/>
              </a:rPr>
              <a:t>Oxygen attracts the shared electrons more strongly than hydrogen.</a:t>
            </a:r>
          </a:p>
          <a:p>
            <a:pPr lvl="1" eaLnBrk="1" hangingPunct="1"/>
            <a:r>
              <a:rPr lang="en-US" altLang="en-US" dirty="0" smtClean="0">
                <a:latin typeface="Arial" charset="0"/>
              </a:rPr>
              <a:t>So, the shared electrons spend more time near oxygen.</a:t>
            </a:r>
          </a:p>
          <a:p>
            <a:pPr lvl="1" eaLnBrk="1" hangingPunct="1"/>
            <a:r>
              <a:rPr lang="en-US" altLang="en-US" dirty="0" smtClean="0">
                <a:latin typeface="Arial" charset="0"/>
              </a:rPr>
              <a:t>The oxygen atom has a slightly negative charge and the hydrogen atoms have a slightly positive charge. </a:t>
            </a:r>
          </a:p>
          <a:p>
            <a:pPr lvl="1" eaLnBrk="1" hangingPunct="1"/>
            <a:r>
              <a:rPr lang="en-US" altLang="en-US" dirty="0" smtClean="0">
                <a:latin typeface="Arial" charset="0"/>
              </a:rPr>
              <a:t>Because of these polar covalent bonds, water is a </a:t>
            </a:r>
            <a:r>
              <a:rPr lang="en-US" altLang="en-US" b="1" dirty="0" smtClean="0">
                <a:latin typeface="Arial" charset="0"/>
              </a:rPr>
              <a:t>polar molecule</a:t>
            </a:r>
            <a:r>
              <a:rPr lang="en-US" altLang="en-US" dirty="0" smtClean="0">
                <a:latin typeface="Arial" charset="0"/>
              </a:rPr>
              <a:t>.</a:t>
            </a:r>
            <a:endParaRPr lang="en-US" altLang="en-US" b="1" dirty="0" smtClean="0">
              <a:latin typeface="Arial" charset="0"/>
            </a:endParaRPr>
          </a:p>
        </p:txBody>
      </p:sp>
      <p:sp>
        <p:nvSpPr>
          <p:cNvPr id="55300"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1"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2"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Tree>
    <p:extLst>
      <p:ext uri="{BB962C8B-B14F-4D97-AF65-F5344CB8AC3E}">
        <p14:creationId xmlns:p14="http://schemas.microsoft.com/office/powerpoint/2010/main" val="3936872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fld id="{53D81C5B-7845-4C2F-9096-FF6E6E1AEF9F}" type="slidenum">
              <a:rPr lang="en-US" smtClean="0"/>
              <a:pPr/>
              <a:t>13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1888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317500" y="1249363"/>
            <a:ext cx="8534400" cy="1565275"/>
          </a:xfrm>
        </p:spPr>
        <p:txBody>
          <a:bodyPr/>
          <a:lstStyle/>
          <a:p>
            <a:pPr marL="0" indent="0" algn="ctr" eaLnBrk="1" hangingPunct="1">
              <a:buFont typeface="Wingdings" pitchFamily="2" charset="2"/>
              <a:buNone/>
            </a:pPr>
            <a:r>
              <a:rPr lang="en-US" altLang="en-US" sz="4400" smtClean="0">
                <a:latin typeface="Arial" charset="0"/>
              </a:rPr>
              <a:t>WATER’S LIFE-SUPPORTING PROPERTIES</a:t>
            </a:r>
          </a:p>
        </p:txBody>
      </p:sp>
      <p:sp>
        <p:nvSpPr>
          <p:cNvPr id="68611"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2"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68613"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989988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3038" y="104775"/>
            <a:ext cx="8534400" cy="503238"/>
          </a:xfrm>
        </p:spPr>
        <p:txBody>
          <a:bodyPr>
            <a:normAutofit fontScale="90000"/>
          </a:bodyPr>
          <a:lstStyle/>
          <a:p>
            <a:pPr eaLnBrk="1" hangingPunct="1"/>
            <a:r>
              <a:rPr lang="en-US" altLang="en-US" sz="3200" smtClean="0"/>
              <a:t>2.10 Hydrogen bonds make liquid water cohesive</a:t>
            </a:r>
          </a:p>
        </p:txBody>
      </p:sp>
      <p:sp>
        <p:nvSpPr>
          <p:cNvPr id="69635" name="Rectangle 3"/>
          <p:cNvSpPr>
            <a:spLocks noGrp="1" noChangeArrowheads="1"/>
          </p:cNvSpPr>
          <p:nvPr>
            <p:ph type="body" idx="1"/>
          </p:nvPr>
        </p:nvSpPr>
        <p:spPr>
          <a:xfrm>
            <a:off x="168275" y="1317625"/>
            <a:ext cx="8737600" cy="5118100"/>
          </a:xfrm>
        </p:spPr>
        <p:txBody>
          <a:bodyPr/>
          <a:lstStyle/>
          <a:p>
            <a:pPr eaLnBrk="1" hangingPunct="1"/>
            <a:r>
              <a:rPr lang="en-US" altLang="en-US" dirty="0" smtClean="0">
                <a:latin typeface="Arial" charset="0"/>
              </a:rPr>
              <a:t>The tendency of molecules of the same kind to stick together is </a:t>
            </a:r>
            <a:r>
              <a:rPr lang="en-US" altLang="en-US" b="1" dirty="0" smtClean="0">
                <a:latin typeface="Arial" charset="0"/>
              </a:rPr>
              <a:t>cohesion.</a:t>
            </a:r>
            <a:endParaRPr lang="en-US" altLang="en-US" dirty="0" smtClean="0">
              <a:latin typeface="Arial" charset="0"/>
            </a:endParaRPr>
          </a:p>
          <a:p>
            <a:pPr lvl="1" eaLnBrk="1" hangingPunct="1"/>
            <a:r>
              <a:rPr lang="en-US" altLang="en-US" dirty="0" smtClean="0">
                <a:latin typeface="Arial" charset="0"/>
              </a:rPr>
              <a:t>Cohesion is much stronger for water than other liquids.</a:t>
            </a:r>
          </a:p>
          <a:p>
            <a:pPr lvl="1" eaLnBrk="1" hangingPunct="1"/>
            <a:r>
              <a:rPr lang="en-US" altLang="en-US" dirty="0" smtClean="0">
                <a:latin typeface="Arial" charset="0"/>
              </a:rPr>
              <a:t>Most plants depend upon cohesion to help transport water and nutrients from their roots to their leaves.</a:t>
            </a:r>
          </a:p>
          <a:p>
            <a:pPr eaLnBrk="1" hangingPunct="1"/>
            <a:r>
              <a:rPr lang="en-US" altLang="en-US" dirty="0" smtClean="0">
                <a:latin typeface="Arial" charset="0"/>
              </a:rPr>
              <a:t>The tendency of two kinds of molecules to stick together is </a:t>
            </a:r>
            <a:r>
              <a:rPr lang="en-US" altLang="en-US" b="1" dirty="0" smtClean="0">
                <a:latin typeface="Arial" charset="0"/>
              </a:rPr>
              <a:t>adhesion</a:t>
            </a:r>
            <a:r>
              <a:rPr lang="en-US" altLang="en-US" dirty="0" smtClean="0">
                <a:latin typeface="Arial" charset="0"/>
              </a:rPr>
              <a:t>.</a:t>
            </a:r>
            <a:endParaRPr lang="en-US" altLang="en-US" b="1" dirty="0" smtClean="0">
              <a:latin typeface="Arial" charset="0"/>
            </a:endParaRPr>
          </a:p>
        </p:txBody>
      </p:sp>
      <p:sp>
        <p:nvSpPr>
          <p:cNvPr id="6963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69638"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25684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4101" name="TextBox 1"/>
          <p:cNvSpPr txBox="1">
            <a:spLocks noChangeArrowheads="1"/>
          </p:cNvSpPr>
          <p:nvPr/>
        </p:nvSpPr>
        <p:spPr bwMode="auto">
          <a:xfrm>
            <a:off x="6315075" y="6037263"/>
            <a:ext cx="26193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400"/>
              <a:t>Animation: Water Transport</a:t>
            </a:r>
          </a:p>
          <a:p>
            <a:pPr eaLnBrk="1" hangingPunct="1"/>
            <a:r>
              <a:rPr lang="en-US" altLang="en-US" sz="1100"/>
              <a:t>Right click on animation / Click play</a:t>
            </a:r>
          </a:p>
        </p:txBody>
      </p:sp>
      <p:pic>
        <p:nvPicPr>
          <p:cNvPr id="410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757238"/>
            <a:ext cx="603567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87" name="ShockwaveFlash1" r:id="rId2" imgW="6031763" imgH="5080222"/>
        </mc:Choice>
        <mc:Fallback>
          <p:control name="ShockwaveFlash1" r:id="rId2" imgW="6031763" imgH="5080222">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762000"/>
                  <a:ext cx="6032500" cy="5080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09667132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73038" y="104775"/>
            <a:ext cx="8534400" cy="503238"/>
          </a:xfrm>
        </p:spPr>
        <p:txBody>
          <a:bodyPr>
            <a:normAutofit fontScale="90000"/>
          </a:bodyPr>
          <a:lstStyle/>
          <a:p>
            <a:pPr eaLnBrk="1" hangingPunct="1"/>
            <a:r>
              <a:rPr lang="en-US" altLang="en-US" sz="3200" smtClean="0"/>
              <a:t>2.10 Hydrogen bonds make liquid water cohesive</a:t>
            </a:r>
          </a:p>
        </p:txBody>
      </p:sp>
      <p:sp>
        <p:nvSpPr>
          <p:cNvPr id="70659" name="Rectangle 3"/>
          <p:cNvSpPr>
            <a:spLocks noGrp="1" noChangeArrowheads="1"/>
          </p:cNvSpPr>
          <p:nvPr>
            <p:ph type="body" idx="1"/>
          </p:nvPr>
        </p:nvSpPr>
        <p:spPr>
          <a:xfrm>
            <a:off x="168275" y="1317625"/>
            <a:ext cx="8534400" cy="4583113"/>
          </a:xfrm>
        </p:spPr>
        <p:txBody>
          <a:bodyPr/>
          <a:lstStyle/>
          <a:p>
            <a:pPr eaLnBrk="1" hangingPunct="1"/>
            <a:r>
              <a:rPr lang="en-US" altLang="en-US" dirty="0" smtClean="0">
                <a:latin typeface="Arial" charset="0"/>
              </a:rPr>
              <a:t>Cohesion is related to </a:t>
            </a:r>
            <a:r>
              <a:rPr lang="en-US" altLang="en-US" b="1" dirty="0" smtClean="0">
                <a:latin typeface="Arial" charset="0"/>
              </a:rPr>
              <a:t>surface</a:t>
            </a:r>
            <a:r>
              <a:rPr lang="en-US" altLang="en-US" dirty="0" smtClean="0">
                <a:latin typeface="Arial" charset="0"/>
              </a:rPr>
              <a:t> </a:t>
            </a:r>
            <a:r>
              <a:rPr lang="en-US" altLang="en-US" b="1" dirty="0" smtClean="0">
                <a:latin typeface="Arial" charset="0"/>
              </a:rPr>
              <a:t>tension</a:t>
            </a:r>
            <a:r>
              <a:rPr lang="en-US" altLang="en-US" dirty="0" smtClean="0">
                <a:latin typeface="Arial" charset="0"/>
              </a:rPr>
              <a:t>—a measure of how difficult it is to break the surface of a liquid.</a:t>
            </a:r>
          </a:p>
          <a:p>
            <a:pPr lvl="1" eaLnBrk="1" hangingPunct="1"/>
            <a:r>
              <a:rPr lang="en-US" altLang="en-US" dirty="0" smtClean="0">
                <a:latin typeface="Arial" charset="0"/>
              </a:rPr>
              <a:t>Hydrogen bonds give water high surface tension, making it behave as if it were coated with an invisible film.</a:t>
            </a:r>
          </a:p>
          <a:p>
            <a:pPr lvl="1" eaLnBrk="1" hangingPunct="1"/>
            <a:r>
              <a:rPr lang="en-US" altLang="en-US" dirty="0" smtClean="0">
                <a:latin typeface="Arial" charset="0"/>
              </a:rPr>
              <a:t>Water striders stand on water without breaking the water surface.</a:t>
            </a:r>
          </a:p>
          <a:p>
            <a:pPr eaLnBrk="1" hangingPunct="1"/>
            <a:endParaRPr lang="en-US" altLang="en-US" dirty="0" smtClean="0">
              <a:latin typeface="Arial" charset="0"/>
            </a:endParaRPr>
          </a:p>
        </p:txBody>
      </p:sp>
      <p:sp>
        <p:nvSpPr>
          <p:cNvPr id="7066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1"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70662"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54451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idx="4294967295"/>
          </p:nvPr>
        </p:nvSpPr>
        <p:spPr>
          <a:xfrm>
            <a:off x="152400" y="762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2.10</a:t>
            </a:r>
          </a:p>
        </p:txBody>
      </p:sp>
      <p:pic>
        <p:nvPicPr>
          <p:cNvPr id="71683" name="Picture 3" descr="02_10WaterStrid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87513"/>
            <a:ext cx="39624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45493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4625" y="104775"/>
            <a:ext cx="8534400" cy="503238"/>
          </a:xfrm>
        </p:spPr>
        <p:txBody>
          <a:bodyPr>
            <a:normAutofit fontScale="90000"/>
          </a:bodyPr>
          <a:lstStyle/>
          <a:p>
            <a:pPr eaLnBrk="1" hangingPunct="1"/>
            <a:r>
              <a:rPr lang="en-US" altLang="en-US" sz="3200" smtClean="0"/>
              <a:t>2.12 Ice is less dense than liquid water</a:t>
            </a:r>
          </a:p>
        </p:txBody>
      </p:sp>
      <p:sp>
        <p:nvSpPr>
          <p:cNvPr id="75779" name="Rectangle 3"/>
          <p:cNvSpPr>
            <a:spLocks noGrp="1" noChangeArrowheads="1"/>
          </p:cNvSpPr>
          <p:nvPr>
            <p:ph type="body" idx="1"/>
          </p:nvPr>
        </p:nvSpPr>
        <p:spPr>
          <a:xfrm>
            <a:off x="168275" y="1317625"/>
            <a:ext cx="8826500" cy="5065713"/>
          </a:xfrm>
        </p:spPr>
        <p:txBody>
          <a:bodyPr/>
          <a:lstStyle/>
          <a:p>
            <a:pPr eaLnBrk="1" hangingPunct="1"/>
            <a:r>
              <a:rPr lang="en-US" altLang="en-US" dirty="0" smtClean="0">
                <a:latin typeface="Arial" charset="0"/>
              </a:rPr>
              <a:t>Water can exist as a gas, liquid, or solid.</a:t>
            </a:r>
          </a:p>
          <a:p>
            <a:pPr eaLnBrk="1" hangingPunct="1"/>
            <a:r>
              <a:rPr lang="en-US" altLang="en-US" dirty="0" smtClean="0">
                <a:latin typeface="Arial" charset="0"/>
              </a:rPr>
              <a:t>Water is less dense as a solid than a liquid because of hydrogen bonding.</a:t>
            </a:r>
          </a:p>
          <a:p>
            <a:pPr eaLnBrk="1" hangingPunct="1"/>
            <a:r>
              <a:rPr lang="en-US" altLang="en-US" dirty="0" smtClean="0">
                <a:latin typeface="Arial" charset="0"/>
              </a:rPr>
              <a:t>When water freezes, each molecule forms a stable hydrogen bond with its neighbors. </a:t>
            </a:r>
          </a:p>
          <a:p>
            <a:pPr lvl="1" eaLnBrk="1" hangingPunct="1"/>
            <a:r>
              <a:rPr lang="en-US" altLang="en-US" dirty="0" smtClean="0">
                <a:latin typeface="Arial" charset="0"/>
              </a:rPr>
              <a:t>As ice crystals form, the molecules are less densely packed than in liquid water. </a:t>
            </a:r>
          </a:p>
          <a:p>
            <a:pPr lvl="1" eaLnBrk="1" hangingPunct="1"/>
            <a:r>
              <a:rPr lang="en-US" altLang="en-US" dirty="0" smtClean="0">
                <a:latin typeface="Arial" charset="0"/>
              </a:rPr>
              <a:t>Because ice is less dense than water, it floats.</a:t>
            </a:r>
          </a:p>
        </p:txBody>
      </p:sp>
      <p:sp>
        <p:nvSpPr>
          <p:cNvPr id="7578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1"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75782"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31113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4625" y="106363"/>
            <a:ext cx="8534400" cy="914400"/>
          </a:xfrm>
        </p:spPr>
        <p:txBody>
          <a:bodyPr/>
          <a:lstStyle/>
          <a:p>
            <a:pPr eaLnBrk="1" hangingPunct="1"/>
            <a:r>
              <a:rPr lang="en-US" sz="3200" smtClean="0"/>
              <a:t>Introduction</a:t>
            </a:r>
          </a:p>
        </p:txBody>
      </p:sp>
      <p:sp>
        <p:nvSpPr>
          <p:cNvPr id="11267" name="Rectangle 3"/>
          <p:cNvSpPr>
            <a:spLocks noGrp="1" noChangeArrowheads="1"/>
          </p:cNvSpPr>
          <p:nvPr>
            <p:ph type="body" idx="1"/>
          </p:nvPr>
        </p:nvSpPr>
        <p:spPr>
          <a:xfrm>
            <a:off x="168275" y="1266825"/>
            <a:ext cx="8737600" cy="5005388"/>
          </a:xfrm>
        </p:spPr>
        <p:txBody>
          <a:bodyPr/>
          <a:lstStyle/>
          <a:p>
            <a:pPr eaLnBrk="1" hangingPunct="1"/>
            <a:r>
              <a:rPr lang="en-US" sz="3200" dirty="0" smtClean="0">
                <a:latin typeface="Arial" charset="0"/>
              </a:rPr>
              <a:t>Chemicals are the stuff that make up</a:t>
            </a:r>
            <a:endParaRPr lang="en-US" dirty="0" smtClean="0">
              <a:latin typeface="Arial" charset="0"/>
            </a:endParaRPr>
          </a:p>
          <a:p>
            <a:pPr lvl="1" eaLnBrk="1" hangingPunct="1"/>
            <a:r>
              <a:rPr lang="en-US" sz="2800" dirty="0" smtClean="0">
                <a:latin typeface="Arial" charset="0"/>
              </a:rPr>
              <a:t>our bodies,</a:t>
            </a:r>
          </a:p>
          <a:p>
            <a:pPr lvl="1" eaLnBrk="1" hangingPunct="1"/>
            <a:r>
              <a:rPr lang="en-US" sz="2800" dirty="0" smtClean="0">
                <a:latin typeface="Arial" charset="0"/>
              </a:rPr>
              <a:t>the bodies of other organisms, and</a:t>
            </a:r>
          </a:p>
          <a:p>
            <a:pPr lvl="1" eaLnBrk="1" hangingPunct="1"/>
            <a:r>
              <a:rPr lang="en-US" sz="2800" dirty="0" smtClean="0">
                <a:latin typeface="Arial" charset="0"/>
              </a:rPr>
              <a:t>the physical environment.</a:t>
            </a:r>
          </a:p>
          <a:p>
            <a:pPr eaLnBrk="1" hangingPunct="1"/>
            <a:endParaRPr lang="en-US" dirty="0" smtClean="0">
              <a:latin typeface="Arial" charset="0"/>
            </a:endParaRPr>
          </a:p>
          <a:p>
            <a:pPr eaLnBrk="1" hangingPunct="1"/>
            <a:endParaRPr lang="en-US" dirty="0" smtClean="0">
              <a:latin typeface="Arial" charset="0"/>
            </a:endParaRPr>
          </a:p>
        </p:txBody>
      </p:sp>
      <p:sp>
        <p:nvSpPr>
          <p:cNvPr id="1126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269"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7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02_12_IceLiquidWat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225425"/>
            <a:ext cx="82613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2"/>
          <p:cNvSpPr>
            <a:spLocks noGrp="1" noChangeArrowheads="1"/>
          </p:cNvSpPr>
          <p:nvPr>
            <p:ph type="ctrTitle" idx="4294967295"/>
          </p:nvPr>
        </p:nvSpPr>
        <p:spPr>
          <a:xfrm>
            <a:off x="152400" y="762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2.12</a:t>
            </a:r>
          </a:p>
        </p:txBody>
      </p:sp>
      <p:sp>
        <p:nvSpPr>
          <p:cNvPr id="76804" name="Text Box 3"/>
          <p:cNvSpPr txBox="1">
            <a:spLocks noChangeArrowheads="1"/>
          </p:cNvSpPr>
          <p:nvPr/>
        </p:nvSpPr>
        <p:spPr bwMode="auto">
          <a:xfrm>
            <a:off x="668338" y="2970213"/>
            <a:ext cx="11255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90000"/>
              </a:lnSpc>
            </a:pPr>
            <a:r>
              <a:rPr lang="en-US" altLang="en-US" sz="1800" b="1"/>
              <a:t>Hydrogen</a:t>
            </a:r>
            <a:br>
              <a:rPr lang="en-US" altLang="en-US" sz="1800" b="1"/>
            </a:br>
            <a:r>
              <a:rPr lang="en-US" altLang="en-US" sz="1800" b="1"/>
              <a:t>bond</a:t>
            </a:r>
          </a:p>
        </p:txBody>
      </p:sp>
      <p:sp>
        <p:nvSpPr>
          <p:cNvPr id="76805" name="Text Box 3"/>
          <p:cNvSpPr txBox="1">
            <a:spLocks noChangeArrowheads="1"/>
          </p:cNvSpPr>
          <p:nvPr/>
        </p:nvSpPr>
        <p:spPr bwMode="auto">
          <a:xfrm>
            <a:off x="3160713" y="1225550"/>
            <a:ext cx="309086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1800" b="1"/>
              <a:t>Ice</a:t>
            </a:r>
            <a:br>
              <a:rPr lang="en-US" altLang="en-US" sz="1800" b="1"/>
            </a:br>
            <a:r>
              <a:rPr lang="en-US" altLang="en-US" sz="1800" b="1"/>
              <a:t>Hydrogen bonds are stable.</a:t>
            </a:r>
          </a:p>
        </p:txBody>
      </p:sp>
      <p:sp>
        <p:nvSpPr>
          <p:cNvPr id="76806" name="Text Box 3"/>
          <p:cNvSpPr txBox="1">
            <a:spLocks noChangeArrowheads="1"/>
          </p:cNvSpPr>
          <p:nvPr/>
        </p:nvSpPr>
        <p:spPr bwMode="auto">
          <a:xfrm>
            <a:off x="2992438" y="5616575"/>
            <a:ext cx="512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1800" b="1">
                <a:solidFill>
                  <a:schemeClr val="bg1"/>
                </a:solidFill>
              </a:rPr>
              <a:t>Liquid water</a:t>
            </a:r>
            <a:br>
              <a:rPr lang="en-US" altLang="en-US" sz="1800" b="1">
                <a:solidFill>
                  <a:schemeClr val="bg1"/>
                </a:solidFill>
              </a:rPr>
            </a:br>
            <a:r>
              <a:rPr lang="en-US" altLang="en-US" sz="1800" b="1">
                <a:solidFill>
                  <a:schemeClr val="bg1"/>
                </a:solidFill>
              </a:rPr>
              <a:t>Hydrogen bonds constantly break and re-form.</a:t>
            </a:r>
          </a:p>
        </p:txBody>
      </p:sp>
      <p:sp>
        <p:nvSpPr>
          <p:cNvPr id="76807" name="Line 7"/>
          <p:cNvSpPr>
            <a:spLocks noChangeShapeType="1"/>
          </p:cNvSpPr>
          <p:nvPr/>
        </p:nvSpPr>
        <p:spPr bwMode="auto">
          <a:xfrm flipV="1">
            <a:off x="1323975" y="2320925"/>
            <a:ext cx="427038" cy="642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8" name="Line 8"/>
          <p:cNvSpPr>
            <a:spLocks noChangeShapeType="1"/>
          </p:cNvSpPr>
          <p:nvPr/>
        </p:nvSpPr>
        <p:spPr bwMode="auto">
          <a:xfrm>
            <a:off x="1363663" y="3457575"/>
            <a:ext cx="635000" cy="614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222536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71450" y="104775"/>
            <a:ext cx="8534400" cy="503238"/>
          </a:xfrm>
        </p:spPr>
        <p:txBody>
          <a:bodyPr>
            <a:normAutofit fontScale="90000"/>
          </a:bodyPr>
          <a:lstStyle/>
          <a:p>
            <a:pPr eaLnBrk="1" hangingPunct="1"/>
            <a:r>
              <a:rPr lang="en-US" altLang="en-US" sz="3200" smtClean="0"/>
              <a:t>2.13 Water is the solvent of life</a:t>
            </a:r>
          </a:p>
        </p:txBody>
      </p:sp>
      <p:sp>
        <p:nvSpPr>
          <p:cNvPr id="78851" name="Rectangle 3"/>
          <p:cNvSpPr>
            <a:spLocks noGrp="1" noChangeArrowheads="1"/>
          </p:cNvSpPr>
          <p:nvPr>
            <p:ph type="body" idx="1"/>
          </p:nvPr>
        </p:nvSpPr>
        <p:spPr>
          <a:xfrm>
            <a:off x="168275" y="1317625"/>
            <a:ext cx="8534400" cy="5051425"/>
          </a:xfrm>
        </p:spPr>
        <p:txBody>
          <a:bodyPr/>
          <a:lstStyle/>
          <a:p>
            <a:pPr eaLnBrk="1" hangingPunct="1"/>
            <a:r>
              <a:rPr lang="en-US" altLang="en-US" dirty="0" smtClean="0">
                <a:latin typeface="Arial" charset="0"/>
              </a:rPr>
              <a:t>A </a:t>
            </a:r>
            <a:r>
              <a:rPr lang="en-US" altLang="en-US" b="1" dirty="0" smtClean="0">
                <a:latin typeface="Arial" charset="0"/>
              </a:rPr>
              <a:t>solution</a:t>
            </a:r>
            <a:r>
              <a:rPr lang="en-US" altLang="en-US" dirty="0" smtClean="0">
                <a:latin typeface="Arial" charset="0"/>
              </a:rPr>
              <a:t> is a liquid consisting of a mixture of two or more substances.</a:t>
            </a:r>
          </a:p>
          <a:p>
            <a:pPr lvl="1" eaLnBrk="1" hangingPunct="1"/>
            <a:r>
              <a:rPr lang="en-US" altLang="en-US" dirty="0" smtClean="0">
                <a:latin typeface="Arial" charset="0"/>
              </a:rPr>
              <a:t>The dissolving agent is the </a:t>
            </a:r>
            <a:r>
              <a:rPr lang="en-US" altLang="en-US" b="1" dirty="0" smtClean="0">
                <a:latin typeface="Arial" charset="0"/>
              </a:rPr>
              <a:t>solvent.</a:t>
            </a:r>
          </a:p>
          <a:p>
            <a:pPr lvl="1" eaLnBrk="1" hangingPunct="1"/>
            <a:r>
              <a:rPr lang="en-US" altLang="en-US" dirty="0" smtClean="0">
                <a:latin typeface="Arial" charset="0"/>
              </a:rPr>
              <a:t>The substance that is dissolved is the </a:t>
            </a:r>
            <a:r>
              <a:rPr lang="en-US" altLang="en-US" b="1" dirty="0" smtClean="0">
                <a:latin typeface="Arial" charset="0"/>
              </a:rPr>
              <a:t>solute.</a:t>
            </a:r>
          </a:p>
          <a:p>
            <a:pPr lvl="1" eaLnBrk="1" hangingPunct="1"/>
            <a:r>
              <a:rPr lang="en-US" altLang="en-US" dirty="0" smtClean="0">
                <a:latin typeface="Arial" charset="0"/>
              </a:rPr>
              <a:t>An </a:t>
            </a:r>
            <a:r>
              <a:rPr lang="en-US" altLang="en-US" b="1" dirty="0" smtClean="0">
                <a:latin typeface="Arial" charset="0"/>
              </a:rPr>
              <a:t>aqueous solution</a:t>
            </a:r>
            <a:r>
              <a:rPr lang="en-US" altLang="en-US" dirty="0" smtClean="0">
                <a:latin typeface="Arial" charset="0"/>
              </a:rPr>
              <a:t> is one in which water is the solvent.</a:t>
            </a:r>
            <a:endParaRPr lang="en-US" altLang="en-US" b="1" dirty="0" smtClean="0">
              <a:latin typeface="Arial" charset="0"/>
            </a:endParaRPr>
          </a:p>
          <a:p>
            <a:pPr eaLnBrk="1" hangingPunct="1">
              <a:buFontTx/>
              <a:buChar char="–"/>
            </a:pPr>
            <a:endParaRPr lang="en-US" altLang="en-US" b="1" dirty="0" smtClean="0">
              <a:latin typeface="Arial" charset="0"/>
            </a:endParaRPr>
          </a:p>
        </p:txBody>
      </p:sp>
      <p:sp>
        <p:nvSpPr>
          <p:cNvPr id="7885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5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78854"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60486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71450" y="104775"/>
            <a:ext cx="8534400" cy="503238"/>
          </a:xfrm>
        </p:spPr>
        <p:txBody>
          <a:bodyPr>
            <a:normAutofit fontScale="90000"/>
          </a:bodyPr>
          <a:lstStyle/>
          <a:p>
            <a:pPr eaLnBrk="1" hangingPunct="1"/>
            <a:r>
              <a:rPr lang="en-US" altLang="en-US" sz="3200" smtClean="0"/>
              <a:t>2.13 Water is the solvent of life</a:t>
            </a:r>
          </a:p>
        </p:txBody>
      </p:sp>
      <p:sp>
        <p:nvSpPr>
          <p:cNvPr id="79875" name="Rectangle 3"/>
          <p:cNvSpPr>
            <a:spLocks noGrp="1" noChangeArrowheads="1"/>
          </p:cNvSpPr>
          <p:nvPr>
            <p:ph type="body" idx="1"/>
          </p:nvPr>
        </p:nvSpPr>
        <p:spPr>
          <a:xfrm>
            <a:off x="168275" y="1317625"/>
            <a:ext cx="8534400" cy="5067300"/>
          </a:xfrm>
        </p:spPr>
        <p:txBody>
          <a:bodyPr/>
          <a:lstStyle/>
          <a:p>
            <a:pPr eaLnBrk="1" hangingPunct="1"/>
            <a:r>
              <a:rPr lang="en-US" altLang="en-US" dirty="0" smtClean="0">
                <a:latin typeface="Arial" charset="0"/>
              </a:rPr>
              <a:t>Water’s versatility as a solvent results from the polarity of its molecules.</a:t>
            </a:r>
          </a:p>
          <a:p>
            <a:pPr eaLnBrk="1" hangingPunct="1"/>
            <a:r>
              <a:rPr lang="en-US" altLang="en-US" dirty="0" smtClean="0">
                <a:latin typeface="Arial" charset="0"/>
              </a:rPr>
              <a:t>Polar or charged solutes dissolve when water molecules surround them, forming aqueous solutions.</a:t>
            </a:r>
          </a:p>
          <a:p>
            <a:pPr eaLnBrk="1" hangingPunct="1"/>
            <a:r>
              <a:rPr lang="en-US" altLang="en-US" dirty="0" smtClean="0">
                <a:latin typeface="Arial" charset="0"/>
              </a:rPr>
              <a:t>Table salt is an example of a solute that will go into solution in water.</a:t>
            </a:r>
          </a:p>
          <a:p>
            <a:pPr eaLnBrk="1" hangingPunct="1"/>
            <a:endParaRPr lang="en-US" altLang="en-US" dirty="0" smtClean="0">
              <a:latin typeface="Arial" charset="0"/>
            </a:endParaRPr>
          </a:p>
          <a:p>
            <a:pPr eaLnBrk="1" hangingPunct="1"/>
            <a:endParaRPr lang="en-US" altLang="en-US" dirty="0" smtClean="0">
              <a:latin typeface="Arial" charset="0"/>
            </a:endParaRPr>
          </a:p>
        </p:txBody>
      </p:sp>
      <p:sp>
        <p:nvSpPr>
          <p:cNvPr id="7987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77"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79878"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57221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02_13SaltDissolving-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306513"/>
            <a:ext cx="5084763"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p:cNvSpPr>
            <a:spLocks noGrp="1" noChangeArrowheads="1"/>
          </p:cNvSpPr>
          <p:nvPr>
            <p:ph type="ctrTitle" idx="4294967295"/>
          </p:nvPr>
        </p:nvSpPr>
        <p:spPr>
          <a:xfrm>
            <a:off x="152400" y="762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2.13</a:t>
            </a:r>
          </a:p>
        </p:txBody>
      </p:sp>
      <p:sp>
        <p:nvSpPr>
          <p:cNvPr id="80900" name="Text Box 3"/>
          <p:cNvSpPr txBox="1">
            <a:spLocks noChangeArrowheads="1"/>
          </p:cNvSpPr>
          <p:nvPr/>
        </p:nvSpPr>
        <p:spPr bwMode="auto">
          <a:xfrm>
            <a:off x="2263775" y="1841500"/>
            <a:ext cx="9239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1800" b="1"/>
              <a:t>Ion in</a:t>
            </a:r>
            <a:br>
              <a:rPr lang="en-US" altLang="en-US" sz="1800" b="1"/>
            </a:br>
            <a:r>
              <a:rPr lang="en-US" altLang="en-US" sz="1800" b="1"/>
              <a:t>solution</a:t>
            </a:r>
          </a:p>
        </p:txBody>
      </p:sp>
      <p:sp>
        <p:nvSpPr>
          <p:cNvPr id="80901" name="Text Box 3"/>
          <p:cNvSpPr txBox="1">
            <a:spLocks noChangeArrowheads="1"/>
          </p:cNvSpPr>
          <p:nvPr/>
        </p:nvSpPr>
        <p:spPr bwMode="auto">
          <a:xfrm>
            <a:off x="4729163" y="5110163"/>
            <a:ext cx="1257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1800" b="1"/>
              <a:t>Salt crystal</a:t>
            </a:r>
          </a:p>
        </p:txBody>
      </p:sp>
      <p:sp>
        <p:nvSpPr>
          <p:cNvPr id="80902" name="AutoShape 6"/>
          <p:cNvSpPr>
            <a:spLocks/>
          </p:cNvSpPr>
          <p:nvPr/>
        </p:nvSpPr>
        <p:spPr bwMode="auto">
          <a:xfrm rot="-5400000">
            <a:off x="5266532" y="3364706"/>
            <a:ext cx="192088" cy="3267075"/>
          </a:xfrm>
          <a:prstGeom prst="leftBrace">
            <a:avLst>
              <a:gd name="adj1" fmla="val 141735"/>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a:p>
        </p:txBody>
      </p:sp>
      <p:sp>
        <p:nvSpPr>
          <p:cNvPr id="80903" name="Line 7"/>
          <p:cNvSpPr>
            <a:spLocks noChangeShapeType="1"/>
          </p:cNvSpPr>
          <p:nvPr/>
        </p:nvSpPr>
        <p:spPr bwMode="auto">
          <a:xfrm>
            <a:off x="3181350" y="2232025"/>
            <a:ext cx="1217613"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4" name="Line 8"/>
          <p:cNvSpPr>
            <a:spLocks noChangeShapeType="1"/>
          </p:cNvSpPr>
          <p:nvPr/>
        </p:nvSpPr>
        <p:spPr bwMode="auto">
          <a:xfrm>
            <a:off x="3181350" y="2232025"/>
            <a:ext cx="1217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238090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74625" y="103188"/>
            <a:ext cx="8737600" cy="955675"/>
          </a:xfrm>
        </p:spPr>
        <p:txBody>
          <a:bodyPr>
            <a:normAutofit fontScale="90000"/>
          </a:bodyPr>
          <a:lstStyle/>
          <a:p>
            <a:pPr marL="800100" indent="-800100" eaLnBrk="1" hangingPunct="1"/>
            <a:r>
              <a:rPr lang="en-US" altLang="en-US" sz="3200" smtClean="0"/>
              <a:t>2.14 The chemistry of life is sensitive to acidic and basic conditions</a:t>
            </a:r>
          </a:p>
        </p:txBody>
      </p:sp>
      <p:sp>
        <p:nvSpPr>
          <p:cNvPr id="81923" name="Rectangle 3"/>
          <p:cNvSpPr>
            <a:spLocks noGrp="1" noChangeArrowheads="1"/>
          </p:cNvSpPr>
          <p:nvPr>
            <p:ph type="body" idx="1"/>
          </p:nvPr>
        </p:nvSpPr>
        <p:spPr>
          <a:xfrm>
            <a:off x="168275" y="1317625"/>
            <a:ext cx="8534400" cy="3119438"/>
          </a:xfrm>
        </p:spPr>
        <p:txBody>
          <a:bodyPr/>
          <a:lstStyle/>
          <a:p>
            <a:pPr eaLnBrk="1" hangingPunct="1"/>
            <a:r>
              <a:rPr lang="en-US" altLang="en-US" dirty="0" smtClean="0">
                <a:latin typeface="Arial" charset="0"/>
              </a:rPr>
              <a:t>In aqueous solutions, a small percentage of water molecules break apart into ions.</a:t>
            </a:r>
          </a:p>
          <a:p>
            <a:pPr lvl="1" eaLnBrk="1" hangingPunct="1"/>
            <a:r>
              <a:rPr lang="en-US" altLang="en-US" dirty="0" smtClean="0">
                <a:latin typeface="Arial" charset="0"/>
              </a:rPr>
              <a:t>Some are hydrogen ions (H</a:t>
            </a:r>
            <a:r>
              <a:rPr lang="en-US" altLang="en-US" baseline="30000" dirty="0" smtClean="0">
                <a:latin typeface="Arial" charset="0"/>
              </a:rPr>
              <a:t>+</a:t>
            </a:r>
            <a:r>
              <a:rPr lang="en-US" altLang="en-US" dirty="0" smtClean="0">
                <a:latin typeface="Arial" charset="0"/>
              </a:rPr>
              <a:t>).</a:t>
            </a:r>
          </a:p>
          <a:p>
            <a:pPr lvl="1" eaLnBrk="1" hangingPunct="1"/>
            <a:r>
              <a:rPr lang="en-US" altLang="en-US" dirty="0" smtClean="0">
                <a:latin typeface="Arial" charset="0"/>
              </a:rPr>
              <a:t>Some are hydroxide ions (OH</a:t>
            </a:r>
            <a:r>
              <a:rPr lang="en-US" altLang="en-US" baseline="30000" dirty="0" smtClean="0">
                <a:latin typeface="Arial" charset="0"/>
              </a:rPr>
              <a:t>–</a:t>
            </a:r>
            <a:r>
              <a:rPr lang="en-US" altLang="en-US" dirty="0" smtClean="0">
                <a:latin typeface="Arial" charset="0"/>
              </a:rPr>
              <a:t>).</a:t>
            </a:r>
          </a:p>
          <a:p>
            <a:pPr lvl="1" eaLnBrk="1" hangingPunct="1"/>
            <a:r>
              <a:rPr lang="en-US" altLang="en-US" dirty="0" smtClean="0">
                <a:latin typeface="Arial" charset="0"/>
              </a:rPr>
              <a:t>Both types are very reactive.</a:t>
            </a:r>
          </a:p>
        </p:txBody>
      </p:sp>
      <p:sp>
        <p:nvSpPr>
          <p:cNvPr id="8192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2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81926" name="Line 4"/>
          <p:cNvSpPr>
            <a:spLocks noChangeShapeType="1"/>
          </p:cNvSpPr>
          <p:nvPr/>
        </p:nvSpPr>
        <p:spPr bwMode="auto">
          <a:xfrm>
            <a:off x="1698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72276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1450" y="104775"/>
            <a:ext cx="8972550" cy="954088"/>
          </a:xfrm>
        </p:spPr>
        <p:txBody>
          <a:bodyPr>
            <a:normAutofit fontScale="90000"/>
          </a:bodyPr>
          <a:lstStyle/>
          <a:p>
            <a:pPr marL="800100" indent="-800100" eaLnBrk="1" hangingPunct="1"/>
            <a:r>
              <a:rPr lang="en-US" altLang="en-US" sz="3200" smtClean="0"/>
              <a:t>2.14 The chemistry of life is sensitive to acidic and basic conditions</a:t>
            </a:r>
          </a:p>
        </p:txBody>
      </p:sp>
      <p:sp>
        <p:nvSpPr>
          <p:cNvPr id="82947" name="Rectangle 3"/>
          <p:cNvSpPr>
            <a:spLocks noGrp="1" noChangeArrowheads="1"/>
          </p:cNvSpPr>
          <p:nvPr>
            <p:ph type="body" idx="1"/>
          </p:nvPr>
        </p:nvSpPr>
        <p:spPr>
          <a:xfrm>
            <a:off x="168275" y="1343025"/>
            <a:ext cx="8534400" cy="5097463"/>
          </a:xfrm>
        </p:spPr>
        <p:txBody>
          <a:bodyPr/>
          <a:lstStyle/>
          <a:p>
            <a:pPr eaLnBrk="1" hangingPunct="1">
              <a:lnSpc>
                <a:spcPct val="90000"/>
              </a:lnSpc>
            </a:pPr>
            <a:r>
              <a:rPr lang="en-US" altLang="en-US" dirty="0" smtClean="0">
                <a:latin typeface="Arial" charset="0"/>
              </a:rPr>
              <a:t>A compound that releases H</a:t>
            </a:r>
            <a:r>
              <a:rPr lang="en-US" altLang="en-US" baseline="30000" dirty="0" smtClean="0">
                <a:latin typeface="Arial" charset="0"/>
              </a:rPr>
              <a:t>+</a:t>
            </a:r>
            <a:r>
              <a:rPr lang="en-US" altLang="en-US" dirty="0" smtClean="0">
                <a:latin typeface="Arial" charset="0"/>
              </a:rPr>
              <a:t> to a solution is an </a:t>
            </a:r>
            <a:r>
              <a:rPr lang="en-US" altLang="en-US" b="1" dirty="0" smtClean="0">
                <a:latin typeface="Arial" charset="0"/>
              </a:rPr>
              <a:t>acid</a:t>
            </a:r>
            <a:r>
              <a:rPr lang="en-US" altLang="en-US" dirty="0" smtClean="0">
                <a:latin typeface="Arial" charset="0"/>
              </a:rPr>
              <a:t>.</a:t>
            </a:r>
          </a:p>
          <a:p>
            <a:pPr eaLnBrk="1" hangingPunct="1">
              <a:lnSpc>
                <a:spcPct val="90000"/>
              </a:lnSpc>
            </a:pPr>
            <a:r>
              <a:rPr lang="en-US" altLang="en-US" dirty="0" smtClean="0">
                <a:latin typeface="Arial" charset="0"/>
              </a:rPr>
              <a:t>A compound that accepts H</a:t>
            </a:r>
            <a:r>
              <a:rPr lang="en-US" altLang="en-US" baseline="30000" dirty="0" smtClean="0">
                <a:latin typeface="Arial" charset="0"/>
              </a:rPr>
              <a:t>+</a:t>
            </a:r>
            <a:r>
              <a:rPr lang="en-US" altLang="en-US" dirty="0" smtClean="0">
                <a:latin typeface="Arial" charset="0"/>
              </a:rPr>
              <a:t> is a </a:t>
            </a:r>
            <a:r>
              <a:rPr lang="en-US" altLang="en-US" b="1" dirty="0" smtClean="0">
                <a:latin typeface="Arial" charset="0"/>
              </a:rPr>
              <a:t>base</a:t>
            </a:r>
            <a:r>
              <a:rPr lang="en-US" altLang="en-US" dirty="0" smtClean="0">
                <a:latin typeface="Arial" charset="0"/>
              </a:rPr>
              <a:t>.</a:t>
            </a:r>
          </a:p>
          <a:p>
            <a:pPr eaLnBrk="1" hangingPunct="1">
              <a:lnSpc>
                <a:spcPct val="90000"/>
              </a:lnSpc>
            </a:pPr>
            <a:r>
              <a:rPr lang="en-US" altLang="en-US" dirty="0" smtClean="0">
                <a:latin typeface="Arial" charset="0"/>
              </a:rPr>
              <a:t>The </a:t>
            </a:r>
            <a:r>
              <a:rPr lang="en-US" altLang="en-US" b="1" dirty="0" smtClean="0">
                <a:latin typeface="Arial" charset="0"/>
              </a:rPr>
              <a:t>pH scale</a:t>
            </a:r>
            <a:r>
              <a:rPr lang="en-US" altLang="en-US" dirty="0" smtClean="0">
                <a:latin typeface="Arial" charset="0"/>
              </a:rPr>
              <a:t> describes how acidic or basic a solution is.</a:t>
            </a:r>
          </a:p>
          <a:p>
            <a:pPr lvl="1" eaLnBrk="1" hangingPunct="1">
              <a:lnSpc>
                <a:spcPct val="90000"/>
              </a:lnSpc>
            </a:pPr>
            <a:r>
              <a:rPr lang="en-US" altLang="en-US" dirty="0" smtClean="0">
                <a:latin typeface="Arial" charset="0"/>
              </a:rPr>
              <a:t>The pH scale ranges from 0 to 14, with zero the most acidic and 14 the most basic.</a:t>
            </a:r>
          </a:p>
          <a:p>
            <a:pPr lvl="1" eaLnBrk="1" hangingPunct="1">
              <a:lnSpc>
                <a:spcPct val="90000"/>
              </a:lnSpc>
            </a:pPr>
            <a:r>
              <a:rPr lang="en-US" altLang="en-US" dirty="0" smtClean="0">
                <a:latin typeface="Arial" charset="0"/>
              </a:rPr>
              <a:t>Each pH unit represents a tenfold change in the concentration of H</a:t>
            </a:r>
            <a:r>
              <a:rPr lang="en-US" altLang="en-US" baseline="30000" dirty="0" smtClean="0">
                <a:latin typeface="Arial" charset="0"/>
              </a:rPr>
              <a:t>+</a:t>
            </a:r>
            <a:r>
              <a:rPr lang="en-US" altLang="en-US" dirty="0" smtClean="0">
                <a:latin typeface="Arial" charset="0"/>
              </a:rPr>
              <a:t>.</a:t>
            </a:r>
          </a:p>
          <a:p>
            <a:pPr eaLnBrk="1" hangingPunct="1">
              <a:lnSpc>
                <a:spcPct val="90000"/>
              </a:lnSpc>
            </a:pPr>
            <a:endParaRPr lang="en-US" altLang="en-US" dirty="0" smtClean="0">
              <a:latin typeface="Arial" charset="0"/>
            </a:endParaRPr>
          </a:p>
        </p:txBody>
      </p:sp>
      <p:sp>
        <p:nvSpPr>
          <p:cNvPr id="8294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4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82950"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878910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2563" y="106363"/>
            <a:ext cx="8775700" cy="822325"/>
          </a:xfrm>
        </p:spPr>
        <p:txBody>
          <a:bodyPr>
            <a:normAutofit fontScale="90000"/>
          </a:bodyPr>
          <a:lstStyle/>
          <a:p>
            <a:pPr marL="800100" indent="-800100" eaLnBrk="1" hangingPunct="1"/>
            <a:r>
              <a:rPr lang="en-US" altLang="en-US" sz="3200" smtClean="0"/>
              <a:t>2.14 The chemistry of life is sensitive to acidic and basic conditions</a:t>
            </a:r>
          </a:p>
        </p:txBody>
      </p:sp>
      <p:sp>
        <p:nvSpPr>
          <p:cNvPr id="83971" name="Rectangle 3"/>
          <p:cNvSpPr>
            <a:spLocks noGrp="1" noChangeArrowheads="1"/>
          </p:cNvSpPr>
          <p:nvPr>
            <p:ph type="body" idx="1"/>
          </p:nvPr>
        </p:nvSpPr>
        <p:spPr>
          <a:xfrm>
            <a:off x="169863" y="1317625"/>
            <a:ext cx="8775700" cy="5073650"/>
          </a:xfrm>
        </p:spPr>
        <p:txBody>
          <a:bodyPr/>
          <a:lstStyle/>
          <a:p>
            <a:pPr eaLnBrk="1" hangingPunct="1"/>
            <a:r>
              <a:rPr lang="en-US" altLang="en-US" dirty="0" smtClean="0">
                <a:latin typeface="Arial" charset="0"/>
              </a:rPr>
              <a:t>A </a:t>
            </a:r>
            <a:r>
              <a:rPr lang="en-US" altLang="en-US" b="1" dirty="0" smtClean="0">
                <a:latin typeface="Arial" charset="0"/>
              </a:rPr>
              <a:t>buffer</a:t>
            </a:r>
            <a:r>
              <a:rPr lang="en-US" altLang="en-US" dirty="0" smtClean="0">
                <a:latin typeface="Arial" charset="0"/>
              </a:rPr>
              <a:t> is a substance that minimizes changes in </a:t>
            </a:r>
            <a:r>
              <a:rPr lang="en-US" altLang="en-US" dirty="0" err="1" smtClean="0">
                <a:latin typeface="Arial" charset="0"/>
              </a:rPr>
              <a:t>pH.</a:t>
            </a:r>
            <a:r>
              <a:rPr lang="en-US" altLang="en-US" dirty="0" smtClean="0">
                <a:latin typeface="Arial" charset="0"/>
              </a:rPr>
              <a:t> Buffers</a:t>
            </a:r>
          </a:p>
          <a:p>
            <a:pPr lvl="1" eaLnBrk="1" hangingPunct="1"/>
            <a:r>
              <a:rPr lang="en-US" altLang="en-US" dirty="0" smtClean="0">
                <a:latin typeface="Arial" charset="0"/>
              </a:rPr>
              <a:t>accept H</a:t>
            </a:r>
            <a:r>
              <a:rPr lang="en-US" altLang="en-US" baseline="30000" dirty="0" smtClean="0">
                <a:latin typeface="Arial" charset="0"/>
              </a:rPr>
              <a:t>+</a:t>
            </a:r>
            <a:r>
              <a:rPr lang="en-US" altLang="en-US" dirty="0" smtClean="0">
                <a:latin typeface="Arial" charset="0"/>
              </a:rPr>
              <a:t> when it is in excess and</a:t>
            </a:r>
          </a:p>
          <a:p>
            <a:pPr lvl="1" eaLnBrk="1" hangingPunct="1"/>
            <a:r>
              <a:rPr lang="en-US" altLang="en-US" dirty="0" smtClean="0">
                <a:latin typeface="Arial" charset="0"/>
              </a:rPr>
              <a:t>donate H</a:t>
            </a:r>
            <a:r>
              <a:rPr lang="en-US" altLang="en-US" baseline="30000" dirty="0" smtClean="0">
                <a:latin typeface="Arial" charset="0"/>
              </a:rPr>
              <a:t>+</a:t>
            </a:r>
            <a:r>
              <a:rPr lang="en-US" altLang="en-US" dirty="0" smtClean="0">
                <a:latin typeface="Arial" charset="0"/>
              </a:rPr>
              <a:t> when it is depleted.</a:t>
            </a:r>
          </a:p>
        </p:txBody>
      </p:sp>
      <p:sp>
        <p:nvSpPr>
          <p:cNvPr id="8397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83974"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59426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02_14_pHScal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136525"/>
            <a:ext cx="407193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2"/>
          <p:cNvSpPr>
            <a:spLocks noGrp="1" noChangeArrowheads="1"/>
          </p:cNvSpPr>
          <p:nvPr>
            <p:ph type="ctrTitle" idx="4294967295"/>
          </p:nvPr>
        </p:nvSpPr>
        <p:spPr>
          <a:xfrm>
            <a:off x="152400" y="762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2.14</a:t>
            </a:r>
          </a:p>
        </p:txBody>
      </p:sp>
      <p:sp>
        <p:nvSpPr>
          <p:cNvPr id="84996" name="Text Box 3"/>
          <p:cNvSpPr txBox="1">
            <a:spLocks noChangeArrowheads="1"/>
          </p:cNvSpPr>
          <p:nvPr/>
        </p:nvSpPr>
        <p:spPr bwMode="auto">
          <a:xfrm>
            <a:off x="5421313" y="1349375"/>
            <a:ext cx="754062"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Acidic solution</a:t>
            </a:r>
          </a:p>
        </p:txBody>
      </p:sp>
      <p:sp>
        <p:nvSpPr>
          <p:cNvPr id="84997" name="Text Box 3"/>
          <p:cNvSpPr txBox="1">
            <a:spLocks noChangeArrowheads="1"/>
          </p:cNvSpPr>
          <p:nvPr/>
        </p:nvSpPr>
        <p:spPr bwMode="auto">
          <a:xfrm>
            <a:off x="5389563" y="3525838"/>
            <a:ext cx="8128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Neutral solution</a:t>
            </a:r>
          </a:p>
        </p:txBody>
      </p:sp>
      <p:sp>
        <p:nvSpPr>
          <p:cNvPr id="84998" name="Text Box 3"/>
          <p:cNvSpPr txBox="1">
            <a:spLocks noChangeArrowheads="1"/>
          </p:cNvSpPr>
          <p:nvPr/>
        </p:nvSpPr>
        <p:spPr bwMode="auto">
          <a:xfrm>
            <a:off x="5440363" y="5643563"/>
            <a:ext cx="719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Basic solution</a:t>
            </a:r>
          </a:p>
        </p:txBody>
      </p:sp>
      <p:sp>
        <p:nvSpPr>
          <p:cNvPr id="84999" name="Text Box 3"/>
          <p:cNvSpPr txBox="1">
            <a:spLocks noChangeArrowheads="1"/>
          </p:cNvSpPr>
          <p:nvPr/>
        </p:nvSpPr>
        <p:spPr bwMode="auto">
          <a:xfrm>
            <a:off x="3857625" y="6243638"/>
            <a:ext cx="660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Oven cleaner</a:t>
            </a:r>
          </a:p>
        </p:txBody>
      </p:sp>
      <p:sp>
        <p:nvSpPr>
          <p:cNvPr id="85000" name="Text Box 3"/>
          <p:cNvSpPr txBox="1">
            <a:spLocks noChangeArrowheads="1"/>
          </p:cNvSpPr>
          <p:nvPr/>
        </p:nvSpPr>
        <p:spPr bwMode="auto">
          <a:xfrm rot="-5400000">
            <a:off x="2390775" y="4854576"/>
            <a:ext cx="13874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800" b="1"/>
              <a:t>Increasingly BASIC</a:t>
            </a:r>
            <a:br>
              <a:rPr lang="en-US" altLang="en-US" sz="800" b="1"/>
            </a:br>
            <a:r>
              <a:rPr lang="en-US" altLang="en-US" sz="800" b="1"/>
              <a:t>(Higher OH</a:t>
            </a:r>
            <a:r>
              <a:rPr lang="en-US" altLang="en-US" sz="800" b="1" baseline="46000">
                <a:sym typeface="Symbol" pitchFamily="18" charset="2"/>
              </a:rPr>
              <a:t></a:t>
            </a:r>
            <a:r>
              <a:rPr lang="en-US" altLang="en-US" sz="800" b="1"/>
              <a:t> concentration)</a:t>
            </a:r>
          </a:p>
        </p:txBody>
      </p:sp>
      <p:sp>
        <p:nvSpPr>
          <p:cNvPr id="85001" name="Text Box 3"/>
          <p:cNvSpPr txBox="1">
            <a:spLocks noChangeArrowheads="1"/>
          </p:cNvSpPr>
          <p:nvPr/>
        </p:nvSpPr>
        <p:spPr bwMode="auto">
          <a:xfrm rot="-5400000">
            <a:off x="2389187" y="1841501"/>
            <a:ext cx="13874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800" b="1"/>
              <a:t>Increasingly ACIDIC</a:t>
            </a:r>
            <a:br>
              <a:rPr lang="en-US" altLang="en-US" sz="800" b="1"/>
            </a:br>
            <a:r>
              <a:rPr lang="en-US" altLang="en-US" sz="800" b="1"/>
              <a:t>(Higher H</a:t>
            </a:r>
            <a:r>
              <a:rPr lang="en-US" altLang="en-US" sz="800" b="1" baseline="30000">
                <a:sym typeface="Symbol" pitchFamily="18" charset="2"/>
              </a:rPr>
              <a:t></a:t>
            </a:r>
            <a:r>
              <a:rPr lang="en-US" altLang="en-US" sz="800" b="1"/>
              <a:t> concentration)</a:t>
            </a:r>
          </a:p>
        </p:txBody>
      </p:sp>
      <p:sp>
        <p:nvSpPr>
          <p:cNvPr id="85002" name="Text Box 3"/>
          <p:cNvSpPr txBox="1">
            <a:spLocks noChangeArrowheads="1"/>
          </p:cNvSpPr>
          <p:nvPr/>
        </p:nvSpPr>
        <p:spPr bwMode="auto">
          <a:xfrm>
            <a:off x="2757488" y="3365500"/>
            <a:ext cx="6096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800" b="1"/>
              <a:t>NEUTRAL</a:t>
            </a:r>
            <a:br>
              <a:rPr lang="en-US" altLang="en-US" sz="800" b="1"/>
            </a:br>
            <a:r>
              <a:rPr lang="en-US" altLang="en-US" sz="800" b="1"/>
              <a:t>[H</a:t>
            </a:r>
            <a:r>
              <a:rPr lang="en-US" altLang="en-US" sz="800" b="1" baseline="30000">
                <a:sym typeface="Symbol" pitchFamily="18" charset="2"/>
              </a:rPr>
              <a:t></a:t>
            </a:r>
            <a:r>
              <a:rPr lang="en-US" altLang="en-US" sz="800" b="1"/>
              <a:t>]</a:t>
            </a:r>
            <a:r>
              <a:rPr lang="en-US" altLang="en-US" sz="800" b="1">
                <a:sym typeface="Symbol" pitchFamily="18" charset="2"/>
              </a:rPr>
              <a:t></a:t>
            </a:r>
            <a:r>
              <a:rPr lang="en-US" altLang="en-US" sz="800" b="1"/>
              <a:t>[OH</a:t>
            </a:r>
            <a:r>
              <a:rPr lang="en-US" altLang="en-US" sz="800" b="1" baseline="46000">
                <a:sym typeface="Symbol" pitchFamily="18" charset="2"/>
              </a:rPr>
              <a:t></a:t>
            </a:r>
            <a:r>
              <a:rPr lang="en-US" altLang="en-US" sz="800" b="1"/>
              <a:t>]</a:t>
            </a:r>
          </a:p>
        </p:txBody>
      </p:sp>
      <p:sp>
        <p:nvSpPr>
          <p:cNvPr id="85003" name="Text Box 3"/>
          <p:cNvSpPr txBox="1">
            <a:spLocks noChangeArrowheads="1"/>
          </p:cNvSpPr>
          <p:nvPr/>
        </p:nvSpPr>
        <p:spPr bwMode="auto">
          <a:xfrm>
            <a:off x="3875088" y="5819775"/>
            <a:ext cx="90646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Household bleach</a:t>
            </a:r>
          </a:p>
        </p:txBody>
      </p:sp>
      <p:sp>
        <p:nvSpPr>
          <p:cNvPr id="85004" name="Text Box 3"/>
          <p:cNvSpPr txBox="1">
            <a:spLocks noChangeArrowheads="1"/>
          </p:cNvSpPr>
          <p:nvPr/>
        </p:nvSpPr>
        <p:spPr bwMode="auto">
          <a:xfrm>
            <a:off x="3875088" y="5387975"/>
            <a:ext cx="10175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Household ammonia</a:t>
            </a:r>
          </a:p>
        </p:txBody>
      </p:sp>
      <p:sp>
        <p:nvSpPr>
          <p:cNvPr id="85005" name="Text Box 3"/>
          <p:cNvSpPr txBox="1">
            <a:spLocks noChangeArrowheads="1"/>
          </p:cNvSpPr>
          <p:nvPr/>
        </p:nvSpPr>
        <p:spPr bwMode="auto">
          <a:xfrm>
            <a:off x="3875088" y="4956175"/>
            <a:ext cx="8477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Milk of magnesia</a:t>
            </a:r>
          </a:p>
        </p:txBody>
      </p:sp>
      <p:sp>
        <p:nvSpPr>
          <p:cNvPr id="85006" name="Text Box 3"/>
          <p:cNvSpPr txBox="1">
            <a:spLocks noChangeArrowheads="1"/>
          </p:cNvSpPr>
          <p:nvPr/>
        </p:nvSpPr>
        <p:spPr bwMode="auto">
          <a:xfrm>
            <a:off x="3875088" y="2797175"/>
            <a:ext cx="50006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Rainwater</a:t>
            </a:r>
          </a:p>
        </p:txBody>
      </p:sp>
      <p:sp>
        <p:nvSpPr>
          <p:cNvPr id="85007" name="Text Box 3"/>
          <p:cNvSpPr txBox="1">
            <a:spLocks noChangeArrowheads="1"/>
          </p:cNvSpPr>
          <p:nvPr/>
        </p:nvSpPr>
        <p:spPr bwMode="auto">
          <a:xfrm>
            <a:off x="3875088" y="3008313"/>
            <a:ext cx="636587"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Human urine</a:t>
            </a:r>
          </a:p>
        </p:txBody>
      </p:sp>
      <p:sp>
        <p:nvSpPr>
          <p:cNvPr id="85008" name="Text Box 3"/>
          <p:cNvSpPr txBox="1">
            <a:spLocks noChangeArrowheads="1"/>
          </p:cNvSpPr>
          <p:nvPr/>
        </p:nvSpPr>
        <p:spPr bwMode="auto">
          <a:xfrm>
            <a:off x="3875088" y="3244850"/>
            <a:ext cx="3397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Saliva</a:t>
            </a:r>
          </a:p>
        </p:txBody>
      </p:sp>
      <p:sp>
        <p:nvSpPr>
          <p:cNvPr id="85009" name="Text Box 3"/>
          <p:cNvSpPr txBox="1">
            <a:spLocks noChangeArrowheads="1"/>
          </p:cNvSpPr>
          <p:nvPr/>
        </p:nvSpPr>
        <p:spPr bwMode="auto">
          <a:xfrm>
            <a:off x="3875088" y="3432175"/>
            <a:ext cx="50006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Pure water</a:t>
            </a:r>
          </a:p>
        </p:txBody>
      </p:sp>
      <p:sp>
        <p:nvSpPr>
          <p:cNvPr id="85010" name="Text Box 3"/>
          <p:cNvSpPr txBox="1">
            <a:spLocks noChangeArrowheads="1"/>
          </p:cNvSpPr>
          <p:nvPr/>
        </p:nvSpPr>
        <p:spPr bwMode="auto">
          <a:xfrm>
            <a:off x="3875088" y="3602038"/>
            <a:ext cx="712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Human blood,</a:t>
            </a:r>
            <a:br>
              <a:rPr lang="en-US" altLang="en-US" sz="800" b="1"/>
            </a:br>
            <a:r>
              <a:rPr lang="en-US" altLang="en-US" sz="800" b="1"/>
              <a:t>tears</a:t>
            </a:r>
          </a:p>
        </p:txBody>
      </p:sp>
      <p:sp>
        <p:nvSpPr>
          <p:cNvPr id="85011" name="Text Box 3"/>
          <p:cNvSpPr txBox="1">
            <a:spLocks noChangeArrowheads="1"/>
          </p:cNvSpPr>
          <p:nvPr/>
        </p:nvSpPr>
        <p:spPr bwMode="auto">
          <a:xfrm>
            <a:off x="3875088" y="3881438"/>
            <a:ext cx="5000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Seawater</a:t>
            </a:r>
          </a:p>
        </p:txBody>
      </p:sp>
      <p:sp>
        <p:nvSpPr>
          <p:cNvPr id="85012" name="Text Box 3"/>
          <p:cNvSpPr txBox="1">
            <a:spLocks noChangeArrowheads="1"/>
          </p:cNvSpPr>
          <p:nvPr/>
        </p:nvSpPr>
        <p:spPr bwMode="auto">
          <a:xfrm>
            <a:off x="3873500" y="2152650"/>
            <a:ext cx="6365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Tomato juice</a:t>
            </a:r>
          </a:p>
        </p:txBody>
      </p:sp>
      <p:sp>
        <p:nvSpPr>
          <p:cNvPr id="85013" name="Text Box 3"/>
          <p:cNvSpPr txBox="1">
            <a:spLocks noChangeArrowheads="1"/>
          </p:cNvSpPr>
          <p:nvPr/>
        </p:nvSpPr>
        <p:spPr bwMode="auto">
          <a:xfrm>
            <a:off x="3629025" y="290513"/>
            <a:ext cx="4508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pH scale</a:t>
            </a:r>
          </a:p>
        </p:txBody>
      </p:sp>
      <p:sp>
        <p:nvSpPr>
          <p:cNvPr id="85014" name="Text Box 3"/>
          <p:cNvSpPr txBox="1">
            <a:spLocks noChangeArrowheads="1"/>
          </p:cNvSpPr>
          <p:nvPr/>
        </p:nvSpPr>
        <p:spPr bwMode="auto">
          <a:xfrm>
            <a:off x="3873500" y="746125"/>
            <a:ext cx="6111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Battery acid</a:t>
            </a:r>
          </a:p>
        </p:txBody>
      </p:sp>
      <p:sp>
        <p:nvSpPr>
          <p:cNvPr id="85015" name="Text Box 3"/>
          <p:cNvSpPr txBox="1">
            <a:spLocks noChangeArrowheads="1"/>
          </p:cNvSpPr>
          <p:nvPr/>
        </p:nvSpPr>
        <p:spPr bwMode="auto">
          <a:xfrm>
            <a:off x="3875088" y="1289050"/>
            <a:ext cx="64611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Lemon juice,</a:t>
            </a:r>
            <a:br>
              <a:rPr lang="en-US" altLang="en-US" sz="800" b="1"/>
            </a:br>
            <a:r>
              <a:rPr lang="en-US" altLang="en-US" sz="800" b="1"/>
              <a:t>gastric juice</a:t>
            </a:r>
          </a:p>
        </p:txBody>
      </p:sp>
      <p:sp>
        <p:nvSpPr>
          <p:cNvPr id="85016" name="Text Box 3"/>
          <p:cNvSpPr txBox="1">
            <a:spLocks noChangeArrowheads="1"/>
          </p:cNvSpPr>
          <p:nvPr/>
        </p:nvSpPr>
        <p:spPr bwMode="auto">
          <a:xfrm>
            <a:off x="3875088" y="1720850"/>
            <a:ext cx="6540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pPr>
            <a:r>
              <a:rPr lang="en-US" altLang="en-US" sz="800" b="1"/>
              <a:t>Vinegar, cola</a:t>
            </a:r>
          </a:p>
        </p:txBody>
      </p:sp>
    </p:spTree>
    <p:extLst>
      <p:ext uri="{BB962C8B-B14F-4D97-AF65-F5344CB8AC3E}">
        <p14:creationId xmlns:p14="http://schemas.microsoft.com/office/powerpoint/2010/main" val="426048106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71450" y="104775"/>
            <a:ext cx="8820150" cy="914400"/>
          </a:xfrm>
        </p:spPr>
        <p:txBody>
          <a:bodyPr>
            <a:normAutofit fontScale="90000"/>
          </a:bodyPr>
          <a:lstStyle/>
          <a:p>
            <a:pPr marL="800100" indent="-800100" eaLnBrk="1" hangingPunct="1"/>
            <a:r>
              <a:rPr lang="en-US" altLang="en-US" sz="3200" smtClean="0"/>
              <a:t>2.15 CONNECTION: Acid precipitation and ocean acidification threaten the environment</a:t>
            </a:r>
          </a:p>
        </p:txBody>
      </p:sp>
      <p:sp>
        <p:nvSpPr>
          <p:cNvPr id="89091" name="Rectangle 3"/>
          <p:cNvSpPr>
            <a:spLocks noGrp="1" noChangeArrowheads="1"/>
          </p:cNvSpPr>
          <p:nvPr>
            <p:ph type="body" idx="1"/>
          </p:nvPr>
        </p:nvSpPr>
        <p:spPr>
          <a:xfrm>
            <a:off x="168275" y="1343025"/>
            <a:ext cx="8534400" cy="4805363"/>
          </a:xfrm>
        </p:spPr>
        <p:txBody>
          <a:bodyPr/>
          <a:lstStyle/>
          <a:p>
            <a:pPr eaLnBrk="1" hangingPunct="1">
              <a:lnSpc>
                <a:spcPct val="90000"/>
              </a:lnSpc>
            </a:pPr>
            <a:r>
              <a:rPr lang="en-US" altLang="en-US" dirty="0" smtClean="0">
                <a:latin typeface="Arial" charset="0"/>
              </a:rPr>
              <a:t>When we burn fossil fuels (coal, oil, and gas), air-polluting compounds and CO</a:t>
            </a:r>
            <a:r>
              <a:rPr lang="en-US" altLang="en-US" sz="2000" baseline="-25000" dirty="0" smtClean="0">
                <a:latin typeface="Arial" charset="0"/>
              </a:rPr>
              <a:t>2</a:t>
            </a:r>
            <a:r>
              <a:rPr lang="en-US" altLang="en-US" dirty="0" smtClean="0">
                <a:latin typeface="Arial" charset="0"/>
              </a:rPr>
              <a:t> are released into the atmosphere.</a:t>
            </a:r>
          </a:p>
          <a:p>
            <a:pPr lvl="1" eaLnBrk="1" hangingPunct="1">
              <a:lnSpc>
                <a:spcPct val="90000"/>
              </a:lnSpc>
            </a:pPr>
            <a:r>
              <a:rPr lang="en-US" altLang="en-US" dirty="0" smtClean="0">
                <a:latin typeface="Arial" charset="0"/>
              </a:rPr>
              <a:t>Sulfur and nitrous oxides react with water in the air to form acids.</a:t>
            </a:r>
          </a:p>
          <a:p>
            <a:pPr lvl="1" eaLnBrk="1" hangingPunct="1">
              <a:lnSpc>
                <a:spcPct val="90000"/>
              </a:lnSpc>
            </a:pPr>
            <a:r>
              <a:rPr lang="en-US" altLang="en-US" dirty="0" smtClean="0">
                <a:latin typeface="Arial" charset="0"/>
              </a:rPr>
              <a:t>These acids fall to Earth as </a:t>
            </a:r>
            <a:r>
              <a:rPr lang="en-US" altLang="en-US" b="1" dirty="0" smtClean="0">
                <a:latin typeface="Arial" charset="0"/>
              </a:rPr>
              <a:t>acid precipitation</a:t>
            </a:r>
            <a:r>
              <a:rPr lang="en-US" altLang="en-US" dirty="0" smtClean="0">
                <a:latin typeface="Arial" charset="0"/>
              </a:rPr>
              <a:t>, which is rain, snow, or fog with a pH lower than 5.2.</a:t>
            </a:r>
          </a:p>
          <a:p>
            <a:pPr lvl="1" eaLnBrk="1" hangingPunct="1">
              <a:lnSpc>
                <a:spcPct val="90000"/>
              </a:lnSpc>
            </a:pPr>
            <a:r>
              <a:rPr lang="en-US" altLang="en-US" dirty="0" smtClean="0">
                <a:latin typeface="Arial" charset="0"/>
              </a:rPr>
              <a:t>CO</a:t>
            </a:r>
            <a:r>
              <a:rPr lang="en-US" altLang="en-US" sz="2000" baseline="-25000" dirty="0" smtClean="0">
                <a:latin typeface="Arial" charset="0"/>
              </a:rPr>
              <a:t>2</a:t>
            </a:r>
            <a:r>
              <a:rPr lang="en-US" altLang="en-US" dirty="0" smtClean="0">
                <a:latin typeface="Arial" charset="0"/>
              </a:rPr>
              <a:t> dissolving in seawater lowers ocean pH in a process known as </a:t>
            </a:r>
            <a:r>
              <a:rPr lang="en-US" altLang="en-US" b="1" dirty="0" smtClean="0">
                <a:latin typeface="Arial" charset="0"/>
              </a:rPr>
              <a:t>ocean acidification</a:t>
            </a:r>
            <a:r>
              <a:rPr lang="en-US" altLang="en-US" dirty="0" smtClean="0">
                <a:latin typeface="Arial" charset="0"/>
              </a:rPr>
              <a:t>.</a:t>
            </a:r>
          </a:p>
          <a:p>
            <a:pPr lvl="1" eaLnBrk="1" hangingPunct="1">
              <a:lnSpc>
                <a:spcPct val="90000"/>
              </a:lnSpc>
            </a:pPr>
            <a:endParaRPr lang="en-US" altLang="en-US" b="1" dirty="0" smtClean="0">
              <a:latin typeface="Arial" charset="0"/>
            </a:endParaRPr>
          </a:p>
        </p:txBody>
      </p:sp>
      <p:sp>
        <p:nvSpPr>
          <p:cNvPr id="8909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09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89094" name="Line 4"/>
          <p:cNvSpPr>
            <a:spLocks noChangeShapeType="1"/>
          </p:cNvSpPr>
          <p:nvPr/>
        </p:nvSpPr>
        <p:spPr bwMode="auto">
          <a:xfrm>
            <a:off x="182563" y="11080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2096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02_15CoralReef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895350"/>
            <a:ext cx="8280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2"/>
          <p:cNvSpPr>
            <a:spLocks noGrp="1" noChangeArrowheads="1"/>
          </p:cNvSpPr>
          <p:nvPr>
            <p:ph type="ctrTitle" idx="4294967295"/>
          </p:nvPr>
        </p:nvSpPr>
        <p:spPr>
          <a:xfrm>
            <a:off x="152400" y="762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2.15</a:t>
            </a:r>
          </a:p>
        </p:txBody>
      </p:sp>
    </p:spTree>
    <p:extLst>
      <p:ext uri="{BB962C8B-B14F-4D97-AF65-F5344CB8AC3E}">
        <p14:creationId xmlns:p14="http://schemas.microsoft.com/office/powerpoint/2010/main" val="12127541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2_00aBigIdea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693863"/>
            <a:ext cx="8548687"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ctrTitle" idx="4294967295"/>
          </p:nvPr>
        </p:nvSpPr>
        <p:spPr>
          <a:xfrm>
            <a:off x="152400" y="762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2.0_2</a:t>
            </a:r>
          </a:p>
        </p:txBody>
      </p:sp>
      <p:sp>
        <p:nvSpPr>
          <p:cNvPr id="9220" name="Text Box 3"/>
          <p:cNvSpPr txBox="1">
            <a:spLocks noChangeArrowheads="1"/>
          </p:cNvSpPr>
          <p:nvPr/>
        </p:nvSpPr>
        <p:spPr bwMode="auto">
          <a:xfrm>
            <a:off x="327025" y="1703388"/>
            <a:ext cx="25177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b="1"/>
              <a:t>Chapter 2: Big Ideas</a:t>
            </a:r>
          </a:p>
        </p:txBody>
      </p:sp>
      <p:sp>
        <p:nvSpPr>
          <p:cNvPr id="9221" name="Text Box 3"/>
          <p:cNvSpPr txBox="1">
            <a:spLocks noChangeArrowheads="1"/>
          </p:cNvSpPr>
          <p:nvPr/>
        </p:nvSpPr>
        <p:spPr bwMode="auto">
          <a:xfrm>
            <a:off x="301625" y="4383088"/>
            <a:ext cx="21494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t>Elements, Atoms,</a:t>
            </a:r>
            <a:br>
              <a:rPr lang="en-US" altLang="en-US" sz="2000" b="1"/>
            </a:br>
            <a:r>
              <a:rPr lang="en-US" altLang="en-US" sz="2000" b="1"/>
              <a:t>and Compounds</a:t>
            </a:r>
          </a:p>
        </p:txBody>
      </p:sp>
      <p:sp>
        <p:nvSpPr>
          <p:cNvPr id="9222" name="Text Box 3"/>
          <p:cNvSpPr txBox="1">
            <a:spLocks noChangeArrowheads="1"/>
          </p:cNvSpPr>
          <p:nvPr/>
        </p:nvSpPr>
        <p:spPr bwMode="auto">
          <a:xfrm>
            <a:off x="3273425" y="4383088"/>
            <a:ext cx="21494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b="1"/>
              <a:t>Chemical Bonds</a:t>
            </a:r>
          </a:p>
        </p:txBody>
      </p:sp>
      <p:sp>
        <p:nvSpPr>
          <p:cNvPr id="9223" name="Text Box 3"/>
          <p:cNvSpPr txBox="1">
            <a:spLocks noChangeArrowheads="1"/>
          </p:cNvSpPr>
          <p:nvPr/>
        </p:nvSpPr>
        <p:spPr bwMode="auto">
          <a:xfrm>
            <a:off x="6054725" y="4370388"/>
            <a:ext cx="27844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t>Water’s Life-</a:t>
            </a:r>
            <a:br>
              <a:rPr lang="en-US" altLang="en-US" sz="2000" b="1"/>
            </a:br>
            <a:r>
              <a:rPr lang="en-US" altLang="en-US" sz="2000" b="1"/>
              <a:t>Supporting Properties</a:t>
            </a:r>
          </a:p>
        </p:txBody>
      </p:sp>
    </p:spTree>
    <p:extLst>
      <p:ext uri="{BB962C8B-B14F-4D97-AF65-F5344CB8AC3E}">
        <p14:creationId xmlns:p14="http://schemas.microsoft.com/office/powerpoint/2010/main" val="407225032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69863" y="104775"/>
            <a:ext cx="8788400" cy="1244600"/>
          </a:xfrm>
        </p:spPr>
        <p:txBody>
          <a:bodyPr>
            <a:normAutofit fontScale="90000"/>
          </a:bodyPr>
          <a:lstStyle/>
          <a:p>
            <a:pPr marL="812800" indent="-812800" eaLnBrk="1" hangingPunct="1">
              <a:tabLst>
                <a:tab pos="812800" algn="l"/>
              </a:tabLst>
            </a:pPr>
            <a:r>
              <a:rPr lang="en-US" altLang="en-US" sz="3200" smtClean="0"/>
              <a:t>2.16 EVOLUTION CONNECTION: The search for extraterrestrial life centers on the search for water</a:t>
            </a:r>
          </a:p>
        </p:txBody>
      </p:sp>
      <p:sp>
        <p:nvSpPr>
          <p:cNvPr id="91139" name="Rectangle 3"/>
          <p:cNvSpPr>
            <a:spLocks noGrp="1" noChangeArrowheads="1"/>
          </p:cNvSpPr>
          <p:nvPr>
            <p:ph type="body" idx="1"/>
          </p:nvPr>
        </p:nvSpPr>
        <p:spPr>
          <a:xfrm>
            <a:off x="168275" y="1741488"/>
            <a:ext cx="8534400" cy="4162425"/>
          </a:xfrm>
        </p:spPr>
        <p:txBody>
          <a:bodyPr>
            <a:normAutofit lnSpcReduction="10000"/>
          </a:bodyPr>
          <a:lstStyle/>
          <a:p>
            <a:pPr eaLnBrk="1" hangingPunct="1"/>
            <a:r>
              <a:rPr lang="en-US" altLang="en-US" dirty="0" smtClean="0">
                <a:latin typeface="Arial" charset="0"/>
              </a:rPr>
              <a:t>The emergent properties of water support life on Earth.</a:t>
            </a:r>
          </a:p>
          <a:p>
            <a:pPr eaLnBrk="1" hangingPunct="1"/>
            <a:r>
              <a:rPr lang="en-US" altLang="en-US" dirty="0" smtClean="0">
                <a:latin typeface="Arial" charset="0"/>
              </a:rPr>
              <a:t>When </a:t>
            </a:r>
            <a:r>
              <a:rPr lang="en-US" altLang="en-US" dirty="0" err="1" smtClean="0">
                <a:latin typeface="Arial" charset="0"/>
              </a:rPr>
              <a:t>astrobiologists</a:t>
            </a:r>
            <a:r>
              <a:rPr lang="en-US" altLang="en-US" dirty="0" smtClean="0">
                <a:latin typeface="Arial" charset="0"/>
              </a:rPr>
              <a:t> search for signs of extraterrestrial life on distant planets, they look for evidence of water.</a:t>
            </a:r>
          </a:p>
          <a:p>
            <a:pPr eaLnBrk="1" hangingPunct="1"/>
            <a:r>
              <a:rPr lang="en-US" altLang="en-US" dirty="0" smtClean="0">
                <a:latin typeface="Arial" charset="0"/>
              </a:rPr>
              <a:t>The National Aeronautics and Space Administration (NASA) has found evidence that water was once abundant on Mars.</a:t>
            </a:r>
          </a:p>
        </p:txBody>
      </p:sp>
      <p:sp>
        <p:nvSpPr>
          <p:cNvPr id="9114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41"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900"/>
              <a:t>© 2012 Pearson Education, Inc.</a:t>
            </a:r>
            <a:endParaRPr lang="en-US" altLang="en-US"/>
          </a:p>
        </p:txBody>
      </p:sp>
      <p:sp>
        <p:nvSpPr>
          <p:cNvPr id="91142" name="Line 4"/>
          <p:cNvSpPr>
            <a:spLocks noChangeShapeType="1"/>
          </p:cNvSpPr>
          <p:nvPr/>
        </p:nvSpPr>
        <p:spPr bwMode="auto">
          <a:xfrm>
            <a:off x="182563" y="1539875"/>
            <a:ext cx="87757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10731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02_16PhoenixMarsLand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228600"/>
            <a:ext cx="6329363"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2"/>
          <p:cNvSpPr>
            <a:spLocks noGrp="1" noChangeArrowheads="1"/>
          </p:cNvSpPr>
          <p:nvPr>
            <p:ph type="ctrTitle" idx="4294967295"/>
          </p:nvPr>
        </p:nvSpPr>
        <p:spPr>
          <a:xfrm>
            <a:off x="152400" y="76200"/>
            <a:ext cx="19812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marL="0" indent="0" eaLnBrk="1" hangingPunct="1"/>
            <a:r>
              <a:rPr lang="en-US" altLang="en-US" sz="1200" b="0" smtClean="0">
                <a:solidFill>
                  <a:schemeClr val="tx1"/>
                </a:solidFill>
                <a:latin typeface="Arial" charset="0"/>
              </a:rPr>
              <a:t>Figure 2.16</a:t>
            </a:r>
          </a:p>
        </p:txBody>
      </p:sp>
    </p:spTree>
    <p:extLst>
      <p:ext uri="{BB962C8B-B14F-4D97-AF65-F5344CB8AC3E}">
        <p14:creationId xmlns:p14="http://schemas.microsoft.com/office/powerpoint/2010/main" val="42557184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304800" y="1244600"/>
            <a:ext cx="8534400" cy="1565275"/>
          </a:xfrm>
        </p:spPr>
        <p:txBody>
          <a:bodyPr/>
          <a:lstStyle/>
          <a:p>
            <a:pPr marL="339725" indent="-339725" algn="ctr" eaLnBrk="1" hangingPunct="1">
              <a:buFont typeface="Wingdings" pitchFamily="2" charset="2"/>
              <a:buNone/>
            </a:pPr>
            <a:r>
              <a:rPr lang="en-US" sz="4400" smtClean="0">
                <a:latin typeface="Arial" charset="0"/>
              </a:rPr>
              <a:t>INTRODUCTION TO ORGANIC COMPOUNDS</a:t>
            </a:r>
          </a:p>
        </p:txBody>
      </p:sp>
      <p:sp>
        <p:nvSpPr>
          <p:cNvPr id="19459"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946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946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 name="Slide Number Placeholder 5"/>
          <p:cNvSpPr>
            <a:spLocks noGrp="1"/>
          </p:cNvSpPr>
          <p:nvPr>
            <p:ph type="sldNum" sz="quarter" idx="12"/>
          </p:nvPr>
        </p:nvSpPr>
        <p:spPr/>
        <p:txBody>
          <a:bodyPr/>
          <a:lstStyle/>
          <a:p>
            <a:fld id="{53D81C5B-7845-4C2F-9096-FF6E6E1AEF9F}" type="slidenum">
              <a:rPr lang="en-US" smtClean="0"/>
              <a:pPr/>
              <a:t>32</a:t>
            </a:fld>
            <a:endParaRPr lang="en-US"/>
          </a:p>
        </p:txBody>
      </p:sp>
      <p:sp>
        <p:nvSpPr>
          <p:cNvPr id="2" name="TextBox 1"/>
          <p:cNvSpPr txBox="1"/>
          <p:nvPr/>
        </p:nvSpPr>
        <p:spPr>
          <a:xfrm>
            <a:off x="4191000" y="5562600"/>
            <a:ext cx="1981200" cy="369332"/>
          </a:xfrm>
          <a:prstGeom prst="rect">
            <a:avLst/>
          </a:prstGeom>
          <a:noFill/>
        </p:spPr>
        <p:txBody>
          <a:bodyPr wrap="square" rtlCol="0">
            <a:spAutoFit/>
          </a:bodyPr>
          <a:lstStyle/>
          <a:p>
            <a:r>
              <a:rPr lang="en-US" dirty="0" smtClean="0"/>
              <a:t>Chapter 3</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3_00aBigIdeas-U"/>
          <p:cNvPicPr>
            <a:picLocks noChangeAspect="1" noChangeArrowheads="1"/>
          </p:cNvPicPr>
          <p:nvPr/>
        </p:nvPicPr>
        <p:blipFill>
          <a:blip r:embed="rId3" cstate="print"/>
          <a:srcRect/>
          <a:stretch>
            <a:fillRect/>
          </a:stretch>
        </p:blipFill>
        <p:spPr bwMode="auto">
          <a:xfrm>
            <a:off x="825500" y="250825"/>
            <a:ext cx="7493000" cy="6584950"/>
          </a:xfrm>
          <a:prstGeom prst="rect">
            <a:avLst/>
          </a:prstGeom>
          <a:noFill/>
          <a:ln w="9525">
            <a:noFill/>
            <a:miter lim="800000"/>
            <a:headEnd/>
            <a:tailEnd/>
          </a:ln>
        </p:spPr>
      </p:pic>
      <p:sp>
        <p:nvSpPr>
          <p:cNvPr id="1741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3.0_1</a:t>
            </a:r>
          </a:p>
        </p:txBody>
      </p:sp>
      <p:sp>
        <p:nvSpPr>
          <p:cNvPr id="17412" name="Text Box 3"/>
          <p:cNvSpPr txBox="1">
            <a:spLocks noChangeArrowheads="1"/>
          </p:cNvSpPr>
          <p:nvPr/>
        </p:nvSpPr>
        <p:spPr bwMode="auto">
          <a:xfrm>
            <a:off x="863600" y="241300"/>
            <a:ext cx="2222500" cy="279400"/>
          </a:xfrm>
          <a:prstGeom prst="rect">
            <a:avLst/>
          </a:prstGeom>
          <a:noFill/>
          <a:ln w="9525">
            <a:noFill/>
            <a:miter lim="800000"/>
            <a:headEnd/>
            <a:tailEnd/>
          </a:ln>
        </p:spPr>
        <p:txBody>
          <a:bodyPr wrap="none" lIns="0" tIns="0" rIns="0" bIns="0"/>
          <a:lstStyle/>
          <a:p>
            <a:pPr eaLnBrk="0" hangingPunct="0"/>
            <a:r>
              <a:rPr lang="en-US" sz="1800" b="1"/>
              <a:t>Chapter 3: Big Ideas</a:t>
            </a:r>
          </a:p>
        </p:txBody>
      </p:sp>
      <p:sp>
        <p:nvSpPr>
          <p:cNvPr id="17413" name="Text Box 3"/>
          <p:cNvSpPr txBox="1">
            <a:spLocks noChangeArrowheads="1"/>
          </p:cNvSpPr>
          <p:nvPr/>
        </p:nvSpPr>
        <p:spPr bwMode="auto">
          <a:xfrm>
            <a:off x="876300" y="2641600"/>
            <a:ext cx="2540000" cy="495300"/>
          </a:xfrm>
          <a:prstGeom prst="rect">
            <a:avLst/>
          </a:prstGeom>
          <a:noFill/>
          <a:ln w="9525">
            <a:noFill/>
            <a:miter lim="800000"/>
            <a:headEnd/>
            <a:tailEnd/>
          </a:ln>
        </p:spPr>
        <p:txBody>
          <a:bodyPr wrap="none" lIns="0" tIns="0" rIns="0" bIns="0"/>
          <a:lstStyle/>
          <a:p>
            <a:pPr algn="ctr" eaLnBrk="0" hangingPunct="0"/>
            <a:r>
              <a:rPr lang="en-US" sz="1800" b="1"/>
              <a:t>Introduction to Organic</a:t>
            </a:r>
            <a:br>
              <a:rPr lang="en-US" sz="1800" b="1"/>
            </a:br>
            <a:r>
              <a:rPr lang="en-US" sz="1800" b="1"/>
              <a:t>Compounds</a:t>
            </a:r>
          </a:p>
        </p:txBody>
      </p:sp>
      <p:sp>
        <p:nvSpPr>
          <p:cNvPr id="17414" name="Text Box 3"/>
          <p:cNvSpPr txBox="1">
            <a:spLocks noChangeArrowheads="1"/>
          </p:cNvSpPr>
          <p:nvPr/>
        </p:nvSpPr>
        <p:spPr bwMode="auto">
          <a:xfrm>
            <a:off x="4025900" y="2844800"/>
            <a:ext cx="1727200" cy="228600"/>
          </a:xfrm>
          <a:prstGeom prst="rect">
            <a:avLst/>
          </a:prstGeom>
          <a:noFill/>
          <a:ln w="9525">
            <a:noFill/>
            <a:miter lim="800000"/>
            <a:headEnd/>
            <a:tailEnd/>
          </a:ln>
        </p:spPr>
        <p:txBody>
          <a:bodyPr wrap="none" lIns="0" tIns="0" rIns="0" bIns="0"/>
          <a:lstStyle/>
          <a:p>
            <a:pPr algn="ctr" eaLnBrk="0" hangingPunct="0"/>
            <a:r>
              <a:rPr lang="en-US" sz="1800" b="1"/>
              <a:t>Carbohydrates</a:t>
            </a:r>
          </a:p>
        </p:txBody>
      </p:sp>
      <p:sp>
        <p:nvSpPr>
          <p:cNvPr id="17415" name="Text Box 3"/>
          <p:cNvSpPr txBox="1">
            <a:spLocks noChangeArrowheads="1"/>
          </p:cNvSpPr>
          <p:nvPr/>
        </p:nvSpPr>
        <p:spPr bwMode="auto">
          <a:xfrm>
            <a:off x="1244600" y="5600700"/>
            <a:ext cx="1727200" cy="228600"/>
          </a:xfrm>
          <a:prstGeom prst="rect">
            <a:avLst/>
          </a:prstGeom>
          <a:noFill/>
          <a:ln w="9525">
            <a:noFill/>
            <a:miter lim="800000"/>
            <a:headEnd/>
            <a:tailEnd/>
          </a:ln>
        </p:spPr>
        <p:txBody>
          <a:bodyPr wrap="none" lIns="0" tIns="0" rIns="0" bIns="0"/>
          <a:lstStyle/>
          <a:p>
            <a:pPr algn="ctr" eaLnBrk="0" hangingPunct="0"/>
            <a:r>
              <a:rPr lang="en-US" sz="1800" b="1"/>
              <a:t>Lipids</a:t>
            </a:r>
          </a:p>
        </p:txBody>
      </p:sp>
      <p:sp>
        <p:nvSpPr>
          <p:cNvPr id="17416" name="Text Box 3"/>
          <p:cNvSpPr txBox="1">
            <a:spLocks noChangeArrowheads="1"/>
          </p:cNvSpPr>
          <p:nvPr/>
        </p:nvSpPr>
        <p:spPr bwMode="auto">
          <a:xfrm>
            <a:off x="4025900" y="5613400"/>
            <a:ext cx="1727200" cy="228600"/>
          </a:xfrm>
          <a:prstGeom prst="rect">
            <a:avLst/>
          </a:prstGeom>
          <a:noFill/>
          <a:ln w="9525">
            <a:noFill/>
            <a:miter lim="800000"/>
            <a:headEnd/>
            <a:tailEnd/>
          </a:ln>
        </p:spPr>
        <p:txBody>
          <a:bodyPr wrap="none" lIns="0" tIns="0" rIns="0" bIns="0"/>
          <a:lstStyle/>
          <a:p>
            <a:pPr algn="ctr" eaLnBrk="0" hangingPunct="0"/>
            <a:r>
              <a:rPr lang="en-US" sz="1800" b="1"/>
              <a:t>Proteins</a:t>
            </a:r>
          </a:p>
        </p:txBody>
      </p:sp>
      <p:sp>
        <p:nvSpPr>
          <p:cNvPr id="17417" name="Text Box 3"/>
          <p:cNvSpPr txBox="1">
            <a:spLocks noChangeArrowheads="1"/>
          </p:cNvSpPr>
          <p:nvPr/>
        </p:nvSpPr>
        <p:spPr bwMode="auto">
          <a:xfrm>
            <a:off x="6654800" y="6324600"/>
            <a:ext cx="1727200" cy="228600"/>
          </a:xfrm>
          <a:prstGeom prst="rect">
            <a:avLst/>
          </a:prstGeom>
          <a:noFill/>
          <a:ln w="9525">
            <a:noFill/>
            <a:miter lim="800000"/>
            <a:headEnd/>
            <a:tailEnd/>
          </a:ln>
        </p:spPr>
        <p:txBody>
          <a:bodyPr wrap="none" lIns="0" tIns="0" rIns="0" bIns="0"/>
          <a:lstStyle/>
          <a:p>
            <a:pPr algn="ctr" eaLnBrk="0" hangingPunct="0"/>
            <a:r>
              <a:rPr lang="en-US" sz="1800" b="1"/>
              <a:t>Nucleic Acids</a:t>
            </a:r>
          </a:p>
        </p:txBody>
      </p:sp>
      <p:sp>
        <p:nvSpPr>
          <p:cNvPr id="10" name="Slide Number Placeholder 9"/>
          <p:cNvSpPr>
            <a:spLocks noGrp="1"/>
          </p:cNvSpPr>
          <p:nvPr>
            <p:ph type="sldNum" sz="quarter" idx="12"/>
          </p:nvPr>
        </p:nvSpPr>
        <p:spPr/>
        <p:txBody>
          <a:bodyPr/>
          <a:lstStyle/>
          <a:p>
            <a:fld id="{53D81C5B-7845-4C2F-9096-FF6E6E1AEF9F}"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82563" y="104775"/>
            <a:ext cx="8763000" cy="954088"/>
          </a:xfrm>
        </p:spPr>
        <p:txBody>
          <a:bodyPr>
            <a:normAutofit fontScale="90000"/>
          </a:bodyPr>
          <a:lstStyle/>
          <a:p>
            <a:pPr marL="609600" indent="-609600" eaLnBrk="1" hangingPunct="1"/>
            <a:r>
              <a:rPr lang="en-US" sz="3200" smtClean="0"/>
              <a:t>3.1 Life’s molecular diversity is based on the properties of carbon</a:t>
            </a:r>
          </a:p>
        </p:txBody>
      </p:sp>
      <p:sp>
        <p:nvSpPr>
          <p:cNvPr id="20483" name="Rectangle 3"/>
          <p:cNvSpPr>
            <a:spLocks noGrp="1" noChangeArrowheads="1"/>
          </p:cNvSpPr>
          <p:nvPr>
            <p:ph type="body" idx="4294967295"/>
          </p:nvPr>
        </p:nvSpPr>
        <p:spPr>
          <a:xfrm>
            <a:off x="166688" y="1314450"/>
            <a:ext cx="8534400" cy="5127625"/>
          </a:xfrm>
        </p:spPr>
        <p:txBody>
          <a:bodyPr/>
          <a:lstStyle/>
          <a:p>
            <a:pPr marL="292100" indent="-292100" eaLnBrk="1" hangingPunct="1"/>
            <a:r>
              <a:rPr lang="en-US" dirty="0">
                <a:latin typeface="Arial" charset="0"/>
              </a:rPr>
              <a:t>M</a:t>
            </a:r>
            <a:r>
              <a:rPr lang="en-US" dirty="0" smtClean="0">
                <a:latin typeface="Arial" charset="0"/>
              </a:rPr>
              <a:t>olecules found in cells are composed of carbon bonded to</a:t>
            </a:r>
          </a:p>
          <a:p>
            <a:pPr marL="800100" lvl="1" indent="-355600" eaLnBrk="1" hangingPunct="1"/>
            <a:r>
              <a:rPr lang="en-US" dirty="0" smtClean="0">
                <a:latin typeface="Arial" charset="0"/>
              </a:rPr>
              <a:t>other carbons and</a:t>
            </a:r>
          </a:p>
          <a:p>
            <a:pPr marL="800100" lvl="1" indent="-355600" eaLnBrk="1" hangingPunct="1"/>
            <a:r>
              <a:rPr lang="en-US" dirty="0" smtClean="0">
                <a:latin typeface="Arial" charset="0"/>
              </a:rPr>
              <a:t>atoms of other elements like hydrogen &amp; oxygen &amp; nitrogen</a:t>
            </a:r>
          </a:p>
          <a:p>
            <a:pPr marL="292100" indent="-292100" eaLnBrk="1" hangingPunct="1"/>
            <a:r>
              <a:rPr lang="en-US" dirty="0" smtClean="0">
                <a:latin typeface="Arial" charset="0"/>
              </a:rPr>
              <a:t>Carbon-based molecules are called </a:t>
            </a:r>
            <a:r>
              <a:rPr lang="en-US" b="1" dirty="0" smtClean="0">
                <a:latin typeface="Arial" charset="0"/>
              </a:rPr>
              <a:t>organic compounds.</a:t>
            </a:r>
          </a:p>
        </p:txBody>
      </p:sp>
      <p:sp>
        <p:nvSpPr>
          <p:cNvPr id="2048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0485"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048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34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168275" y="1316038"/>
            <a:ext cx="8534400" cy="4178300"/>
          </a:xfrm>
        </p:spPr>
        <p:txBody>
          <a:bodyPr/>
          <a:lstStyle/>
          <a:p>
            <a:pPr marL="292100" indent="-292100" eaLnBrk="1" hangingPunct="1"/>
            <a:r>
              <a:rPr lang="en-US" dirty="0" smtClean="0">
                <a:latin typeface="Arial" charset="0"/>
              </a:rPr>
              <a:t>A </a:t>
            </a:r>
            <a:r>
              <a:rPr lang="en-US" b="1" dirty="0" smtClean="0">
                <a:latin typeface="Arial" charset="0"/>
              </a:rPr>
              <a:t>carbon skeleton</a:t>
            </a:r>
            <a:r>
              <a:rPr lang="en-US" dirty="0" smtClean="0">
                <a:latin typeface="Arial" charset="0"/>
              </a:rPr>
              <a:t> is a chain of carbon atoms that can be</a:t>
            </a:r>
          </a:p>
          <a:p>
            <a:pPr lvl="1" indent="-354013" eaLnBrk="1" hangingPunct="1"/>
            <a:r>
              <a:rPr lang="en-US" dirty="0" smtClean="0">
                <a:latin typeface="Arial" charset="0"/>
              </a:rPr>
              <a:t>branched or</a:t>
            </a:r>
          </a:p>
          <a:p>
            <a:pPr lvl="1" indent="-354013" eaLnBrk="1" hangingPunct="1"/>
            <a:r>
              <a:rPr lang="en-US" dirty="0" err="1" smtClean="0">
                <a:latin typeface="Arial" charset="0"/>
              </a:rPr>
              <a:t>unbranched</a:t>
            </a:r>
            <a:r>
              <a:rPr lang="en-US" dirty="0" smtClean="0">
                <a:latin typeface="Arial" charset="0"/>
              </a:rPr>
              <a:t>.</a:t>
            </a:r>
          </a:p>
          <a:p>
            <a:pPr marL="292100" indent="-292100" eaLnBrk="1" hangingPunct="1"/>
            <a:r>
              <a:rPr lang="en-US" dirty="0" smtClean="0">
                <a:latin typeface="Arial" charset="0"/>
              </a:rPr>
              <a:t>Compounds with the same formula but different structural arrangements are called </a:t>
            </a:r>
            <a:r>
              <a:rPr lang="en-US" b="1" dirty="0" smtClean="0">
                <a:latin typeface="Arial" charset="0"/>
              </a:rPr>
              <a:t>isomers.</a:t>
            </a:r>
            <a:endParaRPr lang="en-US" dirty="0" smtClean="0">
              <a:latin typeface="Arial" charset="0"/>
            </a:endParaRPr>
          </a:p>
        </p:txBody>
      </p:sp>
      <p:sp>
        <p:nvSpPr>
          <p:cNvPr id="24579"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4580" name="Rectangle 7"/>
          <p:cNvSpPr>
            <a:spLocks noChangeArrowheads="1"/>
          </p:cNvSpPr>
          <p:nvPr/>
        </p:nvSpPr>
        <p:spPr bwMode="auto">
          <a:xfrm>
            <a:off x="182563" y="104775"/>
            <a:ext cx="8534400" cy="914400"/>
          </a:xfrm>
          <a:prstGeom prst="rect">
            <a:avLst/>
          </a:prstGeom>
          <a:noFill/>
          <a:ln w="9525">
            <a:noFill/>
            <a:miter lim="800000"/>
            <a:headEnd/>
            <a:tailEnd/>
          </a:ln>
        </p:spPr>
        <p:txBody>
          <a:bodyPr lIns="0" tIns="0" rIns="0" bIns="0"/>
          <a:lstStyle/>
          <a:p>
            <a:pPr marL="609600" indent="-609600">
              <a:lnSpc>
                <a:spcPct val="90000"/>
              </a:lnSpc>
            </a:pPr>
            <a:r>
              <a:rPr lang="en-US" sz="3200" b="1">
                <a:solidFill>
                  <a:srgbClr val="A8002A"/>
                </a:solidFill>
                <a:latin typeface="Times New Roman" pitchFamily="18" charset="0"/>
              </a:rPr>
              <a:t>3.1 Life’s molecular diversity is based on the properties of carbon</a:t>
            </a:r>
          </a:p>
        </p:txBody>
      </p:sp>
      <p:sp>
        <p:nvSpPr>
          <p:cNvPr id="24581"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458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35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anim calcmode="lin" valueType="num">
                                      <p:cBhvr additive="base">
                                        <p:cTn id="19"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8">
                                            <p:txEl>
                                              <p:pRg st="3" end="3"/>
                                            </p:txEl>
                                          </p:spTgt>
                                        </p:tgtEl>
                                        <p:attrNameLst>
                                          <p:attrName>style.visibility</p:attrName>
                                        </p:attrNameLst>
                                      </p:cBhvr>
                                      <p:to>
                                        <p:strVal val="visible"/>
                                      </p:to>
                                    </p:set>
                                    <p:anim calcmode="lin" valueType="num">
                                      <p:cBhvr additive="base">
                                        <p:cTn id="25" dur="500" fill="hold"/>
                                        <p:tgtEl>
                                          <p:spTgt spid="245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3_01b_CarbonSkeletons-U"/>
          <p:cNvPicPr>
            <a:picLocks noChangeAspect="1" noChangeArrowheads="1"/>
          </p:cNvPicPr>
          <p:nvPr/>
        </p:nvPicPr>
        <p:blipFill>
          <a:blip r:embed="rId3" cstate="print"/>
          <a:srcRect/>
          <a:stretch>
            <a:fillRect/>
          </a:stretch>
        </p:blipFill>
        <p:spPr bwMode="auto">
          <a:xfrm>
            <a:off x="2401888" y="225425"/>
            <a:ext cx="4340225" cy="6584950"/>
          </a:xfrm>
          <a:prstGeom prst="rect">
            <a:avLst/>
          </a:prstGeom>
          <a:noFill/>
          <a:ln w="9525">
            <a:noFill/>
            <a:miter lim="800000"/>
            <a:headEnd/>
            <a:tailEnd/>
          </a:ln>
        </p:spPr>
      </p:pic>
      <p:sp>
        <p:nvSpPr>
          <p:cNvPr id="2560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3.1B</a:t>
            </a:r>
          </a:p>
        </p:txBody>
      </p:sp>
      <p:sp>
        <p:nvSpPr>
          <p:cNvPr id="25604" name="Text Box 3"/>
          <p:cNvSpPr txBox="1">
            <a:spLocks noChangeArrowheads="1"/>
          </p:cNvSpPr>
          <p:nvPr/>
        </p:nvSpPr>
        <p:spPr bwMode="auto">
          <a:xfrm>
            <a:off x="2520950" y="274638"/>
            <a:ext cx="5130800" cy="190500"/>
          </a:xfrm>
          <a:prstGeom prst="rect">
            <a:avLst/>
          </a:prstGeom>
          <a:noFill/>
          <a:ln w="9525">
            <a:noFill/>
            <a:miter lim="800000"/>
            <a:headEnd/>
            <a:tailEnd/>
          </a:ln>
        </p:spPr>
        <p:txBody>
          <a:bodyPr wrap="none" lIns="0" tIns="0" rIns="0" bIns="0"/>
          <a:lstStyle/>
          <a:p>
            <a:pPr eaLnBrk="0" hangingPunct="0"/>
            <a:r>
              <a:rPr lang="en-US" sz="1400" b="1"/>
              <a:t>Length.   Carbon skeletons vary in length.</a:t>
            </a:r>
          </a:p>
        </p:txBody>
      </p:sp>
      <p:sp>
        <p:nvSpPr>
          <p:cNvPr id="25605" name="Text Box 3"/>
          <p:cNvSpPr txBox="1">
            <a:spLocks noChangeArrowheads="1"/>
          </p:cNvSpPr>
          <p:nvPr/>
        </p:nvSpPr>
        <p:spPr bwMode="auto">
          <a:xfrm>
            <a:off x="3240088" y="1292225"/>
            <a:ext cx="609600" cy="177800"/>
          </a:xfrm>
          <a:prstGeom prst="rect">
            <a:avLst/>
          </a:prstGeom>
          <a:noFill/>
          <a:ln w="9525">
            <a:noFill/>
            <a:miter lim="800000"/>
            <a:headEnd/>
            <a:tailEnd/>
          </a:ln>
        </p:spPr>
        <p:txBody>
          <a:bodyPr wrap="none" lIns="0" tIns="0" rIns="0" bIns="0"/>
          <a:lstStyle/>
          <a:p>
            <a:pPr eaLnBrk="0" hangingPunct="0"/>
            <a:r>
              <a:rPr lang="en-US" sz="1400" b="1"/>
              <a:t>Ethane</a:t>
            </a:r>
          </a:p>
        </p:txBody>
      </p:sp>
      <p:sp>
        <p:nvSpPr>
          <p:cNvPr id="25606" name="Text Box 3"/>
          <p:cNvSpPr txBox="1">
            <a:spLocks noChangeArrowheads="1"/>
          </p:cNvSpPr>
          <p:nvPr/>
        </p:nvSpPr>
        <p:spPr bwMode="auto">
          <a:xfrm>
            <a:off x="5265738" y="1290638"/>
            <a:ext cx="609600" cy="177800"/>
          </a:xfrm>
          <a:prstGeom prst="rect">
            <a:avLst/>
          </a:prstGeom>
          <a:noFill/>
          <a:ln w="9525">
            <a:noFill/>
            <a:miter lim="800000"/>
            <a:headEnd/>
            <a:tailEnd/>
          </a:ln>
        </p:spPr>
        <p:txBody>
          <a:bodyPr wrap="none" lIns="0" tIns="0" rIns="0" bIns="0"/>
          <a:lstStyle/>
          <a:p>
            <a:pPr eaLnBrk="0" hangingPunct="0"/>
            <a:r>
              <a:rPr lang="en-US" sz="1400" b="1"/>
              <a:t>Propane</a:t>
            </a:r>
          </a:p>
        </p:txBody>
      </p:sp>
      <p:sp>
        <p:nvSpPr>
          <p:cNvPr id="25607" name="Text Box 3"/>
          <p:cNvSpPr txBox="1">
            <a:spLocks noChangeArrowheads="1"/>
          </p:cNvSpPr>
          <p:nvPr/>
        </p:nvSpPr>
        <p:spPr bwMode="auto">
          <a:xfrm>
            <a:off x="3228975" y="3171825"/>
            <a:ext cx="609600" cy="177800"/>
          </a:xfrm>
          <a:prstGeom prst="rect">
            <a:avLst/>
          </a:prstGeom>
          <a:noFill/>
          <a:ln w="9525">
            <a:noFill/>
            <a:miter lim="800000"/>
            <a:headEnd/>
            <a:tailEnd/>
          </a:ln>
        </p:spPr>
        <p:txBody>
          <a:bodyPr wrap="none" lIns="0" tIns="0" rIns="0" bIns="0"/>
          <a:lstStyle/>
          <a:p>
            <a:pPr eaLnBrk="0" hangingPunct="0"/>
            <a:r>
              <a:rPr lang="en-US" sz="1400" b="1"/>
              <a:t>Butane</a:t>
            </a:r>
          </a:p>
        </p:txBody>
      </p:sp>
      <p:sp>
        <p:nvSpPr>
          <p:cNvPr id="25608" name="Text Box 3"/>
          <p:cNvSpPr txBox="1">
            <a:spLocks noChangeArrowheads="1"/>
          </p:cNvSpPr>
          <p:nvPr/>
        </p:nvSpPr>
        <p:spPr bwMode="auto">
          <a:xfrm>
            <a:off x="5238750" y="3175000"/>
            <a:ext cx="609600" cy="177800"/>
          </a:xfrm>
          <a:prstGeom prst="rect">
            <a:avLst/>
          </a:prstGeom>
          <a:noFill/>
          <a:ln w="9525">
            <a:noFill/>
            <a:miter lim="800000"/>
            <a:headEnd/>
            <a:tailEnd/>
          </a:ln>
        </p:spPr>
        <p:txBody>
          <a:bodyPr wrap="none" lIns="0" tIns="0" rIns="0" bIns="0"/>
          <a:lstStyle/>
          <a:p>
            <a:pPr eaLnBrk="0" hangingPunct="0"/>
            <a:r>
              <a:rPr lang="en-US" sz="1400" b="1"/>
              <a:t>Isobutane</a:t>
            </a:r>
          </a:p>
        </p:txBody>
      </p:sp>
      <p:sp>
        <p:nvSpPr>
          <p:cNvPr id="25609" name="Text Box 3"/>
          <p:cNvSpPr txBox="1">
            <a:spLocks noChangeArrowheads="1"/>
          </p:cNvSpPr>
          <p:nvPr/>
        </p:nvSpPr>
        <p:spPr bwMode="auto">
          <a:xfrm>
            <a:off x="2500313" y="1646238"/>
            <a:ext cx="757237" cy="246062"/>
          </a:xfrm>
          <a:prstGeom prst="rect">
            <a:avLst/>
          </a:prstGeom>
          <a:noFill/>
          <a:ln w="9525">
            <a:noFill/>
            <a:miter lim="800000"/>
            <a:headEnd/>
            <a:tailEnd/>
          </a:ln>
        </p:spPr>
        <p:txBody>
          <a:bodyPr wrap="none" lIns="0" tIns="0" rIns="0" bIns="0"/>
          <a:lstStyle/>
          <a:p>
            <a:pPr eaLnBrk="0" hangingPunct="0"/>
            <a:r>
              <a:rPr lang="en-US" sz="1400" b="1"/>
              <a:t>Branching.</a:t>
            </a:r>
          </a:p>
        </p:txBody>
      </p:sp>
      <p:sp>
        <p:nvSpPr>
          <p:cNvPr id="25610" name="Text Box 3"/>
          <p:cNvSpPr txBox="1">
            <a:spLocks noChangeArrowheads="1"/>
          </p:cNvSpPr>
          <p:nvPr/>
        </p:nvSpPr>
        <p:spPr bwMode="auto">
          <a:xfrm>
            <a:off x="3576638" y="1684338"/>
            <a:ext cx="2332037" cy="407987"/>
          </a:xfrm>
          <a:prstGeom prst="rect">
            <a:avLst/>
          </a:prstGeom>
          <a:noFill/>
          <a:ln w="9525">
            <a:noFill/>
            <a:miter lim="800000"/>
            <a:headEnd/>
            <a:tailEnd/>
          </a:ln>
        </p:spPr>
        <p:txBody>
          <a:bodyPr wrap="none" lIns="0" tIns="0" rIns="0" bIns="0"/>
          <a:lstStyle/>
          <a:p>
            <a:pPr eaLnBrk="0" hangingPunct="0">
              <a:lnSpc>
                <a:spcPct val="80000"/>
              </a:lnSpc>
            </a:pPr>
            <a:r>
              <a:rPr lang="en-US" sz="1400" b="1"/>
              <a:t>Skeletons may be unbranched</a:t>
            </a:r>
            <a:br>
              <a:rPr lang="en-US" sz="1400" b="1"/>
            </a:br>
            <a:r>
              <a:rPr lang="en-US" sz="1400" b="1"/>
              <a:t>or branched.</a:t>
            </a:r>
          </a:p>
        </p:txBody>
      </p:sp>
      <p:sp>
        <p:nvSpPr>
          <p:cNvPr id="25611" name="Text Box 3"/>
          <p:cNvSpPr txBox="1">
            <a:spLocks noChangeArrowheads="1"/>
          </p:cNvSpPr>
          <p:nvPr/>
        </p:nvSpPr>
        <p:spPr bwMode="auto">
          <a:xfrm>
            <a:off x="2452688" y="3478213"/>
            <a:ext cx="4291012" cy="161925"/>
          </a:xfrm>
          <a:prstGeom prst="rect">
            <a:avLst/>
          </a:prstGeom>
          <a:noFill/>
          <a:ln w="9525">
            <a:noFill/>
            <a:miter lim="800000"/>
            <a:headEnd/>
            <a:tailEnd/>
          </a:ln>
        </p:spPr>
        <p:txBody>
          <a:bodyPr wrap="none" lIns="0" tIns="0" rIns="0" bIns="0"/>
          <a:lstStyle/>
          <a:p>
            <a:pPr eaLnBrk="0" hangingPunct="0"/>
            <a:r>
              <a:rPr lang="en-US" sz="1400" b="1"/>
              <a:t>Double bonds. Skeletons may have double bonds.</a:t>
            </a:r>
          </a:p>
        </p:txBody>
      </p:sp>
      <p:sp>
        <p:nvSpPr>
          <p:cNvPr id="25612" name="Text Box 3"/>
          <p:cNvSpPr txBox="1">
            <a:spLocks noChangeArrowheads="1"/>
          </p:cNvSpPr>
          <p:nvPr/>
        </p:nvSpPr>
        <p:spPr bwMode="auto">
          <a:xfrm>
            <a:off x="3116263" y="4503738"/>
            <a:ext cx="609600" cy="177800"/>
          </a:xfrm>
          <a:prstGeom prst="rect">
            <a:avLst/>
          </a:prstGeom>
          <a:noFill/>
          <a:ln w="9525">
            <a:noFill/>
            <a:miter lim="800000"/>
            <a:headEnd/>
            <a:tailEnd/>
          </a:ln>
        </p:spPr>
        <p:txBody>
          <a:bodyPr wrap="none" lIns="0" tIns="0" rIns="0" bIns="0"/>
          <a:lstStyle/>
          <a:p>
            <a:pPr eaLnBrk="0" hangingPunct="0"/>
            <a:r>
              <a:rPr lang="en-US" sz="1400" b="1"/>
              <a:t>1-Butene</a:t>
            </a:r>
          </a:p>
        </p:txBody>
      </p:sp>
      <p:sp>
        <p:nvSpPr>
          <p:cNvPr id="25613" name="Text Box 3"/>
          <p:cNvSpPr txBox="1">
            <a:spLocks noChangeArrowheads="1"/>
          </p:cNvSpPr>
          <p:nvPr/>
        </p:nvSpPr>
        <p:spPr bwMode="auto">
          <a:xfrm>
            <a:off x="5262563" y="4503738"/>
            <a:ext cx="609600" cy="177800"/>
          </a:xfrm>
          <a:prstGeom prst="rect">
            <a:avLst/>
          </a:prstGeom>
          <a:noFill/>
          <a:ln w="9525">
            <a:noFill/>
            <a:miter lim="800000"/>
            <a:headEnd/>
            <a:tailEnd/>
          </a:ln>
        </p:spPr>
        <p:txBody>
          <a:bodyPr wrap="none" lIns="0" tIns="0" rIns="0" bIns="0"/>
          <a:lstStyle/>
          <a:p>
            <a:pPr eaLnBrk="0" hangingPunct="0"/>
            <a:r>
              <a:rPr lang="en-US" sz="1400" b="1"/>
              <a:t>2-Butene</a:t>
            </a:r>
          </a:p>
        </p:txBody>
      </p:sp>
      <p:sp>
        <p:nvSpPr>
          <p:cNvPr id="25614" name="Text Box 3"/>
          <p:cNvSpPr txBox="1">
            <a:spLocks noChangeArrowheads="1"/>
          </p:cNvSpPr>
          <p:nvPr/>
        </p:nvSpPr>
        <p:spPr bwMode="auto">
          <a:xfrm>
            <a:off x="2722563" y="6323013"/>
            <a:ext cx="609600" cy="177800"/>
          </a:xfrm>
          <a:prstGeom prst="rect">
            <a:avLst/>
          </a:prstGeom>
          <a:noFill/>
          <a:ln w="9525">
            <a:noFill/>
            <a:miter lim="800000"/>
            <a:headEnd/>
            <a:tailEnd/>
          </a:ln>
        </p:spPr>
        <p:txBody>
          <a:bodyPr wrap="none" lIns="0" tIns="0" rIns="0" bIns="0"/>
          <a:lstStyle/>
          <a:p>
            <a:pPr eaLnBrk="0" hangingPunct="0"/>
            <a:r>
              <a:rPr lang="en-US" sz="1400" b="1"/>
              <a:t>Cyclohexane</a:t>
            </a:r>
          </a:p>
        </p:txBody>
      </p:sp>
      <p:sp>
        <p:nvSpPr>
          <p:cNvPr id="25615" name="Text Box 3"/>
          <p:cNvSpPr txBox="1">
            <a:spLocks noChangeArrowheads="1"/>
          </p:cNvSpPr>
          <p:nvPr/>
        </p:nvSpPr>
        <p:spPr bwMode="auto">
          <a:xfrm>
            <a:off x="5076825" y="6319838"/>
            <a:ext cx="609600" cy="177800"/>
          </a:xfrm>
          <a:prstGeom prst="rect">
            <a:avLst/>
          </a:prstGeom>
          <a:noFill/>
          <a:ln w="9525">
            <a:noFill/>
            <a:miter lim="800000"/>
            <a:headEnd/>
            <a:tailEnd/>
          </a:ln>
        </p:spPr>
        <p:txBody>
          <a:bodyPr wrap="none" lIns="0" tIns="0" rIns="0" bIns="0"/>
          <a:lstStyle/>
          <a:p>
            <a:pPr eaLnBrk="0" hangingPunct="0"/>
            <a:r>
              <a:rPr lang="en-US" sz="1400" b="1"/>
              <a:t>Benzene</a:t>
            </a:r>
          </a:p>
        </p:txBody>
      </p:sp>
      <p:sp>
        <p:nvSpPr>
          <p:cNvPr id="25616" name="Text Box 3"/>
          <p:cNvSpPr txBox="1">
            <a:spLocks noChangeArrowheads="1"/>
          </p:cNvSpPr>
          <p:nvPr/>
        </p:nvSpPr>
        <p:spPr bwMode="auto">
          <a:xfrm>
            <a:off x="2500313" y="4846638"/>
            <a:ext cx="609600" cy="177800"/>
          </a:xfrm>
          <a:prstGeom prst="rect">
            <a:avLst/>
          </a:prstGeom>
          <a:noFill/>
          <a:ln w="9525">
            <a:noFill/>
            <a:miter lim="800000"/>
            <a:headEnd/>
            <a:tailEnd/>
          </a:ln>
        </p:spPr>
        <p:txBody>
          <a:bodyPr wrap="none" lIns="0" tIns="0" rIns="0" bIns="0"/>
          <a:lstStyle/>
          <a:p>
            <a:pPr eaLnBrk="0" hangingPunct="0"/>
            <a:r>
              <a:rPr lang="en-US" sz="1400" b="1"/>
              <a:t>Rings.   Skeletons may be arranged in rings.</a:t>
            </a:r>
          </a:p>
        </p:txBody>
      </p:sp>
      <p:sp>
        <p:nvSpPr>
          <p:cNvPr id="17" name="Slide Number Placeholder 16"/>
          <p:cNvSpPr>
            <a:spLocks noGrp="1"/>
          </p:cNvSpPr>
          <p:nvPr>
            <p:ph type="sldNum" sz="quarter" idx="12"/>
          </p:nvPr>
        </p:nvSpPr>
        <p:spPr/>
        <p:txBody>
          <a:bodyPr/>
          <a:lstStyle/>
          <a:p>
            <a:fld id="{53D81C5B-7845-4C2F-9096-FF6E6E1AEF9F}"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82563" y="104775"/>
            <a:ext cx="8534400" cy="914400"/>
          </a:xfrm>
        </p:spPr>
        <p:txBody>
          <a:bodyPr>
            <a:normAutofit fontScale="90000"/>
          </a:bodyPr>
          <a:lstStyle/>
          <a:p>
            <a:pPr marL="609600" indent="-609600" eaLnBrk="1" hangingPunct="1"/>
            <a:r>
              <a:rPr lang="en-US" sz="3200" smtClean="0"/>
              <a:t>3.3 Cells make a huge number of large molecules from a limited set of small molecules</a:t>
            </a:r>
          </a:p>
        </p:txBody>
      </p:sp>
      <p:sp>
        <p:nvSpPr>
          <p:cNvPr id="40963" name="Rectangle 3"/>
          <p:cNvSpPr>
            <a:spLocks noGrp="1" noChangeArrowheads="1"/>
          </p:cNvSpPr>
          <p:nvPr>
            <p:ph type="body" idx="4294967295"/>
          </p:nvPr>
        </p:nvSpPr>
        <p:spPr>
          <a:xfrm>
            <a:off x="168275" y="1314450"/>
            <a:ext cx="8747125" cy="5276850"/>
          </a:xfrm>
        </p:spPr>
        <p:txBody>
          <a:bodyPr/>
          <a:lstStyle/>
          <a:p>
            <a:pPr marL="292100" indent="-292100" eaLnBrk="1" hangingPunct="1"/>
            <a:r>
              <a:rPr lang="en-US" dirty="0" smtClean="0">
                <a:latin typeface="Arial" charset="0"/>
              </a:rPr>
              <a:t>There are four classes of molecules important to organisms:</a:t>
            </a:r>
          </a:p>
          <a:p>
            <a:pPr lvl="1" indent="-354013" eaLnBrk="1" hangingPunct="1"/>
            <a:r>
              <a:rPr lang="en-US" dirty="0" smtClean="0">
                <a:latin typeface="Arial" charset="0"/>
              </a:rPr>
              <a:t>carbohydrates,</a:t>
            </a:r>
          </a:p>
          <a:p>
            <a:pPr lvl="1" indent="-354013" eaLnBrk="1" hangingPunct="1"/>
            <a:r>
              <a:rPr lang="en-US" dirty="0" smtClean="0">
                <a:latin typeface="Arial" charset="0"/>
              </a:rPr>
              <a:t>proteins,</a:t>
            </a:r>
          </a:p>
          <a:p>
            <a:pPr lvl="1" indent="-354013" eaLnBrk="1" hangingPunct="1"/>
            <a:r>
              <a:rPr lang="en-US" dirty="0" smtClean="0">
                <a:latin typeface="Arial" charset="0"/>
              </a:rPr>
              <a:t>lipids, and</a:t>
            </a:r>
          </a:p>
          <a:p>
            <a:pPr lvl="1" indent="-354013" eaLnBrk="1" hangingPunct="1"/>
            <a:r>
              <a:rPr lang="en-US" dirty="0" smtClean="0">
                <a:latin typeface="Arial" charset="0"/>
              </a:rPr>
              <a:t>nucleic acids.</a:t>
            </a:r>
          </a:p>
        </p:txBody>
      </p:sp>
      <p:sp>
        <p:nvSpPr>
          <p:cNvPr id="4096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0965"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096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37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82563" y="104775"/>
            <a:ext cx="8534400" cy="914400"/>
          </a:xfrm>
        </p:spPr>
        <p:txBody>
          <a:bodyPr>
            <a:normAutofit fontScale="90000"/>
          </a:bodyPr>
          <a:lstStyle/>
          <a:p>
            <a:pPr marL="609600" indent="-609600" eaLnBrk="1" hangingPunct="1"/>
            <a:r>
              <a:rPr lang="en-US" sz="3200" smtClean="0"/>
              <a:t>3.3 Cells make a huge number of large molecules from a limited set of small molecules</a:t>
            </a:r>
          </a:p>
        </p:txBody>
      </p:sp>
      <p:sp>
        <p:nvSpPr>
          <p:cNvPr id="41987" name="Rectangle 3"/>
          <p:cNvSpPr>
            <a:spLocks noGrp="1" noChangeArrowheads="1"/>
          </p:cNvSpPr>
          <p:nvPr>
            <p:ph type="body" idx="4294967295"/>
          </p:nvPr>
        </p:nvSpPr>
        <p:spPr>
          <a:xfrm>
            <a:off x="168275" y="1316038"/>
            <a:ext cx="8534400" cy="3571875"/>
          </a:xfrm>
        </p:spPr>
        <p:txBody>
          <a:bodyPr>
            <a:normAutofit fontScale="92500" lnSpcReduction="10000"/>
          </a:bodyPr>
          <a:lstStyle/>
          <a:p>
            <a:pPr marL="292100" indent="-292100" eaLnBrk="1" hangingPunct="1"/>
            <a:r>
              <a:rPr lang="en-US" dirty="0" smtClean="0">
                <a:latin typeface="Arial" charset="0"/>
              </a:rPr>
              <a:t>The four classes of biological molecules contain very large molecules.</a:t>
            </a:r>
          </a:p>
          <a:p>
            <a:pPr marL="800100" lvl="1" indent="-355600" eaLnBrk="1" hangingPunct="1"/>
            <a:r>
              <a:rPr lang="en-US" dirty="0" smtClean="0">
                <a:latin typeface="Arial" charset="0"/>
              </a:rPr>
              <a:t>called </a:t>
            </a:r>
            <a:r>
              <a:rPr lang="en-US" b="1" dirty="0" smtClean="0">
                <a:latin typeface="Arial" charset="0"/>
              </a:rPr>
              <a:t>macromolecules</a:t>
            </a:r>
            <a:r>
              <a:rPr lang="en-US" dirty="0" smtClean="0">
                <a:latin typeface="Arial" charset="0"/>
              </a:rPr>
              <a:t> because of their large size.</a:t>
            </a:r>
          </a:p>
          <a:p>
            <a:pPr marL="800100" lvl="1" indent="-355600" eaLnBrk="1" hangingPunct="1"/>
            <a:r>
              <a:rPr lang="en-US" dirty="0" smtClean="0">
                <a:latin typeface="Arial" charset="0"/>
              </a:rPr>
              <a:t>They are also called </a:t>
            </a:r>
            <a:r>
              <a:rPr lang="en-US" b="1" dirty="0" smtClean="0">
                <a:latin typeface="Arial" charset="0"/>
              </a:rPr>
              <a:t>polymers</a:t>
            </a:r>
            <a:r>
              <a:rPr lang="en-US" dirty="0" smtClean="0">
                <a:latin typeface="Arial" charset="0"/>
              </a:rPr>
              <a:t> because they are made from identical building blocks strung together.</a:t>
            </a:r>
          </a:p>
          <a:p>
            <a:pPr marL="800100" lvl="1" indent="-355600" eaLnBrk="1" hangingPunct="1"/>
            <a:r>
              <a:rPr lang="en-US" dirty="0" smtClean="0">
                <a:latin typeface="Arial" charset="0"/>
              </a:rPr>
              <a:t>The building blocks of polymers are called </a:t>
            </a:r>
            <a:r>
              <a:rPr lang="en-US" b="1" dirty="0" smtClean="0">
                <a:latin typeface="Arial" charset="0"/>
              </a:rPr>
              <a:t>monomers.</a:t>
            </a:r>
            <a:endParaRPr lang="en-US" dirty="0" smtClean="0">
              <a:latin typeface="Arial" charset="0"/>
            </a:endParaRPr>
          </a:p>
        </p:txBody>
      </p:sp>
      <p:sp>
        <p:nvSpPr>
          <p:cNvPr id="4198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1989"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199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38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82563" y="104775"/>
            <a:ext cx="8534400" cy="914400"/>
          </a:xfrm>
        </p:spPr>
        <p:txBody>
          <a:bodyPr>
            <a:normAutofit fontScale="90000"/>
          </a:bodyPr>
          <a:lstStyle/>
          <a:p>
            <a:pPr marL="609600" indent="-609600" eaLnBrk="1" hangingPunct="1"/>
            <a:r>
              <a:rPr lang="en-US" sz="3200" smtClean="0"/>
              <a:t>3.3 Cells make a huge number of large molecules from a limited set of small molecules</a:t>
            </a:r>
          </a:p>
        </p:txBody>
      </p:sp>
      <p:sp>
        <p:nvSpPr>
          <p:cNvPr id="43011" name="Rectangle 3"/>
          <p:cNvSpPr>
            <a:spLocks noGrp="1" noChangeArrowheads="1"/>
          </p:cNvSpPr>
          <p:nvPr>
            <p:ph type="body" idx="4294967295"/>
          </p:nvPr>
        </p:nvSpPr>
        <p:spPr>
          <a:xfrm>
            <a:off x="166688" y="1316038"/>
            <a:ext cx="8534400" cy="4149725"/>
          </a:xfrm>
        </p:spPr>
        <p:txBody>
          <a:bodyPr>
            <a:normAutofit fontScale="85000" lnSpcReduction="20000"/>
          </a:bodyPr>
          <a:lstStyle/>
          <a:p>
            <a:pPr marL="292100" indent="-292100" eaLnBrk="1" hangingPunct="1"/>
            <a:r>
              <a:rPr lang="en-US" dirty="0" smtClean="0">
                <a:latin typeface="Arial" charset="0"/>
              </a:rPr>
              <a:t>Monomers are linked together to form polymers through </a:t>
            </a:r>
            <a:r>
              <a:rPr lang="en-US" b="1" dirty="0" smtClean="0">
                <a:latin typeface="Arial" charset="0"/>
              </a:rPr>
              <a:t>dehydration synthesis reactions</a:t>
            </a:r>
            <a:r>
              <a:rPr lang="en-US" dirty="0" smtClean="0">
                <a:latin typeface="Arial" charset="0"/>
              </a:rPr>
              <a:t>, which remove water.</a:t>
            </a:r>
          </a:p>
          <a:p>
            <a:pPr marL="692150" lvl="1" indent="-292100"/>
            <a:r>
              <a:rPr lang="en-US" dirty="0" smtClean="0">
                <a:latin typeface="Arial" charset="0"/>
              </a:rPr>
              <a:t>This is an anabolic reaction-building</a:t>
            </a:r>
          </a:p>
          <a:p>
            <a:pPr marL="292100" indent="-292100" eaLnBrk="1" hangingPunct="1"/>
            <a:r>
              <a:rPr lang="en-US" dirty="0" smtClean="0">
                <a:latin typeface="Arial" charset="0"/>
              </a:rPr>
              <a:t>Polymers are broken apart by </a:t>
            </a:r>
            <a:r>
              <a:rPr lang="en-US" b="1" dirty="0" smtClean="0">
                <a:latin typeface="Arial" charset="0"/>
              </a:rPr>
              <a:t>hydrolysis</a:t>
            </a:r>
            <a:r>
              <a:rPr lang="en-US" dirty="0" smtClean="0">
                <a:latin typeface="Arial" charset="0"/>
              </a:rPr>
              <a:t>, the addition of water.</a:t>
            </a:r>
          </a:p>
          <a:p>
            <a:pPr marL="692150" lvl="1" indent="-292100"/>
            <a:r>
              <a:rPr lang="en-US" dirty="0" smtClean="0">
                <a:latin typeface="Arial" charset="0"/>
              </a:rPr>
              <a:t>This is a catabolic reaction-taking apart</a:t>
            </a:r>
          </a:p>
          <a:p>
            <a:pPr marL="292100" indent="-292100" eaLnBrk="1" hangingPunct="1"/>
            <a:r>
              <a:rPr lang="en-US" dirty="0" smtClean="0">
                <a:latin typeface="Arial" charset="0"/>
              </a:rPr>
              <a:t>All biological reactions of this sort are mediated by </a:t>
            </a:r>
            <a:r>
              <a:rPr lang="en-US" b="1" dirty="0" smtClean="0">
                <a:latin typeface="Arial" charset="0"/>
              </a:rPr>
              <a:t>enzymes</a:t>
            </a:r>
            <a:r>
              <a:rPr lang="en-US" dirty="0" smtClean="0">
                <a:latin typeface="Arial" charset="0"/>
              </a:rPr>
              <a:t>, which speed up chemical reactions in cells.</a:t>
            </a:r>
          </a:p>
          <a:p>
            <a:pPr marL="692150" lvl="1" indent="-292100"/>
            <a:r>
              <a:rPr lang="en-US" b="1" dirty="0" smtClean="0">
                <a:latin typeface="Arial" charset="0"/>
              </a:rPr>
              <a:t>The sum total of both reactions is metabolism</a:t>
            </a:r>
          </a:p>
        </p:txBody>
      </p:sp>
      <p:sp>
        <p:nvSpPr>
          <p:cNvPr id="43012"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3013"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301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 calcmode="lin" valueType="num">
                                      <p:cBhvr additive="base">
                                        <p:cTn id="17"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anim calcmode="lin" valueType="num">
                                      <p:cBhvr additive="base">
                                        <p:cTn id="21"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 calcmode="lin" valueType="num">
                                      <p:cBhvr additive="base">
                                        <p:cTn id="27"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011">
                                            <p:txEl>
                                              <p:pRg st="5" end="5"/>
                                            </p:txEl>
                                          </p:spTgt>
                                        </p:tgtEl>
                                        <p:attrNameLst>
                                          <p:attrName>style.visibility</p:attrName>
                                        </p:attrNameLst>
                                      </p:cBhvr>
                                      <p:to>
                                        <p:strVal val="visible"/>
                                      </p:to>
                                    </p:set>
                                    <p:anim calcmode="lin" valueType="num">
                                      <p:cBhvr additive="base">
                                        <p:cTn id="31"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171450" y="104775"/>
            <a:ext cx="8534400" cy="914400"/>
          </a:xfrm>
        </p:spPr>
        <p:txBody>
          <a:bodyPr/>
          <a:lstStyle/>
          <a:p>
            <a:pPr eaLnBrk="1" hangingPunct="1"/>
            <a:r>
              <a:rPr lang="en-US" sz="3200" smtClean="0"/>
              <a:t>Introduction</a:t>
            </a:r>
          </a:p>
        </p:txBody>
      </p:sp>
      <p:sp>
        <p:nvSpPr>
          <p:cNvPr id="12291" name="Rectangle 1027"/>
          <p:cNvSpPr>
            <a:spLocks noGrp="1" noChangeArrowheads="1"/>
          </p:cNvSpPr>
          <p:nvPr>
            <p:ph type="body" idx="1"/>
          </p:nvPr>
        </p:nvSpPr>
        <p:spPr>
          <a:xfrm>
            <a:off x="168275" y="1266825"/>
            <a:ext cx="8534400" cy="4357688"/>
          </a:xfrm>
        </p:spPr>
        <p:txBody>
          <a:bodyPr/>
          <a:lstStyle/>
          <a:p>
            <a:pPr eaLnBrk="1" hangingPunct="1"/>
            <a:r>
              <a:rPr lang="en-US" sz="3200" dirty="0" smtClean="0">
                <a:latin typeface="Arial" charset="0"/>
              </a:rPr>
              <a:t>Life’s chemistry is tied to water.</a:t>
            </a:r>
          </a:p>
          <a:p>
            <a:pPr lvl="1" eaLnBrk="1" hangingPunct="1"/>
            <a:r>
              <a:rPr lang="en-US" sz="2800" dirty="0" smtClean="0">
                <a:latin typeface="Arial" charset="0"/>
              </a:rPr>
              <a:t>Life first evolved in water.</a:t>
            </a:r>
          </a:p>
          <a:p>
            <a:pPr lvl="1" eaLnBrk="1" hangingPunct="1"/>
            <a:r>
              <a:rPr lang="en-US" sz="2800" dirty="0" smtClean="0">
                <a:latin typeface="Arial" charset="0"/>
              </a:rPr>
              <a:t>All living organisms require water.</a:t>
            </a:r>
          </a:p>
          <a:p>
            <a:pPr lvl="1" eaLnBrk="1" hangingPunct="1"/>
            <a:r>
              <a:rPr lang="en-US" sz="2800" dirty="0" smtClean="0">
                <a:latin typeface="Arial" charset="0"/>
              </a:rPr>
              <a:t>The chemical reactions of your body occur in cells consisting of 70–95% water.</a:t>
            </a:r>
          </a:p>
        </p:txBody>
      </p:sp>
      <p:sp>
        <p:nvSpPr>
          <p:cNvPr id="1229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2293"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29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168275" y="1316038"/>
            <a:ext cx="8534400" cy="5138737"/>
          </a:xfrm>
        </p:spPr>
        <p:txBody>
          <a:bodyPr/>
          <a:lstStyle/>
          <a:p>
            <a:pPr marL="292100" indent="-292100" eaLnBrk="1" hangingPunct="1"/>
            <a:r>
              <a:rPr lang="en-US" dirty="0" smtClean="0">
                <a:latin typeface="Arial" charset="0"/>
              </a:rPr>
              <a:t>A cell makes a large number of polymers from a small group of monomers. For example,</a:t>
            </a:r>
          </a:p>
          <a:p>
            <a:pPr lvl="1" indent="-354013" eaLnBrk="1" hangingPunct="1"/>
            <a:r>
              <a:rPr lang="en-US" dirty="0" smtClean="0">
                <a:latin typeface="Arial" charset="0"/>
              </a:rPr>
              <a:t>proteins are made from only 20 different amino acids and</a:t>
            </a:r>
          </a:p>
          <a:p>
            <a:pPr lvl="1" indent="-354013" eaLnBrk="1" hangingPunct="1"/>
            <a:r>
              <a:rPr lang="en-US" dirty="0" smtClean="0">
                <a:latin typeface="Arial" charset="0"/>
              </a:rPr>
              <a:t>DNA is built from just four kinds of nucleotides.</a:t>
            </a:r>
          </a:p>
          <a:p>
            <a:pPr marL="292100" indent="-292100" eaLnBrk="1" hangingPunct="1"/>
            <a:r>
              <a:rPr lang="en-US" dirty="0" smtClean="0">
                <a:latin typeface="Arial" charset="0"/>
              </a:rPr>
              <a:t>The monomers used to make polymers are universal.</a:t>
            </a:r>
          </a:p>
        </p:txBody>
      </p:sp>
      <p:sp>
        <p:nvSpPr>
          <p:cNvPr id="44035"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4036" name="Rectangle 8"/>
          <p:cNvSpPr>
            <a:spLocks noGrp="1" noChangeArrowheads="1"/>
          </p:cNvSpPr>
          <p:nvPr>
            <p:ph type="title" idx="4294967295"/>
          </p:nvPr>
        </p:nvSpPr>
        <p:spPr>
          <a:xfrm>
            <a:off x="182563" y="104775"/>
            <a:ext cx="8534400" cy="914400"/>
          </a:xfrm>
        </p:spPr>
        <p:txBody>
          <a:bodyPr>
            <a:normAutofit fontScale="90000"/>
          </a:bodyPr>
          <a:lstStyle/>
          <a:p>
            <a:pPr marL="609600" indent="-609600" eaLnBrk="1" hangingPunct="1"/>
            <a:r>
              <a:rPr lang="en-US" sz="3200" smtClean="0"/>
              <a:t>3.3 Cells make a huge number of large molecules from a limited set of small molecules</a:t>
            </a:r>
          </a:p>
        </p:txBody>
      </p:sp>
      <p:sp>
        <p:nvSpPr>
          <p:cNvPr id="44037"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403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40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5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4">
                                            <p:txEl>
                                              <p:pRg st="1" end="1"/>
                                            </p:txEl>
                                          </p:spTgt>
                                        </p:tgtEl>
                                        <p:attrNameLst>
                                          <p:attrName>style.visibility</p:attrName>
                                        </p:attrNameLst>
                                      </p:cBhvr>
                                      <p:to>
                                        <p:strVal val="visible"/>
                                      </p:to>
                                    </p:set>
                                    <p:anim calcmode="lin" valueType="num">
                                      <p:cBhvr additive="base">
                                        <p:cTn id="13" dur="5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4">
                                            <p:txEl>
                                              <p:pRg st="2" end="2"/>
                                            </p:txEl>
                                          </p:spTgt>
                                        </p:tgtEl>
                                        <p:attrNameLst>
                                          <p:attrName>style.visibility</p:attrName>
                                        </p:attrNameLst>
                                      </p:cBhvr>
                                      <p:to>
                                        <p:strVal val="visible"/>
                                      </p:to>
                                    </p:set>
                                    <p:anim calcmode="lin" valueType="num">
                                      <p:cBhvr additive="base">
                                        <p:cTn id="19" dur="5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4">
                                            <p:txEl>
                                              <p:pRg st="3" end="3"/>
                                            </p:txEl>
                                          </p:spTgt>
                                        </p:tgtEl>
                                        <p:attrNameLst>
                                          <p:attrName>style.visibility</p:attrName>
                                        </p:attrNameLst>
                                      </p:cBhvr>
                                      <p:to>
                                        <p:strVal val="visible"/>
                                      </p:to>
                                    </p:set>
                                    <p:anim calcmode="lin" valueType="num">
                                      <p:cBhvr additive="base">
                                        <p:cTn id="25" dur="500" fill="hold"/>
                                        <p:tgtEl>
                                          <p:spTgt spid="440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3_03aDehydration_1-U"/>
          <p:cNvPicPr>
            <a:picLocks noChangeAspect="1" noChangeArrowheads="1"/>
          </p:cNvPicPr>
          <p:nvPr/>
        </p:nvPicPr>
        <p:blipFill>
          <a:blip r:embed="rId3" cstate="print"/>
          <a:srcRect/>
          <a:stretch>
            <a:fillRect/>
          </a:stretch>
        </p:blipFill>
        <p:spPr bwMode="auto">
          <a:xfrm>
            <a:off x="912813" y="1120775"/>
            <a:ext cx="7316787" cy="4614863"/>
          </a:xfrm>
          <a:prstGeom prst="rect">
            <a:avLst/>
          </a:prstGeom>
          <a:noFill/>
          <a:ln w="9525">
            <a:noFill/>
            <a:miter lim="800000"/>
            <a:headEnd/>
            <a:tailEnd/>
          </a:ln>
        </p:spPr>
      </p:pic>
      <p:sp>
        <p:nvSpPr>
          <p:cNvPr id="450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3.3A_s1</a:t>
            </a:r>
          </a:p>
        </p:txBody>
      </p:sp>
      <p:sp>
        <p:nvSpPr>
          <p:cNvPr id="45060" name="Text Box 3"/>
          <p:cNvSpPr txBox="1">
            <a:spLocks noChangeArrowheads="1"/>
          </p:cNvSpPr>
          <p:nvPr/>
        </p:nvSpPr>
        <p:spPr bwMode="auto">
          <a:xfrm>
            <a:off x="977900" y="1930400"/>
            <a:ext cx="2222500" cy="279400"/>
          </a:xfrm>
          <a:prstGeom prst="rect">
            <a:avLst/>
          </a:prstGeom>
          <a:noFill/>
          <a:ln w="9525">
            <a:noFill/>
            <a:miter lim="800000"/>
            <a:headEnd/>
            <a:tailEnd/>
          </a:ln>
        </p:spPr>
        <p:txBody>
          <a:bodyPr wrap="none" lIns="0" tIns="0" rIns="0" bIns="0"/>
          <a:lstStyle/>
          <a:p>
            <a:pPr eaLnBrk="0" hangingPunct="0"/>
            <a:r>
              <a:rPr lang="en-US" b="1"/>
              <a:t>Short polymer</a:t>
            </a:r>
          </a:p>
        </p:txBody>
      </p:sp>
      <p:sp>
        <p:nvSpPr>
          <p:cNvPr id="45061" name="Text Box 3"/>
          <p:cNvSpPr txBox="1">
            <a:spLocks noChangeArrowheads="1"/>
          </p:cNvSpPr>
          <p:nvPr/>
        </p:nvSpPr>
        <p:spPr bwMode="auto">
          <a:xfrm>
            <a:off x="6413500" y="1854200"/>
            <a:ext cx="1435100" cy="669925"/>
          </a:xfrm>
          <a:prstGeom prst="rect">
            <a:avLst/>
          </a:prstGeom>
          <a:noFill/>
          <a:ln w="9525">
            <a:noFill/>
            <a:miter lim="800000"/>
            <a:headEnd/>
            <a:tailEnd/>
          </a:ln>
        </p:spPr>
        <p:txBody>
          <a:bodyPr wrap="none" lIns="0" tIns="0" rIns="0" bIns="0"/>
          <a:lstStyle/>
          <a:p>
            <a:pPr algn="ctr" eaLnBrk="0" hangingPunct="0"/>
            <a:r>
              <a:rPr lang="en-US" b="1"/>
              <a:t>Unlinked</a:t>
            </a:r>
            <a:br>
              <a:rPr lang="en-US" b="1"/>
            </a:br>
            <a:r>
              <a:rPr lang="en-US" b="1"/>
              <a:t>monomer</a:t>
            </a:r>
          </a:p>
        </p:txBody>
      </p:sp>
      <p:sp>
        <p:nvSpPr>
          <p:cNvPr id="6" name="Slide Number Placeholder 5"/>
          <p:cNvSpPr>
            <a:spLocks noGrp="1"/>
          </p:cNvSpPr>
          <p:nvPr>
            <p:ph type="sldNum" sz="quarter" idx="12"/>
          </p:nvPr>
        </p:nvSpPr>
        <p:spPr/>
        <p:txBody>
          <a:bodyPr/>
          <a:lstStyle/>
          <a:p>
            <a:fld id="{53D81C5B-7845-4C2F-9096-FF6E6E1AEF9F}"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03_03aDehydration_2-U"/>
          <p:cNvPicPr>
            <a:picLocks noChangeAspect="1" noChangeArrowheads="1"/>
          </p:cNvPicPr>
          <p:nvPr/>
        </p:nvPicPr>
        <p:blipFill>
          <a:blip r:embed="rId3" cstate="print"/>
          <a:srcRect/>
          <a:stretch>
            <a:fillRect/>
          </a:stretch>
        </p:blipFill>
        <p:spPr bwMode="auto">
          <a:xfrm>
            <a:off x="912813" y="1120775"/>
            <a:ext cx="7316787" cy="4614863"/>
          </a:xfrm>
          <a:prstGeom prst="rect">
            <a:avLst/>
          </a:prstGeom>
          <a:noFill/>
          <a:ln w="9525">
            <a:noFill/>
            <a:miter lim="800000"/>
            <a:headEnd/>
            <a:tailEnd/>
          </a:ln>
        </p:spPr>
      </p:pic>
      <p:sp>
        <p:nvSpPr>
          <p:cNvPr id="4608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3.3A_s2</a:t>
            </a:r>
          </a:p>
        </p:txBody>
      </p:sp>
      <p:sp>
        <p:nvSpPr>
          <p:cNvPr id="46084" name="Text Box 3"/>
          <p:cNvSpPr txBox="1">
            <a:spLocks noChangeArrowheads="1"/>
          </p:cNvSpPr>
          <p:nvPr/>
        </p:nvSpPr>
        <p:spPr bwMode="auto">
          <a:xfrm>
            <a:off x="977900" y="1930400"/>
            <a:ext cx="2222500" cy="279400"/>
          </a:xfrm>
          <a:prstGeom prst="rect">
            <a:avLst/>
          </a:prstGeom>
          <a:noFill/>
          <a:ln w="9525">
            <a:noFill/>
            <a:miter lim="800000"/>
            <a:headEnd/>
            <a:tailEnd/>
          </a:ln>
        </p:spPr>
        <p:txBody>
          <a:bodyPr wrap="none" lIns="0" tIns="0" rIns="0" bIns="0"/>
          <a:lstStyle/>
          <a:p>
            <a:pPr eaLnBrk="0" hangingPunct="0"/>
            <a:r>
              <a:rPr lang="en-US" b="1"/>
              <a:t>Short polymer</a:t>
            </a:r>
          </a:p>
        </p:txBody>
      </p:sp>
      <p:sp>
        <p:nvSpPr>
          <p:cNvPr id="46085" name="Text Box 3"/>
          <p:cNvSpPr txBox="1">
            <a:spLocks noChangeArrowheads="1"/>
          </p:cNvSpPr>
          <p:nvPr/>
        </p:nvSpPr>
        <p:spPr bwMode="auto">
          <a:xfrm>
            <a:off x="6413500" y="1854200"/>
            <a:ext cx="1435100" cy="669925"/>
          </a:xfrm>
          <a:prstGeom prst="rect">
            <a:avLst/>
          </a:prstGeom>
          <a:noFill/>
          <a:ln w="9525">
            <a:noFill/>
            <a:miter lim="800000"/>
            <a:headEnd/>
            <a:tailEnd/>
          </a:ln>
        </p:spPr>
        <p:txBody>
          <a:bodyPr wrap="none" lIns="0" tIns="0" rIns="0" bIns="0"/>
          <a:lstStyle/>
          <a:p>
            <a:pPr algn="ctr" eaLnBrk="0" hangingPunct="0"/>
            <a:r>
              <a:rPr lang="en-US" b="1"/>
              <a:t>Unlinked</a:t>
            </a:r>
            <a:br>
              <a:rPr lang="en-US" b="1"/>
            </a:br>
            <a:r>
              <a:rPr lang="en-US" b="1"/>
              <a:t>monomer</a:t>
            </a:r>
          </a:p>
        </p:txBody>
      </p:sp>
      <p:sp>
        <p:nvSpPr>
          <p:cNvPr id="46086" name="Text Box 3"/>
          <p:cNvSpPr txBox="1">
            <a:spLocks noChangeArrowheads="1"/>
          </p:cNvSpPr>
          <p:nvPr/>
        </p:nvSpPr>
        <p:spPr bwMode="auto">
          <a:xfrm>
            <a:off x="2082800" y="3213100"/>
            <a:ext cx="3111500" cy="685800"/>
          </a:xfrm>
          <a:prstGeom prst="rect">
            <a:avLst/>
          </a:prstGeom>
          <a:noFill/>
          <a:ln w="9525">
            <a:noFill/>
            <a:miter lim="800000"/>
            <a:headEnd/>
            <a:tailEnd/>
          </a:ln>
        </p:spPr>
        <p:txBody>
          <a:bodyPr wrap="none" lIns="0" tIns="0" rIns="0" bIns="0"/>
          <a:lstStyle/>
          <a:p>
            <a:pPr eaLnBrk="0" hangingPunct="0"/>
            <a:r>
              <a:rPr lang="en-US" b="1"/>
              <a:t>Dehydration reaction</a:t>
            </a:r>
            <a:br>
              <a:rPr lang="en-US" b="1"/>
            </a:br>
            <a:r>
              <a:rPr lang="en-US" b="1"/>
              <a:t>forms a new bond</a:t>
            </a:r>
          </a:p>
        </p:txBody>
      </p:sp>
      <p:sp>
        <p:nvSpPr>
          <p:cNvPr id="46087" name="Text Box 3"/>
          <p:cNvSpPr txBox="1">
            <a:spLocks noChangeArrowheads="1"/>
          </p:cNvSpPr>
          <p:nvPr/>
        </p:nvSpPr>
        <p:spPr bwMode="auto">
          <a:xfrm>
            <a:off x="3517900" y="5194300"/>
            <a:ext cx="2222500" cy="279400"/>
          </a:xfrm>
          <a:prstGeom prst="rect">
            <a:avLst/>
          </a:prstGeom>
          <a:noFill/>
          <a:ln w="9525">
            <a:noFill/>
            <a:miter lim="800000"/>
            <a:headEnd/>
            <a:tailEnd/>
          </a:ln>
        </p:spPr>
        <p:txBody>
          <a:bodyPr wrap="none" lIns="0" tIns="0" rIns="0" bIns="0"/>
          <a:lstStyle/>
          <a:p>
            <a:pPr eaLnBrk="0" hangingPunct="0"/>
            <a:r>
              <a:rPr lang="en-US" b="1"/>
              <a:t>Longer polymer</a:t>
            </a:r>
          </a:p>
        </p:txBody>
      </p:sp>
      <p:sp>
        <p:nvSpPr>
          <p:cNvPr id="8" name="Slide Number Placeholder 7"/>
          <p:cNvSpPr>
            <a:spLocks noGrp="1"/>
          </p:cNvSpPr>
          <p:nvPr>
            <p:ph type="sldNum" sz="quarter" idx="12"/>
          </p:nvPr>
        </p:nvSpPr>
        <p:spPr/>
        <p:txBody>
          <a:bodyPr/>
          <a:lstStyle/>
          <a:p>
            <a:fld id="{53D81C5B-7845-4C2F-9096-FF6E6E1AEF9F}"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3_03bHydrolysis_1-L"/>
          <p:cNvPicPr>
            <a:picLocks noChangeAspect="1" noChangeArrowheads="1"/>
          </p:cNvPicPr>
          <p:nvPr/>
        </p:nvPicPr>
        <p:blipFill>
          <a:blip r:embed="rId3" cstate="print"/>
          <a:srcRect/>
          <a:stretch>
            <a:fillRect/>
          </a:stretch>
        </p:blipFill>
        <p:spPr bwMode="auto">
          <a:xfrm>
            <a:off x="876300" y="1011238"/>
            <a:ext cx="7389813" cy="4835525"/>
          </a:xfrm>
          <a:prstGeom prst="rect">
            <a:avLst/>
          </a:prstGeom>
          <a:noFill/>
          <a:ln w="9525">
            <a:noFill/>
            <a:miter lim="800000"/>
            <a:headEnd/>
            <a:tailEnd/>
          </a:ln>
        </p:spPr>
      </p:pic>
      <p:sp>
        <p:nvSpPr>
          <p:cNvPr id="4710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3.3B_s1</a:t>
            </a:r>
          </a:p>
        </p:txBody>
      </p:sp>
      <p:sp>
        <p:nvSpPr>
          <p:cNvPr id="4" name="Slide Number Placeholder 3"/>
          <p:cNvSpPr>
            <a:spLocks noGrp="1"/>
          </p:cNvSpPr>
          <p:nvPr>
            <p:ph type="sldNum" sz="quarter" idx="12"/>
          </p:nvPr>
        </p:nvSpPr>
        <p:spPr/>
        <p:txBody>
          <a:bodyPr/>
          <a:lstStyle/>
          <a:p>
            <a:fld id="{53D81C5B-7845-4C2F-9096-FF6E6E1AEF9F}" type="slidenum">
              <a:rPr lang="en-US" smtClean="0"/>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03_03bHydrolysis_2-U"/>
          <p:cNvPicPr>
            <a:picLocks noChangeAspect="1" noChangeArrowheads="1"/>
          </p:cNvPicPr>
          <p:nvPr/>
        </p:nvPicPr>
        <p:blipFill>
          <a:blip r:embed="rId3" cstate="print"/>
          <a:srcRect/>
          <a:stretch>
            <a:fillRect/>
          </a:stretch>
        </p:blipFill>
        <p:spPr bwMode="auto">
          <a:xfrm>
            <a:off x="876300" y="1011238"/>
            <a:ext cx="7389813" cy="4835525"/>
          </a:xfrm>
          <a:prstGeom prst="rect">
            <a:avLst/>
          </a:prstGeom>
          <a:noFill/>
          <a:ln w="9525">
            <a:noFill/>
            <a:miter lim="800000"/>
            <a:headEnd/>
            <a:tailEnd/>
          </a:ln>
        </p:spPr>
      </p:pic>
      <p:sp>
        <p:nvSpPr>
          <p:cNvPr id="4813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3.3B_s2</a:t>
            </a:r>
          </a:p>
        </p:txBody>
      </p:sp>
      <p:sp>
        <p:nvSpPr>
          <p:cNvPr id="48132" name="Text Box 3"/>
          <p:cNvSpPr txBox="1">
            <a:spLocks noChangeArrowheads="1"/>
          </p:cNvSpPr>
          <p:nvPr/>
        </p:nvSpPr>
        <p:spPr bwMode="auto">
          <a:xfrm>
            <a:off x="2971800" y="3454400"/>
            <a:ext cx="2222500" cy="279400"/>
          </a:xfrm>
          <a:prstGeom prst="rect">
            <a:avLst/>
          </a:prstGeom>
          <a:noFill/>
          <a:ln w="9525">
            <a:noFill/>
            <a:miter lim="800000"/>
            <a:headEnd/>
            <a:tailEnd/>
          </a:ln>
        </p:spPr>
        <p:txBody>
          <a:bodyPr wrap="none" lIns="0" tIns="0" rIns="0" bIns="0"/>
          <a:lstStyle/>
          <a:p>
            <a:pPr eaLnBrk="0" hangingPunct="0"/>
            <a:r>
              <a:rPr lang="en-US" b="1"/>
              <a:t>Hydrolysis</a:t>
            </a:r>
            <a:br>
              <a:rPr lang="en-US" b="1"/>
            </a:br>
            <a:r>
              <a:rPr lang="en-US" b="1"/>
              <a:t>breaks a bond</a:t>
            </a:r>
          </a:p>
        </p:txBody>
      </p:sp>
      <p:sp>
        <p:nvSpPr>
          <p:cNvPr id="5" name="Slide Number Placeholder 4"/>
          <p:cNvSpPr>
            <a:spLocks noGrp="1"/>
          </p:cNvSpPr>
          <p:nvPr>
            <p:ph type="sldNum" sz="quarter" idx="12"/>
          </p:nvPr>
        </p:nvSpPr>
        <p:spPr/>
        <p:txBody>
          <a:bodyPr/>
          <a:lstStyle/>
          <a:p>
            <a:fld id="{53D81C5B-7845-4C2F-9096-FF6E6E1AEF9F}" type="slidenum">
              <a:rPr lang="en-US" smtClean="0"/>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304800" y="1244600"/>
            <a:ext cx="8534400" cy="895350"/>
          </a:xfrm>
        </p:spPr>
        <p:txBody>
          <a:bodyPr/>
          <a:lstStyle/>
          <a:p>
            <a:pPr marL="339725" indent="-339725" algn="ctr" eaLnBrk="1" hangingPunct="1">
              <a:buFont typeface="Wingdings" pitchFamily="2" charset="2"/>
              <a:buNone/>
            </a:pPr>
            <a:r>
              <a:rPr lang="en-US" sz="4400" smtClean="0">
                <a:latin typeface="Arial" charset="0"/>
              </a:rPr>
              <a:t>CARBOHYDRATES</a:t>
            </a:r>
          </a:p>
        </p:txBody>
      </p:sp>
      <p:sp>
        <p:nvSpPr>
          <p:cNvPr id="49155"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915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915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 name="Slide Number Placeholder 5"/>
          <p:cNvSpPr>
            <a:spLocks noGrp="1"/>
          </p:cNvSpPr>
          <p:nvPr>
            <p:ph type="sldNum" sz="quarter" idx="12"/>
          </p:nvPr>
        </p:nvSpPr>
        <p:spPr/>
        <p:txBody>
          <a:bodyPr/>
          <a:lstStyle/>
          <a:p>
            <a:fld id="{53D81C5B-7845-4C2F-9096-FF6E6E1AEF9F}" type="slidenum">
              <a:rPr lang="en-US" smtClean="0"/>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204788" y="104775"/>
            <a:ext cx="8769350" cy="914400"/>
          </a:xfrm>
        </p:spPr>
        <p:txBody>
          <a:bodyPr>
            <a:normAutofit fontScale="90000"/>
          </a:bodyPr>
          <a:lstStyle/>
          <a:p>
            <a:pPr marL="609600" indent="-609600" eaLnBrk="1" hangingPunct="1"/>
            <a:r>
              <a:rPr lang="en-US" sz="3200" smtClean="0"/>
              <a:t>3.4 Monosaccharides are the simplest carbohydrates</a:t>
            </a:r>
          </a:p>
        </p:txBody>
      </p:sp>
      <p:sp>
        <p:nvSpPr>
          <p:cNvPr id="50179" name="Rectangle 3"/>
          <p:cNvSpPr>
            <a:spLocks noGrp="1" noChangeArrowheads="1"/>
          </p:cNvSpPr>
          <p:nvPr>
            <p:ph type="body" idx="4294967295"/>
          </p:nvPr>
        </p:nvSpPr>
        <p:spPr>
          <a:xfrm>
            <a:off x="168275" y="1314450"/>
            <a:ext cx="8813800" cy="5222875"/>
          </a:xfrm>
        </p:spPr>
        <p:txBody>
          <a:bodyPr>
            <a:normAutofit fontScale="92500" lnSpcReduction="10000"/>
          </a:bodyPr>
          <a:lstStyle/>
          <a:p>
            <a:pPr marL="292100" indent="-292100" eaLnBrk="1" hangingPunct="1">
              <a:spcBef>
                <a:spcPct val="35000"/>
              </a:spcBef>
            </a:pPr>
            <a:r>
              <a:rPr lang="en-US" b="1" dirty="0" smtClean="0">
                <a:latin typeface="Arial" charset="0"/>
              </a:rPr>
              <a:t>Carbohydrates</a:t>
            </a:r>
            <a:r>
              <a:rPr lang="en-US" dirty="0" smtClean="0">
                <a:latin typeface="Arial" charset="0"/>
              </a:rPr>
              <a:t> range from small sugar molecules (monomers) to large polysaccharides.</a:t>
            </a:r>
            <a:endParaRPr lang="en-US" sz="2400" dirty="0" smtClean="0">
              <a:latin typeface="Arial" charset="0"/>
            </a:endParaRPr>
          </a:p>
          <a:p>
            <a:pPr marL="292100" indent="-292100" eaLnBrk="1" hangingPunct="1">
              <a:spcBef>
                <a:spcPct val="35000"/>
              </a:spcBef>
            </a:pPr>
            <a:r>
              <a:rPr lang="en-US" dirty="0" smtClean="0">
                <a:latin typeface="Arial" charset="0"/>
              </a:rPr>
              <a:t>Sugar monomers are </a:t>
            </a:r>
            <a:r>
              <a:rPr lang="en-US" b="1" dirty="0" err="1" smtClean="0">
                <a:latin typeface="Arial" charset="0"/>
              </a:rPr>
              <a:t>monosaccharides</a:t>
            </a:r>
            <a:r>
              <a:rPr lang="en-US" dirty="0" smtClean="0">
                <a:latin typeface="Arial" charset="0"/>
              </a:rPr>
              <a:t>, such as those found in </a:t>
            </a:r>
            <a:r>
              <a:rPr lang="en-US" dirty="0" err="1" smtClean="0">
                <a:latin typeface="Arial" charset="0"/>
              </a:rPr>
              <a:t>honey,fruit</a:t>
            </a:r>
            <a:endParaRPr lang="en-US" sz="2400" dirty="0" smtClean="0">
              <a:latin typeface="Arial" charset="0"/>
            </a:endParaRPr>
          </a:p>
          <a:p>
            <a:pPr marL="800100" lvl="1" indent="-355600" eaLnBrk="1" hangingPunct="1">
              <a:spcBef>
                <a:spcPct val="35000"/>
              </a:spcBef>
            </a:pPr>
            <a:r>
              <a:rPr lang="en-US" dirty="0" smtClean="0">
                <a:latin typeface="Arial" charset="0"/>
              </a:rPr>
              <a:t>glucose, and</a:t>
            </a:r>
          </a:p>
          <a:p>
            <a:pPr marL="800100" lvl="1" indent="-355600" eaLnBrk="1" hangingPunct="1">
              <a:spcBef>
                <a:spcPct val="35000"/>
              </a:spcBef>
            </a:pPr>
            <a:r>
              <a:rPr lang="en-US" dirty="0" smtClean="0">
                <a:latin typeface="Arial" charset="0"/>
              </a:rPr>
              <a:t>fructose.</a:t>
            </a:r>
            <a:endParaRPr lang="en-US" sz="2000" dirty="0" smtClean="0">
              <a:latin typeface="Arial" charset="0"/>
            </a:endParaRPr>
          </a:p>
          <a:p>
            <a:pPr marL="292100" indent="-292100" eaLnBrk="1" hangingPunct="1">
              <a:spcBef>
                <a:spcPct val="35000"/>
              </a:spcBef>
            </a:pPr>
            <a:r>
              <a:rPr lang="en-US" dirty="0" err="1" smtClean="0">
                <a:latin typeface="Arial" charset="0"/>
              </a:rPr>
              <a:t>Monosaccharides</a:t>
            </a:r>
            <a:r>
              <a:rPr lang="en-US" dirty="0" smtClean="0">
                <a:latin typeface="Arial" charset="0"/>
              </a:rPr>
              <a:t> can be hooked together to form</a:t>
            </a:r>
            <a:endParaRPr lang="en-US" sz="2400" dirty="0" smtClean="0">
              <a:latin typeface="Arial" charset="0"/>
            </a:endParaRPr>
          </a:p>
          <a:p>
            <a:pPr marL="800100" lvl="1" indent="-355600" eaLnBrk="1" hangingPunct="1">
              <a:spcBef>
                <a:spcPct val="35000"/>
              </a:spcBef>
            </a:pPr>
            <a:r>
              <a:rPr lang="en-US" dirty="0" smtClean="0">
                <a:latin typeface="Arial" charset="0"/>
              </a:rPr>
              <a:t>more complex sugars called disaccharides and</a:t>
            </a:r>
          </a:p>
          <a:p>
            <a:pPr marL="800100" lvl="1" indent="-355600" eaLnBrk="1" hangingPunct="1">
              <a:spcBef>
                <a:spcPct val="35000"/>
              </a:spcBef>
            </a:pPr>
            <a:r>
              <a:rPr lang="en-US" dirty="0" smtClean="0">
                <a:latin typeface="Arial" charset="0"/>
              </a:rPr>
              <a:t>polysaccharides.</a:t>
            </a:r>
            <a:endParaRPr lang="en-US" sz="2000" b="1" dirty="0" smtClean="0">
              <a:latin typeface="Arial" charset="0"/>
            </a:endParaRPr>
          </a:p>
        </p:txBody>
      </p:sp>
      <p:sp>
        <p:nvSpPr>
          <p:cNvPr id="50180"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0181"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5018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46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additive="base">
                                        <p:cTn id="37"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0179">
                                            <p:txEl>
                                              <p:pRg st="6" end="6"/>
                                            </p:txEl>
                                          </p:spTgt>
                                        </p:tgtEl>
                                        <p:attrNameLst>
                                          <p:attrName>style.visibility</p:attrName>
                                        </p:attrNameLst>
                                      </p:cBhvr>
                                      <p:to>
                                        <p:strVal val="visible"/>
                                      </p:to>
                                    </p:set>
                                    <p:anim calcmode="lin" valueType="num">
                                      <p:cBhvr additive="base">
                                        <p:cTn id="43" dur="5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1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207963" y="104775"/>
            <a:ext cx="8534400" cy="914400"/>
          </a:xfrm>
        </p:spPr>
        <p:txBody>
          <a:bodyPr>
            <a:normAutofit fontScale="90000"/>
          </a:bodyPr>
          <a:lstStyle/>
          <a:p>
            <a:pPr marL="609600" indent="-609600" eaLnBrk="1" hangingPunct="1"/>
            <a:r>
              <a:rPr lang="en-US" sz="3200" smtClean="0"/>
              <a:t>3.4 Monosaccharides are the simplest carbohydrates</a:t>
            </a:r>
          </a:p>
        </p:txBody>
      </p:sp>
      <p:sp>
        <p:nvSpPr>
          <p:cNvPr id="52227" name="Rectangle 3"/>
          <p:cNvSpPr>
            <a:spLocks noGrp="1" noChangeArrowheads="1"/>
          </p:cNvSpPr>
          <p:nvPr>
            <p:ph type="body" idx="4294967295"/>
          </p:nvPr>
        </p:nvSpPr>
        <p:spPr>
          <a:xfrm>
            <a:off x="166688" y="1316038"/>
            <a:ext cx="8534400" cy="5062537"/>
          </a:xfrm>
        </p:spPr>
        <p:txBody>
          <a:bodyPr/>
          <a:lstStyle/>
          <a:p>
            <a:pPr marL="292100" indent="-292100" eaLnBrk="1" hangingPunct="1"/>
            <a:r>
              <a:rPr lang="en-US" dirty="0" smtClean="0">
                <a:latin typeface="Arial" charset="0"/>
              </a:rPr>
              <a:t>The carbon skeletons of </a:t>
            </a:r>
            <a:r>
              <a:rPr lang="en-US" dirty="0" err="1" smtClean="0">
                <a:latin typeface="Arial" charset="0"/>
              </a:rPr>
              <a:t>monosaccharides</a:t>
            </a:r>
            <a:r>
              <a:rPr lang="en-US" dirty="0" smtClean="0">
                <a:latin typeface="Arial" charset="0"/>
              </a:rPr>
              <a:t> vary in length.</a:t>
            </a:r>
          </a:p>
          <a:p>
            <a:pPr lvl="1" indent="-354013" eaLnBrk="1" hangingPunct="1"/>
            <a:r>
              <a:rPr lang="en-US" dirty="0" smtClean="0">
                <a:latin typeface="Arial" charset="0"/>
              </a:rPr>
              <a:t>Glucose and fructose are six carbons long.</a:t>
            </a:r>
          </a:p>
          <a:p>
            <a:pPr lvl="1" indent="-354013" eaLnBrk="1" hangingPunct="1"/>
            <a:r>
              <a:rPr lang="en-US" dirty="0" smtClean="0">
                <a:latin typeface="Arial" charset="0"/>
              </a:rPr>
              <a:t>Others have three to seven carbon atoms.</a:t>
            </a:r>
          </a:p>
          <a:p>
            <a:pPr marL="292100" indent="-292100" eaLnBrk="1" hangingPunct="1"/>
            <a:r>
              <a:rPr lang="en-US" dirty="0" err="1" smtClean="0">
                <a:latin typeface="Arial" charset="0"/>
              </a:rPr>
              <a:t>Monosaccharides</a:t>
            </a:r>
            <a:r>
              <a:rPr lang="en-US" dirty="0" smtClean="0">
                <a:latin typeface="Arial" charset="0"/>
              </a:rPr>
              <a:t> are</a:t>
            </a:r>
          </a:p>
          <a:p>
            <a:pPr lvl="1" indent="-354013" eaLnBrk="1" hangingPunct="1"/>
            <a:r>
              <a:rPr lang="en-US" dirty="0" smtClean="0">
                <a:latin typeface="Arial" charset="0"/>
              </a:rPr>
              <a:t>the main fuels for cellular work and</a:t>
            </a:r>
          </a:p>
          <a:p>
            <a:pPr lvl="1" indent="-354013" eaLnBrk="1" hangingPunct="1"/>
            <a:r>
              <a:rPr lang="en-US" dirty="0" smtClean="0">
                <a:latin typeface="Arial" charset="0"/>
              </a:rPr>
              <a:t>used as raw materials to manufacture other organic molecules.</a:t>
            </a:r>
          </a:p>
        </p:txBody>
      </p:sp>
      <p:sp>
        <p:nvSpPr>
          <p:cNvPr id="5222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2229"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5223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47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additive="base">
                                        <p:cTn id="37" dur="5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22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03_04bGlucoseFructose-U"/>
          <p:cNvPicPr>
            <a:picLocks noChangeAspect="1" noChangeArrowheads="1"/>
          </p:cNvPicPr>
          <p:nvPr/>
        </p:nvPicPr>
        <p:blipFill>
          <a:blip r:embed="rId3" cstate="print"/>
          <a:srcRect/>
          <a:stretch>
            <a:fillRect/>
          </a:stretch>
        </p:blipFill>
        <p:spPr bwMode="auto">
          <a:xfrm>
            <a:off x="2084388" y="590550"/>
            <a:ext cx="4975225" cy="5676900"/>
          </a:xfrm>
          <a:prstGeom prst="rect">
            <a:avLst/>
          </a:prstGeom>
          <a:noFill/>
          <a:ln w="9525">
            <a:noFill/>
            <a:miter lim="800000"/>
            <a:headEnd/>
            <a:tailEnd/>
          </a:ln>
        </p:spPr>
      </p:pic>
      <p:sp>
        <p:nvSpPr>
          <p:cNvPr id="5325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3.4B</a:t>
            </a:r>
          </a:p>
        </p:txBody>
      </p:sp>
      <p:sp>
        <p:nvSpPr>
          <p:cNvPr id="53252" name="Text Box 3"/>
          <p:cNvSpPr txBox="1">
            <a:spLocks noChangeArrowheads="1"/>
          </p:cNvSpPr>
          <p:nvPr/>
        </p:nvSpPr>
        <p:spPr bwMode="auto">
          <a:xfrm>
            <a:off x="2135188" y="5384800"/>
            <a:ext cx="1752600" cy="711200"/>
          </a:xfrm>
          <a:prstGeom prst="rect">
            <a:avLst/>
          </a:prstGeom>
          <a:noFill/>
          <a:ln w="9525">
            <a:noFill/>
            <a:miter lim="800000"/>
            <a:headEnd/>
            <a:tailEnd/>
          </a:ln>
        </p:spPr>
        <p:txBody>
          <a:bodyPr wrap="none" lIns="0" tIns="0" rIns="0" bIns="0"/>
          <a:lstStyle/>
          <a:p>
            <a:pPr algn="ctr" eaLnBrk="0" hangingPunct="0"/>
            <a:r>
              <a:rPr lang="en-US" b="1"/>
              <a:t>Glucose</a:t>
            </a:r>
            <a:br>
              <a:rPr lang="en-US" b="1"/>
            </a:br>
            <a:r>
              <a:rPr lang="en-US" b="1"/>
              <a:t>(an aldose)</a:t>
            </a:r>
          </a:p>
        </p:txBody>
      </p:sp>
      <p:sp>
        <p:nvSpPr>
          <p:cNvPr id="53253" name="Text Box 3"/>
          <p:cNvSpPr txBox="1">
            <a:spLocks noChangeArrowheads="1"/>
          </p:cNvSpPr>
          <p:nvPr/>
        </p:nvSpPr>
        <p:spPr bwMode="auto">
          <a:xfrm>
            <a:off x="5283200" y="5372100"/>
            <a:ext cx="1752600" cy="711200"/>
          </a:xfrm>
          <a:prstGeom prst="rect">
            <a:avLst/>
          </a:prstGeom>
          <a:noFill/>
          <a:ln w="9525">
            <a:noFill/>
            <a:miter lim="800000"/>
            <a:headEnd/>
            <a:tailEnd/>
          </a:ln>
        </p:spPr>
        <p:txBody>
          <a:bodyPr wrap="none" lIns="0" tIns="0" rIns="0" bIns="0"/>
          <a:lstStyle/>
          <a:p>
            <a:pPr algn="ctr" eaLnBrk="0" hangingPunct="0"/>
            <a:r>
              <a:rPr lang="en-US" b="1"/>
              <a:t>Fructose</a:t>
            </a:r>
            <a:br>
              <a:rPr lang="en-US" b="1"/>
            </a:br>
            <a:r>
              <a:rPr lang="en-US" b="1"/>
              <a:t>(a ketose)</a:t>
            </a:r>
          </a:p>
        </p:txBody>
      </p:sp>
      <p:sp>
        <p:nvSpPr>
          <p:cNvPr id="6" name="Slide Number Placeholder 5"/>
          <p:cNvSpPr>
            <a:spLocks noGrp="1"/>
          </p:cNvSpPr>
          <p:nvPr>
            <p:ph type="sldNum" sz="quarter" idx="12"/>
          </p:nvPr>
        </p:nvSpPr>
        <p:spPr/>
        <p:txBody>
          <a:bodyPr/>
          <a:lstStyle/>
          <a:p>
            <a:fld id="{53D81C5B-7845-4C2F-9096-FF6E6E1AEF9F}" type="slidenum">
              <a:rPr lang="en-US" smtClean="0"/>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03_04cGlucoseRing-U"/>
          <p:cNvPicPr>
            <a:picLocks noChangeAspect="1" noChangeArrowheads="1"/>
          </p:cNvPicPr>
          <p:nvPr/>
        </p:nvPicPr>
        <p:blipFill>
          <a:blip r:embed="rId3" cstate="print"/>
          <a:srcRect/>
          <a:stretch>
            <a:fillRect/>
          </a:stretch>
        </p:blipFill>
        <p:spPr bwMode="auto">
          <a:xfrm>
            <a:off x="296863" y="1462088"/>
            <a:ext cx="8548687" cy="3932237"/>
          </a:xfrm>
          <a:prstGeom prst="rect">
            <a:avLst/>
          </a:prstGeom>
          <a:noFill/>
          <a:ln w="9525">
            <a:noFill/>
            <a:miter lim="800000"/>
            <a:headEnd/>
            <a:tailEnd/>
          </a:ln>
        </p:spPr>
      </p:pic>
      <p:sp>
        <p:nvSpPr>
          <p:cNvPr id="5529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3.4C</a:t>
            </a:r>
          </a:p>
        </p:txBody>
      </p:sp>
      <p:sp>
        <p:nvSpPr>
          <p:cNvPr id="55300" name="Text Box 3"/>
          <p:cNvSpPr txBox="1">
            <a:spLocks noChangeArrowheads="1"/>
          </p:cNvSpPr>
          <p:nvPr/>
        </p:nvSpPr>
        <p:spPr bwMode="auto">
          <a:xfrm>
            <a:off x="788988" y="4597400"/>
            <a:ext cx="1574800" cy="622300"/>
          </a:xfrm>
          <a:prstGeom prst="rect">
            <a:avLst/>
          </a:prstGeom>
          <a:noFill/>
          <a:ln w="9525">
            <a:noFill/>
            <a:miter lim="800000"/>
            <a:headEnd/>
            <a:tailEnd/>
          </a:ln>
        </p:spPr>
        <p:txBody>
          <a:bodyPr wrap="none" lIns="0" tIns="0" rIns="0" bIns="0"/>
          <a:lstStyle/>
          <a:p>
            <a:pPr algn="ctr" eaLnBrk="0" hangingPunct="0"/>
            <a:r>
              <a:rPr lang="en-US" sz="2300" b="1"/>
              <a:t>Structural</a:t>
            </a:r>
            <a:br>
              <a:rPr lang="en-US" sz="2300" b="1"/>
            </a:br>
            <a:r>
              <a:rPr lang="en-US" sz="2300" b="1"/>
              <a:t>formula</a:t>
            </a:r>
          </a:p>
        </p:txBody>
      </p:sp>
      <p:sp>
        <p:nvSpPr>
          <p:cNvPr id="55301" name="Text Box 3"/>
          <p:cNvSpPr txBox="1">
            <a:spLocks noChangeArrowheads="1"/>
          </p:cNvSpPr>
          <p:nvPr/>
        </p:nvSpPr>
        <p:spPr bwMode="auto">
          <a:xfrm>
            <a:off x="4154488" y="4610100"/>
            <a:ext cx="1574800" cy="622300"/>
          </a:xfrm>
          <a:prstGeom prst="rect">
            <a:avLst/>
          </a:prstGeom>
          <a:noFill/>
          <a:ln w="9525">
            <a:noFill/>
            <a:miter lim="800000"/>
            <a:headEnd/>
            <a:tailEnd/>
          </a:ln>
        </p:spPr>
        <p:txBody>
          <a:bodyPr wrap="none" lIns="0" tIns="0" rIns="0" bIns="0"/>
          <a:lstStyle/>
          <a:p>
            <a:pPr algn="ctr" eaLnBrk="0" hangingPunct="0"/>
            <a:r>
              <a:rPr lang="en-US" sz="2300" b="1"/>
              <a:t>Abbreviated</a:t>
            </a:r>
            <a:br>
              <a:rPr lang="en-US" sz="2300" b="1"/>
            </a:br>
            <a:r>
              <a:rPr lang="en-US" sz="2300" b="1"/>
              <a:t>structure</a:t>
            </a:r>
          </a:p>
        </p:txBody>
      </p:sp>
      <p:sp>
        <p:nvSpPr>
          <p:cNvPr id="55302" name="Text Box 3"/>
          <p:cNvSpPr txBox="1">
            <a:spLocks noChangeArrowheads="1"/>
          </p:cNvSpPr>
          <p:nvPr/>
        </p:nvSpPr>
        <p:spPr bwMode="auto">
          <a:xfrm>
            <a:off x="7239000" y="4597400"/>
            <a:ext cx="1574800" cy="622300"/>
          </a:xfrm>
          <a:prstGeom prst="rect">
            <a:avLst/>
          </a:prstGeom>
          <a:noFill/>
          <a:ln w="9525">
            <a:noFill/>
            <a:miter lim="800000"/>
            <a:headEnd/>
            <a:tailEnd/>
          </a:ln>
        </p:spPr>
        <p:txBody>
          <a:bodyPr wrap="none" lIns="0" tIns="0" rIns="0" bIns="0"/>
          <a:lstStyle/>
          <a:p>
            <a:pPr algn="ctr" eaLnBrk="0" hangingPunct="0"/>
            <a:r>
              <a:rPr lang="en-US" sz="2300" b="1"/>
              <a:t>Simplified</a:t>
            </a:r>
            <a:br>
              <a:rPr lang="en-US" sz="2300" b="1"/>
            </a:br>
            <a:r>
              <a:rPr lang="en-US" sz="2300" b="1"/>
              <a:t>structure</a:t>
            </a:r>
          </a:p>
        </p:txBody>
      </p:sp>
      <p:sp>
        <p:nvSpPr>
          <p:cNvPr id="55303" name="Text Box 3"/>
          <p:cNvSpPr txBox="1">
            <a:spLocks noChangeArrowheads="1"/>
          </p:cNvSpPr>
          <p:nvPr/>
        </p:nvSpPr>
        <p:spPr bwMode="auto">
          <a:xfrm>
            <a:off x="873125" y="1514475"/>
            <a:ext cx="123825" cy="215900"/>
          </a:xfrm>
          <a:prstGeom prst="rect">
            <a:avLst/>
          </a:prstGeom>
          <a:noFill/>
          <a:ln w="9525">
            <a:noFill/>
            <a:miter lim="800000"/>
            <a:headEnd/>
            <a:tailEnd/>
          </a:ln>
        </p:spPr>
        <p:txBody>
          <a:bodyPr wrap="none" lIns="0" tIns="0" rIns="0" bIns="0"/>
          <a:lstStyle/>
          <a:p>
            <a:pPr eaLnBrk="0" hangingPunct="0"/>
            <a:r>
              <a:rPr lang="en-US" sz="1600" b="1">
                <a:solidFill>
                  <a:srgbClr val="0073C2"/>
                </a:solidFill>
              </a:rPr>
              <a:t>6</a:t>
            </a:r>
          </a:p>
        </p:txBody>
      </p:sp>
      <p:sp>
        <p:nvSpPr>
          <p:cNvPr id="55304" name="Text Box 3"/>
          <p:cNvSpPr txBox="1">
            <a:spLocks noChangeArrowheads="1"/>
          </p:cNvSpPr>
          <p:nvPr/>
        </p:nvSpPr>
        <p:spPr bwMode="auto">
          <a:xfrm>
            <a:off x="869950" y="2019300"/>
            <a:ext cx="123825" cy="215900"/>
          </a:xfrm>
          <a:prstGeom prst="rect">
            <a:avLst/>
          </a:prstGeom>
          <a:noFill/>
          <a:ln w="9525">
            <a:noFill/>
            <a:miter lim="800000"/>
            <a:headEnd/>
            <a:tailEnd/>
          </a:ln>
        </p:spPr>
        <p:txBody>
          <a:bodyPr wrap="none" lIns="0" tIns="0" rIns="0" bIns="0"/>
          <a:lstStyle/>
          <a:p>
            <a:pPr eaLnBrk="0" hangingPunct="0"/>
            <a:r>
              <a:rPr lang="en-US" sz="1600" b="1">
                <a:solidFill>
                  <a:srgbClr val="0073C2"/>
                </a:solidFill>
              </a:rPr>
              <a:t>5</a:t>
            </a:r>
          </a:p>
        </p:txBody>
      </p:sp>
      <p:sp>
        <p:nvSpPr>
          <p:cNvPr id="55305" name="Text Box 3"/>
          <p:cNvSpPr txBox="1">
            <a:spLocks noChangeArrowheads="1"/>
          </p:cNvSpPr>
          <p:nvPr/>
        </p:nvSpPr>
        <p:spPr bwMode="auto">
          <a:xfrm>
            <a:off x="457200" y="2816225"/>
            <a:ext cx="123825" cy="215900"/>
          </a:xfrm>
          <a:prstGeom prst="rect">
            <a:avLst/>
          </a:prstGeom>
          <a:noFill/>
          <a:ln w="9525">
            <a:noFill/>
            <a:miter lim="800000"/>
            <a:headEnd/>
            <a:tailEnd/>
          </a:ln>
        </p:spPr>
        <p:txBody>
          <a:bodyPr wrap="none" lIns="0" tIns="0" rIns="0" bIns="0"/>
          <a:lstStyle/>
          <a:p>
            <a:pPr eaLnBrk="0" hangingPunct="0"/>
            <a:r>
              <a:rPr lang="en-US" sz="1600" b="1">
                <a:solidFill>
                  <a:srgbClr val="0073C2"/>
                </a:solidFill>
              </a:rPr>
              <a:t>4</a:t>
            </a:r>
          </a:p>
        </p:txBody>
      </p:sp>
      <p:sp>
        <p:nvSpPr>
          <p:cNvPr id="55306" name="Text Box 3"/>
          <p:cNvSpPr txBox="1">
            <a:spLocks noChangeArrowheads="1"/>
          </p:cNvSpPr>
          <p:nvPr/>
        </p:nvSpPr>
        <p:spPr bwMode="auto">
          <a:xfrm>
            <a:off x="882650" y="3587750"/>
            <a:ext cx="123825" cy="215900"/>
          </a:xfrm>
          <a:prstGeom prst="rect">
            <a:avLst/>
          </a:prstGeom>
          <a:noFill/>
          <a:ln w="9525">
            <a:noFill/>
            <a:miter lim="800000"/>
            <a:headEnd/>
            <a:tailEnd/>
          </a:ln>
        </p:spPr>
        <p:txBody>
          <a:bodyPr wrap="none" lIns="0" tIns="0" rIns="0" bIns="0"/>
          <a:lstStyle/>
          <a:p>
            <a:pPr eaLnBrk="0" hangingPunct="0"/>
            <a:r>
              <a:rPr lang="en-US" sz="1600" b="1">
                <a:solidFill>
                  <a:srgbClr val="0073C2"/>
                </a:solidFill>
              </a:rPr>
              <a:t>3</a:t>
            </a:r>
          </a:p>
        </p:txBody>
      </p:sp>
      <p:sp>
        <p:nvSpPr>
          <p:cNvPr id="55307" name="Text Box 3"/>
          <p:cNvSpPr txBox="1">
            <a:spLocks noChangeArrowheads="1"/>
          </p:cNvSpPr>
          <p:nvPr/>
        </p:nvSpPr>
        <p:spPr bwMode="auto">
          <a:xfrm>
            <a:off x="2143125" y="3590925"/>
            <a:ext cx="123825" cy="215900"/>
          </a:xfrm>
          <a:prstGeom prst="rect">
            <a:avLst/>
          </a:prstGeom>
          <a:noFill/>
          <a:ln w="9525">
            <a:noFill/>
            <a:miter lim="800000"/>
            <a:headEnd/>
            <a:tailEnd/>
          </a:ln>
        </p:spPr>
        <p:txBody>
          <a:bodyPr wrap="none" lIns="0" tIns="0" rIns="0" bIns="0"/>
          <a:lstStyle/>
          <a:p>
            <a:pPr eaLnBrk="0" hangingPunct="0"/>
            <a:r>
              <a:rPr lang="en-US" sz="1600" b="1">
                <a:solidFill>
                  <a:srgbClr val="0073C2"/>
                </a:solidFill>
              </a:rPr>
              <a:t>2</a:t>
            </a:r>
          </a:p>
        </p:txBody>
      </p:sp>
      <p:sp>
        <p:nvSpPr>
          <p:cNvPr id="55308" name="Text Box 3"/>
          <p:cNvSpPr txBox="1">
            <a:spLocks noChangeArrowheads="1"/>
          </p:cNvSpPr>
          <p:nvPr/>
        </p:nvSpPr>
        <p:spPr bwMode="auto">
          <a:xfrm>
            <a:off x="2581275" y="2819400"/>
            <a:ext cx="123825" cy="215900"/>
          </a:xfrm>
          <a:prstGeom prst="rect">
            <a:avLst/>
          </a:prstGeom>
          <a:noFill/>
          <a:ln w="9525">
            <a:noFill/>
            <a:miter lim="800000"/>
            <a:headEnd/>
            <a:tailEnd/>
          </a:ln>
        </p:spPr>
        <p:txBody>
          <a:bodyPr wrap="none" lIns="0" tIns="0" rIns="0" bIns="0"/>
          <a:lstStyle/>
          <a:p>
            <a:pPr eaLnBrk="0" hangingPunct="0"/>
            <a:r>
              <a:rPr lang="en-US" sz="1600" b="1">
                <a:solidFill>
                  <a:srgbClr val="0073C2"/>
                </a:solidFill>
              </a:rPr>
              <a:t>1</a:t>
            </a:r>
          </a:p>
        </p:txBody>
      </p:sp>
      <p:sp>
        <p:nvSpPr>
          <p:cNvPr id="13" name="Slide Number Placeholder 12"/>
          <p:cNvSpPr>
            <a:spLocks noGrp="1"/>
          </p:cNvSpPr>
          <p:nvPr>
            <p:ph type="sldNum" sz="quarter" idx="12"/>
          </p:nvPr>
        </p:nvSpPr>
        <p:spPr/>
        <p:txBody>
          <a:bodyPr/>
          <a:lstStyle/>
          <a:p>
            <a:fld id="{53D81C5B-7845-4C2F-9096-FF6E6E1AEF9F}" type="slidenum">
              <a:rPr lang="en-US" smtClean="0"/>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Arial" charset="0"/>
              </a:rPr>
              <a:t>Matter is composed of chemical elements.</a:t>
            </a:r>
          </a:p>
          <a:p>
            <a:pPr lvl="1"/>
            <a:r>
              <a:rPr lang="en-US" dirty="0" smtClean="0">
                <a:latin typeface="Arial" charset="0"/>
              </a:rPr>
              <a:t>An </a:t>
            </a:r>
            <a:r>
              <a:rPr lang="en-US" b="1" dirty="0" smtClean="0">
                <a:latin typeface="Arial" charset="0"/>
              </a:rPr>
              <a:t>element</a:t>
            </a:r>
            <a:r>
              <a:rPr lang="en-US" dirty="0" smtClean="0">
                <a:latin typeface="Arial" charset="0"/>
              </a:rPr>
              <a:t> is a substance that cannot be broken down to other substances.</a:t>
            </a:r>
          </a:p>
          <a:p>
            <a:pPr lvl="1"/>
            <a:r>
              <a:rPr lang="en-US" dirty="0" smtClean="0">
                <a:latin typeface="Arial" charset="0"/>
              </a:rPr>
              <a:t>There are 92 elements in nature—only a few exist in a pure state.</a:t>
            </a:r>
          </a:p>
          <a:p>
            <a:endParaRPr lang="en-US" dirty="0"/>
          </a:p>
        </p:txBody>
      </p:sp>
      <p:sp>
        <p:nvSpPr>
          <p:cNvPr id="4" name="Slide Number Placeholder 3"/>
          <p:cNvSpPr>
            <a:spLocks noGrp="1"/>
          </p:cNvSpPr>
          <p:nvPr>
            <p:ph type="sldNum" sz="quarter" idx="12"/>
          </p:nvPr>
        </p:nvSpPr>
        <p:spPr/>
        <p:txBody>
          <a:bodyPr/>
          <a:lstStyle/>
          <a:p>
            <a:fld id="{53D81C5B-7845-4C2F-9096-FF6E6E1AEF9F}" type="slidenum">
              <a:rPr lang="en-US" smtClean="0"/>
              <a:pPr/>
              <a:t>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95263" y="104775"/>
            <a:ext cx="8556625" cy="914400"/>
          </a:xfrm>
        </p:spPr>
        <p:txBody>
          <a:bodyPr>
            <a:normAutofit fontScale="90000"/>
          </a:bodyPr>
          <a:lstStyle/>
          <a:p>
            <a:pPr marL="622300" indent="-622300" eaLnBrk="1" hangingPunct="1"/>
            <a:r>
              <a:rPr lang="en-US" sz="3200" smtClean="0"/>
              <a:t>3.5 Two monosaccharides are linked to form a disaccharide</a:t>
            </a:r>
          </a:p>
        </p:txBody>
      </p:sp>
      <p:sp>
        <p:nvSpPr>
          <p:cNvPr id="56323" name="Rectangle 3"/>
          <p:cNvSpPr>
            <a:spLocks noGrp="1" noChangeArrowheads="1"/>
          </p:cNvSpPr>
          <p:nvPr>
            <p:ph type="body" idx="4294967295"/>
          </p:nvPr>
        </p:nvSpPr>
        <p:spPr>
          <a:xfrm>
            <a:off x="166688" y="1316038"/>
            <a:ext cx="8534400" cy="4829175"/>
          </a:xfrm>
        </p:spPr>
        <p:txBody>
          <a:bodyPr/>
          <a:lstStyle/>
          <a:p>
            <a:pPr marL="292100" indent="-292100" eaLnBrk="1" hangingPunct="1"/>
            <a:r>
              <a:rPr lang="en-US" dirty="0" smtClean="0">
                <a:latin typeface="Arial" charset="0"/>
              </a:rPr>
              <a:t>Two </a:t>
            </a:r>
            <a:r>
              <a:rPr lang="en-US" dirty="0" err="1" smtClean="0">
                <a:latin typeface="Arial" charset="0"/>
              </a:rPr>
              <a:t>monosaccharides</a:t>
            </a:r>
            <a:r>
              <a:rPr lang="en-US" dirty="0" smtClean="0">
                <a:latin typeface="Arial" charset="0"/>
              </a:rPr>
              <a:t> (monomers) can bond to form a </a:t>
            </a:r>
            <a:r>
              <a:rPr lang="en-US" b="1" dirty="0" smtClean="0">
                <a:latin typeface="Arial" charset="0"/>
              </a:rPr>
              <a:t>disaccharide</a:t>
            </a:r>
            <a:r>
              <a:rPr lang="en-US" dirty="0" smtClean="0">
                <a:latin typeface="Arial" charset="0"/>
              </a:rPr>
              <a:t> in a dehydration reaction.</a:t>
            </a:r>
          </a:p>
          <a:p>
            <a:pPr marL="292100" indent="-292100" eaLnBrk="1" hangingPunct="1"/>
            <a:r>
              <a:rPr lang="en-US" dirty="0" smtClean="0">
                <a:latin typeface="Arial" charset="0"/>
              </a:rPr>
              <a:t>The disaccharide sucrose is formed by combining</a:t>
            </a:r>
          </a:p>
          <a:p>
            <a:pPr lvl="1" indent="-354013" eaLnBrk="1" hangingPunct="1"/>
            <a:r>
              <a:rPr lang="en-US" dirty="0" smtClean="0">
                <a:latin typeface="Arial" charset="0"/>
              </a:rPr>
              <a:t>a glucose &amp; fructose</a:t>
            </a:r>
          </a:p>
          <a:p>
            <a:pPr marL="292100" indent="-292100" eaLnBrk="1" hangingPunct="1"/>
            <a:r>
              <a:rPr lang="en-US" dirty="0" smtClean="0">
                <a:latin typeface="Arial" charset="0"/>
              </a:rPr>
              <a:t>The disaccharide maltose is formed from two glucose monomers.</a:t>
            </a:r>
          </a:p>
        </p:txBody>
      </p:sp>
      <p:sp>
        <p:nvSpPr>
          <p:cNvPr id="5632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6325"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5632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50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03_05Disaccharide_2-U"/>
          <p:cNvPicPr>
            <a:picLocks noChangeAspect="1" noChangeArrowheads="1"/>
          </p:cNvPicPr>
          <p:nvPr/>
        </p:nvPicPr>
        <p:blipFill>
          <a:blip r:embed="rId3" cstate="print"/>
          <a:srcRect/>
          <a:stretch>
            <a:fillRect/>
          </a:stretch>
        </p:blipFill>
        <p:spPr bwMode="auto">
          <a:xfrm>
            <a:off x="1870075" y="225425"/>
            <a:ext cx="5402263" cy="6584950"/>
          </a:xfrm>
          <a:prstGeom prst="rect">
            <a:avLst/>
          </a:prstGeom>
          <a:noFill/>
          <a:ln w="9525">
            <a:noFill/>
            <a:miter lim="800000"/>
            <a:headEnd/>
            <a:tailEnd/>
          </a:ln>
        </p:spPr>
      </p:pic>
      <p:sp>
        <p:nvSpPr>
          <p:cNvPr id="57347" name="Rectangle 2"/>
          <p:cNvSpPr>
            <a:spLocks noGrp="1" noChangeArrowheads="1"/>
          </p:cNvSpPr>
          <p:nvPr>
            <p:ph type="ctrTitle" idx="4294967295"/>
          </p:nvPr>
        </p:nvSpPr>
        <p:spPr>
          <a:xfrm>
            <a:off x="147638" y="50800"/>
            <a:ext cx="1878012" cy="288925"/>
          </a:xfrm>
        </p:spPr>
        <p:txBody>
          <a:bodyPr/>
          <a:lstStyle/>
          <a:p>
            <a:pPr marL="0" indent="0" eaLnBrk="1" hangingPunct="1"/>
            <a:r>
              <a:rPr lang="en-US" sz="1200" b="0" smtClean="0">
                <a:solidFill>
                  <a:schemeClr val="tx1"/>
                </a:solidFill>
                <a:latin typeface="Arial" charset="0"/>
              </a:rPr>
              <a:t>Figure 3.5_s1</a:t>
            </a:r>
          </a:p>
        </p:txBody>
      </p:sp>
      <p:sp>
        <p:nvSpPr>
          <p:cNvPr id="57348" name="Text Box 3"/>
          <p:cNvSpPr txBox="1">
            <a:spLocks noChangeArrowheads="1"/>
          </p:cNvSpPr>
          <p:nvPr/>
        </p:nvSpPr>
        <p:spPr bwMode="auto">
          <a:xfrm>
            <a:off x="2400300" y="2260600"/>
            <a:ext cx="1103313" cy="276225"/>
          </a:xfrm>
          <a:prstGeom prst="rect">
            <a:avLst/>
          </a:prstGeom>
          <a:noFill/>
          <a:ln w="9525">
            <a:noFill/>
            <a:miter lim="800000"/>
            <a:headEnd/>
            <a:tailEnd/>
          </a:ln>
        </p:spPr>
        <p:txBody>
          <a:bodyPr wrap="none" lIns="0" tIns="0" rIns="0" bIns="0"/>
          <a:lstStyle/>
          <a:p>
            <a:pPr algn="ctr" eaLnBrk="0" hangingPunct="0"/>
            <a:r>
              <a:rPr lang="en-US" sz="2200" b="1"/>
              <a:t>Glucose</a:t>
            </a:r>
          </a:p>
        </p:txBody>
      </p:sp>
      <p:sp>
        <p:nvSpPr>
          <p:cNvPr id="57349" name="Text Box 3"/>
          <p:cNvSpPr txBox="1">
            <a:spLocks noChangeArrowheads="1"/>
          </p:cNvSpPr>
          <p:nvPr/>
        </p:nvSpPr>
        <p:spPr bwMode="auto">
          <a:xfrm>
            <a:off x="5651500" y="2260600"/>
            <a:ext cx="1103313" cy="276225"/>
          </a:xfrm>
          <a:prstGeom prst="rect">
            <a:avLst/>
          </a:prstGeom>
          <a:noFill/>
          <a:ln w="9525">
            <a:noFill/>
            <a:miter lim="800000"/>
            <a:headEnd/>
            <a:tailEnd/>
          </a:ln>
        </p:spPr>
        <p:txBody>
          <a:bodyPr wrap="none" lIns="0" tIns="0" rIns="0" bIns="0"/>
          <a:lstStyle/>
          <a:p>
            <a:pPr algn="ctr" eaLnBrk="0" hangingPunct="0"/>
            <a:r>
              <a:rPr lang="en-US" sz="2200" b="1"/>
              <a:t>Glucose</a:t>
            </a:r>
          </a:p>
        </p:txBody>
      </p:sp>
      <p:sp>
        <p:nvSpPr>
          <p:cNvPr id="6" name="Slide Number Placeholder 5"/>
          <p:cNvSpPr>
            <a:spLocks noGrp="1"/>
          </p:cNvSpPr>
          <p:nvPr>
            <p:ph type="sldNum" sz="quarter" idx="12"/>
          </p:nvPr>
        </p:nvSpPr>
        <p:spPr/>
        <p:txBody>
          <a:bodyPr/>
          <a:lstStyle/>
          <a:p>
            <a:fld id="{53D81C5B-7845-4C2F-9096-FF6E6E1AEF9F}"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03_05Disaccharide_2-U"/>
          <p:cNvPicPr>
            <a:picLocks noChangeAspect="1" noChangeArrowheads="1"/>
          </p:cNvPicPr>
          <p:nvPr/>
        </p:nvPicPr>
        <p:blipFill>
          <a:blip r:embed="rId3" cstate="print"/>
          <a:srcRect/>
          <a:stretch>
            <a:fillRect/>
          </a:stretch>
        </p:blipFill>
        <p:spPr bwMode="auto">
          <a:xfrm>
            <a:off x="1870075" y="225425"/>
            <a:ext cx="5402263" cy="6584950"/>
          </a:xfrm>
          <a:prstGeom prst="rect">
            <a:avLst/>
          </a:prstGeom>
          <a:noFill/>
          <a:ln w="9525">
            <a:noFill/>
            <a:miter lim="800000"/>
            <a:headEnd/>
            <a:tailEnd/>
          </a:ln>
        </p:spPr>
      </p:pic>
      <p:sp>
        <p:nvSpPr>
          <p:cNvPr id="5837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3.5_s2</a:t>
            </a:r>
          </a:p>
        </p:txBody>
      </p:sp>
      <p:sp>
        <p:nvSpPr>
          <p:cNvPr id="58372" name="Text Box 3"/>
          <p:cNvSpPr txBox="1">
            <a:spLocks noChangeArrowheads="1"/>
          </p:cNvSpPr>
          <p:nvPr/>
        </p:nvSpPr>
        <p:spPr bwMode="auto">
          <a:xfrm>
            <a:off x="2362200" y="2260600"/>
            <a:ext cx="1166813" cy="292100"/>
          </a:xfrm>
          <a:prstGeom prst="rect">
            <a:avLst/>
          </a:prstGeom>
          <a:noFill/>
          <a:ln w="9525">
            <a:noFill/>
            <a:miter lim="800000"/>
            <a:headEnd/>
            <a:tailEnd/>
          </a:ln>
        </p:spPr>
        <p:txBody>
          <a:bodyPr wrap="none" lIns="0" tIns="0" rIns="0" bIns="0"/>
          <a:lstStyle/>
          <a:p>
            <a:pPr algn="ctr" eaLnBrk="0" hangingPunct="0"/>
            <a:r>
              <a:rPr lang="en-US" sz="2200" b="1"/>
              <a:t>Glucose</a:t>
            </a:r>
          </a:p>
        </p:txBody>
      </p:sp>
      <p:sp>
        <p:nvSpPr>
          <p:cNvPr id="58373" name="Text Box 3"/>
          <p:cNvSpPr txBox="1">
            <a:spLocks noChangeArrowheads="1"/>
          </p:cNvSpPr>
          <p:nvPr/>
        </p:nvSpPr>
        <p:spPr bwMode="auto">
          <a:xfrm>
            <a:off x="5613400" y="2260600"/>
            <a:ext cx="1166813" cy="292100"/>
          </a:xfrm>
          <a:prstGeom prst="rect">
            <a:avLst/>
          </a:prstGeom>
          <a:noFill/>
          <a:ln w="9525">
            <a:noFill/>
            <a:miter lim="800000"/>
            <a:headEnd/>
            <a:tailEnd/>
          </a:ln>
        </p:spPr>
        <p:txBody>
          <a:bodyPr wrap="none" lIns="0" tIns="0" rIns="0" bIns="0"/>
          <a:lstStyle/>
          <a:p>
            <a:pPr algn="ctr" eaLnBrk="0" hangingPunct="0"/>
            <a:r>
              <a:rPr lang="en-US" sz="2200" b="1"/>
              <a:t>Glucose</a:t>
            </a:r>
          </a:p>
        </p:txBody>
      </p:sp>
      <p:sp>
        <p:nvSpPr>
          <p:cNvPr id="58374" name="Text Box 3"/>
          <p:cNvSpPr txBox="1">
            <a:spLocks noChangeArrowheads="1"/>
          </p:cNvSpPr>
          <p:nvPr/>
        </p:nvSpPr>
        <p:spPr bwMode="auto">
          <a:xfrm>
            <a:off x="4038600" y="6337300"/>
            <a:ext cx="1166813" cy="292100"/>
          </a:xfrm>
          <a:prstGeom prst="rect">
            <a:avLst/>
          </a:prstGeom>
          <a:noFill/>
          <a:ln w="9525">
            <a:noFill/>
            <a:miter lim="800000"/>
            <a:headEnd/>
            <a:tailEnd/>
          </a:ln>
        </p:spPr>
        <p:txBody>
          <a:bodyPr wrap="none" lIns="0" tIns="0" rIns="0" bIns="0"/>
          <a:lstStyle/>
          <a:p>
            <a:pPr algn="ctr" eaLnBrk="0" hangingPunct="0"/>
            <a:r>
              <a:rPr lang="en-US" sz="2200" b="1"/>
              <a:t>Maltose</a:t>
            </a:r>
          </a:p>
        </p:txBody>
      </p:sp>
      <p:sp>
        <p:nvSpPr>
          <p:cNvPr id="7" name="Slide Number Placeholder 6"/>
          <p:cNvSpPr>
            <a:spLocks noGrp="1"/>
          </p:cNvSpPr>
          <p:nvPr>
            <p:ph type="sldNum" sz="quarter" idx="12"/>
          </p:nvPr>
        </p:nvSpPr>
        <p:spPr/>
        <p:txBody>
          <a:bodyPr/>
          <a:lstStyle/>
          <a:p>
            <a:fld id="{53D81C5B-7845-4C2F-9096-FF6E6E1AEF9F}" type="slidenum">
              <a:rPr lang="en-US" smtClean="0"/>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82563" y="104775"/>
            <a:ext cx="8839200" cy="503238"/>
          </a:xfrm>
        </p:spPr>
        <p:txBody>
          <a:bodyPr>
            <a:normAutofit fontScale="90000"/>
          </a:bodyPr>
          <a:lstStyle/>
          <a:p>
            <a:pPr eaLnBrk="1" hangingPunct="1"/>
            <a:r>
              <a:rPr lang="en-US" sz="3200" smtClean="0"/>
              <a:t>3.7 Polysaccharides are long chains of sugar units</a:t>
            </a:r>
          </a:p>
        </p:txBody>
      </p:sp>
      <p:sp>
        <p:nvSpPr>
          <p:cNvPr id="62467" name="Rectangle 3"/>
          <p:cNvSpPr>
            <a:spLocks noGrp="1" noChangeArrowheads="1"/>
          </p:cNvSpPr>
          <p:nvPr>
            <p:ph type="body" idx="4294967295"/>
          </p:nvPr>
        </p:nvSpPr>
        <p:spPr>
          <a:xfrm>
            <a:off x="168275" y="1316038"/>
            <a:ext cx="8534400" cy="5111750"/>
          </a:xfrm>
        </p:spPr>
        <p:txBody>
          <a:bodyPr/>
          <a:lstStyle/>
          <a:p>
            <a:pPr marL="292100" indent="-292100" eaLnBrk="1" hangingPunct="1"/>
            <a:r>
              <a:rPr lang="en-US" b="1" dirty="0" smtClean="0">
                <a:latin typeface="Arial" charset="0"/>
              </a:rPr>
              <a:t>Polysaccharides</a:t>
            </a:r>
            <a:r>
              <a:rPr lang="en-US" dirty="0" smtClean="0">
                <a:latin typeface="Arial" charset="0"/>
              </a:rPr>
              <a:t> are</a:t>
            </a:r>
          </a:p>
          <a:p>
            <a:pPr lvl="1" indent="-354013" eaLnBrk="1" hangingPunct="1"/>
            <a:r>
              <a:rPr lang="en-US" dirty="0" smtClean="0">
                <a:latin typeface="Arial" charset="0"/>
              </a:rPr>
              <a:t>macromolecules and</a:t>
            </a:r>
          </a:p>
          <a:p>
            <a:pPr lvl="1" indent="-354013" eaLnBrk="1" hangingPunct="1"/>
            <a:r>
              <a:rPr lang="en-US" dirty="0" smtClean="0">
                <a:latin typeface="Arial" charset="0"/>
              </a:rPr>
              <a:t>polymers composed of thousands of </a:t>
            </a:r>
            <a:r>
              <a:rPr lang="en-US" dirty="0" err="1" smtClean="0">
                <a:latin typeface="Arial" charset="0"/>
              </a:rPr>
              <a:t>monosaccharides</a:t>
            </a:r>
            <a:r>
              <a:rPr lang="en-US" dirty="0">
                <a:latin typeface="Arial" charset="0"/>
              </a:rPr>
              <a:t> </a:t>
            </a:r>
            <a:r>
              <a:rPr lang="en-US" dirty="0" smtClean="0">
                <a:latin typeface="Arial" charset="0"/>
              </a:rPr>
              <a:t>(monomers)</a:t>
            </a:r>
          </a:p>
          <a:p>
            <a:pPr marL="292100" indent="-292100" eaLnBrk="1" hangingPunct="1"/>
            <a:r>
              <a:rPr lang="en-US" dirty="0" smtClean="0">
                <a:latin typeface="Arial" charset="0"/>
              </a:rPr>
              <a:t>Polysaccharides may function as</a:t>
            </a:r>
          </a:p>
          <a:p>
            <a:pPr lvl="1" indent="-354013" eaLnBrk="1" hangingPunct="1"/>
            <a:r>
              <a:rPr lang="en-US" dirty="0" smtClean="0">
                <a:latin typeface="Arial" charset="0"/>
              </a:rPr>
              <a:t>storage molecules or</a:t>
            </a:r>
          </a:p>
          <a:p>
            <a:pPr lvl="1" indent="-354013" eaLnBrk="1" hangingPunct="1"/>
            <a:r>
              <a:rPr lang="en-US" dirty="0" smtClean="0">
                <a:latin typeface="Arial" charset="0"/>
              </a:rPr>
              <a:t>structural compounds.</a:t>
            </a:r>
          </a:p>
        </p:txBody>
      </p:sp>
      <p:sp>
        <p:nvSpPr>
          <p:cNvPr id="6246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2469"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247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53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467">
                                            <p:txEl>
                                              <p:pRg st="5" end="5"/>
                                            </p:txEl>
                                          </p:spTgt>
                                        </p:tgtEl>
                                        <p:attrNameLst>
                                          <p:attrName>style.visibility</p:attrName>
                                        </p:attrNameLst>
                                      </p:cBhvr>
                                      <p:to>
                                        <p:strVal val="visible"/>
                                      </p:to>
                                    </p:set>
                                    <p:anim calcmode="lin" valueType="num">
                                      <p:cBhvr additive="base">
                                        <p:cTn id="37"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5"/>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82563" y="104775"/>
            <a:ext cx="8839200" cy="503238"/>
          </a:xfrm>
        </p:spPr>
        <p:txBody>
          <a:bodyPr>
            <a:normAutofit fontScale="90000"/>
          </a:bodyPr>
          <a:lstStyle/>
          <a:p>
            <a:pPr eaLnBrk="1" hangingPunct="1"/>
            <a:r>
              <a:rPr lang="en-US" sz="3200" smtClean="0"/>
              <a:t>3.7 Polysaccharides are long chains of sugar units</a:t>
            </a:r>
          </a:p>
        </p:txBody>
      </p:sp>
      <p:sp>
        <p:nvSpPr>
          <p:cNvPr id="63491" name="Rectangle 3"/>
          <p:cNvSpPr>
            <a:spLocks noGrp="1" noChangeArrowheads="1"/>
          </p:cNvSpPr>
          <p:nvPr>
            <p:ph type="body" idx="4294967295"/>
          </p:nvPr>
        </p:nvSpPr>
        <p:spPr>
          <a:xfrm>
            <a:off x="168275" y="1354138"/>
            <a:ext cx="8534400" cy="5324475"/>
          </a:xfrm>
        </p:spPr>
        <p:txBody>
          <a:bodyPr/>
          <a:lstStyle/>
          <a:p>
            <a:pPr marL="292100" indent="-292100" eaLnBrk="1" hangingPunct="1">
              <a:lnSpc>
                <a:spcPct val="90000"/>
              </a:lnSpc>
            </a:pPr>
            <a:r>
              <a:rPr lang="en-US" b="1" dirty="0" smtClean="0">
                <a:latin typeface="Arial" charset="0"/>
              </a:rPr>
              <a:t>Starch</a:t>
            </a:r>
            <a:r>
              <a:rPr lang="en-US" dirty="0" smtClean="0">
                <a:latin typeface="Arial" charset="0"/>
              </a:rPr>
              <a:t> is</a:t>
            </a:r>
          </a:p>
          <a:p>
            <a:pPr lvl="1" indent="-354013" eaLnBrk="1" hangingPunct="1">
              <a:lnSpc>
                <a:spcPct val="90000"/>
              </a:lnSpc>
            </a:pPr>
            <a:r>
              <a:rPr lang="en-US" dirty="0" smtClean="0">
                <a:latin typeface="Arial" charset="0"/>
              </a:rPr>
              <a:t>a polysaccharide</a:t>
            </a:r>
            <a:r>
              <a:rPr lang="en-US" dirty="0">
                <a:latin typeface="Arial" charset="0"/>
              </a:rPr>
              <a:t> m</a:t>
            </a:r>
            <a:r>
              <a:rPr lang="en-US" dirty="0" smtClean="0">
                <a:latin typeface="Arial" charset="0"/>
              </a:rPr>
              <a:t>ade of glucose monomers, </a:t>
            </a:r>
          </a:p>
          <a:p>
            <a:pPr lvl="1" indent="-354013" eaLnBrk="1" hangingPunct="1">
              <a:lnSpc>
                <a:spcPct val="90000"/>
              </a:lnSpc>
            </a:pPr>
            <a:r>
              <a:rPr lang="en-US" dirty="0" smtClean="0">
                <a:latin typeface="Arial" charset="0"/>
              </a:rPr>
              <a:t>used by plants to store energy</a:t>
            </a:r>
          </a:p>
          <a:p>
            <a:pPr marL="292100" indent="-292100" eaLnBrk="1" hangingPunct="1">
              <a:lnSpc>
                <a:spcPct val="90000"/>
              </a:lnSpc>
            </a:pPr>
            <a:r>
              <a:rPr lang="en-US" b="1" dirty="0" smtClean="0">
                <a:latin typeface="Arial" charset="0"/>
              </a:rPr>
              <a:t>Glycogen</a:t>
            </a:r>
            <a:r>
              <a:rPr lang="en-US" dirty="0" smtClean="0">
                <a:latin typeface="Arial" charset="0"/>
              </a:rPr>
              <a:t> is</a:t>
            </a:r>
          </a:p>
          <a:p>
            <a:pPr lvl="1" indent="-354013" eaLnBrk="1" hangingPunct="1">
              <a:lnSpc>
                <a:spcPct val="90000"/>
              </a:lnSpc>
            </a:pPr>
            <a:r>
              <a:rPr lang="en-US" dirty="0" smtClean="0">
                <a:latin typeface="Arial" charset="0"/>
              </a:rPr>
              <a:t>a polysaccharide made of glucose monomers, </a:t>
            </a:r>
          </a:p>
          <a:p>
            <a:pPr lvl="1" indent="-354013" eaLnBrk="1" hangingPunct="1">
              <a:lnSpc>
                <a:spcPct val="90000"/>
              </a:lnSpc>
            </a:pPr>
            <a:r>
              <a:rPr lang="en-US" dirty="0" smtClean="0">
                <a:latin typeface="Arial" charset="0"/>
              </a:rPr>
              <a:t>used by animals for energy storage.</a:t>
            </a:r>
          </a:p>
          <a:p>
            <a:pPr marL="292100" indent="-292100" eaLnBrk="1" hangingPunct="1">
              <a:lnSpc>
                <a:spcPct val="90000"/>
              </a:lnSpc>
              <a:buFont typeface="Wingdings" pitchFamily="2" charset="2"/>
              <a:buNone/>
            </a:pPr>
            <a:endParaRPr lang="en-US" dirty="0" smtClean="0">
              <a:latin typeface="Arial" charset="0"/>
            </a:endParaRPr>
          </a:p>
        </p:txBody>
      </p:sp>
      <p:sp>
        <p:nvSpPr>
          <p:cNvPr id="63492"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3493"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349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54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82563" y="104775"/>
            <a:ext cx="8839200" cy="503238"/>
          </a:xfrm>
        </p:spPr>
        <p:txBody>
          <a:bodyPr>
            <a:normAutofit fontScale="90000"/>
          </a:bodyPr>
          <a:lstStyle/>
          <a:p>
            <a:pPr eaLnBrk="1" hangingPunct="1"/>
            <a:r>
              <a:rPr lang="en-US" sz="3200" smtClean="0"/>
              <a:t>3.7 Polysaccharides are long chains of sugar units</a:t>
            </a:r>
          </a:p>
        </p:txBody>
      </p:sp>
      <p:sp>
        <p:nvSpPr>
          <p:cNvPr id="64515" name="Rectangle 3"/>
          <p:cNvSpPr>
            <a:spLocks noGrp="1" noChangeArrowheads="1"/>
          </p:cNvSpPr>
          <p:nvPr>
            <p:ph type="body" idx="4294967295"/>
          </p:nvPr>
        </p:nvSpPr>
        <p:spPr>
          <a:xfrm>
            <a:off x="168275" y="1252538"/>
            <a:ext cx="8534400" cy="4867275"/>
          </a:xfrm>
        </p:spPr>
        <p:txBody>
          <a:bodyPr/>
          <a:lstStyle/>
          <a:p>
            <a:pPr marL="292100" indent="-292100" eaLnBrk="1" hangingPunct="1">
              <a:lnSpc>
                <a:spcPct val="120000"/>
              </a:lnSpc>
            </a:pPr>
            <a:r>
              <a:rPr lang="en-US" b="1" dirty="0" smtClean="0">
                <a:latin typeface="Arial" charset="0"/>
              </a:rPr>
              <a:t>Cellulose</a:t>
            </a:r>
            <a:endParaRPr lang="en-US" dirty="0" smtClean="0">
              <a:latin typeface="Arial" charset="0"/>
            </a:endParaRPr>
          </a:p>
          <a:p>
            <a:pPr lvl="1" indent="-354013" eaLnBrk="1" hangingPunct="1">
              <a:lnSpc>
                <a:spcPct val="120000"/>
              </a:lnSpc>
            </a:pPr>
            <a:r>
              <a:rPr lang="en-US" dirty="0" smtClean="0">
                <a:latin typeface="Arial" charset="0"/>
              </a:rPr>
              <a:t>is a polymer of glucose makes plant cell walls.</a:t>
            </a:r>
          </a:p>
          <a:p>
            <a:pPr marL="292100" indent="-292100" eaLnBrk="1" hangingPunct="1">
              <a:lnSpc>
                <a:spcPct val="120000"/>
              </a:lnSpc>
            </a:pPr>
            <a:r>
              <a:rPr lang="en-US" b="1" dirty="0" smtClean="0">
                <a:latin typeface="Arial" charset="0"/>
              </a:rPr>
              <a:t>Chitin</a:t>
            </a:r>
            <a:r>
              <a:rPr lang="en-US" dirty="0" smtClean="0">
                <a:latin typeface="Arial" charset="0"/>
              </a:rPr>
              <a:t> is</a:t>
            </a:r>
          </a:p>
          <a:p>
            <a:pPr lvl="1" indent="-354013" eaLnBrk="1" hangingPunct="1">
              <a:lnSpc>
                <a:spcPct val="120000"/>
              </a:lnSpc>
            </a:pPr>
            <a:r>
              <a:rPr lang="en-US" dirty="0" smtClean="0">
                <a:latin typeface="Arial" charset="0"/>
              </a:rPr>
              <a:t>a polysaccharide used by insects and crustaceans to build an exoskeleton.</a:t>
            </a:r>
          </a:p>
        </p:txBody>
      </p:sp>
      <p:sp>
        <p:nvSpPr>
          <p:cNvPr id="64516"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4517"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451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55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03_07_Polysaccharides-U"/>
          <p:cNvPicPr>
            <a:picLocks noChangeAspect="1" noChangeArrowheads="1"/>
          </p:cNvPicPr>
          <p:nvPr/>
        </p:nvPicPr>
        <p:blipFill>
          <a:blip r:embed="rId3" cstate="print"/>
          <a:srcRect/>
          <a:stretch>
            <a:fillRect/>
          </a:stretch>
        </p:blipFill>
        <p:spPr bwMode="auto">
          <a:xfrm>
            <a:off x="296863" y="1047750"/>
            <a:ext cx="8548687" cy="4760913"/>
          </a:xfrm>
          <a:prstGeom prst="rect">
            <a:avLst/>
          </a:prstGeom>
          <a:noFill/>
          <a:ln w="9525">
            <a:noFill/>
            <a:miter lim="800000"/>
            <a:headEnd/>
            <a:tailEnd/>
          </a:ln>
        </p:spPr>
      </p:pic>
      <p:sp>
        <p:nvSpPr>
          <p:cNvPr id="6553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3.7</a:t>
            </a:r>
          </a:p>
        </p:txBody>
      </p:sp>
      <p:sp>
        <p:nvSpPr>
          <p:cNvPr id="65540" name="Text Box 3"/>
          <p:cNvSpPr txBox="1">
            <a:spLocks noChangeArrowheads="1"/>
          </p:cNvSpPr>
          <p:nvPr/>
        </p:nvSpPr>
        <p:spPr bwMode="auto">
          <a:xfrm>
            <a:off x="4338638" y="1085850"/>
            <a:ext cx="1765300" cy="355600"/>
          </a:xfrm>
          <a:prstGeom prst="rect">
            <a:avLst/>
          </a:prstGeom>
          <a:noFill/>
          <a:ln w="9525">
            <a:noFill/>
            <a:miter lim="800000"/>
            <a:headEnd/>
            <a:tailEnd/>
          </a:ln>
        </p:spPr>
        <p:txBody>
          <a:bodyPr wrap="none" lIns="0" tIns="0" rIns="0" bIns="0"/>
          <a:lstStyle/>
          <a:p>
            <a:pPr eaLnBrk="0" hangingPunct="0">
              <a:lnSpc>
                <a:spcPct val="90000"/>
              </a:lnSpc>
            </a:pPr>
            <a:r>
              <a:rPr lang="en-US" sz="1400" b="1"/>
              <a:t>Starch granules</a:t>
            </a:r>
            <a:br>
              <a:rPr lang="en-US" sz="1400" b="1"/>
            </a:br>
            <a:r>
              <a:rPr lang="en-US" sz="1400" b="1"/>
              <a:t>in potato tuber cells</a:t>
            </a:r>
          </a:p>
        </p:txBody>
      </p:sp>
      <p:sp>
        <p:nvSpPr>
          <p:cNvPr id="65541" name="Line 5"/>
          <p:cNvSpPr>
            <a:spLocks noChangeShapeType="1"/>
          </p:cNvSpPr>
          <p:nvPr/>
        </p:nvSpPr>
        <p:spPr bwMode="auto">
          <a:xfrm flipV="1">
            <a:off x="3740150" y="1177925"/>
            <a:ext cx="558800" cy="231775"/>
          </a:xfrm>
          <a:prstGeom prst="line">
            <a:avLst/>
          </a:prstGeom>
          <a:noFill/>
          <a:ln w="25400">
            <a:solidFill>
              <a:schemeClr val="bg1"/>
            </a:solidFill>
            <a:round/>
            <a:headEnd/>
            <a:tailEnd/>
          </a:ln>
          <a:effectLst/>
        </p:spPr>
        <p:txBody>
          <a:bodyPr wrap="none" anchor="ctr"/>
          <a:lstStyle/>
          <a:p>
            <a:endParaRPr lang="en-US"/>
          </a:p>
        </p:txBody>
      </p:sp>
      <p:sp>
        <p:nvSpPr>
          <p:cNvPr id="65542" name="Line 6"/>
          <p:cNvSpPr>
            <a:spLocks noChangeShapeType="1"/>
          </p:cNvSpPr>
          <p:nvPr/>
        </p:nvSpPr>
        <p:spPr bwMode="auto">
          <a:xfrm flipH="1">
            <a:off x="3740150" y="1177925"/>
            <a:ext cx="558800" cy="673100"/>
          </a:xfrm>
          <a:prstGeom prst="line">
            <a:avLst/>
          </a:prstGeom>
          <a:noFill/>
          <a:ln w="25400">
            <a:solidFill>
              <a:schemeClr val="bg1"/>
            </a:solidFill>
            <a:round/>
            <a:headEnd/>
            <a:tailEnd/>
          </a:ln>
          <a:effectLst/>
        </p:spPr>
        <p:txBody>
          <a:bodyPr wrap="none" anchor="ctr"/>
          <a:lstStyle/>
          <a:p>
            <a:endParaRPr lang="en-US"/>
          </a:p>
        </p:txBody>
      </p:sp>
      <p:sp>
        <p:nvSpPr>
          <p:cNvPr id="65543" name="Line 7"/>
          <p:cNvSpPr>
            <a:spLocks noChangeShapeType="1"/>
          </p:cNvSpPr>
          <p:nvPr/>
        </p:nvSpPr>
        <p:spPr bwMode="auto">
          <a:xfrm flipV="1">
            <a:off x="3616325" y="2384425"/>
            <a:ext cx="622300" cy="215900"/>
          </a:xfrm>
          <a:prstGeom prst="line">
            <a:avLst/>
          </a:prstGeom>
          <a:noFill/>
          <a:ln w="25400">
            <a:solidFill>
              <a:schemeClr val="bg1"/>
            </a:solidFill>
            <a:round/>
            <a:headEnd/>
            <a:tailEnd/>
          </a:ln>
          <a:effectLst/>
        </p:spPr>
        <p:txBody>
          <a:bodyPr wrap="none" anchor="ctr"/>
          <a:lstStyle/>
          <a:p>
            <a:endParaRPr lang="en-US"/>
          </a:p>
        </p:txBody>
      </p:sp>
      <p:sp>
        <p:nvSpPr>
          <p:cNvPr id="65544" name="Text Box 3"/>
          <p:cNvSpPr txBox="1">
            <a:spLocks noChangeArrowheads="1"/>
          </p:cNvSpPr>
          <p:nvPr/>
        </p:nvSpPr>
        <p:spPr bwMode="auto">
          <a:xfrm>
            <a:off x="4273550" y="2286000"/>
            <a:ext cx="1765300" cy="355600"/>
          </a:xfrm>
          <a:prstGeom prst="rect">
            <a:avLst/>
          </a:prstGeom>
          <a:noFill/>
          <a:ln w="9525">
            <a:noFill/>
            <a:miter lim="800000"/>
            <a:headEnd/>
            <a:tailEnd/>
          </a:ln>
        </p:spPr>
        <p:txBody>
          <a:bodyPr wrap="none" lIns="0" tIns="0" rIns="0" bIns="0"/>
          <a:lstStyle/>
          <a:p>
            <a:pPr eaLnBrk="0" hangingPunct="0">
              <a:lnSpc>
                <a:spcPct val="90000"/>
              </a:lnSpc>
            </a:pPr>
            <a:r>
              <a:rPr lang="en-US" sz="1400" b="1"/>
              <a:t>Glycogen granules</a:t>
            </a:r>
            <a:br>
              <a:rPr lang="en-US" sz="1400" b="1"/>
            </a:br>
            <a:r>
              <a:rPr lang="en-US" sz="1400" b="1"/>
              <a:t>in muscle</a:t>
            </a:r>
            <a:br>
              <a:rPr lang="en-US" sz="1400" b="1"/>
            </a:br>
            <a:r>
              <a:rPr lang="en-US" sz="1400" b="1"/>
              <a:t>tissue</a:t>
            </a:r>
          </a:p>
        </p:txBody>
      </p:sp>
      <p:sp>
        <p:nvSpPr>
          <p:cNvPr id="65545" name="Text Box 3"/>
          <p:cNvSpPr txBox="1">
            <a:spLocks noChangeArrowheads="1"/>
          </p:cNvSpPr>
          <p:nvPr/>
        </p:nvSpPr>
        <p:spPr bwMode="auto">
          <a:xfrm>
            <a:off x="6810375" y="2733675"/>
            <a:ext cx="822325" cy="161925"/>
          </a:xfrm>
          <a:prstGeom prst="rect">
            <a:avLst/>
          </a:prstGeom>
          <a:noFill/>
          <a:ln w="9525">
            <a:noFill/>
            <a:miter lim="800000"/>
            <a:headEnd/>
            <a:tailEnd/>
          </a:ln>
        </p:spPr>
        <p:txBody>
          <a:bodyPr wrap="none" lIns="0" tIns="0" rIns="0" bIns="0"/>
          <a:lstStyle/>
          <a:p>
            <a:pPr eaLnBrk="0" hangingPunct="0">
              <a:lnSpc>
                <a:spcPct val="90000"/>
              </a:lnSpc>
            </a:pPr>
            <a:r>
              <a:rPr lang="en-US" sz="1400" b="1"/>
              <a:t>Glycogen</a:t>
            </a:r>
          </a:p>
        </p:txBody>
      </p:sp>
      <p:sp>
        <p:nvSpPr>
          <p:cNvPr id="65546" name="Text Box 3"/>
          <p:cNvSpPr txBox="1">
            <a:spLocks noChangeArrowheads="1"/>
          </p:cNvSpPr>
          <p:nvPr/>
        </p:nvSpPr>
        <p:spPr bwMode="auto">
          <a:xfrm>
            <a:off x="7102475" y="1965325"/>
            <a:ext cx="822325" cy="161925"/>
          </a:xfrm>
          <a:prstGeom prst="rect">
            <a:avLst/>
          </a:prstGeom>
          <a:noFill/>
          <a:ln w="9525">
            <a:noFill/>
            <a:miter lim="800000"/>
            <a:headEnd/>
            <a:tailEnd/>
          </a:ln>
        </p:spPr>
        <p:txBody>
          <a:bodyPr wrap="none" lIns="0" tIns="0" rIns="0" bIns="0"/>
          <a:lstStyle/>
          <a:p>
            <a:pPr algn="ctr" eaLnBrk="0" hangingPunct="0">
              <a:lnSpc>
                <a:spcPct val="90000"/>
              </a:lnSpc>
            </a:pPr>
            <a:r>
              <a:rPr lang="en-US" sz="1400" b="1"/>
              <a:t>Glucose</a:t>
            </a:r>
            <a:br>
              <a:rPr lang="en-US" sz="1400" b="1"/>
            </a:br>
            <a:r>
              <a:rPr lang="en-US" sz="1400" b="1"/>
              <a:t>monomer</a:t>
            </a:r>
          </a:p>
        </p:txBody>
      </p:sp>
      <p:sp>
        <p:nvSpPr>
          <p:cNvPr id="65547" name="AutoShape 11"/>
          <p:cNvSpPr>
            <a:spLocks/>
          </p:cNvSpPr>
          <p:nvPr/>
        </p:nvSpPr>
        <p:spPr bwMode="auto">
          <a:xfrm rot="-5400000">
            <a:off x="7459663" y="1674813"/>
            <a:ext cx="92075" cy="473075"/>
          </a:xfrm>
          <a:prstGeom prst="leftBrace">
            <a:avLst>
              <a:gd name="adj1" fmla="val 42816"/>
              <a:gd name="adj2" fmla="val 50000"/>
            </a:avLst>
          </a:prstGeom>
          <a:noFill/>
          <a:ln w="12700">
            <a:solidFill>
              <a:schemeClr val="tx1"/>
            </a:solidFill>
            <a:round/>
            <a:headEnd/>
            <a:tailEnd/>
          </a:ln>
          <a:effectLst/>
        </p:spPr>
        <p:txBody>
          <a:bodyPr wrap="none" anchor="ctr"/>
          <a:lstStyle/>
          <a:p>
            <a:endParaRPr lang="en-US"/>
          </a:p>
        </p:txBody>
      </p:sp>
      <p:sp>
        <p:nvSpPr>
          <p:cNvPr id="65548" name="Text Box 3"/>
          <p:cNvSpPr txBox="1">
            <a:spLocks noChangeArrowheads="1"/>
          </p:cNvSpPr>
          <p:nvPr/>
        </p:nvSpPr>
        <p:spPr bwMode="auto">
          <a:xfrm>
            <a:off x="6807200" y="1219200"/>
            <a:ext cx="822325" cy="161925"/>
          </a:xfrm>
          <a:prstGeom prst="rect">
            <a:avLst/>
          </a:prstGeom>
          <a:noFill/>
          <a:ln w="9525">
            <a:noFill/>
            <a:miter lim="800000"/>
            <a:headEnd/>
            <a:tailEnd/>
          </a:ln>
        </p:spPr>
        <p:txBody>
          <a:bodyPr wrap="none" lIns="0" tIns="0" rIns="0" bIns="0"/>
          <a:lstStyle/>
          <a:p>
            <a:pPr eaLnBrk="0" hangingPunct="0">
              <a:lnSpc>
                <a:spcPct val="90000"/>
              </a:lnSpc>
            </a:pPr>
            <a:r>
              <a:rPr lang="en-US" sz="1400" b="1"/>
              <a:t>Starch</a:t>
            </a:r>
          </a:p>
        </p:txBody>
      </p:sp>
      <p:sp>
        <p:nvSpPr>
          <p:cNvPr id="65549" name="Text Box 3"/>
          <p:cNvSpPr txBox="1">
            <a:spLocks noChangeArrowheads="1"/>
          </p:cNvSpPr>
          <p:nvPr/>
        </p:nvSpPr>
        <p:spPr bwMode="auto">
          <a:xfrm>
            <a:off x="6819900" y="3797300"/>
            <a:ext cx="822325" cy="161925"/>
          </a:xfrm>
          <a:prstGeom prst="rect">
            <a:avLst/>
          </a:prstGeom>
          <a:noFill/>
          <a:ln w="9525">
            <a:noFill/>
            <a:miter lim="800000"/>
            <a:headEnd/>
            <a:tailEnd/>
          </a:ln>
        </p:spPr>
        <p:txBody>
          <a:bodyPr wrap="none" lIns="0" tIns="0" rIns="0" bIns="0"/>
          <a:lstStyle/>
          <a:p>
            <a:pPr eaLnBrk="0" hangingPunct="0">
              <a:lnSpc>
                <a:spcPct val="90000"/>
              </a:lnSpc>
            </a:pPr>
            <a:r>
              <a:rPr lang="en-US" sz="1400" b="1"/>
              <a:t>Cellulose</a:t>
            </a:r>
          </a:p>
        </p:txBody>
      </p:sp>
      <p:sp>
        <p:nvSpPr>
          <p:cNvPr id="65550" name="Text Box 3"/>
          <p:cNvSpPr txBox="1">
            <a:spLocks noChangeArrowheads="1"/>
          </p:cNvSpPr>
          <p:nvPr/>
        </p:nvSpPr>
        <p:spPr bwMode="auto">
          <a:xfrm>
            <a:off x="6908800" y="4419600"/>
            <a:ext cx="822325" cy="161925"/>
          </a:xfrm>
          <a:prstGeom prst="rect">
            <a:avLst/>
          </a:prstGeom>
          <a:noFill/>
          <a:ln w="9525">
            <a:noFill/>
            <a:miter lim="800000"/>
            <a:headEnd/>
            <a:tailEnd/>
          </a:ln>
        </p:spPr>
        <p:txBody>
          <a:bodyPr wrap="none" lIns="0" tIns="0" rIns="0" bIns="0"/>
          <a:lstStyle/>
          <a:p>
            <a:pPr eaLnBrk="0" hangingPunct="0">
              <a:lnSpc>
                <a:spcPct val="90000"/>
              </a:lnSpc>
            </a:pPr>
            <a:r>
              <a:rPr lang="en-US" sz="1400" b="1"/>
              <a:t>Hydrogen bonds</a:t>
            </a:r>
          </a:p>
        </p:txBody>
      </p:sp>
      <p:sp>
        <p:nvSpPr>
          <p:cNvPr id="65551" name="Text Box 3"/>
          <p:cNvSpPr txBox="1">
            <a:spLocks noChangeArrowheads="1"/>
          </p:cNvSpPr>
          <p:nvPr/>
        </p:nvSpPr>
        <p:spPr bwMode="auto">
          <a:xfrm>
            <a:off x="2870200" y="5270500"/>
            <a:ext cx="822325" cy="161925"/>
          </a:xfrm>
          <a:prstGeom prst="rect">
            <a:avLst/>
          </a:prstGeom>
          <a:noFill/>
          <a:ln w="9525">
            <a:noFill/>
            <a:miter lim="800000"/>
            <a:headEnd/>
            <a:tailEnd/>
          </a:ln>
        </p:spPr>
        <p:txBody>
          <a:bodyPr wrap="none" lIns="0" tIns="0" rIns="0" bIns="0"/>
          <a:lstStyle/>
          <a:p>
            <a:pPr eaLnBrk="0" hangingPunct="0">
              <a:lnSpc>
                <a:spcPct val="90000"/>
              </a:lnSpc>
            </a:pPr>
            <a:r>
              <a:rPr lang="en-US" sz="1400" b="1"/>
              <a:t>Cellulose</a:t>
            </a:r>
            <a:br>
              <a:rPr lang="en-US" sz="1400" b="1"/>
            </a:br>
            <a:r>
              <a:rPr lang="en-US" sz="1400" b="1"/>
              <a:t>molecules</a:t>
            </a:r>
          </a:p>
        </p:txBody>
      </p:sp>
      <p:sp>
        <p:nvSpPr>
          <p:cNvPr id="65552" name="Text Box 3"/>
          <p:cNvSpPr txBox="1">
            <a:spLocks noChangeArrowheads="1"/>
          </p:cNvSpPr>
          <p:nvPr/>
        </p:nvSpPr>
        <p:spPr bwMode="auto">
          <a:xfrm>
            <a:off x="2959100" y="3721100"/>
            <a:ext cx="1879600" cy="368300"/>
          </a:xfrm>
          <a:prstGeom prst="rect">
            <a:avLst/>
          </a:prstGeom>
          <a:noFill/>
          <a:ln w="9525">
            <a:noFill/>
            <a:miter lim="800000"/>
            <a:headEnd/>
            <a:tailEnd/>
          </a:ln>
        </p:spPr>
        <p:txBody>
          <a:bodyPr wrap="none" lIns="0" tIns="0" rIns="0" bIns="0"/>
          <a:lstStyle/>
          <a:p>
            <a:pPr eaLnBrk="0" hangingPunct="0">
              <a:lnSpc>
                <a:spcPct val="90000"/>
              </a:lnSpc>
            </a:pPr>
            <a:r>
              <a:rPr lang="en-US" sz="1400" b="1"/>
              <a:t>Cellulose microfibrils</a:t>
            </a:r>
            <a:br>
              <a:rPr lang="en-US" sz="1400" b="1"/>
            </a:br>
            <a:r>
              <a:rPr lang="en-US" sz="1400" b="1"/>
              <a:t>in a plant cell wall</a:t>
            </a:r>
          </a:p>
        </p:txBody>
      </p:sp>
      <p:sp>
        <p:nvSpPr>
          <p:cNvPr id="65553" name="Line 17"/>
          <p:cNvSpPr>
            <a:spLocks noChangeShapeType="1"/>
          </p:cNvSpPr>
          <p:nvPr/>
        </p:nvSpPr>
        <p:spPr bwMode="auto">
          <a:xfrm flipV="1">
            <a:off x="3251200" y="4919663"/>
            <a:ext cx="157163" cy="358775"/>
          </a:xfrm>
          <a:prstGeom prst="line">
            <a:avLst/>
          </a:prstGeom>
          <a:noFill/>
          <a:ln w="25400">
            <a:solidFill>
              <a:schemeClr val="bg1"/>
            </a:solidFill>
            <a:round/>
            <a:headEnd/>
            <a:tailEnd/>
          </a:ln>
          <a:effectLst/>
        </p:spPr>
        <p:txBody>
          <a:bodyPr wrap="none" anchor="ctr"/>
          <a:lstStyle/>
          <a:p>
            <a:endParaRPr lang="en-US"/>
          </a:p>
        </p:txBody>
      </p:sp>
      <p:sp>
        <p:nvSpPr>
          <p:cNvPr id="65554" name="Line 18"/>
          <p:cNvSpPr>
            <a:spLocks noChangeShapeType="1"/>
          </p:cNvSpPr>
          <p:nvPr/>
        </p:nvSpPr>
        <p:spPr bwMode="auto">
          <a:xfrm flipH="1" flipV="1">
            <a:off x="3154363" y="4884738"/>
            <a:ext cx="92075" cy="403225"/>
          </a:xfrm>
          <a:prstGeom prst="line">
            <a:avLst/>
          </a:prstGeom>
          <a:noFill/>
          <a:ln w="25400">
            <a:solidFill>
              <a:schemeClr val="bg1"/>
            </a:solidFill>
            <a:round/>
            <a:headEnd/>
            <a:tailEnd/>
          </a:ln>
          <a:effectLst/>
        </p:spPr>
        <p:txBody>
          <a:bodyPr wrap="none" anchor="ctr"/>
          <a:lstStyle/>
          <a:p>
            <a:endParaRPr lang="en-US"/>
          </a:p>
        </p:txBody>
      </p:sp>
      <p:sp>
        <p:nvSpPr>
          <p:cNvPr id="65555" name="Line 19"/>
          <p:cNvSpPr>
            <a:spLocks noChangeShapeType="1"/>
          </p:cNvSpPr>
          <p:nvPr/>
        </p:nvSpPr>
        <p:spPr bwMode="auto">
          <a:xfrm flipH="1">
            <a:off x="6561138" y="4546600"/>
            <a:ext cx="296862" cy="0"/>
          </a:xfrm>
          <a:prstGeom prst="line">
            <a:avLst/>
          </a:prstGeom>
          <a:noFill/>
          <a:ln w="12700">
            <a:solidFill>
              <a:schemeClr val="tx1"/>
            </a:solidFill>
            <a:round/>
            <a:headEnd/>
            <a:tailEnd/>
          </a:ln>
          <a:effectLst/>
        </p:spPr>
        <p:txBody>
          <a:bodyPr wrap="none" anchor="ctr"/>
          <a:lstStyle/>
          <a:p>
            <a:endParaRPr lang="en-US"/>
          </a:p>
        </p:txBody>
      </p:sp>
      <p:sp>
        <p:nvSpPr>
          <p:cNvPr id="65556" name="Line 20"/>
          <p:cNvSpPr>
            <a:spLocks noChangeShapeType="1"/>
          </p:cNvSpPr>
          <p:nvPr/>
        </p:nvSpPr>
        <p:spPr bwMode="auto">
          <a:xfrm flipH="1" flipV="1">
            <a:off x="6142038" y="4440238"/>
            <a:ext cx="711200" cy="106362"/>
          </a:xfrm>
          <a:prstGeom prst="line">
            <a:avLst/>
          </a:prstGeom>
          <a:noFill/>
          <a:ln w="12700">
            <a:solidFill>
              <a:schemeClr val="tx1"/>
            </a:solidFill>
            <a:round/>
            <a:headEnd/>
            <a:tailEnd/>
          </a:ln>
          <a:effectLst/>
        </p:spPr>
        <p:txBody>
          <a:bodyPr wrap="none" anchor="ctr"/>
          <a:lstStyle/>
          <a:p>
            <a:endParaRPr lang="en-US"/>
          </a:p>
        </p:txBody>
      </p:sp>
      <p:sp>
        <p:nvSpPr>
          <p:cNvPr id="65557" name="Line 21"/>
          <p:cNvSpPr>
            <a:spLocks noChangeShapeType="1"/>
          </p:cNvSpPr>
          <p:nvPr/>
        </p:nvSpPr>
        <p:spPr bwMode="auto">
          <a:xfrm flipV="1">
            <a:off x="3740150" y="1177925"/>
            <a:ext cx="558800" cy="231775"/>
          </a:xfrm>
          <a:prstGeom prst="line">
            <a:avLst/>
          </a:prstGeom>
          <a:noFill/>
          <a:ln w="12700">
            <a:solidFill>
              <a:schemeClr val="tx1"/>
            </a:solidFill>
            <a:round/>
            <a:headEnd/>
            <a:tailEnd/>
          </a:ln>
          <a:effectLst/>
        </p:spPr>
        <p:txBody>
          <a:bodyPr wrap="none" anchor="ctr"/>
          <a:lstStyle/>
          <a:p>
            <a:endParaRPr lang="en-US"/>
          </a:p>
        </p:txBody>
      </p:sp>
      <p:sp>
        <p:nvSpPr>
          <p:cNvPr id="65558" name="Line 22"/>
          <p:cNvSpPr>
            <a:spLocks noChangeShapeType="1"/>
          </p:cNvSpPr>
          <p:nvPr/>
        </p:nvSpPr>
        <p:spPr bwMode="auto">
          <a:xfrm flipH="1">
            <a:off x="3740150" y="1177925"/>
            <a:ext cx="558800" cy="673100"/>
          </a:xfrm>
          <a:prstGeom prst="line">
            <a:avLst/>
          </a:prstGeom>
          <a:noFill/>
          <a:ln w="12700">
            <a:solidFill>
              <a:schemeClr val="tx1"/>
            </a:solidFill>
            <a:round/>
            <a:headEnd/>
            <a:tailEnd/>
          </a:ln>
          <a:effectLst/>
        </p:spPr>
        <p:txBody>
          <a:bodyPr wrap="none" anchor="ctr"/>
          <a:lstStyle/>
          <a:p>
            <a:endParaRPr lang="en-US"/>
          </a:p>
        </p:txBody>
      </p:sp>
      <p:sp>
        <p:nvSpPr>
          <p:cNvPr id="65559" name="Line 23"/>
          <p:cNvSpPr>
            <a:spLocks noChangeShapeType="1"/>
          </p:cNvSpPr>
          <p:nvPr/>
        </p:nvSpPr>
        <p:spPr bwMode="auto">
          <a:xfrm flipV="1">
            <a:off x="3616325" y="2384425"/>
            <a:ext cx="622300" cy="215900"/>
          </a:xfrm>
          <a:prstGeom prst="line">
            <a:avLst/>
          </a:prstGeom>
          <a:noFill/>
          <a:ln w="12700">
            <a:solidFill>
              <a:schemeClr val="tx1"/>
            </a:solidFill>
            <a:round/>
            <a:headEnd/>
            <a:tailEnd/>
          </a:ln>
          <a:effectLst/>
        </p:spPr>
        <p:txBody>
          <a:bodyPr wrap="none" anchor="ctr"/>
          <a:lstStyle/>
          <a:p>
            <a:endParaRPr lang="en-US"/>
          </a:p>
        </p:txBody>
      </p:sp>
      <p:sp>
        <p:nvSpPr>
          <p:cNvPr id="65560" name="Line 24"/>
          <p:cNvSpPr>
            <a:spLocks noChangeShapeType="1"/>
          </p:cNvSpPr>
          <p:nvPr/>
        </p:nvSpPr>
        <p:spPr bwMode="auto">
          <a:xfrm flipV="1">
            <a:off x="3244850" y="4919663"/>
            <a:ext cx="163513" cy="361950"/>
          </a:xfrm>
          <a:prstGeom prst="line">
            <a:avLst/>
          </a:prstGeom>
          <a:noFill/>
          <a:ln w="12700">
            <a:solidFill>
              <a:schemeClr val="tx1"/>
            </a:solidFill>
            <a:round/>
            <a:headEnd/>
            <a:tailEnd/>
          </a:ln>
          <a:effectLst/>
        </p:spPr>
        <p:txBody>
          <a:bodyPr wrap="none" anchor="ctr"/>
          <a:lstStyle/>
          <a:p>
            <a:endParaRPr lang="en-US"/>
          </a:p>
        </p:txBody>
      </p:sp>
      <p:sp>
        <p:nvSpPr>
          <p:cNvPr id="65561" name="Line 25"/>
          <p:cNvSpPr>
            <a:spLocks noChangeShapeType="1"/>
          </p:cNvSpPr>
          <p:nvPr/>
        </p:nvSpPr>
        <p:spPr bwMode="auto">
          <a:xfrm flipH="1" flipV="1">
            <a:off x="3154363" y="4884738"/>
            <a:ext cx="92075" cy="403225"/>
          </a:xfrm>
          <a:prstGeom prst="line">
            <a:avLst/>
          </a:prstGeom>
          <a:noFill/>
          <a:ln w="12700">
            <a:solidFill>
              <a:schemeClr val="tx1"/>
            </a:solidFill>
            <a:round/>
            <a:headEnd/>
            <a:tailEnd/>
          </a:ln>
          <a:effectLst/>
        </p:spPr>
        <p:txBody>
          <a:bodyPr wrap="none" anchor="ctr"/>
          <a:lstStyle/>
          <a:p>
            <a:endParaRPr lang="en-US"/>
          </a:p>
        </p:txBody>
      </p:sp>
      <p:sp>
        <p:nvSpPr>
          <p:cNvPr id="26" name="Slide Number Placeholder 25"/>
          <p:cNvSpPr>
            <a:spLocks noGrp="1"/>
          </p:cNvSpPr>
          <p:nvPr>
            <p:ph type="sldNum" sz="quarter" idx="12"/>
          </p:nvPr>
        </p:nvSpPr>
        <p:spPr/>
        <p:txBody>
          <a:bodyPr/>
          <a:lstStyle/>
          <a:p>
            <a:fld id="{53D81C5B-7845-4C2F-9096-FF6E6E1AEF9F}" type="slidenum">
              <a:rPr lang="en-US" smtClean="0"/>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0659"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066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0661" name="Rectangle 2"/>
          <p:cNvSpPr txBox="1">
            <a:spLocks noChangeArrowheads="1"/>
          </p:cNvSpPr>
          <p:nvPr/>
        </p:nvSpPr>
        <p:spPr bwMode="auto">
          <a:xfrm>
            <a:off x="182563" y="104775"/>
            <a:ext cx="8961437" cy="503238"/>
          </a:xfrm>
          <a:prstGeom prst="rect">
            <a:avLst/>
          </a:prstGeom>
          <a:noFill/>
          <a:ln w="9525">
            <a:noFill/>
            <a:miter lim="800000"/>
            <a:headEnd/>
            <a:tailEnd/>
          </a:ln>
        </p:spPr>
        <p:txBody>
          <a:bodyPr lIns="0" tIns="0" rIns="0" bIns="0"/>
          <a:lstStyle/>
          <a:p>
            <a:pPr marL="573088" indent="-573088">
              <a:lnSpc>
                <a:spcPct val="90000"/>
              </a:lnSpc>
            </a:pPr>
            <a:r>
              <a:rPr lang="en-US" sz="3200" b="1">
                <a:solidFill>
                  <a:srgbClr val="A8002A"/>
                </a:solidFill>
                <a:latin typeface="Times New Roman" pitchFamily="18" charset="0"/>
              </a:rPr>
              <a:t>3.7 Polysaccharides are long chains of sugar units</a:t>
            </a:r>
          </a:p>
        </p:txBody>
      </p:sp>
      <p:sp>
        <p:nvSpPr>
          <p:cNvPr id="70662" name="Rectangle 3"/>
          <p:cNvSpPr>
            <a:spLocks noGrp="1" noChangeArrowheads="1"/>
          </p:cNvSpPr>
          <p:nvPr>
            <p:ph type="body" idx="4294967295"/>
          </p:nvPr>
        </p:nvSpPr>
        <p:spPr>
          <a:xfrm>
            <a:off x="166688" y="1316038"/>
            <a:ext cx="8534400" cy="4217987"/>
          </a:xfrm>
        </p:spPr>
        <p:txBody>
          <a:bodyPr/>
          <a:lstStyle/>
          <a:p>
            <a:pPr marL="292100" indent="-292100" eaLnBrk="1" hangingPunct="1"/>
            <a:r>
              <a:rPr lang="en-US" dirty="0" smtClean="0">
                <a:latin typeface="Arial" charset="0"/>
              </a:rPr>
              <a:t>Polysaccharides are usually hydrophilic (water-loving).</a:t>
            </a:r>
          </a:p>
          <a:p>
            <a:pPr marL="292100" indent="-292100" eaLnBrk="1" hangingPunct="1"/>
            <a:r>
              <a:rPr lang="en-US" dirty="0" smtClean="0">
                <a:latin typeface="Arial" charset="0"/>
              </a:rPr>
              <a:t>Bath towels are often made of cotton, which is mostly cellulose</a:t>
            </a:r>
            <a:r>
              <a:rPr lang="en-US" dirty="0">
                <a:latin typeface="Arial" charset="0"/>
              </a:rPr>
              <a:t> </a:t>
            </a:r>
            <a:r>
              <a:rPr lang="en-US" dirty="0" smtClean="0">
                <a:latin typeface="Arial" charset="0"/>
              </a:rPr>
              <a:t>&amp;</a:t>
            </a:r>
            <a:r>
              <a:rPr lang="en-US" dirty="0">
                <a:latin typeface="Arial" charset="0"/>
              </a:rPr>
              <a:t> </a:t>
            </a:r>
            <a:r>
              <a:rPr lang="en-US" dirty="0" smtClean="0">
                <a:latin typeface="Arial" charset="0"/>
              </a:rPr>
              <a:t>water absorbent.</a:t>
            </a:r>
          </a:p>
        </p:txBody>
      </p:sp>
      <p:sp>
        <p:nvSpPr>
          <p:cNvPr id="7" name="Slide Number Placeholder 6"/>
          <p:cNvSpPr>
            <a:spLocks noGrp="1"/>
          </p:cNvSpPr>
          <p:nvPr>
            <p:ph type="sldNum" sz="quarter" idx="12"/>
          </p:nvPr>
        </p:nvSpPr>
        <p:spPr/>
        <p:txBody>
          <a:bodyPr/>
          <a:lstStyle/>
          <a:p>
            <a:fld id="{53D81C5B-7845-4C2F-9096-FF6E6E1AEF9F}" type="slidenum">
              <a:rPr lang="en-US" smtClean="0"/>
              <a:pPr/>
              <a:t>57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2">
                                            <p:txEl>
                                              <p:pRg st="0" end="0"/>
                                            </p:txEl>
                                          </p:spTgt>
                                        </p:tgtEl>
                                        <p:attrNameLst>
                                          <p:attrName>style.visibility</p:attrName>
                                        </p:attrNameLst>
                                      </p:cBhvr>
                                      <p:to>
                                        <p:strVal val="visible"/>
                                      </p:to>
                                    </p:set>
                                    <p:anim calcmode="lin" valueType="num">
                                      <p:cBhvr additive="base">
                                        <p:cTn id="7" dur="500" fill="hold"/>
                                        <p:tgtEl>
                                          <p:spTgt spid="706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62">
                                            <p:txEl>
                                              <p:pRg st="1" end="1"/>
                                            </p:txEl>
                                          </p:spTgt>
                                        </p:tgtEl>
                                        <p:attrNameLst>
                                          <p:attrName>style.visibility</p:attrName>
                                        </p:attrNameLst>
                                      </p:cBhvr>
                                      <p:to>
                                        <p:strVal val="visible"/>
                                      </p:to>
                                    </p:set>
                                    <p:anim calcmode="lin" valueType="num">
                                      <p:cBhvr additive="base">
                                        <p:cTn id="13" dur="500" fill="hold"/>
                                        <p:tgtEl>
                                          <p:spTgt spid="706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6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4294967295"/>
          </p:nvPr>
        </p:nvSpPr>
        <p:spPr>
          <a:xfrm>
            <a:off x="315913" y="1244600"/>
            <a:ext cx="8534400" cy="895350"/>
          </a:xfrm>
        </p:spPr>
        <p:txBody>
          <a:bodyPr/>
          <a:lstStyle/>
          <a:p>
            <a:pPr marL="339725" indent="-339725" algn="ctr" eaLnBrk="1" hangingPunct="1">
              <a:buFont typeface="Wingdings" pitchFamily="2" charset="2"/>
              <a:buNone/>
            </a:pPr>
            <a:r>
              <a:rPr lang="en-US" sz="4400" smtClean="0">
                <a:latin typeface="Arial" charset="0"/>
              </a:rPr>
              <a:t>LIPIDS</a:t>
            </a:r>
          </a:p>
        </p:txBody>
      </p:sp>
      <p:sp>
        <p:nvSpPr>
          <p:cNvPr id="71683"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168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168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 name="Slide Number Placeholder 5"/>
          <p:cNvSpPr>
            <a:spLocks noGrp="1"/>
          </p:cNvSpPr>
          <p:nvPr>
            <p:ph type="sldNum" sz="quarter" idx="12"/>
          </p:nvPr>
        </p:nvSpPr>
        <p:spPr/>
        <p:txBody>
          <a:bodyPr/>
          <a:lstStyle/>
          <a:p>
            <a:fld id="{53D81C5B-7845-4C2F-9096-FF6E6E1AEF9F}" type="slidenum">
              <a:rPr lang="en-US" smtClean="0"/>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93675" y="104775"/>
            <a:ext cx="8534400" cy="914400"/>
          </a:xfrm>
        </p:spPr>
        <p:txBody>
          <a:bodyPr>
            <a:normAutofit fontScale="90000"/>
          </a:bodyPr>
          <a:lstStyle/>
          <a:p>
            <a:pPr marL="622300" indent="-622300" eaLnBrk="1" hangingPunct="1"/>
            <a:r>
              <a:rPr lang="en-US" sz="3200" smtClean="0"/>
              <a:t>3.8 Fats are lipids that are mostly energy-storage molecules</a:t>
            </a:r>
          </a:p>
        </p:txBody>
      </p:sp>
      <p:sp>
        <p:nvSpPr>
          <p:cNvPr id="72707" name="Rectangle 3"/>
          <p:cNvSpPr>
            <a:spLocks noGrp="1" noChangeArrowheads="1"/>
          </p:cNvSpPr>
          <p:nvPr>
            <p:ph type="body" idx="4294967295"/>
          </p:nvPr>
        </p:nvSpPr>
        <p:spPr>
          <a:xfrm>
            <a:off x="166688" y="1316038"/>
            <a:ext cx="8534400" cy="5192712"/>
          </a:xfrm>
        </p:spPr>
        <p:txBody>
          <a:bodyPr/>
          <a:lstStyle/>
          <a:p>
            <a:pPr marL="292100" indent="-292100" eaLnBrk="1" hangingPunct="1"/>
            <a:r>
              <a:rPr lang="en-US" b="1" dirty="0" smtClean="0">
                <a:latin typeface="Arial" charset="0"/>
              </a:rPr>
              <a:t>Lipids-made of C,H,O</a:t>
            </a:r>
            <a:endParaRPr lang="en-US" dirty="0" smtClean="0">
              <a:latin typeface="Arial" charset="0"/>
            </a:endParaRPr>
          </a:p>
          <a:p>
            <a:pPr lvl="1" indent="-354013" eaLnBrk="1" hangingPunct="1"/>
            <a:r>
              <a:rPr lang="en-US" dirty="0" smtClean="0">
                <a:latin typeface="Arial" charset="0"/>
              </a:rPr>
              <a:t>are water insoluble (</a:t>
            </a:r>
            <a:r>
              <a:rPr lang="en-US" b="1" dirty="0" smtClean="0">
                <a:latin typeface="Arial" charset="0"/>
              </a:rPr>
              <a:t>hydrophobic</a:t>
            </a:r>
            <a:r>
              <a:rPr lang="en-US" dirty="0" smtClean="0">
                <a:latin typeface="Arial" charset="0"/>
              </a:rPr>
              <a:t>, or water-fearing) compounds, non-polar</a:t>
            </a:r>
          </a:p>
          <a:p>
            <a:pPr lvl="1" indent="-354013" eaLnBrk="1" hangingPunct="1"/>
            <a:r>
              <a:rPr lang="en-US" dirty="0" smtClean="0">
                <a:latin typeface="Arial" charset="0"/>
              </a:rPr>
              <a:t> important in long-term energy storage (fat) insulation, protection</a:t>
            </a:r>
          </a:p>
          <a:p>
            <a:pPr lvl="1" indent="-354013" eaLnBrk="1" hangingPunct="1"/>
            <a:r>
              <a:rPr lang="en-US" dirty="0" smtClean="0">
                <a:latin typeface="Arial" charset="0"/>
              </a:rPr>
              <a:t>contain twice the energy as polysaccharides</a:t>
            </a:r>
          </a:p>
          <a:p>
            <a:pPr lvl="1" indent="-354013" eaLnBrk="1" hangingPunct="1"/>
            <a:endParaRPr lang="en-US" dirty="0" smtClean="0">
              <a:latin typeface="Arial" charset="0"/>
            </a:endParaRPr>
          </a:p>
        </p:txBody>
      </p:sp>
      <p:sp>
        <p:nvSpPr>
          <p:cNvPr id="7270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2709"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271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168275" y="1314450"/>
            <a:ext cx="8534400" cy="5513388"/>
          </a:xfrm>
        </p:spPr>
        <p:txBody>
          <a:bodyPr/>
          <a:lstStyle/>
          <a:p>
            <a:pPr eaLnBrk="1" hangingPunct="1"/>
            <a:r>
              <a:rPr lang="en-US" dirty="0" smtClean="0">
                <a:latin typeface="Arial" charset="0"/>
              </a:rPr>
              <a:t>A </a:t>
            </a:r>
            <a:r>
              <a:rPr lang="en-US" b="1" dirty="0" smtClean="0">
                <a:latin typeface="Arial" charset="0"/>
              </a:rPr>
              <a:t>compound</a:t>
            </a:r>
            <a:r>
              <a:rPr lang="en-US" dirty="0" smtClean="0">
                <a:latin typeface="Arial" charset="0"/>
              </a:rPr>
              <a:t> is a substance consisting of two or more different elements in a fixed ratio.</a:t>
            </a:r>
          </a:p>
          <a:p>
            <a:pPr eaLnBrk="1" hangingPunct="1"/>
            <a:r>
              <a:rPr lang="en-US" dirty="0" smtClean="0">
                <a:latin typeface="Arial" charset="0"/>
              </a:rPr>
              <a:t>Compounds are more common than pure elements.</a:t>
            </a:r>
          </a:p>
          <a:p>
            <a:pPr eaLnBrk="1" hangingPunct="1"/>
            <a:r>
              <a:rPr lang="en-US" dirty="0" smtClean="0">
                <a:latin typeface="Arial" charset="0"/>
              </a:rPr>
              <a:t>Sodium chloride, table salt, is a common compound of equal parts of sodium (Na) and chlorine (</a:t>
            </a:r>
            <a:r>
              <a:rPr lang="en-US" dirty="0" err="1" smtClean="0">
                <a:latin typeface="Arial" charset="0"/>
              </a:rPr>
              <a:t>Cl</a:t>
            </a:r>
            <a:r>
              <a:rPr lang="en-US" dirty="0" smtClean="0">
                <a:latin typeface="Arial" charset="0"/>
              </a:rPr>
              <a:t>).</a:t>
            </a:r>
          </a:p>
        </p:txBody>
      </p:sp>
      <p:sp>
        <p:nvSpPr>
          <p:cNvPr id="16387" name="Rectangle 6"/>
          <p:cNvSpPr>
            <a:spLocks noGrp="1" noChangeArrowheads="1"/>
          </p:cNvSpPr>
          <p:nvPr>
            <p:ph type="title"/>
          </p:nvPr>
        </p:nvSpPr>
        <p:spPr>
          <a:xfrm>
            <a:off x="182563" y="106363"/>
            <a:ext cx="8775700" cy="822325"/>
          </a:xfrm>
        </p:spPr>
        <p:txBody>
          <a:bodyPr>
            <a:normAutofit fontScale="90000"/>
          </a:bodyPr>
          <a:lstStyle/>
          <a:p>
            <a:pPr marL="609600" indent="-609600" eaLnBrk="1" hangingPunct="1"/>
            <a:r>
              <a:rPr lang="en-US" sz="3200" smtClean="0"/>
              <a:t>2.1 Organisms are composed of elements, in combinations called compounds</a:t>
            </a:r>
          </a:p>
        </p:txBody>
      </p:sp>
      <p:sp>
        <p:nvSpPr>
          <p:cNvPr id="1638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6389"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639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 calcmode="lin" valueType="num">
                                      <p:cBhvr additive="base">
                                        <p:cTn id="19"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93675" y="104775"/>
            <a:ext cx="8534400" cy="914400"/>
          </a:xfrm>
        </p:spPr>
        <p:txBody>
          <a:bodyPr>
            <a:normAutofit fontScale="90000"/>
          </a:bodyPr>
          <a:lstStyle/>
          <a:p>
            <a:pPr marL="622300" indent="-622300" eaLnBrk="1" hangingPunct="1"/>
            <a:r>
              <a:rPr lang="en-US" sz="3200" smtClean="0"/>
              <a:t>3.8 Fats are lipids that are mostly energy-storage molecules</a:t>
            </a:r>
          </a:p>
        </p:txBody>
      </p:sp>
      <p:sp>
        <p:nvSpPr>
          <p:cNvPr id="75779" name="Rectangle 3"/>
          <p:cNvSpPr>
            <a:spLocks noGrp="1" noChangeArrowheads="1"/>
          </p:cNvSpPr>
          <p:nvPr>
            <p:ph type="body" idx="4294967295"/>
          </p:nvPr>
        </p:nvSpPr>
        <p:spPr>
          <a:xfrm>
            <a:off x="166688" y="1316038"/>
            <a:ext cx="8534400" cy="5192712"/>
          </a:xfrm>
        </p:spPr>
        <p:txBody>
          <a:bodyPr/>
          <a:lstStyle/>
          <a:p>
            <a:pPr marL="292100" indent="-292100" eaLnBrk="1" hangingPunct="1"/>
            <a:r>
              <a:rPr lang="en-US" dirty="0" smtClean="0">
                <a:latin typeface="Arial" charset="0"/>
              </a:rPr>
              <a:t>three types of lipids:</a:t>
            </a:r>
          </a:p>
          <a:p>
            <a:pPr lvl="1" indent="-354013" eaLnBrk="1" hangingPunct="1"/>
            <a:r>
              <a:rPr lang="en-US" dirty="0" smtClean="0">
                <a:latin typeface="Arial" charset="0"/>
              </a:rPr>
              <a:t>fats,</a:t>
            </a:r>
          </a:p>
          <a:p>
            <a:pPr lvl="1" indent="-354013" eaLnBrk="1" hangingPunct="1"/>
            <a:r>
              <a:rPr lang="en-US" dirty="0" smtClean="0">
                <a:latin typeface="Arial" charset="0"/>
              </a:rPr>
              <a:t>phospholipids, and</a:t>
            </a:r>
          </a:p>
          <a:p>
            <a:pPr lvl="1" indent="-354013" eaLnBrk="1" hangingPunct="1"/>
            <a:r>
              <a:rPr lang="en-US" dirty="0" smtClean="0">
                <a:latin typeface="Arial" charset="0"/>
              </a:rPr>
              <a:t>steroids.</a:t>
            </a:r>
          </a:p>
          <a:p>
            <a:pPr marL="292100" indent="-292100" eaLnBrk="1" hangingPunct="1"/>
            <a:r>
              <a:rPr lang="en-US" dirty="0" smtClean="0">
                <a:latin typeface="Arial" charset="0"/>
              </a:rPr>
              <a:t>A </a:t>
            </a:r>
            <a:r>
              <a:rPr lang="en-US" b="1" dirty="0" smtClean="0">
                <a:latin typeface="Arial" charset="0"/>
              </a:rPr>
              <a:t>fat</a:t>
            </a:r>
            <a:r>
              <a:rPr lang="en-US" dirty="0" smtClean="0">
                <a:latin typeface="Arial" charset="0"/>
              </a:rPr>
              <a:t> is a large lipid made from</a:t>
            </a:r>
          </a:p>
          <a:p>
            <a:pPr lvl="1" indent="-354013" eaLnBrk="1" hangingPunct="1"/>
            <a:r>
              <a:rPr lang="en-US" dirty="0" smtClean="0">
                <a:latin typeface="Arial" charset="0"/>
              </a:rPr>
              <a:t>1-glycerol and</a:t>
            </a:r>
          </a:p>
          <a:p>
            <a:pPr lvl="1" indent="-354013" eaLnBrk="1" hangingPunct="1"/>
            <a:r>
              <a:rPr lang="en-US" dirty="0" smtClean="0">
                <a:latin typeface="Arial" charset="0"/>
              </a:rPr>
              <a:t>3-fatty acids.</a:t>
            </a:r>
          </a:p>
        </p:txBody>
      </p:sp>
      <p:sp>
        <p:nvSpPr>
          <p:cNvPr id="75780"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5781"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578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60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5779">
                                            <p:txEl>
                                              <p:pRg st="6" end="6"/>
                                            </p:txEl>
                                          </p:spTgt>
                                        </p:tgtEl>
                                        <p:attrNameLst>
                                          <p:attrName>style.visibility</p:attrName>
                                        </p:attrNameLst>
                                      </p:cBhvr>
                                      <p:to>
                                        <p:strVal val="visible"/>
                                      </p:to>
                                    </p:set>
                                    <p:anim calcmode="lin" valueType="num">
                                      <p:cBhvr additive="base">
                                        <p:cTn id="43" dur="5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5"/>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17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173" name="TextBox 1"/>
          <p:cNvSpPr txBox="1">
            <a:spLocks noChangeArrowheads="1"/>
          </p:cNvSpPr>
          <p:nvPr/>
        </p:nvSpPr>
        <p:spPr bwMode="auto">
          <a:xfrm>
            <a:off x="6410325" y="6056313"/>
            <a:ext cx="2514600" cy="477837"/>
          </a:xfrm>
          <a:prstGeom prst="rect">
            <a:avLst/>
          </a:prstGeom>
          <a:noFill/>
          <a:ln w="9525">
            <a:noFill/>
            <a:miter lim="800000"/>
            <a:headEnd/>
            <a:tailEnd/>
          </a:ln>
        </p:spPr>
        <p:txBody>
          <a:bodyPr>
            <a:spAutoFit/>
          </a:bodyPr>
          <a:lstStyle/>
          <a:p>
            <a:r>
              <a:rPr lang="en-US" sz="1400"/>
              <a:t>Animation: Fats</a:t>
            </a:r>
          </a:p>
          <a:p>
            <a:r>
              <a:rPr lang="en-US" sz="1100"/>
              <a:t>Right click on animation / Click play</a:t>
            </a:r>
          </a:p>
        </p:txBody>
      </p:sp>
      <p:pic>
        <p:nvPicPr>
          <p:cNvPr id="7174" name="Picture 1"/>
          <p:cNvPicPr>
            <a:picLocks noChangeAspect="1"/>
          </p:cNvPicPr>
          <p:nvPr/>
        </p:nvPicPr>
        <p:blipFill>
          <a:blip r:embed="rId5" cstate="print"/>
          <a:srcRect/>
          <a:stretch>
            <a:fillRect/>
          </a:stretch>
        </p:blipFill>
        <p:spPr bwMode="auto">
          <a:xfrm>
            <a:off x="1554163" y="890588"/>
            <a:ext cx="6035675" cy="50768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53D81C5B-7845-4C2F-9096-FF6E6E1AEF9F}" type="slidenum">
              <a:rPr lang="en-US" smtClean="0"/>
              <a:pPr/>
              <a:t>61</a:t>
            </a:fld>
            <a:endParaRPr lang="en-US"/>
          </a:p>
        </p:txBody>
      </p:sp>
    </p:spTree>
    <p:controls>
      <mc:AlternateContent xmlns:mc="http://schemas.openxmlformats.org/markup-compatibility/2006">
        <mc:Choice xmlns:v="urn:schemas-microsoft-com:vml" Requires="v">
          <p:control spid="1043" name="ShockwaveFlash1" r:id="rId2" imgW="6031763" imgH="5080222"/>
        </mc:Choice>
        <mc:Fallback>
          <p:control name="ShockwaveFlash1" r:id="rId2" imgW="6031763" imgH="5080222">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555750" y="762000"/>
                  <a:ext cx="6032500" cy="5080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03_08bLipidDehydration-U"/>
          <p:cNvPicPr>
            <a:picLocks noChangeAspect="1" noChangeArrowheads="1"/>
          </p:cNvPicPr>
          <p:nvPr/>
        </p:nvPicPr>
        <p:blipFill>
          <a:blip r:embed="rId3" cstate="print"/>
          <a:srcRect/>
          <a:stretch>
            <a:fillRect/>
          </a:stretch>
        </p:blipFill>
        <p:spPr bwMode="auto">
          <a:xfrm>
            <a:off x="2971800" y="212725"/>
            <a:ext cx="3200400" cy="6584950"/>
          </a:xfrm>
          <a:prstGeom prst="rect">
            <a:avLst/>
          </a:prstGeom>
          <a:noFill/>
          <a:ln w="9525">
            <a:noFill/>
            <a:miter lim="800000"/>
            <a:headEnd/>
            <a:tailEnd/>
          </a:ln>
        </p:spPr>
      </p:pic>
      <p:sp>
        <p:nvSpPr>
          <p:cNvPr id="7782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3.8B</a:t>
            </a:r>
          </a:p>
        </p:txBody>
      </p:sp>
      <p:sp>
        <p:nvSpPr>
          <p:cNvPr id="77828" name="Text Box 3"/>
          <p:cNvSpPr txBox="1">
            <a:spLocks noChangeArrowheads="1"/>
          </p:cNvSpPr>
          <p:nvPr/>
        </p:nvSpPr>
        <p:spPr bwMode="auto">
          <a:xfrm>
            <a:off x="2971800" y="3876675"/>
            <a:ext cx="1066800" cy="228600"/>
          </a:xfrm>
          <a:prstGeom prst="rect">
            <a:avLst/>
          </a:prstGeom>
          <a:noFill/>
          <a:ln w="9525">
            <a:noFill/>
            <a:miter lim="800000"/>
            <a:headEnd/>
            <a:tailEnd/>
          </a:ln>
        </p:spPr>
        <p:txBody>
          <a:bodyPr wrap="none" lIns="0" tIns="0" rIns="0" bIns="0"/>
          <a:lstStyle/>
          <a:p>
            <a:pPr eaLnBrk="0" hangingPunct="0"/>
            <a:r>
              <a:rPr lang="en-US" sz="1800" b="1"/>
              <a:t>Fatty acid</a:t>
            </a:r>
          </a:p>
        </p:txBody>
      </p:sp>
      <p:sp>
        <p:nvSpPr>
          <p:cNvPr id="77829" name="Text Box 3"/>
          <p:cNvSpPr txBox="1">
            <a:spLocks noChangeArrowheads="1"/>
          </p:cNvSpPr>
          <p:nvPr/>
        </p:nvSpPr>
        <p:spPr bwMode="auto">
          <a:xfrm>
            <a:off x="3009900" y="663575"/>
            <a:ext cx="889000" cy="215900"/>
          </a:xfrm>
          <a:prstGeom prst="rect">
            <a:avLst/>
          </a:prstGeom>
          <a:noFill/>
          <a:ln w="9525">
            <a:noFill/>
            <a:miter lim="800000"/>
            <a:headEnd/>
            <a:tailEnd/>
          </a:ln>
        </p:spPr>
        <p:txBody>
          <a:bodyPr wrap="none" lIns="0" tIns="0" rIns="0" bIns="0"/>
          <a:lstStyle/>
          <a:p>
            <a:pPr eaLnBrk="0" hangingPunct="0"/>
            <a:r>
              <a:rPr lang="en-US" sz="1800" b="1"/>
              <a:t>Glycerol</a:t>
            </a:r>
          </a:p>
        </p:txBody>
      </p:sp>
      <p:sp>
        <p:nvSpPr>
          <p:cNvPr id="77830" name="AutoShape 6"/>
          <p:cNvSpPr>
            <a:spLocks/>
          </p:cNvSpPr>
          <p:nvPr/>
        </p:nvSpPr>
        <p:spPr bwMode="auto">
          <a:xfrm>
            <a:off x="3967163" y="250825"/>
            <a:ext cx="152400" cy="1100138"/>
          </a:xfrm>
          <a:prstGeom prst="leftBrace">
            <a:avLst>
              <a:gd name="adj1" fmla="val 60156"/>
              <a:gd name="adj2" fmla="val 50000"/>
            </a:avLst>
          </a:prstGeom>
          <a:noFill/>
          <a:ln w="12700">
            <a:solidFill>
              <a:schemeClr val="tx1"/>
            </a:solidFill>
            <a:round/>
            <a:headEnd/>
            <a:tailEnd/>
          </a:ln>
          <a:effectLst/>
        </p:spPr>
        <p:txBody>
          <a:bodyPr wrap="none" anchor="ctr"/>
          <a:lstStyle/>
          <a:p>
            <a:endParaRPr lang="en-US"/>
          </a:p>
        </p:txBody>
      </p:sp>
      <p:sp>
        <p:nvSpPr>
          <p:cNvPr id="77831" name="AutoShape 7"/>
          <p:cNvSpPr>
            <a:spLocks/>
          </p:cNvSpPr>
          <p:nvPr/>
        </p:nvSpPr>
        <p:spPr bwMode="auto">
          <a:xfrm>
            <a:off x="4076700" y="1447800"/>
            <a:ext cx="355600" cy="5105400"/>
          </a:xfrm>
          <a:prstGeom prst="leftBrace">
            <a:avLst>
              <a:gd name="adj1" fmla="val 119643"/>
              <a:gd name="adj2" fmla="val 50000"/>
            </a:avLst>
          </a:prstGeom>
          <a:noFill/>
          <a:ln w="12700">
            <a:solidFill>
              <a:schemeClr val="tx1"/>
            </a:solidFill>
            <a:round/>
            <a:headEnd/>
            <a:tailEnd/>
          </a:ln>
          <a:effectLst/>
        </p:spPr>
        <p:txBody>
          <a:bodyPr wrap="none" anchor="ctr"/>
          <a:lstStyle/>
          <a:p>
            <a:endParaRPr lang="en-US"/>
          </a:p>
        </p:txBody>
      </p:sp>
      <p:sp>
        <p:nvSpPr>
          <p:cNvPr id="8" name="Slide Number Placeholder 7"/>
          <p:cNvSpPr>
            <a:spLocks noGrp="1"/>
          </p:cNvSpPr>
          <p:nvPr>
            <p:ph type="sldNum" sz="quarter" idx="12"/>
          </p:nvPr>
        </p:nvSpPr>
        <p:spPr/>
        <p:txBody>
          <a:bodyPr/>
          <a:lstStyle/>
          <a:p>
            <a:fld id="{53D81C5B-7845-4C2F-9096-FF6E6E1AEF9F}" type="slidenum">
              <a:rPr lang="en-US" smtClean="0"/>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03_08cLipidStructure-U"/>
          <p:cNvPicPr>
            <a:picLocks noChangeAspect="1" noChangeArrowheads="1"/>
          </p:cNvPicPr>
          <p:nvPr/>
        </p:nvPicPr>
        <p:blipFill>
          <a:blip r:embed="rId3" cstate="print"/>
          <a:srcRect/>
          <a:stretch>
            <a:fillRect/>
          </a:stretch>
        </p:blipFill>
        <p:spPr bwMode="auto">
          <a:xfrm>
            <a:off x="2514600" y="196850"/>
            <a:ext cx="4114800" cy="6584950"/>
          </a:xfrm>
          <a:prstGeom prst="rect">
            <a:avLst/>
          </a:prstGeom>
          <a:noFill/>
          <a:ln w="9525">
            <a:noFill/>
            <a:miter lim="800000"/>
            <a:headEnd/>
            <a:tailEnd/>
          </a:ln>
        </p:spPr>
      </p:pic>
      <p:sp>
        <p:nvSpPr>
          <p:cNvPr id="7885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3.8C</a:t>
            </a:r>
          </a:p>
        </p:txBody>
      </p:sp>
      <p:sp>
        <p:nvSpPr>
          <p:cNvPr id="78852" name="Text Box 3"/>
          <p:cNvSpPr txBox="1">
            <a:spLocks noChangeArrowheads="1"/>
          </p:cNvSpPr>
          <p:nvPr/>
        </p:nvSpPr>
        <p:spPr bwMode="auto">
          <a:xfrm>
            <a:off x="2451100" y="3883025"/>
            <a:ext cx="1066800" cy="228600"/>
          </a:xfrm>
          <a:prstGeom prst="rect">
            <a:avLst/>
          </a:prstGeom>
          <a:noFill/>
          <a:ln w="9525">
            <a:noFill/>
            <a:miter lim="800000"/>
            <a:headEnd/>
            <a:tailEnd/>
          </a:ln>
        </p:spPr>
        <p:txBody>
          <a:bodyPr wrap="none" lIns="0" tIns="0" rIns="0" bIns="0"/>
          <a:lstStyle/>
          <a:p>
            <a:pPr eaLnBrk="0" hangingPunct="0"/>
            <a:r>
              <a:rPr lang="en-US" sz="1800" b="1"/>
              <a:t>Fatty acids</a:t>
            </a:r>
          </a:p>
        </p:txBody>
      </p:sp>
      <p:sp>
        <p:nvSpPr>
          <p:cNvPr id="78853" name="Text Box 3"/>
          <p:cNvSpPr txBox="1">
            <a:spLocks noChangeArrowheads="1"/>
          </p:cNvSpPr>
          <p:nvPr/>
        </p:nvSpPr>
        <p:spPr bwMode="auto">
          <a:xfrm>
            <a:off x="2616200" y="711200"/>
            <a:ext cx="889000" cy="215900"/>
          </a:xfrm>
          <a:prstGeom prst="rect">
            <a:avLst/>
          </a:prstGeom>
          <a:noFill/>
          <a:ln w="9525">
            <a:noFill/>
            <a:miter lim="800000"/>
            <a:headEnd/>
            <a:tailEnd/>
          </a:ln>
        </p:spPr>
        <p:txBody>
          <a:bodyPr wrap="none" lIns="0" tIns="0" rIns="0" bIns="0"/>
          <a:lstStyle/>
          <a:p>
            <a:pPr eaLnBrk="0" hangingPunct="0"/>
            <a:r>
              <a:rPr lang="en-US" sz="1800" b="1"/>
              <a:t>Glycerol</a:t>
            </a:r>
          </a:p>
        </p:txBody>
      </p:sp>
      <p:sp>
        <p:nvSpPr>
          <p:cNvPr id="78854" name="AutoShape 6"/>
          <p:cNvSpPr>
            <a:spLocks/>
          </p:cNvSpPr>
          <p:nvPr/>
        </p:nvSpPr>
        <p:spPr bwMode="auto">
          <a:xfrm>
            <a:off x="3592513" y="233363"/>
            <a:ext cx="152400" cy="1184275"/>
          </a:xfrm>
          <a:prstGeom prst="leftBrace">
            <a:avLst>
              <a:gd name="adj1" fmla="val 64757"/>
              <a:gd name="adj2" fmla="val 50000"/>
            </a:avLst>
          </a:prstGeom>
          <a:noFill/>
          <a:ln w="12700">
            <a:solidFill>
              <a:schemeClr val="tx1"/>
            </a:solidFill>
            <a:round/>
            <a:headEnd/>
            <a:tailEnd/>
          </a:ln>
          <a:effectLst/>
        </p:spPr>
        <p:txBody>
          <a:bodyPr wrap="none" anchor="ctr"/>
          <a:lstStyle/>
          <a:p>
            <a:endParaRPr lang="en-US"/>
          </a:p>
        </p:txBody>
      </p:sp>
      <p:sp>
        <p:nvSpPr>
          <p:cNvPr id="78855" name="AutoShape 7"/>
          <p:cNvSpPr>
            <a:spLocks/>
          </p:cNvSpPr>
          <p:nvPr/>
        </p:nvSpPr>
        <p:spPr bwMode="auto">
          <a:xfrm>
            <a:off x="3663950" y="1431925"/>
            <a:ext cx="457200" cy="5181600"/>
          </a:xfrm>
          <a:prstGeom prst="leftBrace">
            <a:avLst>
              <a:gd name="adj1" fmla="val 93028"/>
              <a:gd name="adj2" fmla="val 50000"/>
            </a:avLst>
          </a:prstGeom>
          <a:noFill/>
          <a:ln w="12700">
            <a:solidFill>
              <a:schemeClr val="tx1"/>
            </a:solidFill>
            <a:round/>
            <a:headEnd/>
            <a:tailEnd/>
          </a:ln>
          <a:effectLst/>
        </p:spPr>
        <p:txBody>
          <a:bodyPr wrap="none" anchor="ctr"/>
          <a:lstStyle/>
          <a:p>
            <a:endParaRPr lang="en-US"/>
          </a:p>
        </p:txBody>
      </p:sp>
      <p:sp>
        <p:nvSpPr>
          <p:cNvPr id="8" name="Slide Number Placeholder 7"/>
          <p:cNvSpPr>
            <a:spLocks noGrp="1"/>
          </p:cNvSpPr>
          <p:nvPr>
            <p:ph type="sldNum" sz="quarter" idx="12"/>
          </p:nvPr>
        </p:nvSpPr>
        <p:spPr/>
        <p:txBody>
          <a:bodyPr/>
          <a:lstStyle/>
          <a:p>
            <a:fld id="{53D81C5B-7845-4C2F-9096-FF6E6E1AEF9F}" type="slidenum">
              <a:rPr lang="en-US" smtClean="0"/>
              <a:pPr/>
              <a:t>63</a:t>
            </a:fld>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193675" y="104775"/>
            <a:ext cx="8534400" cy="914400"/>
          </a:xfrm>
        </p:spPr>
        <p:txBody>
          <a:bodyPr>
            <a:normAutofit fontScale="90000"/>
          </a:bodyPr>
          <a:lstStyle/>
          <a:p>
            <a:pPr marL="622300" indent="-622300" eaLnBrk="1" hangingPunct="1"/>
            <a:r>
              <a:rPr lang="en-US" sz="3200" smtClean="0"/>
              <a:t>3.8 Fats are lipids that are mostly energy-storage molecules</a:t>
            </a:r>
          </a:p>
        </p:txBody>
      </p:sp>
      <p:sp>
        <p:nvSpPr>
          <p:cNvPr id="79875" name="Rectangle 3"/>
          <p:cNvSpPr>
            <a:spLocks noGrp="1" noChangeArrowheads="1"/>
          </p:cNvSpPr>
          <p:nvPr>
            <p:ph type="body" idx="4294967295"/>
          </p:nvPr>
        </p:nvSpPr>
        <p:spPr>
          <a:xfrm>
            <a:off x="168275" y="1316038"/>
            <a:ext cx="8534400" cy="5170487"/>
          </a:xfrm>
        </p:spPr>
        <p:txBody>
          <a:bodyPr/>
          <a:lstStyle/>
          <a:p>
            <a:pPr marL="292100" indent="-292100" eaLnBrk="1" hangingPunct="1"/>
            <a:r>
              <a:rPr lang="en-US" dirty="0" smtClean="0">
                <a:latin typeface="Arial" charset="0"/>
              </a:rPr>
              <a:t>Some fatty acids have double bonds, forming </a:t>
            </a:r>
            <a:r>
              <a:rPr lang="en-US" b="1" dirty="0" smtClean="0">
                <a:latin typeface="Arial" charset="0"/>
              </a:rPr>
              <a:t>unsaturated fatty acids </a:t>
            </a:r>
            <a:r>
              <a:rPr lang="en-US" dirty="0" smtClean="0">
                <a:latin typeface="Arial" charset="0"/>
              </a:rPr>
              <a:t>that</a:t>
            </a:r>
          </a:p>
          <a:p>
            <a:pPr lvl="1" indent="-354013" eaLnBrk="1" hangingPunct="1"/>
            <a:r>
              <a:rPr lang="en-US" dirty="0" smtClean="0">
                <a:latin typeface="Arial" charset="0"/>
              </a:rPr>
              <a:t>have one less H at double bond of C,</a:t>
            </a:r>
          </a:p>
          <a:p>
            <a:pPr lvl="1" indent="-354013" eaLnBrk="1" hangingPunct="1"/>
            <a:r>
              <a:rPr lang="en-US" dirty="0" smtClean="0">
                <a:latin typeface="Arial" charset="0"/>
              </a:rPr>
              <a:t>cause kinks in the </a:t>
            </a:r>
            <a:r>
              <a:rPr lang="en-US" dirty="0">
                <a:latin typeface="Arial" charset="0"/>
              </a:rPr>
              <a:t>C</a:t>
            </a:r>
            <a:r>
              <a:rPr lang="en-US" dirty="0" smtClean="0">
                <a:latin typeface="Arial" charset="0"/>
              </a:rPr>
              <a:t> chain, </a:t>
            </a:r>
          </a:p>
          <a:p>
            <a:pPr lvl="1" indent="-354013" eaLnBrk="1" hangingPunct="1"/>
            <a:r>
              <a:rPr lang="en-US" u="sng" dirty="0" smtClean="0">
                <a:latin typeface="Arial" charset="0"/>
              </a:rPr>
              <a:t>Not solid </a:t>
            </a:r>
            <a:r>
              <a:rPr lang="en-US" dirty="0" smtClean="0">
                <a:latin typeface="Arial" charset="0"/>
              </a:rPr>
              <a:t>at room temp-oil- plants-olive oil</a:t>
            </a:r>
          </a:p>
          <a:p>
            <a:pPr marL="292100" indent="-292100" eaLnBrk="1" hangingPunct="1"/>
            <a:r>
              <a:rPr lang="en-US" dirty="0" smtClean="0">
                <a:latin typeface="Arial" charset="0"/>
              </a:rPr>
              <a:t>Fatty acids filled up with H are </a:t>
            </a:r>
            <a:r>
              <a:rPr lang="en-US" b="1" dirty="0" smtClean="0">
                <a:latin typeface="Arial" charset="0"/>
              </a:rPr>
              <a:t>saturated fatty </a:t>
            </a:r>
            <a:r>
              <a:rPr lang="en-US" dirty="0" smtClean="0">
                <a:latin typeface="Arial" charset="0"/>
              </a:rPr>
              <a:t>acids-are solid at room temp</a:t>
            </a:r>
            <a:r>
              <a:rPr lang="en-US" b="1" dirty="0" smtClean="0">
                <a:latin typeface="Arial" charset="0"/>
              </a:rPr>
              <a:t> meat-animal- butter</a:t>
            </a:r>
          </a:p>
        </p:txBody>
      </p:sp>
      <p:sp>
        <p:nvSpPr>
          <p:cNvPr id="79876"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9877"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987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64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875">
                                            <p:txEl>
                                              <p:pRg st="4" end="4"/>
                                            </p:txEl>
                                          </p:spTgt>
                                        </p:tgtEl>
                                        <p:attrNameLst>
                                          <p:attrName>style.visibility</p:attrName>
                                        </p:attrNameLst>
                                      </p:cBhvr>
                                      <p:to>
                                        <p:strVal val="visible"/>
                                      </p:to>
                                    </p:set>
                                    <p:anim calcmode="lin" valueType="num">
                                      <p:cBhvr additive="base">
                                        <p:cTn id="31" dur="5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8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5"/>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87325" y="106363"/>
            <a:ext cx="8534400" cy="914400"/>
          </a:xfrm>
        </p:spPr>
        <p:txBody>
          <a:bodyPr>
            <a:normAutofit fontScale="90000"/>
          </a:bodyPr>
          <a:lstStyle/>
          <a:p>
            <a:pPr marL="622300" indent="-622300" eaLnBrk="1" hangingPunct="1"/>
            <a:r>
              <a:rPr lang="en-US" sz="3200" smtClean="0"/>
              <a:t>3.8 Fats are lipids that are mostly energy-storage molecules</a:t>
            </a:r>
          </a:p>
        </p:txBody>
      </p:sp>
      <p:sp>
        <p:nvSpPr>
          <p:cNvPr id="80899" name="Rectangle 3"/>
          <p:cNvSpPr>
            <a:spLocks noGrp="1" noChangeArrowheads="1"/>
          </p:cNvSpPr>
          <p:nvPr>
            <p:ph type="body" idx="4294967295"/>
          </p:nvPr>
        </p:nvSpPr>
        <p:spPr>
          <a:xfrm>
            <a:off x="168275" y="1316038"/>
            <a:ext cx="8534400" cy="5170487"/>
          </a:xfrm>
        </p:spPr>
        <p:txBody>
          <a:bodyPr/>
          <a:lstStyle/>
          <a:p>
            <a:pPr marL="292100" indent="-292100" eaLnBrk="1" hangingPunct="1"/>
            <a:r>
              <a:rPr lang="en-US" dirty="0" smtClean="0">
                <a:latin typeface="Arial" charset="0"/>
              </a:rPr>
              <a:t>Hydrogenated vegetable oils are unsaturated fats with H added to make solid-margarine</a:t>
            </a:r>
          </a:p>
          <a:p>
            <a:pPr marL="292100" indent="-292100" eaLnBrk="1" hangingPunct="1"/>
            <a:r>
              <a:rPr lang="en-US" dirty="0" smtClean="0">
                <a:latin typeface="Arial" charset="0"/>
              </a:rPr>
              <a:t>This hydrogenation creates </a:t>
            </a:r>
            <a:r>
              <a:rPr lang="en-US" b="1" dirty="0" smtClean="0">
                <a:latin typeface="Arial" charset="0"/>
              </a:rPr>
              <a:t>trans fats </a:t>
            </a:r>
            <a:r>
              <a:rPr lang="en-US" dirty="0" smtClean="0">
                <a:latin typeface="Arial" charset="0"/>
              </a:rPr>
              <a:t>associated with health risks.</a:t>
            </a:r>
            <a:endParaRPr lang="en-US" b="1" dirty="0" smtClean="0">
              <a:latin typeface="Arial" charset="0"/>
            </a:endParaRPr>
          </a:p>
        </p:txBody>
      </p:sp>
      <p:sp>
        <p:nvSpPr>
          <p:cNvPr id="80900"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0901"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090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65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5"/>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93675" y="104775"/>
            <a:ext cx="8756650" cy="914400"/>
          </a:xfrm>
        </p:spPr>
        <p:txBody>
          <a:bodyPr>
            <a:normAutofit fontScale="90000"/>
          </a:bodyPr>
          <a:lstStyle/>
          <a:p>
            <a:pPr marL="622300" indent="-622300" eaLnBrk="1" hangingPunct="1"/>
            <a:r>
              <a:rPr lang="en-US" sz="3200" smtClean="0"/>
              <a:t>3.9 Phospholipids and steroids are important lipids with a variety of functions</a:t>
            </a:r>
          </a:p>
        </p:txBody>
      </p:sp>
      <p:sp>
        <p:nvSpPr>
          <p:cNvPr id="81923" name="Rectangle 3"/>
          <p:cNvSpPr>
            <a:spLocks noGrp="1" noChangeArrowheads="1"/>
          </p:cNvSpPr>
          <p:nvPr>
            <p:ph type="body" idx="4294967295"/>
          </p:nvPr>
        </p:nvSpPr>
        <p:spPr>
          <a:xfrm>
            <a:off x="166688" y="1314450"/>
            <a:ext cx="8534400" cy="5191125"/>
          </a:xfrm>
        </p:spPr>
        <p:txBody>
          <a:bodyPr/>
          <a:lstStyle/>
          <a:p>
            <a:pPr marL="292100" indent="-292100" eaLnBrk="1" hangingPunct="1"/>
            <a:r>
              <a:rPr lang="en-US" b="1" dirty="0" smtClean="0">
                <a:latin typeface="Arial" charset="0"/>
              </a:rPr>
              <a:t>Phospholipids</a:t>
            </a:r>
            <a:r>
              <a:rPr lang="en-US" dirty="0" smtClean="0">
                <a:latin typeface="Arial" charset="0"/>
              </a:rPr>
              <a:t> make up all cell membranes</a:t>
            </a:r>
          </a:p>
          <a:p>
            <a:pPr lvl="1" indent="-354013" eaLnBrk="1" hangingPunct="1"/>
            <a:r>
              <a:rPr lang="en-US" dirty="0" smtClean="0">
                <a:latin typeface="Arial" charset="0"/>
              </a:rPr>
              <a:t>two fatty acids attached to glycerol &amp; a phosphate group added</a:t>
            </a:r>
          </a:p>
          <a:p>
            <a:pPr lvl="1" indent="-354013" eaLnBrk="1" hangingPunct="1"/>
            <a:endParaRPr lang="en-US" dirty="0" smtClean="0">
              <a:latin typeface="Arial" charset="0"/>
            </a:endParaRPr>
          </a:p>
        </p:txBody>
      </p:sp>
      <p:sp>
        <p:nvSpPr>
          <p:cNvPr id="8192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1925"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192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66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5"/>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03_09_Phospholipid-U"/>
          <p:cNvPicPr>
            <a:picLocks noChangeAspect="1" noChangeArrowheads="1"/>
          </p:cNvPicPr>
          <p:nvPr/>
        </p:nvPicPr>
        <p:blipFill>
          <a:blip r:embed="rId3" cstate="print"/>
          <a:srcRect/>
          <a:stretch>
            <a:fillRect/>
          </a:stretch>
        </p:blipFill>
        <p:spPr bwMode="auto">
          <a:xfrm>
            <a:off x="1270000" y="196850"/>
            <a:ext cx="6604000" cy="6584950"/>
          </a:xfrm>
          <a:prstGeom prst="rect">
            <a:avLst/>
          </a:prstGeom>
          <a:noFill/>
          <a:ln w="9525">
            <a:noFill/>
            <a:miter lim="800000"/>
            <a:headEnd/>
            <a:tailEnd/>
          </a:ln>
        </p:spPr>
      </p:pic>
      <p:sp>
        <p:nvSpPr>
          <p:cNvPr id="8294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3.9A-B</a:t>
            </a:r>
          </a:p>
        </p:txBody>
      </p:sp>
      <p:sp>
        <p:nvSpPr>
          <p:cNvPr id="82948" name="Text Box 3"/>
          <p:cNvSpPr txBox="1">
            <a:spLocks noChangeArrowheads="1"/>
          </p:cNvSpPr>
          <p:nvPr/>
        </p:nvSpPr>
        <p:spPr bwMode="auto">
          <a:xfrm>
            <a:off x="6734175" y="1514475"/>
            <a:ext cx="609600" cy="152400"/>
          </a:xfrm>
          <a:prstGeom prst="rect">
            <a:avLst/>
          </a:prstGeom>
          <a:noFill/>
          <a:ln w="9525">
            <a:noFill/>
            <a:miter lim="800000"/>
            <a:headEnd/>
            <a:tailEnd/>
          </a:ln>
        </p:spPr>
        <p:txBody>
          <a:bodyPr wrap="none" lIns="0" tIns="0" rIns="0" bIns="0"/>
          <a:lstStyle/>
          <a:p>
            <a:pPr eaLnBrk="0" hangingPunct="0"/>
            <a:r>
              <a:rPr lang="en-US" sz="1600" b="1"/>
              <a:t>Water</a:t>
            </a:r>
            <a:endParaRPr lang="en-US" sz="1900" b="1"/>
          </a:p>
        </p:txBody>
      </p:sp>
      <p:sp>
        <p:nvSpPr>
          <p:cNvPr id="82949" name="Text Box 3"/>
          <p:cNvSpPr txBox="1">
            <a:spLocks noChangeArrowheads="1"/>
          </p:cNvSpPr>
          <p:nvPr/>
        </p:nvSpPr>
        <p:spPr bwMode="auto">
          <a:xfrm>
            <a:off x="4165600" y="2076450"/>
            <a:ext cx="1774825" cy="219075"/>
          </a:xfrm>
          <a:prstGeom prst="rect">
            <a:avLst/>
          </a:prstGeom>
          <a:noFill/>
          <a:ln w="9525">
            <a:noFill/>
            <a:miter lim="800000"/>
            <a:headEnd/>
            <a:tailEnd/>
          </a:ln>
        </p:spPr>
        <p:txBody>
          <a:bodyPr wrap="none" lIns="0" tIns="0" rIns="0" bIns="0"/>
          <a:lstStyle/>
          <a:p>
            <a:pPr eaLnBrk="0" hangingPunct="0"/>
            <a:r>
              <a:rPr lang="en-US" sz="1600" b="1"/>
              <a:t>Hydrophobic tails</a:t>
            </a:r>
          </a:p>
        </p:txBody>
      </p:sp>
      <p:sp>
        <p:nvSpPr>
          <p:cNvPr id="82950" name="Text Box 3"/>
          <p:cNvSpPr txBox="1">
            <a:spLocks noChangeArrowheads="1"/>
          </p:cNvSpPr>
          <p:nvPr/>
        </p:nvSpPr>
        <p:spPr bwMode="auto">
          <a:xfrm>
            <a:off x="6737350" y="3959225"/>
            <a:ext cx="609600" cy="152400"/>
          </a:xfrm>
          <a:prstGeom prst="rect">
            <a:avLst/>
          </a:prstGeom>
          <a:noFill/>
          <a:ln w="9525">
            <a:noFill/>
            <a:miter lim="800000"/>
            <a:headEnd/>
            <a:tailEnd/>
          </a:ln>
        </p:spPr>
        <p:txBody>
          <a:bodyPr wrap="none" lIns="0" tIns="0" rIns="0" bIns="0"/>
          <a:lstStyle/>
          <a:p>
            <a:pPr eaLnBrk="0" hangingPunct="0"/>
            <a:r>
              <a:rPr lang="en-US" sz="1600" b="1"/>
              <a:t>Water</a:t>
            </a:r>
            <a:endParaRPr lang="en-US" sz="1900" b="1"/>
          </a:p>
        </p:txBody>
      </p:sp>
      <p:sp>
        <p:nvSpPr>
          <p:cNvPr id="82951" name="Text Box 3"/>
          <p:cNvSpPr txBox="1">
            <a:spLocks noChangeArrowheads="1"/>
          </p:cNvSpPr>
          <p:nvPr/>
        </p:nvSpPr>
        <p:spPr bwMode="auto">
          <a:xfrm>
            <a:off x="4168775" y="1612900"/>
            <a:ext cx="1774825" cy="219075"/>
          </a:xfrm>
          <a:prstGeom prst="rect">
            <a:avLst/>
          </a:prstGeom>
          <a:noFill/>
          <a:ln w="9525">
            <a:noFill/>
            <a:miter lim="800000"/>
            <a:headEnd/>
            <a:tailEnd/>
          </a:ln>
        </p:spPr>
        <p:txBody>
          <a:bodyPr wrap="none" lIns="0" tIns="0" rIns="0" bIns="0"/>
          <a:lstStyle/>
          <a:p>
            <a:pPr eaLnBrk="0" hangingPunct="0"/>
            <a:r>
              <a:rPr lang="en-US" sz="1600" b="1"/>
              <a:t>Hydrophilic heads</a:t>
            </a:r>
          </a:p>
        </p:txBody>
      </p:sp>
      <p:sp>
        <p:nvSpPr>
          <p:cNvPr id="82952" name="AutoShape 8"/>
          <p:cNvSpPr>
            <a:spLocks/>
          </p:cNvSpPr>
          <p:nvPr/>
        </p:nvSpPr>
        <p:spPr bwMode="auto">
          <a:xfrm>
            <a:off x="5826125" y="2876550"/>
            <a:ext cx="152400" cy="914400"/>
          </a:xfrm>
          <a:prstGeom prst="leftBrace">
            <a:avLst>
              <a:gd name="adj1" fmla="val 50000"/>
              <a:gd name="adj2" fmla="val 50000"/>
            </a:avLst>
          </a:prstGeom>
          <a:noFill/>
          <a:ln w="12700">
            <a:solidFill>
              <a:schemeClr val="tx1"/>
            </a:solidFill>
            <a:round/>
            <a:headEnd/>
            <a:tailEnd/>
          </a:ln>
          <a:effectLst/>
        </p:spPr>
        <p:txBody>
          <a:bodyPr wrap="none" anchor="ctr"/>
          <a:lstStyle/>
          <a:p>
            <a:endParaRPr lang="en-US"/>
          </a:p>
        </p:txBody>
      </p:sp>
      <p:sp>
        <p:nvSpPr>
          <p:cNvPr id="82953" name="Text Box 3"/>
          <p:cNvSpPr txBox="1">
            <a:spLocks noChangeArrowheads="1"/>
          </p:cNvSpPr>
          <p:nvPr/>
        </p:nvSpPr>
        <p:spPr bwMode="auto">
          <a:xfrm>
            <a:off x="3375025" y="3206750"/>
            <a:ext cx="2447925" cy="234950"/>
          </a:xfrm>
          <a:prstGeom prst="rect">
            <a:avLst/>
          </a:prstGeom>
          <a:noFill/>
          <a:ln w="9525">
            <a:noFill/>
            <a:miter lim="800000"/>
            <a:headEnd/>
            <a:tailEnd/>
          </a:ln>
        </p:spPr>
        <p:txBody>
          <a:bodyPr wrap="none" lIns="0" tIns="0" rIns="0" bIns="0"/>
          <a:lstStyle/>
          <a:p>
            <a:pPr eaLnBrk="0" hangingPunct="0"/>
            <a:r>
              <a:rPr lang="en-US" sz="1600" b="1"/>
              <a:t>Symbol for phospholipid</a:t>
            </a:r>
          </a:p>
        </p:txBody>
      </p:sp>
      <p:sp>
        <p:nvSpPr>
          <p:cNvPr id="82954" name="Line 10"/>
          <p:cNvSpPr>
            <a:spLocks noChangeShapeType="1"/>
          </p:cNvSpPr>
          <p:nvPr/>
        </p:nvSpPr>
        <p:spPr bwMode="auto">
          <a:xfrm flipV="1">
            <a:off x="3933825" y="1755775"/>
            <a:ext cx="168275" cy="76200"/>
          </a:xfrm>
          <a:prstGeom prst="line">
            <a:avLst/>
          </a:prstGeom>
          <a:noFill/>
          <a:ln w="12700">
            <a:solidFill>
              <a:schemeClr val="tx1"/>
            </a:solidFill>
            <a:round/>
            <a:headEnd/>
            <a:tailEnd/>
          </a:ln>
          <a:effectLst/>
        </p:spPr>
        <p:txBody>
          <a:bodyPr wrap="none" anchor="ctr"/>
          <a:lstStyle/>
          <a:p>
            <a:endParaRPr lang="en-US"/>
          </a:p>
        </p:txBody>
      </p:sp>
      <p:sp>
        <p:nvSpPr>
          <p:cNvPr id="82955" name="Line 11"/>
          <p:cNvSpPr>
            <a:spLocks noChangeShapeType="1"/>
          </p:cNvSpPr>
          <p:nvPr/>
        </p:nvSpPr>
        <p:spPr bwMode="auto">
          <a:xfrm flipV="1">
            <a:off x="2787650" y="2216150"/>
            <a:ext cx="1301750" cy="479425"/>
          </a:xfrm>
          <a:prstGeom prst="line">
            <a:avLst/>
          </a:prstGeom>
          <a:noFill/>
          <a:ln w="12700">
            <a:solidFill>
              <a:schemeClr val="tx1"/>
            </a:solidFill>
            <a:round/>
            <a:headEnd/>
            <a:tailEnd/>
          </a:ln>
          <a:effectLst/>
        </p:spPr>
        <p:txBody>
          <a:bodyPr wrap="none" anchor="ctr"/>
          <a:lstStyle/>
          <a:p>
            <a:endParaRPr lang="en-US"/>
          </a:p>
        </p:txBody>
      </p:sp>
      <p:sp>
        <p:nvSpPr>
          <p:cNvPr id="82956" name="Line 12"/>
          <p:cNvSpPr>
            <a:spLocks noChangeShapeType="1"/>
          </p:cNvSpPr>
          <p:nvPr/>
        </p:nvSpPr>
        <p:spPr bwMode="auto">
          <a:xfrm>
            <a:off x="5969000" y="2227263"/>
            <a:ext cx="398463" cy="187325"/>
          </a:xfrm>
          <a:prstGeom prst="line">
            <a:avLst/>
          </a:prstGeom>
          <a:noFill/>
          <a:ln w="12700">
            <a:solidFill>
              <a:schemeClr val="tx1"/>
            </a:solidFill>
            <a:round/>
            <a:headEnd/>
            <a:tailEnd/>
          </a:ln>
          <a:effectLst/>
        </p:spPr>
        <p:txBody>
          <a:bodyPr wrap="none" anchor="ctr"/>
          <a:lstStyle/>
          <a:p>
            <a:endParaRPr lang="en-US"/>
          </a:p>
        </p:txBody>
      </p:sp>
      <p:sp>
        <p:nvSpPr>
          <p:cNvPr id="82957" name="Line 13"/>
          <p:cNvSpPr>
            <a:spLocks noChangeShapeType="1"/>
          </p:cNvSpPr>
          <p:nvPr/>
        </p:nvSpPr>
        <p:spPr bwMode="auto">
          <a:xfrm>
            <a:off x="6011863" y="1754188"/>
            <a:ext cx="625475" cy="312737"/>
          </a:xfrm>
          <a:prstGeom prst="line">
            <a:avLst/>
          </a:prstGeom>
          <a:noFill/>
          <a:ln w="12700">
            <a:solidFill>
              <a:schemeClr val="tx1"/>
            </a:solidFill>
            <a:round/>
            <a:headEnd/>
            <a:tailEnd/>
          </a:ln>
          <a:effectLst/>
        </p:spPr>
        <p:txBody>
          <a:bodyPr wrap="none" anchor="ctr"/>
          <a:lstStyle/>
          <a:p>
            <a:endParaRPr lang="en-US"/>
          </a:p>
        </p:txBody>
      </p:sp>
      <p:sp>
        <p:nvSpPr>
          <p:cNvPr id="82958" name="Text Box 3"/>
          <p:cNvSpPr txBox="1">
            <a:spLocks noChangeArrowheads="1"/>
          </p:cNvSpPr>
          <p:nvPr/>
        </p:nvSpPr>
        <p:spPr bwMode="auto">
          <a:xfrm>
            <a:off x="1384300" y="498475"/>
            <a:ext cx="1074738" cy="304800"/>
          </a:xfrm>
          <a:prstGeom prst="rect">
            <a:avLst/>
          </a:prstGeom>
          <a:noFill/>
          <a:ln w="9525">
            <a:noFill/>
            <a:miter lim="800000"/>
            <a:headEnd/>
            <a:tailEnd/>
          </a:ln>
        </p:spPr>
        <p:txBody>
          <a:bodyPr wrap="none" lIns="0" tIns="0" rIns="0" bIns="0"/>
          <a:lstStyle/>
          <a:p>
            <a:pPr eaLnBrk="0" hangingPunct="0">
              <a:lnSpc>
                <a:spcPct val="80000"/>
              </a:lnSpc>
            </a:pPr>
            <a:r>
              <a:rPr lang="en-US" sz="1600" b="1"/>
              <a:t>Phosphate</a:t>
            </a:r>
            <a:br>
              <a:rPr lang="en-US" sz="1600" b="1"/>
            </a:br>
            <a:r>
              <a:rPr lang="en-US" sz="1600" b="1"/>
              <a:t>group</a:t>
            </a:r>
            <a:endParaRPr lang="en-US" sz="1900" b="1"/>
          </a:p>
        </p:txBody>
      </p:sp>
      <p:sp>
        <p:nvSpPr>
          <p:cNvPr id="82959" name="Text Box 3"/>
          <p:cNvSpPr txBox="1">
            <a:spLocks noChangeArrowheads="1"/>
          </p:cNvSpPr>
          <p:nvPr/>
        </p:nvSpPr>
        <p:spPr bwMode="auto">
          <a:xfrm>
            <a:off x="1397000" y="1160463"/>
            <a:ext cx="889000" cy="177800"/>
          </a:xfrm>
          <a:prstGeom prst="rect">
            <a:avLst/>
          </a:prstGeom>
          <a:noFill/>
          <a:ln w="9525">
            <a:noFill/>
            <a:miter lim="800000"/>
            <a:headEnd/>
            <a:tailEnd/>
          </a:ln>
        </p:spPr>
        <p:txBody>
          <a:bodyPr wrap="none" lIns="0" tIns="0" rIns="0" bIns="0"/>
          <a:lstStyle/>
          <a:p>
            <a:pPr eaLnBrk="0" hangingPunct="0">
              <a:lnSpc>
                <a:spcPct val="80000"/>
              </a:lnSpc>
            </a:pPr>
            <a:r>
              <a:rPr lang="en-US" sz="1600" b="1"/>
              <a:t>Glycerol</a:t>
            </a:r>
            <a:endParaRPr lang="en-US" sz="1900" b="1"/>
          </a:p>
        </p:txBody>
      </p:sp>
      <p:sp>
        <p:nvSpPr>
          <p:cNvPr id="82960" name="Line 16"/>
          <p:cNvSpPr>
            <a:spLocks noChangeShapeType="1"/>
          </p:cNvSpPr>
          <p:nvPr/>
        </p:nvSpPr>
        <p:spPr bwMode="auto">
          <a:xfrm>
            <a:off x="2430463" y="601663"/>
            <a:ext cx="261937" cy="296862"/>
          </a:xfrm>
          <a:prstGeom prst="line">
            <a:avLst/>
          </a:prstGeom>
          <a:noFill/>
          <a:ln w="12700">
            <a:solidFill>
              <a:schemeClr val="tx1"/>
            </a:solidFill>
            <a:round/>
            <a:headEnd/>
            <a:tailEnd/>
          </a:ln>
          <a:effectLst/>
        </p:spPr>
        <p:txBody>
          <a:bodyPr wrap="none" anchor="ctr"/>
          <a:lstStyle/>
          <a:p>
            <a:endParaRPr lang="en-US"/>
          </a:p>
        </p:txBody>
      </p:sp>
      <p:sp>
        <p:nvSpPr>
          <p:cNvPr id="82961" name="Line 17"/>
          <p:cNvSpPr>
            <a:spLocks noChangeShapeType="1"/>
          </p:cNvSpPr>
          <p:nvPr/>
        </p:nvSpPr>
        <p:spPr bwMode="auto">
          <a:xfrm>
            <a:off x="2227263" y="1271588"/>
            <a:ext cx="211137" cy="254000"/>
          </a:xfrm>
          <a:prstGeom prst="line">
            <a:avLst/>
          </a:prstGeom>
          <a:noFill/>
          <a:ln w="12700">
            <a:solidFill>
              <a:schemeClr val="tx1"/>
            </a:solidFill>
            <a:round/>
            <a:headEnd/>
            <a:tailEnd/>
          </a:ln>
          <a:effectLst/>
        </p:spPr>
        <p:txBody>
          <a:bodyPr wrap="none" anchor="ctr"/>
          <a:lstStyle/>
          <a:p>
            <a:endParaRPr lang="en-US"/>
          </a:p>
        </p:txBody>
      </p:sp>
      <p:sp>
        <p:nvSpPr>
          <p:cNvPr id="18" name="Slide Number Placeholder 17"/>
          <p:cNvSpPr>
            <a:spLocks noGrp="1"/>
          </p:cNvSpPr>
          <p:nvPr>
            <p:ph type="sldNum" sz="quarter" idx="12"/>
          </p:nvPr>
        </p:nvSpPr>
        <p:spPr/>
        <p:txBody>
          <a:bodyPr/>
          <a:lstStyle/>
          <a:p>
            <a:fld id="{53D81C5B-7845-4C2F-9096-FF6E6E1AEF9F}" type="slidenum">
              <a:rPr lang="en-US" smtClean="0"/>
              <a:pPr/>
              <a:t>67</a:t>
            </a:fld>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93675" y="104775"/>
            <a:ext cx="8756650" cy="914400"/>
          </a:xfrm>
        </p:spPr>
        <p:txBody>
          <a:bodyPr>
            <a:normAutofit fontScale="90000"/>
          </a:bodyPr>
          <a:lstStyle/>
          <a:p>
            <a:pPr marL="622300" indent="-622300" eaLnBrk="1" hangingPunct="1"/>
            <a:r>
              <a:rPr lang="en-US" sz="3200" smtClean="0"/>
              <a:t>3.9 Phospholipids and steroids are important lipids with a variety of functions</a:t>
            </a:r>
          </a:p>
        </p:txBody>
      </p:sp>
      <p:sp>
        <p:nvSpPr>
          <p:cNvPr id="84995" name="Rectangle 3"/>
          <p:cNvSpPr>
            <a:spLocks noGrp="1" noChangeArrowheads="1"/>
          </p:cNvSpPr>
          <p:nvPr>
            <p:ph type="body" idx="4294967295"/>
          </p:nvPr>
        </p:nvSpPr>
        <p:spPr>
          <a:xfrm>
            <a:off x="166688" y="1352550"/>
            <a:ext cx="8534400" cy="5191125"/>
          </a:xfrm>
        </p:spPr>
        <p:txBody>
          <a:bodyPr/>
          <a:lstStyle/>
          <a:p>
            <a:pPr marL="292100" indent="-292100" eaLnBrk="1" hangingPunct="1">
              <a:lnSpc>
                <a:spcPct val="90000"/>
              </a:lnSpc>
            </a:pPr>
            <a:r>
              <a:rPr lang="en-US" dirty="0" smtClean="0">
                <a:latin typeface="Arial" charset="0"/>
              </a:rPr>
              <a:t>Phospholipids cluster into a </a:t>
            </a:r>
            <a:r>
              <a:rPr lang="en-US" smtClean="0">
                <a:latin typeface="Arial" charset="0"/>
              </a:rPr>
              <a:t>bilayer-2 layers</a:t>
            </a:r>
            <a:endParaRPr lang="en-US" dirty="0" smtClean="0">
              <a:latin typeface="Arial" charset="0"/>
            </a:endParaRPr>
          </a:p>
          <a:p>
            <a:pPr marL="292100" indent="-292100" eaLnBrk="1" hangingPunct="1">
              <a:lnSpc>
                <a:spcPct val="90000"/>
              </a:lnSpc>
            </a:pPr>
            <a:r>
              <a:rPr lang="en-US" dirty="0" smtClean="0">
                <a:latin typeface="Arial" charset="0"/>
              </a:rPr>
              <a:t>The hydrophilic heads (glycerol &amp; p) are in contact with H2O inside &amp; outside cell </a:t>
            </a:r>
            <a:r>
              <a:rPr lang="en-US" dirty="0" err="1" smtClean="0">
                <a:latin typeface="Arial" charset="0"/>
              </a:rPr>
              <a:t>env</a:t>
            </a:r>
            <a:endParaRPr lang="en-US" dirty="0" smtClean="0">
              <a:latin typeface="Arial" charset="0"/>
            </a:endParaRPr>
          </a:p>
          <a:p>
            <a:pPr marL="292100" indent="-292100" eaLnBrk="1" hangingPunct="1">
              <a:lnSpc>
                <a:spcPct val="90000"/>
              </a:lnSpc>
            </a:pPr>
            <a:r>
              <a:rPr lang="en-US" dirty="0" smtClean="0">
                <a:latin typeface="Arial" charset="0"/>
              </a:rPr>
              <a:t>The hydrophobic tails (</a:t>
            </a:r>
            <a:r>
              <a:rPr lang="en-US" dirty="0" err="1" smtClean="0">
                <a:latin typeface="Arial" charset="0"/>
              </a:rPr>
              <a:t>f.a</a:t>
            </a:r>
            <a:r>
              <a:rPr lang="en-US" dirty="0" smtClean="0">
                <a:latin typeface="Arial" charset="0"/>
              </a:rPr>
              <a:t>.) band in the center of the bilayer.</a:t>
            </a:r>
          </a:p>
        </p:txBody>
      </p:sp>
      <p:sp>
        <p:nvSpPr>
          <p:cNvPr id="84996"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4997"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499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68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5"/>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93675" y="104775"/>
            <a:ext cx="8534400" cy="914400"/>
          </a:xfrm>
        </p:spPr>
        <p:txBody>
          <a:bodyPr>
            <a:normAutofit fontScale="90000"/>
          </a:bodyPr>
          <a:lstStyle/>
          <a:p>
            <a:pPr marL="622300" indent="-622300" eaLnBrk="1" hangingPunct="1"/>
            <a:r>
              <a:rPr lang="en-US" sz="3200" smtClean="0"/>
              <a:t>3.9 Phospholipids and steroids are important lipids with a variety of functions</a:t>
            </a:r>
          </a:p>
        </p:txBody>
      </p:sp>
      <p:sp>
        <p:nvSpPr>
          <p:cNvPr id="87043" name="Rectangle 3"/>
          <p:cNvSpPr>
            <a:spLocks noGrp="1" noChangeArrowheads="1"/>
          </p:cNvSpPr>
          <p:nvPr>
            <p:ph type="body" idx="4294967295"/>
          </p:nvPr>
        </p:nvSpPr>
        <p:spPr>
          <a:xfrm>
            <a:off x="166688" y="1314450"/>
            <a:ext cx="8534400" cy="5000625"/>
          </a:xfrm>
        </p:spPr>
        <p:txBody>
          <a:bodyPr/>
          <a:lstStyle/>
          <a:p>
            <a:pPr marL="292100" indent="-292100" eaLnBrk="1" hangingPunct="1"/>
            <a:r>
              <a:rPr lang="en-US" b="1" dirty="0" smtClean="0">
                <a:latin typeface="Arial" charset="0"/>
              </a:rPr>
              <a:t>Steroids</a:t>
            </a:r>
            <a:r>
              <a:rPr lang="en-US" dirty="0" smtClean="0">
                <a:latin typeface="Arial" charset="0"/>
              </a:rPr>
              <a:t> are lipids in which the carbon skeleton contains four fused rings.</a:t>
            </a:r>
          </a:p>
          <a:p>
            <a:pPr marL="292100" indent="-292100" eaLnBrk="1" hangingPunct="1"/>
            <a:r>
              <a:rPr lang="en-US" b="1" dirty="0" smtClean="0">
                <a:latin typeface="Arial" charset="0"/>
              </a:rPr>
              <a:t>Cholesterol</a:t>
            </a:r>
            <a:r>
              <a:rPr lang="en-US" dirty="0" smtClean="0">
                <a:latin typeface="Arial" charset="0"/>
              </a:rPr>
              <a:t> is a</a:t>
            </a:r>
          </a:p>
          <a:p>
            <a:pPr lvl="1" indent="-354013" eaLnBrk="1" hangingPunct="1"/>
            <a:r>
              <a:rPr lang="en-US" dirty="0" smtClean="0">
                <a:latin typeface="Arial" charset="0"/>
              </a:rPr>
              <a:t>common component in animal cell membranes </a:t>
            </a:r>
          </a:p>
          <a:p>
            <a:pPr lvl="1" indent="-354013" eaLnBrk="1" hangingPunct="1"/>
            <a:r>
              <a:rPr lang="en-US" dirty="0" smtClean="0">
                <a:latin typeface="Arial" charset="0"/>
              </a:rPr>
              <a:t>starting material for making steroids, including sex hormones.</a:t>
            </a:r>
          </a:p>
        </p:txBody>
      </p:sp>
      <p:sp>
        <p:nvSpPr>
          <p:cNvPr id="8704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7045"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704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69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2_01b_SodiumChloride-U"/>
          <p:cNvPicPr>
            <a:picLocks noChangeAspect="1" noChangeArrowheads="1"/>
          </p:cNvPicPr>
          <p:nvPr/>
        </p:nvPicPr>
        <p:blipFill>
          <a:blip r:embed="rId3" cstate="print"/>
          <a:srcRect/>
          <a:stretch>
            <a:fillRect/>
          </a:stretch>
        </p:blipFill>
        <p:spPr bwMode="auto">
          <a:xfrm>
            <a:off x="296863" y="1812925"/>
            <a:ext cx="8548687" cy="3230563"/>
          </a:xfrm>
          <a:prstGeom prst="rect">
            <a:avLst/>
          </a:prstGeom>
          <a:noFill/>
          <a:ln w="9525">
            <a:noFill/>
            <a:miter lim="800000"/>
            <a:headEnd/>
            <a:tailEnd/>
          </a:ln>
        </p:spPr>
      </p:pic>
      <p:sp>
        <p:nvSpPr>
          <p:cNvPr id="17411" name="Rectangle 2"/>
          <p:cNvSpPr>
            <a:spLocks noGrp="1" noChangeArrowheads="1"/>
          </p:cNvSpPr>
          <p:nvPr>
            <p:ph type="ctrTitle" idx="4294967295"/>
          </p:nvPr>
        </p:nvSpPr>
        <p:spPr>
          <a:xfrm>
            <a:off x="152400" y="76200"/>
            <a:ext cx="1981200" cy="304800"/>
          </a:xfrm>
        </p:spPr>
        <p:txBody>
          <a:bodyPr/>
          <a:lstStyle/>
          <a:p>
            <a:pPr marL="0" indent="0" eaLnBrk="1" hangingPunct="1"/>
            <a:r>
              <a:rPr lang="en-US" sz="1200" b="0" smtClean="0">
                <a:solidFill>
                  <a:schemeClr val="tx1"/>
                </a:solidFill>
                <a:latin typeface="Arial" charset="0"/>
              </a:rPr>
              <a:t>Figure 2.1</a:t>
            </a:r>
          </a:p>
        </p:txBody>
      </p:sp>
      <p:sp>
        <p:nvSpPr>
          <p:cNvPr id="17412" name="Text Box 3"/>
          <p:cNvSpPr txBox="1">
            <a:spLocks noChangeArrowheads="1"/>
          </p:cNvSpPr>
          <p:nvPr/>
        </p:nvSpPr>
        <p:spPr bwMode="auto">
          <a:xfrm>
            <a:off x="746125" y="4624388"/>
            <a:ext cx="879475" cy="252412"/>
          </a:xfrm>
          <a:prstGeom prst="rect">
            <a:avLst/>
          </a:prstGeom>
          <a:noFill/>
          <a:ln w="9525">
            <a:noFill/>
            <a:miter lim="800000"/>
            <a:headEnd/>
            <a:tailEnd/>
          </a:ln>
        </p:spPr>
        <p:txBody>
          <a:bodyPr wrap="none" lIns="0" tIns="0" rIns="0" bIns="0"/>
          <a:lstStyle/>
          <a:p>
            <a:pPr eaLnBrk="0" hangingPunct="0"/>
            <a:r>
              <a:rPr lang="en-US" sz="1800" b="1"/>
              <a:t>Sodium</a:t>
            </a:r>
          </a:p>
        </p:txBody>
      </p:sp>
      <p:sp>
        <p:nvSpPr>
          <p:cNvPr id="17413" name="Text Box 3"/>
          <p:cNvSpPr txBox="1">
            <a:spLocks noChangeArrowheads="1"/>
          </p:cNvSpPr>
          <p:nvPr/>
        </p:nvSpPr>
        <p:spPr bwMode="auto">
          <a:xfrm>
            <a:off x="2854325" y="4624388"/>
            <a:ext cx="993775" cy="252412"/>
          </a:xfrm>
          <a:prstGeom prst="rect">
            <a:avLst/>
          </a:prstGeom>
          <a:noFill/>
          <a:ln w="9525">
            <a:noFill/>
            <a:miter lim="800000"/>
            <a:headEnd/>
            <a:tailEnd/>
          </a:ln>
        </p:spPr>
        <p:txBody>
          <a:bodyPr wrap="none" lIns="0" tIns="0" rIns="0" bIns="0"/>
          <a:lstStyle/>
          <a:p>
            <a:pPr eaLnBrk="0" hangingPunct="0"/>
            <a:r>
              <a:rPr lang="en-US" sz="1800" b="1"/>
              <a:t>Chlorine</a:t>
            </a:r>
          </a:p>
        </p:txBody>
      </p:sp>
      <p:sp>
        <p:nvSpPr>
          <p:cNvPr id="17414" name="Text Box 3"/>
          <p:cNvSpPr txBox="1">
            <a:spLocks noChangeArrowheads="1"/>
          </p:cNvSpPr>
          <p:nvPr/>
        </p:nvSpPr>
        <p:spPr bwMode="auto">
          <a:xfrm>
            <a:off x="6702425" y="4624388"/>
            <a:ext cx="1819275" cy="252412"/>
          </a:xfrm>
          <a:prstGeom prst="rect">
            <a:avLst/>
          </a:prstGeom>
          <a:noFill/>
          <a:ln w="9525">
            <a:noFill/>
            <a:miter lim="800000"/>
            <a:headEnd/>
            <a:tailEnd/>
          </a:ln>
        </p:spPr>
        <p:txBody>
          <a:bodyPr wrap="none" lIns="0" tIns="0" rIns="0" bIns="0"/>
          <a:lstStyle/>
          <a:p>
            <a:pPr eaLnBrk="0" hangingPunct="0"/>
            <a:r>
              <a:rPr lang="en-US" sz="1800" b="1"/>
              <a:t>Sodium chloride</a:t>
            </a:r>
          </a:p>
        </p:txBody>
      </p:sp>
      <p:sp>
        <p:nvSpPr>
          <p:cNvPr id="7" name="Slide Number Placeholder 6"/>
          <p:cNvSpPr>
            <a:spLocks noGrp="1"/>
          </p:cNvSpPr>
          <p:nvPr>
            <p:ph type="sldNum" sz="quarter" idx="12"/>
          </p:nvPr>
        </p:nvSpPr>
        <p:spPr/>
        <p:txBody>
          <a:bodyPr/>
          <a:lstStyle/>
          <a:p>
            <a:fld id="{53D81C5B-7845-4C2F-9096-FF6E6E1AEF9F}"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03_09cCholesterol-L"/>
          <p:cNvPicPr>
            <a:picLocks noChangeAspect="1" noChangeArrowheads="1"/>
          </p:cNvPicPr>
          <p:nvPr/>
        </p:nvPicPr>
        <p:blipFill>
          <a:blip r:embed="rId3" cstate="print"/>
          <a:srcRect/>
          <a:stretch>
            <a:fillRect/>
          </a:stretch>
        </p:blipFill>
        <p:spPr bwMode="auto">
          <a:xfrm>
            <a:off x="1449388" y="1965325"/>
            <a:ext cx="6243637" cy="2925763"/>
          </a:xfrm>
          <a:prstGeom prst="rect">
            <a:avLst/>
          </a:prstGeom>
          <a:noFill/>
          <a:ln w="9525">
            <a:noFill/>
            <a:miter lim="800000"/>
            <a:headEnd/>
            <a:tailEnd/>
          </a:ln>
        </p:spPr>
      </p:pic>
      <p:sp>
        <p:nvSpPr>
          <p:cNvPr id="8806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3.9C</a:t>
            </a:r>
          </a:p>
        </p:txBody>
      </p:sp>
      <p:sp>
        <p:nvSpPr>
          <p:cNvPr id="4" name="Slide Number Placeholder 3"/>
          <p:cNvSpPr>
            <a:spLocks noGrp="1"/>
          </p:cNvSpPr>
          <p:nvPr>
            <p:ph type="sldNum" sz="quarter" idx="12"/>
          </p:nvPr>
        </p:nvSpPr>
        <p:spPr/>
        <p:txBody>
          <a:bodyPr/>
          <a:lstStyle/>
          <a:p>
            <a:fld id="{53D81C5B-7845-4C2F-9096-FF6E6E1AEF9F}" type="slidenum">
              <a:rPr lang="en-US" smtClean="0"/>
              <a:pPr/>
              <a:t>70</a:t>
            </a:fld>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180975" y="104775"/>
            <a:ext cx="8534400" cy="914400"/>
          </a:xfrm>
        </p:spPr>
        <p:txBody>
          <a:bodyPr>
            <a:normAutofit fontScale="90000"/>
          </a:bodyPr>
          <a:lstStyle/>
          <a:p>
            <a:pPr marL="812800" indent="-812800" eaLnBrk="1" hangingPunct="1"/>
            <a:r>
              <a:rPr lang="en-US" sz="3200" smtClean="0"/>
              <a:t>3.10 CONNECTION: Anabolic steroids pose health risks</a:t>
            </a:r>
          </a:p>
        </p:txBody>
      </p:sp>
      <p:sp>
        <p:nvSpPr>
          <p:cNvPr id="89091" name="Rectangle 3"/>
          <p:cNvSpPr>
            <a:spLocks noGrp="1" noChangeArrowheads="1"/>
          </p:cNvSpPr>
          <p:nvPr>
            <p:ph type="body" idx="4294967295"/>
          </p:nvPr>
        </p:nvSpPr>
        <p:spPr>
          <a:xfrm>
            <a:off x="168275" y="1314450"/>
            <a:ext cx="8534400" cy="5148263"/>
          </a:xfrm>
        </p:spPr>
        <p:txBody>
          <a:bodyPr/>
          <a:lstStyle/>
          <a:p>
            <a:pPr marL="292100" indent="-292100" eaLnBrk="1" hangingPunct="1"/>
            <a:r>
              <a:rPr lang="en-US" b="1" dirty="0" smtClean="0">
                <a:latin typeface="Arial" charset="0"/>
              </a:rPr>
              <a:t>Anabolic steroids</a:t>
            </a:r>
            <a:endParaRPr lang="en-US" dirty="0" smtClean="0">
              <a:latin typeface="Arial" charset="0"/>
            </a:endParaRPr>
          </a:p>
          <a:p>
            <a:pPr lvl="1" indent="-354013" eaLnBrk="1" hangingPunct="1"/>
            <a:r>
              <a:rPr lang="en-US" dirty="0" smtClean="0">
                <a:latin typeface="Arial" charset="0"/>
              </a:rPr>
              <a:t>are synthetic variants of testosterone,</a:t>
            </a:r>
          </a:p>
          <a:p>
            <a:pPr lvl="1" indent="-354013" eaLnBrk="1" hangingPunct="1"/>
            <a:r>
              <a:rPr lang="en-US" dirty="0" smtClean="0">
                <a:latin typeface="Arial" charset="0"/>
              </a:rPr>
              <a:t>can cause a buildup of muscle and bone mass, and</a:t>
            </a:r>
          </a:p>
          <a:p>
            <a:pPr lvl="1" indent="-354013" eaLnBrk="1" hangingPunct="1"/>
            <a:r>
              <a:rPr lang="en-US" dirty="0" smtClean="0">
                <a:latin typeface="Arial" charset="0"/>
              </a:rPr>
              <a:t>are often prescribed to treat general anemia and some diseases that destroy body muscle.</a:t>
            </a:r>
          </a:p>
        </p:txBody>
      </p:sp>
      <p:sp>
        <p:nvSpPr>
          <p:cNvPr id="89092"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9093"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909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71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5"/>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180975" y="104775"/>
            <a:ext cx="8534400" cy="914400"/>
          </a:xfrm>
        </p:spPr>
        <p:txBody>
          <a:bodyPr>
            <a:normAutofit fontScale="90000"/>
          </a:bodyPr>
          <a:lstStyle/>
          <a:p>
            <a:pPr marL="812800" indent="-812800" eaLnBrk="1" hangingPunct="1"/>
            <a:r>
              <a:rPr lang="en-US" sz="3200" smtClean="0"/>
              <a:t>3.10 CONNECTION: Anabolic steroids pose health risks</a:t>
            </a:r>
          </a:p>
        </p:txBody>
      </p:sp>
      <p:sp>
        <p:nvSpPr>
          <p:cNvPr id="90115" name="Rectangle 3"/>
          <p:cNvSpPr>
            <a:spLocks noGrp="1" noChangeArrowheads="1"/>
          </p:cNvSpPr>
          <p:nvPr>
            <p:ph type="body" idx="4294967295"/>
          </p:nvPr>
        </p:nvSpPr>
        <p:spPr>
          <a:xfrm>
            <a:off x="168275" y="1352550"/>
            <a:ext cx="8534400" cy="5148263"/>
          </a:xfrm>
        </p:spPr>
        <p:txBody>
          <a:bodyPr/>
          <a:lstStyle/>
          <a:p>
            <a:pPr marL="292100" indent="-292100" eaLnBrk="1" hangingPunct="1">
              <a:lnSpc>
                <a:spcPct val="90000"/>
              </a:lnSpc>
            </a:pPr>
            <a:r>
              <a:rPr lang="en-US" dirty="0" smtClean="0">
                <a:latin typeface="Arial" charset="0"/>
              </a:rPr>
              <a:t>Anabolic steroids are abused by some athletes with serious consequences, including</a:t>
            </a:r>
            <a:endParaRPr lang="en-US" sz="2400" dirty="0" smtClean="0">
              <a:latin typeface="Arial" charset="0"/>
            </a:endParaRPr>
          </a:p>
          <a:p>
            <a:pPr lvl="1" eaLnBrk="1" hangingPunct="1">
              <a:lnSpc>
                <a:spcPct val="90000"/>
              </a:lnSpc>
            </a:pPr>
            <a:r>
              <a:rPr lang="en-US" dirty="0" smtClean="0">
                <a:latin typeface="Arial" charset="0"/>
              </a:rPr>
              <a:t>violent mood swings,</a:t>
            </a:r>
          </a:p>
          <a:p>
            <a:pPr lvl="1" eaLnBrk="1" hangingPunct="1">
              <a:lnSpc>
                <a:spcPct val="90000"/>
              </a:lnSpc>
            </a:pPr>
            <a:r>
              <a:rPr lang="en-US" dirty="0" smtClean="0">
                <a:latin typeface="Arial" charset="0"/>
              </a:rPr>
              <a:t>depression,</a:t>
            </a:r>
          </a:p>
          <a:p>
            <a:pPr lvl="1" eaLnBrk="1" hangingPunct="1">
              <a:lnSpc>
                <a:spcPct val="90000"/>
              </a:lnSpc>
            </a:pPr>
            <a:r>
              <a:rPr lang="en-US" dirty="0" smtClean="0">
                <a:latin typeface="Arial" charset="0"/>
              </a:rPr>
              <a:t>liver damage, </a:t>
            </a:r>
          </a:p>
          <a:p>
            <a:pPr lvl="1" eaLnBrk="1" hangingPunct="1">
              <a:lnSpc>
                <a:spcPct val="90000"/>
              </a:lnSpc>
            </a:pPr>
            <a:r>
              <a:rPr lang="en-US" dirty="0" smtClean="0">
                <a:latin typeface="Arial" charset="0"/>
              </a:rPr>
              <a:t>cancer,</a:t>
            </a:r>
          </a:p>
          <a:p>
            <a:pPr lvl="1" eaLnBrk="1" hangingPunct="1">
              <a:lnSpc>
                <a:spcPct val="90000"/>
              </a:lnSpc>
            </a:pPr>
            <a:r>
              <a:rPr lang="en-US" dirty="0" smtClean="0">
                <a:latin typeface="Arial" charset="0"/>
              </a:rPr>
              <a:t>high </a:t>
            </a:r>
            <a:r>
              <a:rPr lang="en-US" dirty="0" smtClean="0">
                <a:latin typeface="Arial" charset="0"/>
              </a:rPr>
              <a:t>cholesterol</a:t>
            </a:r>
            <a:endParaRPr lang="en-US" dirty="0" smtClean="0">
              <a:latin typeface="Arial" charset="0"/>
            </a:endParaRPr>
          </a:p>
          <a:p>
            <a:pPr lvl="1" eaLnBrk="1" hangingPunct="1">
              <a:lnSpc>
                <a:spcPct val="90000"/>
              </a:lnSpc>
            </a:pPr>
            <a:r>
              <a:rPr lang="en-US" dirty="0" smtClean="0">
                <a:latin typeface="Arial" charset="0"/>
              </a:rPr>
              <a:t>high blood pressure.</a:t>
            </a:r>
          </a:p>
        </p:txBody>
      </p:sp>
      <p:sp>
        <p:nvSpPr>
          <p:cNvPr id="90116"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0117"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011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72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0115">
                                            <p:txEl>
                                              <p:pRg st="6" end="6"/>
                                            </p:txEl>
                                          </p:spTgt>
                                        </p:tgtEl>
                                        <p:attrNameLst>
                                          <p:attrName>style.visibility</p:attrName>
                                        </p:attrNameLst>
                                      </p:cBhvr>
                                      <p:to>
                                        <p:strVal val="visible"/>
                                      </p:to>
                                    </p:set>
                                    <p:anim calcmode="lin" valueType="num">
                                      <p:cBhvr additive="base">
                                        <p:cTn id="43" dur="5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01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5"/>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03_10SteroidBicep-L"/>
          <p:cNvPicPr>
            <a:picLocks noChangeAspect="1" noChangeArrowheads="1"/>
          </p:cNvPicPr>
          <p:nvPr/>
        </p:nvPicPr>
        <p:blipFill>
          <a:blip r:embed="rId3" cstate="print"/>
          <a:srcRect/>
          <a:stretch>
            <a:fillRect/>
          </a:stretch>
        </p:blipFill>
        <p:spPr bwMode="auto">
          <a:xfrm>
            <a:off x="2138363" y="1328738"/>
            <a:ext cx="4865687" cy="4200525"/>
          </a:xfrm>
          <a:prstGeom prst="rect">
            <a:avLst/>
          </a:prstGeom>
          <a:noFill/>
          <a:ln w="9525">
            <a:noFill/>
            <a:miter lim="800000"/>
            <a:headEnd/>
            <a:tailEnd/>
          </a:ln>
        </p:spPr>
      </p:pic>
      <p:sp>
        <p:nvSpPr>
          <p:cNvPr id="9113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3.10</a:t>
            </a:r>
          </a:p>
        </p:txBody>
      </p:sp>
      <p:sp>
        <p:nvSpPr>
          <p:cNvPr id="4" name="Slide Number Placeholder 3"/>
          <p:cNvSpPr>
            <a:spLocks noGrp="1"/>
          </p:cNvSpPr>
          <p:nvPr>
            <p:ph type="sldNum" sz="quarter" idx="12"/>
          </p:nvPr>
        </p:nvSpPr>
        <p:spPr/>
        <p:txBody>
          <a:bodyPr/>
          <a:lstStyle/>
          <a:p>
            <a:fld id="{53D81C5B-7845-4C2F-9096-FF6E6E1AEF9F}" type="slidenum">
              <a:rPr lang="en-US" smtClean="0"/>
              <a:pPr/>
              <a:t>73</a:t>
            </a:fld>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4294967295"/>
          </p:nvPr>
        </p:nvSpPr>
        <p:spPr>
          <a:xfrm>
            <a:off x="315913" y="1244600"/>
            <a:ext cx="8534400" cy="895350"/>
          </a:xfrm>
        </p:spPr>
        <p:txBody>
          <a:bodyPr/>
          <a:lstStyle/>
          <a:p>
            <a:pPr marL="339725" indent="-339725" algn="ctr" eaLnBrk="1" hangingPunct="1">
              <a:buFont typeface="Wingdings" pitchFamily="2" charset="2"/>
              <a:buNone/>
            </a:pPr>
            <a:r>
              <a:rPr lang="en-US" sz="4400" smtClean="0">
                <a:latin typeface="Arial" charset="0"/>
              </a:rPr>
              <a:t>PROTEINS</a:t>
            </a:r>
          </a:p>
        </p:txBody>
      </p:sp>
      <p:sp>
        <p:nvSpPr>
          <p:cNvPr id="9216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216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216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 name="Slide Number Placeholder 5"/>
          <p:cNvSpPr>
            <a:spLocks noGrp="1"/>
          </p:cNvSpPr>
          <p:nvPr>
            <p:ph type="sldNum" sz="quarter" idx="12"/>
          </p:nvPr>
        </p:nvSpPr>
        <p:spPr/>
        <p:txBody>
          <a:bodyPr/>
          <a:lstStyle/>
          <a:p>
            <a:fld id="{53D81C5B-7845-4C2F-9096-FF6E6E1AEF9F}" type="slidenum">
              <a:rPr lang="en-US" smtClean="0"/>
              <a:pPr/>
              <a:t>74</a:t>
            </a:fld>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193675" y="104775"/>
            <a:ext cx="8534400" cy="914400"/>
          </a:xfrm>
        </p:spPr>
        <p:txBody>
          <a:bodyPr>
            <a:normAutofit fontScale="90000"/>
          </a:bodyPr>
          <a:lstStyle/>
          <a:p>
            <a:pPr marL="800100" indent="-800100" eaLnBrk="1" hangingPunct="1"/>
            <a:r>
              <a:rPr lang="en-US" sz="3200" smtClean="0"/>
              <a:t>3.11 Proteins are made from amino acids linked by peptide bonds</a:t>
            </a:r>
          </a:p>
        </p:txBody>
      </p:sp>
      <p:sp>
        <p:nvSpPr>
          <p:cNvPr id="93187" name="Rectangle 3"/>
          <p:cNvSpPr>
            <a:spLocks noGrp="1" noChangeArrowheads="1"/>
          </p:cNvSpPr>
          <p:nvPr>
            <p:ph type="body" idx="4294967295"/>
          </p:nvPr>
        </p:nvSpPr>
        <p:spPr>
          <a:xfrm>
            <a:off x="168275" y="1316038"/>
            <a:ext cx="8534400" cy="5165725"/>
          </a:xfrm>
        </p:spPr>
        <p:txBody>
          <a:bodyPr/>
          <a:lstStyle/>
          <a:p>
            <a:pPr marL="292100" indent="-292100" eaLnBrk="1" hangingPunct="1"/>
            <a:r>
              <a:rPr lang="en-US" dirty="0" smtClean="0">
                <a:latin typeface="Arial" charset="0"/>
              </a:rPr>
              <a:t>Proteins are-C,H,O,N</a:t>
            </a:r>
          </a:p>
          <a:p>
            <a:pPr lvl="1" indent="-354013" eaLnBrk="1" hangingPunct="1"/>
            <a:r>
              <a:rPr lang="en-US" dirty="0" smtClean="0">
                <a:latin typeface="Arial" charset="0"/>
              </a:rPr>
              <a:t>growth </a:t>
            </a:r>
            <a:r>
              <a:rPr lang="en-US" dirty="0" smtClean="0">
                <a:latin typeface="Arial" charset="0"/>
              </a:rPr>
              <a:t>&amp; repair of </a:t>
            </a:r>
            <a:r>
              <a:rPr lang="en-US" dirty="0" smtClean="0">
                <a:latin typeface="Arial" charset="0"/>
              </a:rPr>
              <a:t>cells</a:t>
            </a:r>
          </a:p>
          <a:p>
            <a:pPr lvl="1" indent="-354013" eaLnBrk="1" hangingPunct="1"/>
            <a:r>
              <a:rPr lang="en-US" dirty="0" smtClean="0">
                <a:latin typeface="Arial" charset="0"/>
              </a:rPr>
              <a:t>examples </a:t>
            </a:r>
            <a:r>
              <a:rPr lang="en-US" dirty="0" smtClean="0">
                <a:latin typeface="Arial" charset="0"/>
              </a:rPr>
              <a:t>are hormones, enzymes, antibodies</a:t>
            </a:r>
          </a:p>
          <a:p>
            <a:pPr marL="292100" indent="-292100" eaLnBrk="1" hangingPunct="1"/>
            <a:r>
              <a:rPr lang="en-US" dirty="0" smtClean="0">
                <a:latin typeface="Arial" charset="0"/>
              </a:rPr>
              <a:t>Proteins are made from 20 different amino acid monomers</a:t>
            </a:r>
          </a:p>
          <a:p>
            <a:pPr lvl="1" indent="-354013" eaLnBrk="1" hangingPunct="1"/>
            <a:endParaRPr lang="en-US" dirty="0" smtClean="0">
              <a:latin typeface="Arial" charset="0"/>
            </a:endParaRPr>
          </a:p>
        </p:txBody>
      </p:sp>
      <p:sp>
        <p:nvSpPr>
          <p:cNvPr id="9318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3189"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319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75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5"/>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193675" y="104775"/>
            <a:ext cx="8534400" cy="914400"/>
          </a:xfrm>
        </p:spPr>
        <p:txBody>
          <a:bodyPr>
            <a:normAutofit fontScale="90000"/>
          </a:bodyPr>
          <a:lstStyle/>
          <a:p>
            <a:pPr marL="800100" indent="-800100" eaLnBrk="1" hangingPunct="1"/>
            <a:r>
              <a:rPr lang="en-US" sz="3200" smtClean="0"/>
              <a:t>3.11 Proteins are made from amino acids linked by peptide bonds</a:t>
            </a:r>
          </a:p>
        </p:txBody>
      </p:sp>
      <p:sp>
        <p:nvSpPr>
          <p:cNvPr id="94211" name="Rectangle 3"/>
          <p:cNvSpPr>
            <a:spLocks noGrp="1" noChangeArrowheads="1"/>
          </p:cNvSpPr>
          <p:nvPr>
            <p:ph type="body" idx="4294967295"/>
          </p:nvPr>
        </p:nvSpPr>
        <p:spPr>
          <a:xfrm>
            <a:off x="166688" y="1316038"/>
            <a:ext cx="8534400" cy="5114925"/>
          </a:xfrm>
        </p:spPr>
        <p:txBody>
          <a:bodyPr/>
          <a:lstStyle/>
          <a:p>
            <a:pPr marL="292100" indent="-292100" eaLnBrk="1" hangingPunct="1"/>
            <a:r>
              <a:rPr lang="en-US" b="1" dirty="0" smtClean="0">
                <a:latin typeface="Arial" charset="0"/>
              </a:rPr>
              <a:t>Amino acids </a:t>
            </a:r>
            <a:r>
              <a:rPr lang="en-US" dirty="0" smtClean="0">
                <a:latin typeface="Arial" charset="0"/>
              </a:rPr>
              <a:t>have</a:t>
            </a:r>
          </a:p>
          <a:p>
            <a:pPr lvl="1" indent="-354013" eaLnBrk="1" hangingPunct="1"/>
            <a:r>
              <a:rPr lang="en-US" dirty="0" smtClean="0">
                <a:latin typeface="Arial" charset="0"/>
              </a:rPr>
              <a:t>an amino group (NH3)</a:t>
            </a:r>
          </a:p>
          <a:p>
            <a:pPr lvl="1" indent="-354013" eaLnBrk="1" hangingPunct="1"/>
            <a:r>
              <a:rPr lang="en-US" dirty="0" smtClean="0">
                <a:latin typeface="Arial" charset="0"/>
              </a:rPr>
              <a:t>a carboxyl group (COOH) (which makes it an acid).</a:t>
            </a:r>
          </a:p>
          <a:p>
            <a:pPr marL="292100" indent="-292100" eaLnBrk="1" hangingPunct="1"/>
            <a:r>
              <a:rPr lang="en-US" dirty="0" smtClean="0">
                <a:latin typeface="Arial" charset="0"/>
              </a:rPr>
              <a:t>Also bonded to the central carbon is</a:t>
            </a:r>
          </a:p>
          <a:p>
            <a:pPr lvl="1" indent="-354013" eaLnBrk="1" hangingPunct="1"/>
            <a:r>
              <a:rPr lang="en-US" dirty="0" smtClean="0">
                <a:latin typeface="Arial" charset="0"/>
              </a:rPr>
              <a:t>a hydrogen atom and</a:t>
            </a:r>
          </a:p>
          <a:p>
            <a:pPr lvl="1" indent="-354013" eaLnBrk="1" hangingPunct="1"/>
            <a:r>
              <a:rPr lang="en-US" dirty="0" smtClean="0">
                <a:latin typeface="Arial" charset="0"/>
              </a:rPr>
              <a:t>a chemical group we call R, makes each </a:t>
            </a:r>
            <a:r>
              <a:rPr lang="en-US" dirty="0" err="1" smtClean="0">
                <a:latin typeface="Arial" charset="0"/>
              </a:rPr>
              <a:t>aa</a:t>
            </a:r>
            <a:r>
              <a:rPr lang="en-US" dirty="0" smtClean="0">
                <a:latin typeface="Arial" charset="0"/>
              </a:rPr>
              <a:t> different</a:t>
            </a:r>
          </a:p>
        </p:txBody>
      </p:sp>
      <p:sp>
        <p:nvSpPr>
          <p:cNvPr id="94212"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4213"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421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76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4211">
                                            <p:txEl>
                                              <p:pRg st="4" end="4"/>
                                            </p:txEl>
                                          </p:spTgt>
                                        </p:tgtEl>
                                        <p:attrNameLst>
                                          <p:attrName>style.visibility</p:attrName>
                                        </p:attrNameLst>
                                      </p:cBhvr>
                                      <p:to>
                                        <p:strVal val="visible"/>
                                      </p:to>
                                    </p:set>
                                    <p:anim calcmode="lin" valueType="num">
                                      <p:cBhvr additive="base">
                                        <p:cTn id="31"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4211">
                                            <p:txEl>
                                              <p:pRg st="5" end="5"/>
                                            </p:txEl>
                                          </p:spTgt>
                                        </p:tgtEl>
                                        <p:attrNameLst>
                                          <p:attrName>style.visibility</p:attrName>
                                        </p:attrNameLst>
                                      </p:cBhvr>
                                      <p:to>
                                        <p:strVal val="visible"/>
                                      </p:to>
                                    </p:set>
                                    <p:anim calcmode="lin" valueType="num">
                                      <p:cBhvr additive="base">
                                        <p:cTn id="37"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42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5"/>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03_11aAminoAcidStruct-U"/>
          <p:cNvPicPr>
            <a:picLocks noChangeAspect="1" noChangeArrowheads="1"/>
          </p:cNvPicPr>
          <p:nvPr/>
        </p:nvPicPr>
        <p:blipFill>
          <a:blip r:embed="rId3" cstate="print"/>
          <a:srcRect/>
          <a:stretch>
            <a:fillRect/>
          </a:stretch>
        </p:blipFill>
        <p:spPr bwMode="auto">
          <a:xfrm>
            <a:off x="2913063" y="2130425"/>
            <a:ext cx="3316287" cy="2597150"/>
          </a:xfrm>
          <a:prstGeom prst="rect">
            <a:avLst/>
          </a:prstGeom>
          <a:noFill/>
          <a:ln w="9525">
            <a:noFill/>
            <a:miter lim="800000"/>
            <a:headEnd/>
            <a:tailEnd/>
          </a:ln>
        </p:spPr>
      </p:pic>
      <p:sp>
        <p:nvSpPr>
          <p:cNvPr id="95235" name="Rectangle 2"/>
          <p:cNvSpPr>
            <a:spLocks noGrp="1" noChangeArrowheads="1"/>
          </p:cNvSpPr>
          <p:nvPr>
            <p:ph type="title"/>
          </p:nvPr>
        </p:nvSpPr>
        <p:spPr/>
        <p:txBody>
          <a:bodyPr>
            <a:normAutofit/>
          </a:bodyPr>
          <a:lstStyle/>
          <a:p>
            <a:pPr marL="0" indent="0" eaLnBrk="1" hangingPunct="1"/>
            <a:r>
              <a:rPr lang="en-US" sz="2000" dirty="0" smtClean="0">
                <a:solidFill>
                  <a:schemeClr val="tx1"/>
                </a:solidFill>
                <a:latin typeface="Arial" charset="0"/>
              </a:rPr>
              <a:t>Amino acid</a:t>
            </a:r>
            <a:endParaRPr lang="en-US" sz="2000" b="0" dirty="0" smtClean="0">
              <a:solidFill>
                <a:schemeClr val="tx1"/>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53D81C5B-7845-4C2F-9096-FF6E6E1AEF9F}" type="slidenum">
              <a:rPr lang="en-US" smtClean="0"/>
              <a:pPr/>
              <a:t>77</a:t>
            </a:fld>
            <a:endParaRPr lang="en-US"/>
          </a:p>
        </p:txBody>
      </p:sp>
      <p:sp>
        <p:nvSpPr>
          <p:cNvPr id="95236" name="Text Box 3"/>
          <p:cNvSpPr txBox="1">
            <a:spLocks noChangeArrowheads="1"/>
          </p:cNvSpPr>
          <p:nvPr/>
        </p:nvSpPr>
        <p:spPr bwMode="auto">
          <a:xfrm>
            <a:off x="2959100" y="3835400"/>
            <a:ext cx="938213" cy="723900"/>
          </a:xfrm>
          <a:prstGeom prst="rect">
            <a:avLst/>
          </a:prstGeom>
          <a:noFill/>
          <a:ln w="9525">
            <a:noFill/>
            <a:miter lim="800000"/>
            <a:headEnd/>
            <a:tailEnd/>
          </a:ln>
        </p:spPr>
        <p:txBody>
          <a:bodyPr wrap="none" lIns="0" tIns="0" rIns="0" bIns="0"/>
          <a:lstStyle/>
          <a:p>
            <a:pPr eaLnBrk="0" hangingPunct="0"/>
            <a:r>
              <a:rPr lang="en-US" sz="2300" b="1"/>
              <a:t>Amino</a:t>
            </a:r>
            <a:br>
              <a:rPr lang="en-US" sz="2300" b="1"/>
            </a:br>
            <a:r>
              <a:rPr lang="en-US" sz="2300" b="1"/>
              <a:t>group</a:t>
            </a:r>
          </a:p>
        </p:txBody>
      </p:sp>
      <p:sp>
        <p:nvSpPr>
          <p:cNvPr id="95237" name="Text Box 3"/>
          <p:cNvSpPr txBox="1">
            <a:spLocks noChangeArrowheads="1"/>
          </p:cNvSpPr>
          <p:nvPr/>
        </p:nvSpPr>
        <p:spPr bwMode="auto">
          <a:xfrm>
            <a:off x="4876800" y="3835400"/>
            <a:ext cx="1828800" cy="698500"/>
          </a:xfrm>
          <a:prstGeom prst="rect">
            <a:avLst/>
          </a:prstGeom>
          <a:noFill/>
          <a:ln w="9525">
            <a:noFill/>
            <a:miter lim="800000"/>
            <a:headEnd/>
            <a:tailEnd/>
          </a:ln>
        </p:spPr>
        <p:txBody>
          <a:bodyPr wrap="none" lIns="0" tIns="0" rIns="0" bIns="0"/>
          <a:lstStyle/>
          <a:p>
            <a:pPr eaLnBrk="0" hangingPunct="0"/>
            <a:r>
              <a:rPr lang="en-US" sz="2300" b="1"/>
              <a:t>Carboxyl</a:t>
            </a:r>
            <a:br>
              <a:rPr lang="en-US" sz="2300" b="1"/>
            </a:br>
            <a:r>
              <a:rPr lang="en-US" sz="2300" b="1"/>
              <a:t>group</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3D81C5B-7845-4C2F-9096-FF6E6E1AEF9F}" type="slidenum">
              <a:rPr lang="en-US" smtClean="0"/>
              <a:pPr/>
              <a:t>78</a:t>
            </a:fld>
            <a:endParaRPr lang="en-US"/>
          </a:p>
        </p:txBody>
      </p:sp>
      <p:pic>
        <p:nvPicPr>
          <p:cNvPr id="5" name="Picture 2" descr="05-15b-PolarAminoAcids-L.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6050" y="1554163"/>
            <a:ext cx="7584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20970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174625" y="106363"/>
            <a:ext cx="8534400" cy="914400"/>
          </a:xfrm>
        </p:spPr>
        <p:txBody>
          <a:bodyPr>
            <a:normAutofit fontScale="90000"/>
          </a:bodyPr>
          <a:lstStyle/>
          <a:p>
            <a:pPr marL="812800" indent="-812800" eaLnBrk="1" hangingPunct="1"/>
            <a:r>
              <a:rPr lang="en-US" sz="3200" smtClean="0"/>
              <a:t>3.11 Proteins are made from amino acids linked by peptide bonds</a:t>
            </a:r>
          </a:p>
        </p:txBody>
      </p:sp>
      <p:sp>
        <p:nvSpPr>
          <p:cNvPr id="98307" name="Rectangle 3"/>
          <p:cNvSpPr>
            <a:spLocks noGrp="1" noChangeArrowheads="1"/>
          </p:cNvSpPr>
          <p:nvPr>
            <p:ph type="body" idx="4294967295"/>
          </p:nvPr>
        </p:nvSpPr>
        <p:spPr>
          <a:xfrm>
            <a:off x="168275" y="1316038"/>
            <a:ext cx="8534400" cy="5159375"/>
          </a:xfrm>
        </p:spPr>
        <p:txBody>
          <a:bodyPr/>
          <a:lstStyle/>
          <a:p>
            <a:pPr marL="292100" indent="-292100" eaLnBrk="1" hangingPunct="1"/>
            <a:r>
              <a:rPr lang="en-US" dirty="0" smtClean="0">
                <a:latin typeface="Arial" charset="0"/>
              </a:rPr>
              <a:t>Amino acid monomers link by _______</a:t>
            </a:r>
          </a:p>
          <a:p>
            <a:pPr marL="292100" indent="-292100" eaLnBrk="1" hangingPunct="1"/>
            <a:r>
              <a:rPr lang="en-US" dirty="0" err="1">
                <a:latin typeface="Arial" charset="0"/>
              </a:rPr>
              <a:t>a</a:t>
            </a:r>
            <a:r>
              <a:rPr lang="en-US" dirty="0" err="1" smtClean="0">
                <a:latin typeface="Arial" charset="0"/>
              </a:rPr>
              <a:t>a</a:t>
            </a:r>
            <a:r>
              <a:rPr lang="en-US" dirty="0" smtClean="0">
                <a:latin typeface="Arial" charset="0"/>
              </a:rPr>
              <a:t> + </a:t>
            </a:r>
            <a:r>
              <a:rPr lang="en-US" dirty="0" err="1" smtClean="0">
                <a:latin typeface="Arial" charset="0"/>
              </a:rPr>
              <a:t>aa</a:t>
            </a:r>
            <a:r>
              <a:rPr lang="en-US" dirty="0" smtClean="0">
                <a:latin typeface="Arial" charset="0"/>
              </a:rPr>
              <a:t> = </a:t>
            </a:r>
            <a:r>
              <a:rPr lang="en-US" b="1" dirty="0" smtClean="0">
                <a:latin typeface="Arial" charset="0"/>
              </a:rPr>
              <a:t>peptide </a:t>
            </a:r>
            <a:r>
              <a:rPr lang="en-US" b="1" dirty="0" smtClean="0">
                <a:latin typeface="Arial" charset="0"/>
              </a:rPr>
              <a:t>bond</a:t>
            </a:r>
          </a:p>
          <a:p>
            <a:pPr marL="292100" indent="-292100" eaLnBrk="1" hangingPunct="1"/>
            <a:r>
              <a:rPr lang="en-US" b="1" dirty="0" smtClean="0">
                <a:latin typeface="Arial" charset="0"/>
              </a:rPr>
              <a:t>2=dipeptide</a:t>
            </a:r>
          </a:p>
          <a:p>
            <a:pPr marL="292100" indent="-292100" eaLnBrk="1" hangingPunct="1"/>
            <a:r>
              <a:rPr lang="en-US" dirty="0" smtClean="0">
                <a:latin typeface="Arial" charset="0"/>
              </a:rPr>
              <a:t>Many </a:t>
            </a:r>
            <a:r>
              <a:rPr lang="en-US" dirty="0" err="1" smtClean="0">
                <a:latin typeface="Arial" charset="0"/>
              </a:rPr>
              <a:t>aa</a:t>
            </a:r>
            <a:r>
              <a:rPr lang="en-US" dirty="0" smtClean="0">
                <a:latin typeface="Arial" charset="0"/>
              </a:rPr>
              <a:t>= </a:t>
            </a:r>
            <a:r>
              <a:rPr lang="en-US" b="1" dirty="0" smtClean="0">
                <a:latin typeface="Arial" charset="0"/>
              </a:rPr>
              <a:t>polypeptide</a:t>
            </a:r>
            <a:r>
              <a:rPr lang="en-US" dirty="0" smtClean="0">
                <a:latin typeface="Arial" charset="0"/>
              </a:rPr>
              <a:t>.</a:t>
            </a:r>
          </a:p>
          <a:p>
            <a:pPr marL="292100" indent="-292100" eaLnBrk="1" hangingPunct="1"/>
            <a:r>
              <a:rPr lang="en-US" b="1" dirty="0" smtClean="0">
                <a:latin typeface="Arial" charset="0"/>
              </a:rPr>
              <a:t>What’s the opposite reaction of tearing a protein apart called ______</a:t>
            </a:r>
          </a:p>
        </p:txBody>
      </p:sp>
      <p:sp>
        <p:nvSpPr>
          <p:cNvPr id="9830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8309"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831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79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additive="base">
                                        <p:cTn id="25"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additive="base">
                                        <p:cTn id="31"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68275" y="1352550"/>
            <a:ext cx="8534400" cy="4840288"/>
          </a:xfrm>
        </p:spPr>
        <p:txBody>
          <a:bodyPr/>
          <a:lstStyle/>
          <a:p>
            <a:pPr eaLnBrk="1" hangingPunct="1">
              <a:lnSpc>
                <a:spcPct val="90000"/>
              </a:lnSpc>
            </a:pPr>
            <a:r>
              <a:rPr lang="en-US" dirty="0" smtClean="0">
                <a:latin typeface="Arial" charset="0"/>
              </a:rPr>
              <a:t>About 25 elements are essential to life.</a:t>
            </a:r>
          </a:p>
          <a:p>
            <a:pPr eaLnBrk="1" hangingPunct="1">
              <a:lnSpc>
                <a:spcPct val="90000"/>
              </a:lnSpc>
            </a:pPr>
            <a:r>
              <a:rPr lang="en-US" dirty="0" smtClean="0">
                <a:latin typeface="Arial" charset="0"/>
              </a:rPr>
              <a:t>Four elements make up about 96% of the weight of most living organisms. These are</a:t>
            </a:r>
          </a:p>
          <a:p>
            <a:pPr lvl="1" eaLnBrk="1" hangingPunct="1">
              <a:lnSpc>
                <a:spcPct val="90000"/>
              </a:lnSpc>
            </a:pPr>
            <a:r>
              <a:rPr lang="en-US" dirty="0" smtClean="0">
                <a:latin typeface="Arial" charset="0"/>
              </a:rPr>
              <a:t>oxygen,</a:t>
            </a:r>
          </a:p>
          <a:p>
            <a:pPr lvl="1" eaLnBrk="1" hangingPunct="1">
              <a:lnSpc>
                <a:spcPct val="90000"/>
              </a:lnSpc>
            </a:pPr>
            <a:r>
              <a:rPr lang="en-US" dirty="0" smtClean="0">
                <a:latin typeface="Arial" charset="0"/>
              </a:rPr>
              <a:t>carbon,</a:t>
            </a:r>
          </a:p>
          <a:p>
            <a:pPr lvl="1" eaLnBrk="1" hangingPunct="1">
              <a:lnSpc>
                <a:spcPct val="90000"/>
              </a:lnSpc>
            </a:pPr>
            <a:r>
              <a:rPr lang="en-US" dirty="0" smtClean="0">
                <a:latin typeface="Arial" charset="0"/>
              </a:rPr>
              <a:t>hydrogen, and</a:t>
            </a:r>
          </a:p>
          <a:p>
            <a:pPr lvl="1" eaLnBrk="1" hangingPunct="1">
              <a:lnSpc>
                <a:spcPct val="90000"/>
              </a:lnSpc>
            </a:pPr>
            <a:r>
              <a:rPr lang="en-US" dirty="0" smtClean="0">
                <a:latin typeface="Arial" charset="0"/>
              </a:rPr>
              <a:t>nitrogen.</a:t>
            </a:r>
          </a:p>
          <a:p>
            <a:pPr eaLnBrk="1" hangingPunct="1">
              <a:lnSpc>
                <a:spcPct val="90000"/>
              </a:lnSpc>
            </a:pPr>
            <a:r>
              <a:rPr lang="en-US" b="1" dirty="0" smtClean="0">
                <a:latin typeface="Arial" charset="0"/>
              </a:rPr>
              <a:t>Trace elements</a:t>
            </a:r>
            <a:r>
              <a:rPr lang="en-US" dirty="0" smtClean="0">
                <a:latin typeface="Arial" charset="0"/>
              </a:rPr>
              <a:t> are essential but are only needed in minute quantities.</a:t>
            </a:r>
          </a:p>
        </p:txBody>
      </p:sp>
      <p:sp>
        <p:nvSpPr>
          <p:cNvPr id="22531" name="Rectangle 6"/>
          <p:cNvSpPr>
            <a:spLocks noGrp="1" noChangeArrowheads="1"/>
          </p:cNvSpPr>
          <p:nvPr>
            <p:ph type="title"/>
          </p:nvPr>
        </p:nvSpPr>
        <p:spPr>
          <a:xfrm>
            <a:off x="182563" y="106363"/>
            <a:ext cx="8775700" cy="822325"/>
          </a:xfrm>
        </p:spPr>
        <p:txBody>
          <a:bodyPr>
            <a:normAutofit fontScale="90000"/>
          </a:bodyPr>
          <a:lstStyle/>
          <a:p>
            <a:pPr marL="609600" indent="-609600" eaLnBrk="1" hangingPunct="1"/>
            <a:r>
              <a:rPr lang="en-US" sz="3200" smtClean="0"/>
              <a:t>2.1 Organisms are composed of elements, in combinations called compounds</a:t>
            </a:r>
          </a:p>
        </p:txBody>
      </p:sp>
      <p:sp>
        <p:nvSpPr>
          <p:cNvPr id="2253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2533"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253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 calcmode="lin" valueType="num">
                                      <p:cBhvr additive="base">
                                        <p:cTn id="19"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0">
                                            <p:txEl>
                                              <p:pRg st="3" end="3"/>
                                            </p:txEl>
                                          </p:spTgt>
                                        </p:tgtEl>
                                        <p:attrNameLst>
                                          <p:attrName>style.visibility</p:attrName>
                                        </p:attrNameLst>
                                      </p:cBhvr>
                                      <p:to>
                                        <p:strVal val="visible"/>
                                      </p:to>
                                    </p:set>
                                    <p:anim calcmode="lin" valueType="num">
                                      <p:cBhvr additive="base">
                                        <p:cTn id="25" dur="5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0">
                                            <p:txEl>
                                              <p:pRg st="4" end="4"/>
                                            </p:txEl>
                                          </p:spTgt>
                                        </p:tgtEl>
                                        <p:attrNameLst>
                                          <p:attrName>style.visibility</p:attrName>
                                        </p:attrNameLst>
                                      </p:cBhvr>
                                      <p:to>
                                        <p:strVal val="visible"/>
                                      </p:to>
                                    </p:set>
                                    <p:anim calcmode="lin" valueType="num">
                                      <p:cBhvr additive="base">
                                        <p:cTn id="31" dur="5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0">
                                            <p:txEl>
                                              <p:pRg st="5" end="5"/>
                                            </p:txEl>
                                          </p:spTgt>
                                        </p:tgtEl>
                                        <p:attrNameLst>
                                          <p:attrName>style.visibility</p:attrName>
                                        </p:attrNameLst>
                                      </p:cBhvr>
                                      <p:to>
                                        <p:strVal val="visible"/>
                                      </p:to>
                                    </p:set>
                                    <p:anim calcmode="lin" valueType="num">
                                      <p:cBhvr additive="base">
                                        <p:cTn id="37" dur="5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0">
                                            <p:txEl>
                                              <p:pRg st="6" end="6"/>
                                            </p:txEl>
                                          </p:spTgt>
                                        </p:tgtEl>
                                        <p:attrNameLst>
                                          <p:attrName>style.visibility</p:attrName>
                                        </p:attrNameLst>
                                      </p:cBhvr>
                                      <p:to>
                                        <p:strVal val="visible"/>
                                      </p:to>
                                    </p:set>
                                    <p:anim calcmode="lin" valueType="num">
                                      <p:cBhvr additive="base">
                                        <p:cTn id="43" dur="5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bldLvl="5"/>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03_11cPeptideBondRxn_1-U"/>
          <p:cNvPicPr>
            <a:picLocks noChangeAspect="1" noChangeArrowheads="1"/>
          </p:cNvPicPr>
          <p:nvPr/>
        </p:nvPicPr>
        <p:blipFill>
          <a:blip r:embed="rId3" cstate="print"/>
          <a:srcRect/>
          <a:stretch>
            <a:fillRect/>
          </a:stretch>
        </p:blipFill>
        <p:spPr bwMode="auto">
          <a:xfrm>
            <a:off x="296863" y="2263775"/>
            <a:ext cx="8548687" cy="2328863"/>
          </a:xfrm>
          <a:prstGeom prst="rect">
            <a:avLst/>
          </a:prstGeom>
          <a:noFill/>
          <a:ln w="9525">
            <a:noFill/>
            <a:miter lim="800000"/>
            <a:headEnd/>
            <a:tailEnd/>
          </a:ln>
        </p:spPr>
      </p:pic>
      <p:sp>
        <p:nvSpPr>
          <p:cNvPr id="9933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3.11C_s1</a:t>
            </a:r>
          </a:p>
        </p:txBody>
      </p:sp>
      <p:sp>
        <p:nvSpPr>
          <p:cNvPr id="99332" name="Text Box 3"/>
          <p:cNvSpPr txBox="1">
            <a:spLocks noChangeArrowheads="1"/>
          </p:cNvSpPr>
          <p:nvPr/>
        </p:nvSpPr>
        <p:spPr bwMode="auto">
          <a:xfrm>
            <a:off x="1322388" y="2540000"/>
            <a:ext cx="914400" cy="482600"/>
          </a:xfrm>
          <a:prstGeom prst="rect">
            <a:avLst/>
          </a:prstGeom>
          <a:noFill/>
          <a:ln w="9525">
            <a:noFill/>
            <a:miter lim="800000"/>
            <a:headEnd/>
            <a:tailEnd/>
          </a:ln>
        </p:spPr>
        <p:txBody>
          <a:bodyPr wrap="none" lIns="0" tIns="0" rIns="0" bIns="0"/>
          <a:lstStyle/>
          <a:p>
            <a:pPr algn="ctr" eaLnBrk="0" hangingPunct="0">
              <a:lnSpc>
                <a:spcPct val="90000"/>
              </a:lnSpc>
            </a:pPr>
            <a:r>
              <a:rPr lang="en-US" sz="1900" b="1"/>
              <a:t>Carboxyl</a:t>
            </a:r>
            <a:br>
              <a:rPr lang="en-US" sz="1900" b="1"/>
            </a:br>
            <a:r>
              <a:rPr lang="en-US" sz="1900" b="1"/>
              <a:t>group</a:t>
            </a:r>
          </a:p>
        </p:txBody>
      </p:sp>
      <p:sp>
        <p:nvSpPr>
          <p:cNvPr id="99333" name="Text Box 3"/>
          <p:cNvSpPr txBox="1">
            <a:spLocks noChangeArrowheads="1"/>
          </p:cNvSpPr>
          <p:nvPr/>
        </p:nvSpPr>
        <p:spPr bwMode="auto">
          <a:xfrm>
            <a:off x="2514600" y="2552700"/>
            <a:ext cx="914400" cy="482600"/>
          </a:xfrm>
          <a:prstGeom prst="rect">
            <a:avLst/>
          </a:prstGeom>
          <a:noFill/>
          <a:ln w="9525">
            <a:noFill/>
            <a:miter lim="800000"/>
            <a:headEnd/>
            <a:tailEnd/>
          </a:ln>
        </p:spPr>
        <p:txBody>
          <a:bodyPr wrap="none" lIns="0" tIns="0" rIns="0" bIns="0"/>
          <a:lstStyle/>
          <a:p>
            <a:pPr algn="ctr" eaLnBrk="0" hangingPunct="0">
              <a:lnSpc>
                <a:spcPct val="90000"/>
              </a:lnSpc>
            </a:pPr>
            <a:r>
              <a:rPr lang="en-US" sz="1900" b="1"/>
              <a:t>Amino</a:t>
            </a:r>
            <a:br>
              <a:rPr lang="en-US" sz="1900" b="1"/>
            </a:br>
            <a:r>
              <a:rPr lang="en-US" sz="1900" b="1"/>
              <a:t>group</a:t>
            </a:r>
          </a:p>
        </p:txBody>
      </p:sp>
      <p:sp>
        <p:nvSpPr>
          <p:cNvPr id="99334" name="Text Box 3"/>
          <p:cNvSpPr txBox="1">
            <a:spLocks noChangeArrowheads="1"/>
          </p:cNvSpPr>
          <p:nvPr/>
        </p:nvSpPr>
        <p:spPr bwMode="auto">
          <a:xfrm>
            <a:off x="2971800" y="4165600"/>
            <a:ext cx="1308100" cy="203200"/>
          </a:xfrm>
          <a:prstGeom prst="rect">
            <a:avLst/>
          </a:prstGeom>
          <a:noFill/>
          <a:ln w="9525">
            <a:noFill/>
            <a:miter lim="800000"/>
            <a:headEnd/>
            <a:tailEnd/>
          </a:ln>
        </p:spPr>
        <p:txBody>
          <a:bodyPr wrap="none" lIns="0" tIns="0" rIns="0" bIns="0"/>
          <a:lstStyle/>
          <a:p>
            <a:pPr algn="ctr" eaLnBrk="0" hangingPunct="0">
              <a:lnSpc>
                <a:spcPct val="90000"/>
              </a:lnSpc>
            </a:pPr>
            <a:r>
              <a:rPr lang="en-US" sz="1900" b="1"/>
              <a:t>Amino acid</a:t>
            </a:r>
          </a:p>
        </p:txBody>
      </p:sp>
      <p:sp>
        <p:nvSpPr>
          <p:cNvPr id="99335" name="Text Box 3"/>
          <p:cNvSpPr txBox="1">
            <a:spLocks noChangeArrowheads="1"/>
          </p:cNvSpPr>
          <p:nvPr/>
        </p:nvSpPr>
        <p:spPr bwMode="auto">
          <a:xfrm>
            <a:off x="482600" y="4165600"/>
            <a:ext cx="1308100" cy="203200"/>
          </a:xfrm>
          <a:prstGeom prst="rect">
            <a:avLst/>
          </a:prstGeom>
          <a:noFill/>
          <a:ln w="9525">
            <a:noFill/>
            <a:miter lim="800000"/>
            <a:headEnd/>
            <a:tailEnd/>
          </a:ln>
        </p:spPr>
        <p:txBody>
          <a:bodyPr wrap="none" lIns="0" tIns="0" rIns="0" bIns="0"/>
          <a:lstStyle/>
          <a:p>
            <a:pPr algn="ctr" eaLnBrk="0" hangingPunct="0">
              <a:lnSpc>
                <a:spcPct val="90000"/>
              </a:lnSpc>
            </a:pPr>
            <a:r>
              <a:rPr lang="en-US" sz="1900" b="1"/>
              <a:t>Amino acid</a:t>
            </a:r>
          </a:p>
        </p:txBody>
      </p:sp>
      <p:sp>
        <p:nvSpPr>
          <p:cNvPr id="8" name="Slide Number Placeholder 7"/>
          <p:cNvSpPr>
            <a:spLocks noGrp="1"/>
          </p:cNvSpPr>
          <p:nvPr>
            <p:ph type="sldNum" sz="quarter" idx="12"/>
          </p:nvPr>
        </p:nvSpPr>
        <p:spPr/>
        <p:txBody>
          <a:bodyPr/>
          <a:lstStyle/>
          <a:p>
            <a:fld id="{53D81C5B-7845-4C2F-9096-FF6E6E1AEF9F}" type="slidenum">
              <a:rPr lang="en-US" smtClean="0"/>
              <a:pPr/>
              <a:t>80</a:t>
            </a:fld>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03_11cPeptideBondRxn_2-U"/>
          <p:cNvPicPr>
            <a:picLocks noChangeAspect="1" noChangeArrowheads="1"/>
          </p:cNvPicPr>
          <p:nvPr/>
        </p:nvPicPr>
        <p:blipFill>
          <a:blip r:embed="rId3" cstate="print"/>
          <a:srcRect/>
          <a:stretch>
            <a:fillRect/>
          </a:stretch>
        </p:blipFill>
        <p:spPr bwMode="auto">
          <a:xfrm>
            <a:off x="296863" y="2263775"/>
            <a:ext cx="8548687" cy="2328863"/>
          </a:xfrm>
          <a:prstGeom prst="rect">
            <a:avLst/>
          </a:prstGeom>
          <a:noFill/>
          <a:ln w="9525">
            <a:noFill/>
            <a:miter lim="800000"/>
            <a:headEnd/>
            <a:tailEnd/>
          </a:ln>
        </p:spPr>
      </p:pic>
      <p:sp>
        <p:nvSpPr>
          <p:cNvPr id="10035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3.11C_s2</a:t>
            </a:r>
          </a:p>
        </p:txBody>
      </p:sp>
      <p:sp>
        <p:nvSpPr>
          <p:cNvPr id="100356" name="Text Box 3"/>
          <p:cNvSpPr txBox="1">
            <a:spLocks noChangeArrowheads="1"/>
          </p:cNvSpPr>
          <p:nvPr/>
        </p:nvSpPr>
        <p:spPr bwMode="auto">
          <a:xfrm>
            <a:off x="1322388" y="2540000"/>
            <a:ext cx="914400" cy="482600"/>
          </a:xfrm>
          <a:prstGeom prst="rect">
            <a:avLst/>
          </a:prstGeom>
          <a:noFill/>
          <a:ln w="9525">
            <a:noFill/>
            <a:miter lim="800000"/>
            <a:headEnd/>
            <a:tailEnd/>
          </a:ln>
        </p:spPr>
        <p:txBody>
          <a:bodyPr wrap="none" lIns="0" tIns="0" rIns="0" bIns="0"/>
          <a:lstStyle/>
          <a:p>
            <a:pPr algn="ctr" eaLnBrk="0" hangingPunct="0">
              <a:lnSpc>
                <a:spcPct val="90000"/>
              </a:lnSpc>
            </a:pPr>
            <a:r>
              <a:rPr lang="en-US" sz="1900" b="1"/>
              <a:t>Carboxyl</a:t>
            </a:r>
            <a:br>
              <a:rPr lang="en-US" sz="1900" b="1"/>
            </a:br>
            <a:r>
              <a:rPr lang="en-US" sz="1900" b="1"/>
              <a:t>group</a:t>
            </a:r>
          </a:p>
        </p:txBody>
      </p:sp>
      <p:sp>
        <p:nvSpPr>
          <p:cNvPr id="100357" name="Text Box 3"/>
          <p:cNvSpPr txBox="1">
            <a:spLocks noChangeArrowheads="1"/>
          </p:cNvSpPr>
          <p:nvPr/>
        </p:nvSpPr>
        <p:spPr bwMode="auto">
          <a:xfrm>
            <a:off x="2514600" y="2552700"/>
            <a:ext cx="914400" cy="482600"/>
          </a:xfrm>
          <a:prstGeom prst="rect">
            <a:avLst/>
          </a:prstGeom>
          <a:noFill/>
          <a:ln w="9525">
            <a:noFill/>
            <a:miter lim="800000"/>
            <a:headEnd/>
            <a:tailEnd/>
          </a:ln>
        </p:spPr>
        <p:txBody>
          <a:bodyPr wrap="none" lIns="0" tIns="0" rIns="0" bIns="0"/>
          <a:lstStyle/>
          <a:p>
            <a:pPr algn="ctr" eaLnBrk="0" hangingPunct="0">
              <a:lnSpc>
                <a:spcPct val="90000"/>
              </a:lnSpc>
            </a:pPr>
            <a:r>
              <a:rPr lang="en-US" sz="1900" b="1"/>
              <a:t>Amino</a:t>
            </a:r>
            <a:br>
              <a:rPr lang="en-US" sz="1900" b="1"/>
            </a:br>
            <a:r>
              <a:rPr lang="en-US" sz="1900" b="1"/>
              <a:t>group</a:t>
            </a:r>
          </a:p>
        </p:txBody>
      </p:sp>
      <p:sp>
        <p:nvSpPr>
          <p:cNvPr id="100358" name="Text Box 3"/>
          <p:cNvSpPr txBox="1">
            <a:spLocks noChangeArrowheads="1"/>
          </p:cNvSpPr>
          <p:nvPr/>
        </p:nvSpPr>
        <p:spPr bwMode="auto">
          <a:xfrm>
            <a:off x="2971800" y="4165600"/>
            <a:ext cx="1308100" cy="203200"/>
          </a:xfrm>
          <a:prstGeom prst="rect">
            <a:avLst/>
          </a:prstGeom>
          <a:noFill/>
          <a:ln w="9525">
            <a:noFill/>
            <a:miter lim="800000"/>
            <a:headEnd/>
            <a:tailEnd/>
          </a:ln>
        </p:spPr>
        <p:txBody>
          <a:bodyPr wrap="none" lIns="0" tIns="0" rIns="0" bIns="0"/>
          <a:lstStyle/>
          <a:p>
            <a:pPr algn="ctr" eaLnBrk="0" hangingPunct="0">
              <a:lnSpc>
                <a:spcPct val="90000"/>
              </a:lnSpc>
            </a:pPr>
            <a:r>
              <a:rPr lang="en-US" sz="1900" b="1"/>
              <a:t>Amino acid</a:t>
            </a:r>
          </a:p>
        </p:txBody>
      </p:sp>
      <p:sp>
        <p:nvSpPr>
          <p:cNvPr id="100359" name="Text Box 3"/>
          <p:cNvSpPr txBox="1">
            <a:spLocks noChangeArrowheads="1"/>
          </p:cNvSpPr>
          <p:nvPr/>
        </p:nvSpPr>
        <p:spPr bwMode="auto">
          <a:xfrm>
            <a:off x="482600" y="4165600"/>
            <a:ext cx="1308100" cy="203200"/>
          </a:xfrm>
          <a:prstGeom prst="rect">
            <a:avLst/>
          </a:prstGeom>
          <a:noFill/>
          <a:ln w="9525">
            <a:noFill/>
            <a:miter lim="800000"/>
            <a:headEnd/>
            <a:tailEnd/>
          </a:ln>
        </p:spPr>
        <p:txBody>
          <a:bodyPr wrap="none" lIns="0" tIns="0" rIns="0" bIns="0"/>
          <a:lstStyle/>
          <a:p>
            <a:pPr algn="ctr" eaLnBrk="0" hangingPunct="0">
              <a:lnSpc>
                <a:spcPct val="90000"/>
              </a:lnSpc>
            </a:pPr>
            <a:r>
              <a:rPr lang="en-US" sz="1900" b="1"/>
              <a:t>Amino acid</a:t>
            </a:r>
          </a:p>
        </p:txBody>
      </p:sp>
      <p:sp>
        <p:nvSpPr>
          <p:cNvPr id="100360" name="Text Box 3"/>
          <p:cNvSpPr txBox="1">
            <a:spLocks noChangeArrowheads="1"/>
          </p:cNvSpPr>
          <p:nvPr/>
        </p:nvSpPr>
        <p:spPr bwMode="auto">
          <a:xfrm>
            <a:off x="6883400" y="4165600"/>
            <a:ext cx="1308100" cy="203200"/>
          </a:xfrm>
          <a:prstGeom prst="rect">
            <a:avLst/>
          </a:prstGeom>
          <a:noFill/>
          <a:ln w="9525">
            <a:noFill/>
            <a:miter lim="800000"/>
            <a:headEnd/>
            <a:tailEnd/>
          </a:ln>
        </p:spPr>
        <p:txBody>
          <a:bodyPr wrap="none" lIns="0" tIns="0" rIns="0" bIns="0"/>
          <a:lstStyle/>
          <a:p>
            <a:pPr algn="ctr" eaLnBrk="0" hangingPunct="0">
              <a:lnSpc>
                <a:spcPct val="90000"/>
              </a:lnSpc>
            </a:pPr>
            <a:r>
              <a:rPr lang="en-US" sz="1900" b="1"/>
              <a:t>Dipeptide</a:t>
            </a:r>
          </a:p>
        </p:txBody>
      </p:sp>
      <p:sp>
        <p:nvSpPr>
          <p:cNvPr id="100361" name="Text Box 3"/>
          <p:cNvSpPr txBox="1">
            <a:spLocks noChangeArrowheads="1"/>
          </p:cNvSpPr>
          <p:nvPr/>
        </p:nvSpPr>
        <p:spPr bwMode="auto">
          <a:xfrm>
            <a:off x="6870700" y="2298700"/>
            <a:ext cx="1295400" cy="457200"/>
          </a:xfrm>
          <a:prstGeom prst="rect">
            <a:avLst/>
          </a:prstGeom>
          <a:noFill/>
          <a:ln w="9525">
            <a:noFill/>
            <a:miter lim="800000"/>
            <a:headEnd/>
            <a:tailEnd/>
          </a:ln>
        </p:spPr>
        <p:txBody>
          <a:bodyPr wrap="none" lIns="0" tIns="0" rIns="0" bIns="0"/>
          <a:lstStyle/>
          <a:p>
            <a:pPr algn="ctr" eaLnBrk="0" hangingPunct="0">
              <a:lnSpc>
                <a:spcPct val="90000"/>
              </a:lnSpc>
            </a:pPr>
            <a:r>
              <a:rPr lang="en-US" sz="1900" b="1"/>
              <a:t>Peptide</a:t>
            </a:r>
            <a:br>
              <a:rPr lang="en-US" sz="1900" b="1"/>
            </a:br>
            <a:r>
              <a:rPr lang="en-US" sz="1900" b="1"/>
              <a:t>bond</a:t>
            </a:r>
          </a:p>
        </p:txBody>
      </p:sp>
      <p:sp>
        <p:nvSpPr>
          <p:cNvPr id="100362" name="Text Box 3"/>
          <p:cNvSpPr txBox="1">
            <a:spLocks noChangeArrowheads="1"/>
          </p:cNvSpPr>
          <p:nvPr/>
        </p:nvSpPr>
        <p:spPr bwMode="auto">
          <a:xfrm>
            <a:off x="4699000" y="2971800"/>
            <a:ext cx="1295400" cy="457200"/>
          </a:xfrm>
          <a:prstGeom prst="rect">
            <a:avLst/>
          </a:prstGeom>
          <a:noFill/>
          <a:ln w="9525">
            <a:noFill/>
            <a:miter lim="800000"/>
            <a:headEnd/>
            <a:tailEnd/>
          </a:ln>
        </p:spPr>
        <p:txBody>
          <a:bodyPr wrap="none" lIns="0" tIns="0" rIns="0" bIns="0"/>
          <a:lstStyle/>
          <a:p>
            <a:pPr algn="ctr" eaLnBrk="0" hangingPunct="0">
              <a:lnSpc>
                <a:spcPct val="90000"/>
              </a:lnSpc>
            </a:pPr>
            <a:r>
              <a:rPr lang="en-US" sz="1900" b="1"/>
              <a:t>Dehydration</a:t>
            </a:r>
            <a:br>
              <a:rPr lang="en-US" sz="1900" b="1"/>
            </a:br>
            <a:r>
              <a:rPr lang="en-US" sz="1900" b="1"/>
              <a:t>reaction</a:t>
            </a:r>
          </a:p>
        </p:txBody>
      </p:sp>
      <p:sp>
        <p:nvSpPr>
          <p:cNvPr id="100363" name="Line 11"/>
          <p:cNvSpPr>
            <a:spLocks noChangeShapeType="1"/>
          </p:cNvSpPr>
          <p:nvPr/>
        </p:nvSpPr>
        <p:spPr bwMode="auto">
          <a:xfrm>
            <a:off x="7467600" y="2819400"/>
            <a:ext cx="0" cy="606425"/>
          </a:xfrm>
          <a:prstGeom prst="line">
            <a:avLst/>
          </a:prstGeom>
          <a:noFill/>
          <a:ln w="12700">
            <a:solidFill>
              <a:srgbClr val="D63F74"/>
            </a:solidFill>
            <a:round/>
            <a:headEnd/>
            <a:tailEnd type="stealth" w="med" len="med"/>
          </a:ln>
          <a:effectLst/>
        </p:spPr>
        <p:txBody>
          <a:bodyPr wrap="none" anchor="ctr"/>
          <a:lstStyle/>
          <a:p>
            <a:endParaRPr lang="en-US"/>
          </a:p>
        </p:txBody>
      </p:sp>
      <p:sp>
        <p:nvSpPr>
          <p:cNvPr id="12" name="Slide Number Placeholder 11"/>
          <p:cNvSpPr>
            <a:spLocks noGrp="1"/>
          </p:cNvSpPr>
          <p:nvPr>
            <p:ph type="sldNum" sz="quarter" idx="12"/>
          </p:nvPr>
        </p:nvSpPr>
        <p:spPr/>
        <p:txBody>
          <a:bodyPr/>
          <a:lstStyle/>
          <a:p>
            <a:fld id="{53D81C5B-7845-4C2F-9096-FF6E6E1AEF9F}" type="slidenum">
              <a:rPr lang="en-US" smtClean="0"/>
              <a:pPr/>
              <a:t>81</a:t>
            </a:fld>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193675" y="104775"/>
            <a:ext cx="8534400" cy="914400"/>
          </a:xfrm>
        </p:spPr>
        <p:txBody>
          <a:bodyPr>
            <a:normAutofit fontScale="90000"/>
          </a:bodyPr>
          <a:lstStyle/>
          <a:p>
            <a:pPr marL="800100" indent="-800100" eaLnBrk="1" hangingPunct="1"/>
            <a:r>
              <a:rPr lang="en-US" sz="3200" smtClean="0"/>
              <a:t>3.12 A protein’s specific shape determines its function</a:t>
            </a:r>
          </a:p>
        </p:txBody>
      </p:sp>
      <p:sp>
        <p:nvSpPr>
          <p:cNvPr id="101379" name="Rectangle 3"/>
          <p:cNvSpPr>
            <a:spLocks noGrp="1" noChangeArrowheads="1"/>
          </p:cNvSpPr>
          <p:nvPr>
            <p:ph type="body" idx="4294967295"/>
          </p:nvPr>
        </p:nvSpPr>
        <p:spPr>
          <a:xfrm>
            <a:off x="166688" y="1252538"/>
            <a:ext cx="8534400" cy="5013325"/>
          </a:xfrm>
        </p:spPr>
        <p:txBody>
          <a:bodyPr/>
          <a:lstStyle/>
          <a:p>
            <a:pPr marL="292100" indent="-292100" eaLnBrk="1" hangingPunct="1">
              <a:lnSpc>
                <a:spcPct val="120000"/>
              </a:lnSpc>
            </a:pPr>
            <a:r>
              <a:rPr lang="en-US" dirty="0" smtClean="0">
                <a:latin typeface="Arial" charset="0"/>
              </a:rPr>
              <a:t>Probably the most important role for proteins is as </a:t>
            </a:r>
            <a:r>
              <a:rPr lang="en-US" b="1" dirty="0" smtClean="0">
                <a:latin typeface="Arial" charset="0"/>
              </a:rPr>
              <a:t>enzymes</a:t>
            </a:r>
            <a:r>
              <a:rPr lang="en-US" dirty="0" smtClean="0">
                <a:latin typeface="Arial" charset="0"/>
              </a:rPr>
              <a:t>, proteins that</a:t>
            </a:r>
          </a:p>
          <a:p>
            <a:pPr lvl="1" indent="-354013" eaLnBrk="1" hangingPunct="1">
              <a:lnSpc>
                <a:spcPct val="120000"/>
              </a:lnSpc>
            </a:pPr>
            <a:r>
              <a:rPr lang="en-US" dirty="0" smtClean="0">
                <a:latin typeface="Arial" charset="0"/>
              </a:rPr>
              <a:t>serve </a:t>
            </a:r>
            <a:r>
              <a:rPr lang="en-US" smtClean="0">
                <a:latin typeface="Arial" charset="0"/>
              </a:rPr>
              <a:t>as catalysts </a:t>
            </a:r>
            <a:r>
              <a:rPr lang="en-US" dirty="0" smtClean="0">
                <a:latin typeface="Arial" charset="0"/>
              </a:rPr>
              <a:t>(cause reactions) regulate the chemical reactions within cells.</a:t>
            </a:r>
          </a:p>
          <a:p>
            <a:pPr lvl="1" indent="-354013" eaLnBrk="1" hangingPunct="1">
              <a:lnSpc>
                <a:spcPct val="120000"/>
              </a:lnSpc>
            </a:pPr>
            <a:r>
              <a:rPr lang="en-US" b="1" dirty="0" smtClean="0">
                <a:latin typeface="Arial" charset="0"/>
              </a:rPr>
              <a:t>E + S		ES	      E + P</a:t>
            </a:r>
            <a:endParaRPr lang="en-US" dirty="0" smtClean="0">
              <a:latin typeface="Arial" charset="0"/>
            </a:endParaRPr>
          </a:p>
        </p:txBody>
      </p:sp>
      <p:sp>
        <p:nvSpPr>
          <p:cNvPr id="101380"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1381"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0138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82</a:t>
            </a:fld>
            <a:endParaRPr lang="en-US"/>
          </a:p>
        </p:txBody>
      </p:sp>
      <p:sp>
        <p:nvSpPr>
          <p:cNvPr id="4" name="Right Arrow 3"/>
          <p:cNvSpPr/>
          <p:nvPr/>
        </p:nvSpPr>
        <p:spPr>
          <a:xfrm>
            <a:off x="1981200" y="3853543"/>
            <a:ext cx="838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657600" y="3891643"/>
            <a:ext cx="685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5"/>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D81C5B-7845-4C2F-9096-FF6E6E1AEF9F}" type="slidenum">
              <a:rPr lang="en-US" smtClean="0"/>
              <a:pPr/>
              <a:t>83</a:t>
            </a:fld>
            <a:endParaRPr lang="en-US"/>
          </a:p>
        </p:txBody>
      </p:sp>
      <p:pic>
        <p:nvPicPr>
          <p:cNvPr id="3" name="Picture 2" descr="06-15-CatalyticCycl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0"/>
            <a:ext cx="74295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93761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93675" y="104775"/>
            <a:ext cx="8534400" cy="914400"/>
          </a:xfrm>
        </p:spPr>
        <p:txBody>
          <a:bodyPr>
            <a:normAutofit fontScale="90000"/>
          </a:bodyPr>
          <a:lstStyle/>
          <a:p>
            <a:pPr marL="800100" indent="-800100" eaLnBrk="1" hangingPunct="1"/>
            <a:r>
              <a:rPr lang="en-US" sz="3200" smtClean="0"/>
              <a:t>3.12 A protein’s specific shape determines its function</a:t>
            </a:r>
          </a:p>
        </p:txBody>
      </p:sp>
      <p:sp>
        <p:nvSpPr>
          <p:cNvPr id="102403" name="Rectangle 3"/>
          <p:cNvSpPr>
            <a:spLocks noGrp="1" noChangeArrowheads="1"/>
          </p:cNvSpPr>
          <p:nvPr>
            <p:ph type="body" idx="4294967295"/>
          </p:nvPr>
        </p:nvSpPr>
        <p:spPr>
          <a:xfrm>
            <a:off x="166688" y="1354138"/>
            <a:ext cx="8534400" cy="5178425"/>
          </a:xfrm>
        </p:spPr>
        <p:txBody>
          <a:bodyPr/>
          <a:lstStyle/>
          <a:p>
            <a:pPr marL="292100" indent="-292100" eaLnBrk="1" hangingPunct="1">
              <a:lnSpc>
                <a:spcPct val="90000"/>
              </a:lnSpc>
            </a:pPr>
            <a:r>
              <a:rPr lang="en-US" dirty="0" smtClean="0">
                <a:latin typeface="Arial" charset="0"/>
              </a:rPr>
              <a:t>Other jobs </a:t>
            </a:r>
            <a:r>
              <a:rPr lang="en-US" smtClean="0">
                <a:latin typeface="Arial" charset="0"/>
              </a:rPr>
              <a:t>of proteins</a:t>
            </a:r>
            <a:endParaRPr lang="en-US" sz="2400" b="1" dirty="0" smtClean="0">
              <a:latin typeface="Arial" charset="0"/>
            </a:endParaRPr>
          </a:p>
          <a:p>
            <a:pPr lvl="1" indent="-354013" eaLnBrk="1" hangingPunct="1">
              <a:lnSpc>
                <a:spcPct val="90000"/>
              </a:lnSpc>
            </a:pPr>
            <a:r>
              <a:rPr lang="en-US" sz="2000" b="1" dirty="0" smtClean="0">
                <a:latin typeface="Arial" charset="0"/>
              </a:rPr>
              <a:t>Structural </a:t>
            </a:r>
            <a:r>
              <a:rPr lang="en-US" sz="2000" dirty="0" smtClean="0">
                <a:latin typeface="Arial" charset="0"/>
              </a:rPr>
              <a:t>proteins provide the structure of body parts.</a:t>
            </a:r>
          </a:p>
          <a:p>
            <a:pPr lvl="1" indent="-354013" eaLnBrk="1" hangingPunct="1">
              <a:lnSpc>
                <a:spcPct val="90000"/>
              </a:lnSpc>
            </a:pPr>
            <a:r>
              <a:rPr lang="en-US" sz="2000" b="1" dirty="0" smtClean="0">
                <a:latin typeface="Arial" charset="0"/>
              </a:rPr>
              <a:t>Contractile </a:t>
            </a:r>
            <a:r>
              <a:rPr lang="en-US" sz="2000" dirty="0" smtClean="0">
                <a:latin typeface="Arial" charset="0"/>
              </a:rPr>
              <a:t>proteins are found within muscle.</a:t>
            </a:r>
          </a:p>
          <a:p>
            <a:pPr lvl="1" indent="-354013" eaLnBrk="1" hangingPunct="1">
              <a:lnSpc>
                <a:spcPct val="90000"/>
              </a:lnSpc>
            </a:pPr>
            <a:r>
              <a:rPr lang="en-US" sz="2000" b="1" dirty="0" smtClean="0">
                <a:latin typeface="Arial" charset="0"/>
              </a:rPr>
              <a:t>Defensive</a:t>
            </a:r>
            <a:r>
              <a:rPr lang="en-US" sz="2000" dirty="0" smtClean="0">
                <a:latin typeface="Arial" charset="0"/>
              </a:rPr>
              <a:t> proteins </a:t>
            </a:r>
            <a:r>
              <a:rPr lang="en-US" sz="2000" dirty="0">
                <a:latin typeface="Arial" charset="0"/>
              </a:rPr>
              <a:t>-</a:t>
            </a:r>
            <a:r>
              <a:rPr lang="en-US" sz="2000" dirty="0" smtClean="0">
                <a:latin typeface="Arial" charset="0"/>
              </a:rPr>
              <a:t> </a:t>
            </a:r>
            <a:r>
              <a:rPr lang="en-US" sz="2000" dirty="0" smtClean="0">
                <a:latin typeface="Arial" charset="0"/>
              </a:rPr>
              <a:t>antibodies of the immune system.</a:t>
            </a:r>
          </a:p>
          <a:p>
            <a:pPr lvl="1" indent="-354013" eaLnBrk="1" hangingPunct="1">
              <a:lnSpc>
                <a:spcPct val="90000"/>
              </a:lnSpc>
            </a:pPr>
            <a:r>
              <a:rPr lang="en-US" sz="2000" b="1" dirty="0" smtClean="0">
                <a:latin typeface="Arial" charset="0"/>
              </a:rPr>
              <a:t>Signal</a:t>
            </a:r>
            <a:r>
              <a:rPr lang="en-US" sz="2000" dirty="0" smtClean="0">
                <a:latin typeface="Arial" charset="0"/>
              </a:rPr>
              <a:t> proteins are </a:t>
            </a:r>
            <a:r>
              <a:rPr lang="en-US" sz="2000" dirty="0" smtClean="0">
                <a:latin typeface="Arial" charset="0"/>
              </a:rPr>
              <a:t>hormones </a:t>
            </a:r>
            <a:r>
              <a:rPr lang="en-US" sz="2000" dirty="0" smtClean="0">
                <a:latin typeface="Arial" charset="0"/>
              </a:rPr>
              <a:t>and other chemical messengers.</a:t>
            </a:r>
          </a:p>
          <a:p>
            <a:pPr lvl="1" indent="-354013" eaLnBrk="1" hangingPunct="1">
              <a:lnSpc>
                <a:spcPct val="90000"/>
              </a:lnSpc>
            </a:pPr>
            <a:r>
              <a:rPr lang="en-US" sz="2000" b="1" dirty="0" smtClean="0">
                <a:latin typeface="Arial" charset="0"/>
              </a:rPr>
              <a:t>Receptor</a:t>
            </a:r>
            <a:r>
              <a:rPr lang="en-US" sz="2000" dirty="0" smtClean="0">
                <a:latin typeface="Arial" charset="0"/>
              </a:rPr>
              <a:t> proteins transmit signals into </a:t>
            </a:r>
            <a:r>
              <a:rPr lang="en-US" sz="2000" dirty="0" smtClean="0">
                <a:latin typeface="Arial" charset="0"/>
              </a:rPr>
              <a:t>cells-cell surface</a:t>
            </a:r>
            <a:endParaRPr lang="en-US" sz="2000" dirty="0" smtClean="0">
              <a:latin typeface="Arial" charset="0"/>
            </a:endParaRPr>
          </a:p>
          <a:p>
            <a:pPr lvl="1" indent="-354013" eaLnBrk="1" hangingPunct="1">
              <a:lnSpc>
                <a:spcPct val="90000"/>
              </a:lnSpc>
            </a:pPr>
            <a:r>
              <a:rPr lang="en-US" sz="2000" b="1" dirty="0" smtClean="0">
                <a:latin typeface="Arial" charset="0"/>
              </a:rPr>
              <a:t>Transport</a:t>
            </a:r>
            <a:r>
              <a:rPr lang="en-US" sz="2000" dirty="0" smtClean="0">
                <a:latin typeface="Arial" charset="0"/>
              </a:rPr>
              <a:t> proteins carry oxygen.</a:t>
            </a:r>
          </a:p>
          <a:p>
            <a:pPr lvl="1" indent="-354013" eaLnBrk="1" hangingPunct="1">
              <a:lnSpc>
                <a:spcPct val="90000"/>
              </a:lnSpc>
            </a:pPr>
            <a:r>
              <a:rPr lang="en-US" sz="2000" b="1" dirty="0" smtClean="0">
                <a:latin typeface="Arial" charset="0"/>
              </a:rPr>
              <a:t>Storage </a:t>
            </a:r>
            <a:r>
              <a:rPr lang="en-US" sz="2000" dirty="0" smtClean="0">
                <a:latin typeface="Arial" charset="0"/>
              </a:rPr>
              <a:t>proteins serve as a source of amino acids for developing embryos.</a:t>
            </a:r>
          </a:p>
        </p:txBody>
      </p:sp>
      <p:sp>
        <p:nvSpPr>
          <p:cNvPr id="10240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2405"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0240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84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03">
                                            <p:txEl>
                                              <p:pRg st="4" end="4"/>
                                            </p:txEl>
                                          </p:spTgt>
                                        </p:tgtEl>
                                        <p:attrNameLst>
                                          <p:attrName>style.visibility</p:attrName>
                                        </p:attrNameLst>
                                      </p:cBhvr>
                                      <p:to>
                                        <p:strVal val="visible"/>
                                      </p:to>
                                    </p:set>
                                    <p:anim calcmode="lin" valueType="num">
                                      <p:cBhvr additive="base">
                                        <p:cTn id="31"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03">
                                            <p:txEl>
                                              <p:pRg st="5" end="5"/>
                                            </p:txEl>
                                          </p:spTgt>
                                        </p:tgtEl>
                                        <p:attrNameLst>
                                          <p:attrName>style.visibility</p:attrName>
                                        </p:attrNameLst>
                                      </p:cBhvr>
                                      <p:to>
                                        <p:strVal val="visible"/>
                                      </p:to>
                                    </p:set>
                                    <p:anim calcmode="lin" valueType="num">
                                      <p:cBhvr additive="base">
                                        <p:cTn id="37" dur="500" fill="hold"/>
                                        <p:tgtEl>
                                          <p:spTgt spid="1024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03">
                                            <p:txEl>
                                              <p:pRg st="6" end="6"/>
                                            </p:txEl>
                                          </p:spTgt>
                                        </p:tgtEl>
                                        <p:attrNameLst>
                                          <p:attrName>style.visibility</p:attrName>
                                        </p:attrNameLst>
                                      </p:cBhvr>
                                      <p:to>
                                        <p:strVal val="visible"/>
                                      </p:to>
                                    </p:set>
                                    <p:anim calcmode="lin" valueType="num">
                                      <p:cBhvr additive="base">
                                        <p:cTn id="43" dur="500" fill="hold"/>
                                        <p:tgtEl>
                                          <p:spTgt spid="1024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403">
                                            <p:txEl>
                                              <p:pRg st="7" end="7"/>
                                            </p:txEl>
                                          </p:spTgt>
                                        </p:tgtEl>
                                        <p:attrNameLst>
                                          <p:attrName>style.visibility</p:attrName>
                                        </p:attrNameLst>
                                      </p:cBhvr>
                                      <p:to>
                                        <p:strVal val="visible"/>
                                      </p:to>
                                    </p:set>
                                    <p:anim calcmode="lin" valueType="num">
                                      <p:cBhvr additive="base">
                                        <p:cTn id="49" dur="500" fill="hold"/>
                                        <p:tgtEl>
                                          <p:spTgt spid="1024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4"/>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4294967295"/>
          </p:nvPr>
        </p:nvSpPr>
        <p:spPr>
          <a:xfrm>
            <a:off x="315913" y="1244600"/>
            <a:ext cx="8534400" cy="895350"/>
          </a:xfrm>
        </p:spPr>
        <p:txBody>
          <a:bodyPr/>
          <a:lstStyle/>
          <a:p>
            <a:pPr marL="339725" indent="-339725" algn="ctr" eaLnBrk="1" hangingPunct="1">
              <a:buFont typeface="Wingdings" pitchFamily="2" charset="2"/>
              <a:buNone/>
            </a:pPr>
            <a:r>
              <a:rPr lang="en-US" sz="4400" smtClean="0">
                <a:latin typeface="Arial" charset="0"/>
              </a:rPr>
              <a:t>NUCLEIC ACIDS</a:t>
            </a:r>
          </a:p>
        </p:txBody>
      </p:sp>
      <p:sp>
        <p:nvSpPr>
          <p:cNvPr id="12390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390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2390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 name="Slide Number Placeholder 5"/>
          <p:cNvSpPr>
            <a:spLocks noGrp="1"/>
          </p:cNvSpPr>
          <p:nvPr>
            <p:ph type="sldNum" sz="quarter" idx="12"/>
          </p:nvPr>
        </p:nvSpPr>
        <p:spPr/>
        <p:txBody>
          <a:bodyPr/>
          <a:lstStyle/>
          <a:p>
            <a:fld id="{53D81C5B-7845-4C2F-9096-FF6E6E1AEF9F}" type="slidenum">
              <a:rPr lang="en-US" smtClean="0"/>
              <a:pPr/>
              <a:t>85</a:t>
            </a:fld>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182563" y="104775"/>
            <a:ext cx="8534400" cy="914400"/>
          </a:xfrm>
        </p:spPr>
        <p:txBody>
          <a:bodyPr>
            <a:normAutofit fontScale="90000"/>
          </a:bodyPr>
          <a:lstStyle/>
          <a:p>
            <a:pPr marL="812800" indent="-812800" eaLnBrk="1" hangingPunct="1"/>
            <a:r>
              <a:rPr lang="en-US" sz="3200" smtClean="0"/>
              <a:t>3.14 DNA and RNA are the two types of nucleic acids</a:t>
            </a:r>
          </a:p>
        </p:txBody>
      </p:sp>
      <p:sp>
        <p:nvSpPr>
          <p:cNvPr id="124931" name="Rectangle 3"/>
          <p:cNvSpPr>
            <a:spLocks noGrp="1" noChangeArrowheads="1"/>
          </p:cNvSpPr>
          <p:nvPr>
            <p:ph type="body" idx="4294967295"/>
          </p:nvPr>
        </p:nvSpPr>
        <p:spPr>
          <a:xfrm>
            <a:off x="152400" y="1371600"/>
            <a:ext cx="8534400" cy="5078413"/>
          </a:xfrm>
        </p:spPr>
        <p:txBody>
          <a:bodyPr>
            <a:normAutofit/>
          </a:bodyPr>
          <a:lstStyle/>
          <a:p>
            <a:pPr marL="292100" indent="-292100" eaLnBrk="1" hangingPunct="1"/>
            <a:r>
              <a:rPr lang="en-US" dirty="0" smtClean="0">
                <a:latin typeface="Arial" charset="0"/>
              </a:rPr>
              <a:t>Genes make protein</a:t>
            </a:r>
          </a:p>
          <a:p>
            <a:pPr marL="292100" indent="-292100" eaLnBrk="1" hangingPunct="1"/>
            <a:r>
              <a:rPr lang="en-US" dirty="0" smtClean="0">
                <a:latin typeface="Arial" charset="0"/>
              </a:rPr>
              <a:t>Genes consist of</a:t>
            </a:r>
            <a:r>
              <a:rPr lang="en-US" b="1" dirty="0" smtClean="0">
                <a:latin typeface="Arial" charset="0"/>
              </a:rPr>
              <a:t> DNA</a:t>
            </a:r>
            <a:r>
              <a:rPr lang="en-US" dirty="0" smtClean="0">
                <a:latin typeface="Arial" charset="0"/>
              </a:rPr>
              <a:t>(</a:t>
            </a:r>
            <a:r>
              <a:rPr lang="en-US" b="1" u="sng" dirty="0" smtClean="0">
                <a:latin typeface="Arial" charset="0"/>
              </a:rPr>
              <a:t>d</a:t>
            </a:r>
            <a:r>
              <a:rPr lang="en-US" b="1" dirty="0" smtClean="0">
                <a:latin typeface="Arial" charset="0"/>
              </a:rPr>
              <a:t>eoxyribo</a:t>
            </a:r>
            <a:r>
              <a:rPr lang="en-US" b="1" u="sng" dirty="0" smtClean="0">
                <a:latin typeface="Arial" charset="0"/>
              </a:rPr>
              <a:t>n</a:t>
            </a:r>
            <a:r>
              <a:rPr lang="en-US" b="1" dirty="0" smtClean="0">
                <a:latin typeface="Arial" charset="0"/>
              </a:rPr>
              <a:t>ucleic </a:t>
            </a:r>
            <a:r>
              <a:rPr lang="en-US" b="1" u="sng" dirty="0" smtClean="0">
                <a:latin typeface="Arial" charset="0"/>
              </a:rPr>
              <a:t>a</a:t>
            </a:r>
            <a:r>
              <a:rPr lang="en-US" b="1" dirty="0" smtClean="0">
                <a:latin typeface="Arial" charset="0"/>
              </a:rPr>
              <a:t>cid</a:t>
            </a:r>
            <a:r>
              <a:rPr lang="en-US" dirty="0" smtClean="0">
                <a:latin typeface="Arial" charset="0"/>
              </a:rPr>
              <a:t>), a type of </a:t>
            </a:r>
            <a:r>
              <a:rPr lang="en-US" b="1" dirty="0" smtClean="0">
                <a:latin typeface="Arial" charset="0"/>
              </a:rPr>
              <a:t>nucleic acid</a:t>
            </a:r>
            <a:r>
              <a:rPr lang="en-US" dirty="0" smtClean="0">
                <a:latin typeface="Arial" charset="0"/>
              </a:rPr>
              <a:t>.</a:t>
            </a:r>
          </a:p>
          <a:p>
            <a:pPr marL="292100" indent="-292100" eaLnBrk="1" hangingPunct="1"/>
            <a:r>
              <a:rPr lang="en-US" dirty="0" smtClean="0">
                <a:latin typeface="Arial" charset="0"/>
              </a:rPr>
              <a:t>DNA is inherited from an organism’s parents.</a:t>
            </a:r>
          </a:p>
          <a:p>
            <a:pPr marL="292100" indent="-292100" eaLnBrk="1" hangingPunct="1"/>
            <a:r>
              <a:rPr lang="en-US" dirty="0" smtClean="0">
                <a:latin typeface="Arial" charset="0"/>
              </a:rPr>
              <a:t>DNA provides directions for its own replication- as in cell division</a:t>
            </a:r>
          </a:p>
          <a:p>
            <a:pPr marL="292100" indent="-292100" eaLnBrk="1" hangingPunct="1"/>
            <a:r>
              <a:rPr lang="en-US" dirty="0" smtClean="0">
                <a:latin typeface="Arial" charset="0"/>
              </a:rPr>
              <a:t>DNA directs the synthesis of proteins.</a:t>
            </a:r>
          </a:p>
        </p:txBody>
      </p:sp>
      <p:sp>
        <p:nvSpPr>
          <p:cNvPr id="124932"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4933"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2493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86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 calcmode="lin" valueType="num">
                                      <p:cBhvr additive="base">
                                        <p:cTn id="19" dur="5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4931">
                                            <p:txEl>
                                              <p:pRg st="3" end="3"/>
                                            </p:txEl>
                                          </p:spTgt>
                                        </p:tgtEl>
                                        <p:attrNameLst>
                                          <p:attrName>style.visibility</p:attrName>
                                        </p:attrNameLst>
                                      </p:cBhvr>
                                      <p:to>
                                        <p:strVal val="visible"/>
                                      </p:to>
                                    </p:set>
                                    <p:anim calcmode="lin" valueType="num">
                                      <p:cBhvr additive="base">
                                        <p:cTn id="25" dur="5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9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4931">
                                            <p:txEl>
                                              <p:pRg st="4" end="4"/>
                                            </p:txEl>
                                          </p:spTgt>
                                        </p:tgtEl>
                                        <p:attrNameLst>
                                          <p:attrName>style.visibility</p:attrName>
                                        </p:attrNameLst>
                                      </p:cBhvr>
                                      <p:to>
                                        <p:strVal val="visible"/>
                                      </p:to>
                                    </p:set>
                                    <p:anim calcmode="lin" valueType="num">
                                      <p:cBhvr additive="base">
                                        <p:cTn id="31" dur="5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9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5"/>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182563" y="104775"/>
            <a:ext cx="8534400" cy="914400"/>
          </a:xfrm>
        </p:spPr>
        <p:txBody>
          <a:bodyPr>
            <a:normAutofit fontScale="90000"/>
          </a:bodyPr>
          <a:lstStyle/>
          <a:p>
            <a:pPr marL="812800" indent="-812800" eaLnBrk="1" hangingPunct="1"/>
            <a:r>
              <a:rPr lang="en-US" sz="3200" smtClean="0"/>
              <a:t>3.14 DNA and RNA are the two types of nucleic acids</a:t>
            </a:r>
          </a:p>
        </p:txBody>
      </p:sp>
      <p:sp>
        <p:nvSpPr>
          <p:cNvPr id="125955" name="Rectangle 3"/>
          <p:cNvSpPr>
            <a:spLocks noGrp="1" noChangeArrowheads="1"/>
          </p:cNvSpPr>
          <p:nvPr>
            <p:ph type="body" idx="4294967295"/>
          </p:nvPr>
        </p:nvSpPr>
        <p:spPr>
          <a:xfrm>
            <a:off x="166688" y="1250950"/>
            <a:ext cx="8534400" cy="5078413"/>
          </a:xfrm>
        </p:spPr>
        <p:txBody>
          <a:bodyPr/>
          <a:lstStyle/>
          <a:p>
            <a:pPr marL="292100" indent="-292100" eaLnBrk="1" hangingPunct="1">
              <a:lnSpc>
                <a:spcPct val="120000"/>
              </a:lnSpc>
            </a:pPr>
            <a:r>
              <a:rPr lang="en-US" dirty="0" smtClean="0">
                <a:latin typeface="Arial" charset="0"/>
              </a:rPr>
              <a:t>DNA does not build proteins directly.</a:t>
            </a:r>
          </a:p>
          <a:p>
            <a:pPr marL="292100" indent="-292100" eaLnBrk="1" hangingPunct="1">
              <a:lnSpc>
                <a:spcPct val="120000"/>
              </a:lnSpc>
            </a:pPr>
            <a:r>
              <a:rPr lang="en-US" dirty="0" smtClean="0">
                <a:latin typeface="Arial" charset="0"/>
              </a:rPr>
              <a:t>DNA makes </a:t>
            </a:r>
            <a:r>
              <a:rPr lang="en-US" b="1" u="sng" dirty="0" smtClean="0">
                <a:latin typeface="Arial" charset="0"/>
              </a:rPr>
              <a:t>r</a:t>
            </a:r>
            <a:r>
              <a:rPr lang="en-US" b="1" dirty="0" smtClean="0">
                <a:latin typeface="Arial" charset="0"/>
              </a:rPr>
              <a:t>ibo</a:t>
            </a:r>
            <a:r>
              <a:rPr lang="en-US" b="1" u="sng" dirty="0" smtClean="0">
                <a:latin typeface="Arial" charset="0"/>
              </a:rPr>
              <a:t>n</a:t>
            </a:r>
            <a:r>
              <a:rPr lang="en-US" b="1" dirty="0" smtClean="0">
                <a:latin typeface="Arial" charset="0"/>
              </a:rPr>
              <a:t>ucleic </a:t>
            </a:r>
            <a:r>
              <a:rPr lang="en-US" b="1" u="sng" dirty="0" smtClean="0">
                <a:latin typeface="Arial" charset="0"/>
              </a:rPr>
              <a:t>a</a:t>
            </a:r>
            <a:r>
              <a:rPr lang="en-US" b="1" dirty="0" smtClean="0">
                <a:latin typeface="Arial" charset="0"/>
              </a:rPr>
              <a:t>cid (RNA)</a:t>
            </a:r>
            <a:r>
              <a:rPr lang="en-US" dirty="0" smtClean="0">
                <a:latin typeface="Arial" charset="0"/>
              </a:rPr>
              <a:t>.</a:t>
            </a:r>
          </a:p>
          <a:p>
            <a:pPr lvl="1" indent="-354013" eaLnBrk="1" hangingPunct="1">
              <a:lnSpc>
                <a:spcPct val="120000"/>
              </a:lnSpc>
            </a:pPr>
            <a:r>
              <a:rPr lang="en-US" dirty="0" smtClean="0">
                <a:latin typeface="Arial" charset="0"/>
              </a:rPr>
              <a:t>DNA is transcribed into RNA.</a:t>
            </a:r>
          </a:p>
          <a:p>
            <a:pPr lvl="1" indent="-354013" eaLnBrk="1" hangingPunct="1">
              <a:lnSpc>
                <a:spcPct val="120000"/>
              </a:lnSpc>
            </a:pPr>
            <a:r>
              <a:rPr lang="en-US" dirty="0" smtClean="0">
                <a:latin typeface="Arial" charset="0"/>
              </a:rPr>
              <a:t>RNA is translated into proteins.</a:t>
            </a:r>
          </a:p>
          <a:p>
            <a:pPr marL="292100" indent="-292100" eaLnBrk="1" hangingPunct="1">
              <a:lnSpc>
                <a:spcPct val="90000"/>
              </a:lnSpc>
            </a:pPr>
            <a:endParaRPr lang="en-US" dirty="0" smtClean="0">
              <a:latin typeface="Arial" charset="0"/>
            </a:endParaRPr>
          </a:p>
          <a:p>
            <a:pPr marL="292100" indent="-292100" eaLnBrk="1" hangingPunct="1">
              <a:lnSpc>
                <a:spcPct val="90000"/>
              </a:lnSpc>
            </a:pPr>
            <a:endParaRPr lang="en-US" sz="2400" b="1" dirty="0" smtClean="0">
              <a:latin typeface="Arial" charset="0"/>
            </a:endParaRPr>
          </a:p>
        </p:txBody>
      </p:sp>
      <p:sp>
        <p:nvSpPr>
          <p:cNvPr id="125956"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5957"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2595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87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additive="base">
                                        <p:cTn id="19" dur="5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5955">
                                            <p:txEl>
                                              <p:pRg st="3" end="3"/>
                                            </p:txEl>
                                          </p:spTgt>
                                        </p:tgtEl>
                                        <p:attrNameLst>
                                          <p:attrName>style.visibility</p:attrName>
                                        </p:attrNameLst>
                                      </p:cBhvr>
                                      <p:to>
                                        <p:strVal val="visible"/>
                                      </p:to>
                                    </p:set>
                                    <p:anim calcmode="lin" valueType="num">
                                      <p:cBhvr additive="base">
                                        <p:cTn id="25" dur="500" fill="hold"/>
                                        <p:tgtEl>
                                          <p:spTgt spid="1259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59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5"/>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03_14GeneInfoFlow_1-U"/>
          <p:cNvPicPr>
            <a:picLocks noChangeAspect="1" noChangeArrowheads="1"/>
          </p:cNvPicPr>
          <p:nvPr/>
        </p:nvPicPr>
        <p:blipFill>
          <a:blip r:embed="rId3" cstate="print"/>
          <a:srcRect/>
          <a:stretch>
            <a:fillRect/>
          </a:stretch>
        </p:blipFill>
        <p:spPr bwMode="auto">
          <a:xfrm>
            <a:off x="296863" y="998538"/>
            <a:ext cx="8548687" cy="4859337"/>
          </a:xfrm>
          <a:prstGeom prst="rect">
            <a:avLst/>
          </a:prstGeom>
          <a:noFill/>
          <a:ln w="9525">
            <a:noFill/>
            <a:miter lim="800000"/>
            <a:headEnd/>
            <a:tailEnd/>
          </a:ln>
        </p:spPr>
      </p:pic>
      <p:sp>
        <p:nvSpPr>
          <p:cNvPr id="12697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3.14_s1</a:t>
            </a:r>
          </a:p>
        </p:txBody>
      </p:sp>
      <p:sp>
        <p:nvSpPr>
          <p:cNvPr id="126980" name="Text Box 3"/>
          <p:cNvSpPr txBox="1">
            <a:spLocks noChangeArrowheads="1"/>
          </p:cNvSpPr>
          <p:nvPr/>
        </p:nvSpPr>
        <p:spPr bwMode="auto">
          <a:xfrm>
            <a:off x="2465388" y="952500"/>
            <a:ext cx="671512" cy="279400"/>
          </a:xfrm>
          <a:prstGeom prst="rect">
            <a:avLst/>
          </a:prstGeom>
          <a:noFill/>
          <a:ln w="9525">
            <a:noFill/>
            <a:miter lim="800000"/>
            <a:headEnd/>
            <a:tailEnd/>
          </a:ln>
        </p:spPr>
        <p:txBody>
          <a:bodyPr wrap="none" lIns="0" tIns="0" rIns="0" bIns="0"/>
          <a:lstStyle/>
          <a:p>
            <a:pPr eaLnBrk="0" hangingPunct="0"/>
            <a:r>
              <a:rPr lang="en-US" b="1"/>
              <a:t>Gene</a:t>
            </a:r>
          </a:p>
        </p:txBody>
      </p:sp>
      <p:sp>
        <p:nvSpPr>
          <p:cNvPr id="126981" name="Text Box 3"/>
          <p:cNvSpPr txBox="1">
            <a:spLocks noChangeArrowheads="1"/>
          </p:cNvSpPr>
          <p:nvPr/>
        </p:nvSpPr>
        <p:spPr bwMode="auto">
          <a:xfrm>
            <a:off x="5892800" y="2197100"/>
            <a:ext cx="671513" cy="279400"/>
          </a:xfrm>
          <a:prstGeom prst="rect">
            <a:avLst/>
          </a:prstGeom>
          <a:noFill/>
          <a:ln w="9525">
            <a:noFill/>
            <a:miter lim="800000"/>
            <a:headEnd/>
            <a:tailEnd/>
          </a:ln>
        </p:spPr>
        <p:txBody>
          <a:bodyPr wrap="none" lIns="0" tIns="0" rIns="0" bIns="0"/>
          <a:lstStyle/>
          <a:p>
            <a:pPr eaLnBrk="0" hangingPunct="0"/>
            <a:r>
              <a:rPr lang="en-US" sz="2300" b="1"/>
              <a:t>DNA</a:t>
            </a:r>
          </a:p>
        </p:txBody>
      </p:sp>
      <p:sp>
        <p:nvSpPr>
          <p:cNvPr id="126982" name="AutoShape 6"/>
          <p:cNvSpPr>
            <a:spLocks/>
          </p:cNvSpPr>
          <p:nvPr/>
        </p:nvSpPr>
        <p:spPr bwMode="auto">
          <a:xfrm rot="5400000">
            <a:off x="2679700" y="-139700"/>
            <a:ext cx="304800" cy="3175000"/>
          </a:xfrm>
          <a:prstGeom prst="leftBrace">
            <a:avLst>
              <a:gd name="adj1" fmla="val 86806"/>
              <a:gd name="adj2" fmla="val 50000"/>
            </a:avLst>
          </a:prstGeom>
          <a:noFill/>
          <a:ln w="12700">
            <a:solidFill>
              <a:schemeClr val="tx1"/>
            </a:solidFill>
            <a:round/>
            <a:headEnd/>
            <a:tailEnd/>
          </a:ln>
          <a:effectLst/>
        </p:spPr>
        <p:txBody>
          <a:bodyPr wrap="none" anchor="ctr"/>
          <a:lstStyle/>
          <a:p>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88</a:t>
            </a:fld>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03_14GeneInfoFlow_2-U"/>
          <p:cNvPicPr>
            <a:picLocks noChangeAspect="1" noChangeArrowheads="1"/>
          </p:cNvPicPr>
          <p:nvPr/>
        </p:nvPicPr>
        <p:blipFill>
          <a:blip r:embed="rId3" cstate="print"/>
          <a:srcRect/>
          <a:stretch>
            <a:fillRect/>
          </a:stretch>
        </p:blipFill>
        <p:spPr bwMode="auto">
          <a:xfrm>
            <a:off x="296863" y="998538"/>
            <a:ext cx="8548687" cy="4859337"/>
          </a:xfrm>
          <a:prstGeom prst="rect">
            <a:avLst/>
          </a:prstGeom>
          <a:noFill/>
          <a:ln w="9525">
            <a:noFill/>
            <a:miter lim="800000"/>
            <a:headEnd/>
            <a:tailEnd/>
          </a:ln>
        </p:spPr>
      </p:pic>
      <p:sp>
        <p:nvSpPr>
          <p:cNvPr id="12800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3.14_s2</a:t>
            </a:r>
          </a:p>
        </p:txBody>
      </p:sp>
      <p:sp>
        <p:nvSpPr>
          <p:cNvPr id="128004" name="Text Box 3"/>
          <p:cNvSpPr txBox="1">
            <a:spLocks noChangeArrowheads="1"/>
          </p:cNvSpPr>
          <p:nvPr/>
        </p:nvSpPr>
        <p:spPr bwMode="auto">
          <a:xfrm>
            <a:off x="2465388" y="952500"/>
            <a:ext cx="671512" cy="279400"/>
          </a:xfrm>
          <a:prstGeom prst="rect">
            <a:avLst/>
          </a:prstGeom>
          <a:noFill/>
          <a:ln w="9525">
            <a:noFill/>
            <a:miter lim="800000"/>
            <a:headEnd/>
            <a:tailEnd/>
          </a:ln>
        </p:spPr>
        <p:txBody>
          <a:bodyPr wrap="none" lIns="0" tIns="0" rIns="0" bIns="0"/>
          <a:lstStyle/>
          <a:p>
            <a:pPr eaLnBrk="0" hangingPunct="0"/>
            <a:r>
              <a:rPr lang="en-US" b="1"/>
              <a:t>Gene</a:t>
            </a:r>
          </a:p>
        </p:txBody>
      </p:sp>
      <p:sp>
        <p:nvSpPr>
          <p:cNvPr id="128005" name="Text Box 3"/>
          <p:cNvSpPr txBox="1">
            <a:spLocks noChangeArrowheads="1"/>
          </p:cNvSpPr>
          <p:nvPr/>
        </p:nvSpPr>
        <p:spPr bwMode="auto">
          <a:xfrm>
            <a:off x="5892800" y="2197100"/>
            <a:ext cx="671513" cy="279400"/>
          </a:xfrm>
          <a:prstGeom prst="rect">
            <a:avLst/>
          </a:prstGeom>
          <a:noFill/>
          <a:ln w="9525">
            <a:noFill/>
            <a:miter lim="800000"/>
            <a:headEnd/>
            <a:tailEnd/>
          </a:ln>
        </p:spPr>
        <p:txBody>
          <a:bodyPr wrap="none" lIns="0" tIns="0" rIns="0" bIns="0"/>
          <a:lstStyle/>
          <a:p>
            <a:pPr eaLnBrk="0" hangingPunct="0"/>
            <a:r>
              <a:rPr lang="en-US" sz="2300" b="1"/>
              <a:t>DNA</a:t>
            </a:r>
          </a:p>
        </p:txBody>
      </p:sp>
      <p:sp>
        <p:nvSpPr>
          <p:cNvPr id="128006" name="AutoShape 6"/>
          <p:cNvSpPr>
            <a:spLocks/>
          </p:cNvSpPr>
          <p:nvPr/>
        </p:nvSpPr>
        <p:spPr bwMode="auto">
          <a:xfrm rot="5400000">
            <a:off x="2679700" y="-139700"/>
            <a:ext cx="304800" cy="3175000"/>
          </a:xfrm>
          <a:prstGeom prst="leftBrace">
            <a:avLst>
              <a:gd name="adj1" fmla="val 86806"/>
              <a:gd name="adj2" fmla="val 50000"/>
            </a:avLst>
          </a:prstGeom>
          <a:noFill/>
          <a:ln w="12700">
            <a:solidFill>
              <a:schemeClr val="tx1"/>
            </a:solidFill>
            <a:round/>
            <a:headEnd/>
            <a:tailEnd/>
          </a:ln>
          <a:effectLst/>
        </p:spPr>
        <p:txBody>
          <a:bodyPr wrap="none" anchor="ctr"/>
          <a:lstStyle/>
          <a:p>
            <a:endParaRPr lang="en-US"/>
          </a:p>
        </p:txBody>
      </p:sp>
      <p:sp>
        <p:nvSpPr>
          <p:cNvPr id="128007" name="Text Box 3"/>
          <p:cNvSpPr txBox="1">
            <a:spLocks noChangeArrowheads="1"/>
          </p:cNvSpPr>
          <p:nvPr/>
        </p:nvSpPr>
        <p:spPr bwMode="auto">
          <a:xfrm>
            <a:off x="2438400" y="2832100"/>
            <a:ext cx="1993900" cy="317500"/>
          </a:xfrm>
          <a:prstGeom prst="rect">
            <a:avLst/>
          </a:prstGeom>
          <a:noFill/>
          <a:ln w="9525">
            <a:noFill/>
            <a:miter lim="800000"/>
            <a:headEnd/>
            <a:tailEnd/>
          </a:ln>
        </p:spPr>
        <p:txBody>
          <a:bodyPr wrap="none" lIns="0" tIns="0" rIns="0" bIns="0"/>
          <a:lstStyle/>
          <a:p>
            <a:pPr eaLnBrk="0" hangingPunct="0"/>
            <a:r>
              <a:rPr lang="en-US" sz="2300" b="1"/>
              <a:t>Transcription</a:t>
            </a:r>
          </a:p>
        </p:txBody>
      </p:sp>
      <p:sp>
        <p:nvSpPr>
          <p:cNvPr id="128008" name="Text Box 3"/>
          <p:cNvSpPr txBox="1">
            <a:spLocks noChangeArrowheads="1"/>
          </p:cNvSpPr>
          <p:nvPr/>
        </p:nvSpPr>
        <p:spPr bwMode="auto">
          <a:xfrm>
            <a:off x="5892800" y="3441700"/>
            <a:ext cx="711200" cy="304800"/>
          </a:xfrm>
          <a:prstGeom prst="rect">
            <a:avLst/>
          </a:prstGeom>
          <a:noFill/>
          <a:ln w="9525">
            <a:noFill/>
            <a:miter lim="800000"/>
            <a:headEnd/>
            <a:tailEnd/>
          </a:ln>
        </p:spPr>
        <p:txBody>
          <a:bodyPr wrap="none" lIns="0" tIns="0" rIns="0" bIns="0"/>
          <a:lstStyle/>
          <a:p>
            <a:pPr eaLnBrk="0" hangingPunct="0"/>
            <a:r>
              <a:rPr lang="en-US" sz="2300" b="1"/>
              <a:t>RNA</a:t>
            </a:r>
          </a:p>
        </p:txBody>
      </p:sp>
      <p:sp>
        <p:nvSpPr>
          <p:cNvPr id="128009" name="Text Box 3"/>
          <p:cNvSpPr txBox="1">
            <a:spLocks noChangeArrowheads="1"/>
          </p:cNvSpPr>
          <p:nvPr/>
        </p:nvSpPr>
        <p:spPr bwMode="auto">
          <a:xfrm>
            <a:off x="6934200" y="2813050"/>
            <a:ext cx="1917700" cy="320675"/>
          </a:xfrm>
          <a:prstGeom prst="rect">
            <a:avLst/>
          </a:prstGeom>
          <a:noFill/>
          <a:ln w="9525">
            <a:noFill/>
            <a:miter lim="800000"/>
            <a:headEnd/>
            <a:tailEnd/>
          </a:ln>
        </p:spPr>
        <p:txBody>
          <a:bodyPr wrap="none" lIns="0" tIns="0" rIns="0" bIns="0"/>
          <a:lstStyle/>
          <a:p>
            <a:pPr eaLnBrk="0" hangingPunct="0"/>
            <a:r>
              <a:rPr lang="en-US" sz="2300" b="1"/>
              <a:t>Nucleic acids</a:t>
            </a:r>
          </a:p>
        </p:txBody>
      </p:sp>
      <p:sp>
        <p:nvSpPr>
          <p:cNvPr id="128010" name="AutoShape 10"/>
          <p:cNvSpPr>
            <a:spLocks/>
          </p:cNvSpPr>
          <p:nvPr/>
        </p:nvSpPr>
        <p:spPr bwMode="auto">
          <a:xfrm>
            <a:off x="6477000" y="1828800"/>
            <a:ext cx="381000" cy="2286000"/>
          </a:xfrm>
          <a:prstGeom prst="rightBrace">
            <a:avLst>
              <a:gd name="adj1" fmla="val 50000"/>
              <a:gd name="adj2" fmla="val 50000"/>
            </a:avLst>
          </a:prstGeom>
          <a:noFill/>
          <a:ln w="12700">
            <a:solidFill>
              <a:schemeClr val="tx1"/>
            </a:solidFill>
            <a:round/>
            <a:headEnd/>
            <a:tailEnd/>
          </a:ln>
          <a:effectLst/>
        </p:spPr>
        <p:txBody>
          <a:bodyPr wrap="none" anchor="ctr"/>
          <a:lstStyle/>
          <a:p>
            <a:endParaRPr lang="en-US"/>
          </a:p>
        </p:txBody>
      </p:sp>
      <p:sp>
        <p:nvSpPr>
          <p:cNvPr id="11" name="Slide Number Placeholder 10"/>
          <p:cNvSpPr>
            <a:spLocks noGrp="1"/>
          </p:cNvSpPr>
          <p:nvPr>
            <p:ph type="sldNum" sz="quarter" idx="12"/>
          </p:nvPr>
        </p:nvSpPr>
        <p:spPr/>
        <p:txBody>
          <a:bodyPr/>
          <a:lstStyle/>
          <a:p>
            <a:fld id="{53D81C5B-7845-4C2F-9096-FF6E6E1AEF9F}" type="slidenum">
              <a:rPr lang="en-US" smtClean="0"/>
              <a:pPr/>
              <a:t>89</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3038" y="104775"/>
            <a:ext cx="8534400" cy="914400"/>
          </a:xfrm>
        </p:spPr>
        <p:txBody>
          <a:bodyPr>
            <a:normAutofit fontScale="90000"/>
          </a:bodyPr>
          <a:lstStyle/>
          <a:p>
            <a:pPr marL="609600" indent="-609600" eaLnBrk="1" hangingPunct="1"/>
            <a:r>
              <a:rPr lang="en-US" sz="3200" smtClean="0"/>
              <a:t>2.2 CONNECTION: Trace elements are common additives to food and water</a:t>
            </a:r>
          </a:p>
        </p:txBody>
      </p:sp>
      <p:sp>
        <p:nvSpPr>
          <p:cNvPr id="23555" name="Rectangle 3"/>
          <p:cNvSpPr>
            <a:spLocks noGrp="1" noChangeArrowheads="1"/>
          </p:cNvSpPr>
          <p:nvPr>
            <p:ph type="body" idx="1"/>
          </p:nvPr>
        </p:nvSpPr>
        <p:spPr>
          <a:xfrm>
            <a:off x="168275" y="1317625"/>
            <a:ext cx="8534400" cy="3973513"/>
          </a:xfrm>
        </p:spPr>
        <p:txBody>
          <a:bodyPr/>
          <a:lstStyle/>
          <a:p>
            <a:pPr eaLnBrk="1" hangingPunct="1"/>
            <a:r>
              <a:rPr lang="en-US" dirty="0" smtClean="0">
                <a:latin typeface="Arial" charset="0"/>
              </a:rPr>
              <a:t>Some trace elements are required to prevent disease.</a:t>
            </a:r>
          </a:p>
          <a:p>
            <a:pPr lvl="1" eaLnBrk="1" hangingPunct="1"/>
            <a:r>
              <a:rPr lang="en-US" dirty="0" smtClean="0">
                <a:latin typeface="Arial" charset="0"/>
              </a:rPr>
              <a:t>Without iron, your body cannot transport oxygen.</a:t>
            </a:r>
          </a:p>
          <a:p>
            <a:pPr lvl="1" eaLnBrk="1" hangingPunct="1"/>
            <a:r>
              <a:rPr lang="en-US" dirty="0" smtClean="0">
                <a:latin typeface="Arial" charset="0"/>
              </a:rPr>
              <a:t>An iodine deficiency prevents production of thyroid hormones, resulting in goiter.</a:t>
            </a:r>
          </a:p>
          <a:p>
            <a:pPr lvl="1"/>
            <a:r>
              <a:rPr lang="en-US" dirty="0" smtClean="0">
                <a:latin typeface="Arial" charset="0"/>
              </a:rPr>
              <a:t>Fluoride is added to municipal water and dental products to help reduce tooth decay.</a:t>
            </a:r>
          </a:p>
          <a:p>
            <a:pPr lvl="1" eaLnBrk="1" hangingPunct="1"/>
            <a:endParaRPr lang="en-US" dirty="0" smtClean="0">
              <a:latin typeface="Arial" charset="0"/>
            </a:endParaRPr>
          </a:p>
        </p:txBody>
      </p:sp>
      <p:sp>
        <p:nvSpPr>
          <p:cNvPr id="2355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3557"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355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53D81C5B-7845-4C2F-9096-FF6E6E1AEF9F}" type="slidenum">
              <a:rPr lang="en-US" smtClean="0"/>
              <a:pPr/>
              <a:t>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03_14GeneInfoFlow_3-U"/>
          <p:cNvPicPr>
            <a:picLocks noChangeAspect="1" noChangeArrowheads="1"/>
          </p:cNvPicPr>
          <p:nvPr/>
        </p:nvPicPr>
        <p:blipFill>
          <a:blip r:embed="rId3" cstate="print"/>
          <a:srcRect/>
          <a:stretch>
            <a:fillRect/>
          </a:stretch>
        </p:blipFill>
        <p:spPr bwMode="auto">
          <a:xfrm>
            <a:off x="296863" y="998538"/>
            <a:ext cx="8548687" cy="4859337"/>
          </a:xfrm>
          <a:prstGeom prst="rect">
            <a:avLst/>
          </a:prstGeom>
          <a:noFill/>
          <a:ln w="9525">
            <a:noFill/>
            <a:miter lim="800000"/>
            <a:headEnd/>
            <a:tailEnd/>
          </a:ln>
        </p:spPr>
      </p:pic>
      <p:sp>
        <p:nvSpPr>
          <p:cNvPr id="12902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3.14_s3</a:t>
            </a:r>
          </a:p>
        </p:txBody>
      </p:sp>
      <p:sp>
        <p:nvSpPr>
          <p:cNvPr id="129028" name="Text Box 3"/>
          <p:cNvSpPr txBox="1">
            <a:spLocks noChangeArrowheads="1"/>
          </p:cNvSpPr>
          <p:nvPr/>
        </p:nvSpPr>
        <p:spPr bwMode="auto">
          <a:xfrm>
            <a:off x="2465388" y="952500"/>
            <a:ext cx="671512" cy="279400"/>
          </a:xfrm>
          <a:prstGeom prst="rect">
            <a:avLst/>
          </a:prstGeom>
          <a:noFill/>
          <a:ln w="9525">
            <a:noFill/>
            <a:miter lim="800000"/>
            <a:headEnd/>
            <a:tailEnd/>
          </a:ln>
        </p:spPr>
        <p:txBody>
          <a:bodyPr wrap="none" lIns="0" tIns="0" rIns="0" bIns="0"/>
          <a:lstStyle/>
          <a:p>
            <a:pPr eaLnBrk="0" hangingPunct="0"/>
            <a:r>
              <a:rPr lang="en-US" b="1"/>
              <a:t>Gene</a:t>
            </a:r>
          </a:p>
        </p:txBody>
      </p:sp>
      <p:sp>
        <p:nvSpPr>
          <p:cNvPr id="129029" name="Text Box 3"/>
          <p:cNvSpPr txBox="1">
            <a:spLocks noChangeArrowheads="1"/>
          </p:cNvSpPr>
          <p:nvPr/>
        </p:nvSpPr>
        <p:spPr bwMode="auto">
          <a:xfrm>
            <a:off x="5892800" y="2197100"/>
            <a:ext cx="671513" cy="279400"/>
          </a:xfrm>
          <a:prstGeom prst="rect">
            <a:avLst/>
          </a:prstGeom>
          <a:noFill/>
          <a:ln w="9525">
            <a:noFill/>
            <a:miter lim="800000"/>
            <a:headEnd/>
            <a:tailEnd/>
          </a:ln>
        </p:spPr>
        <p:txBody>
          <a:bodyPr wrap="none" lIns="0" tIns="0" rIns="0" bIns="0"/>
          <a:lstStyle/>
          <a:p>
            <a:pPr eaLnBrk="0" hangingPunct="0"/>
            <a:r>
              <a:rPr lang="en-US" sz="2300" b="1"/>
              <a:t>DNA</a:t>
            </a:r>
          </a:p>
        </p:txBody>
      </p:sp>
      <p:sp>
        <p:nvSpPr>
          <p:cNvPr id="129030" name="AutoShape 6"/>
          <p:cNvSpPr>
            <a:spLocks/>
          </p:cNvSpPr>
          <p:nvPr/>
        </p:nvSpPr>
        <p:spPr bwMode="auto">
          <a:xfrm rot="5400000">
            <a:off x="2679700" y="-139700"/>
            <a:ext cx="304800" cy="3175000"/>
          </a:xfrm>
          <a:prstGeom prst="leftBrace">
            <a:avLst>
              <a:gd name="adj1" fmla="val 86806"/>
              <a:gd name="adj2" fmla="val 50000"/>
            </a:avLst>
          </a:prstGeom>
          <a:noFill/>
          <a:ln w="12700">
            <a:solidFill>
              <a:schemeClr val="tx1"/>
            </a:solidFill>
            <a:round/>
            <a:headEnd/>
            <a:tailEnd/>
          </a:ln>
          <a:effectLst/>
        </p:spPr>
        <p:txBody>
          <a:bodyPr wrap="none" anchor="ctr"/>
          <a:lstStyle/>
          <a:p>
            <a:endParaRPr lang="en-US"/>
          </a:p>
        </p:txBody>
      </p:sp>
      <p:sp>
        <p:nvSpPr>
          <p:cNvPr id="129031" name="Text Box 3"/>
          <p:cNvSpPr txBox="1">
            <a:spLocks noChangeArrowheads="1"/>
          </p:cNvSpPr>
          <p:nvPr/>
        </p:nvSpPr>
        <p:spPr bwMode="auto">
          <a:xfrm>
            <a:off x="2438400" y="2832100"/>
            <a:ext cx="1993900" cy="317500"/>
          </a:xfrm>
          <a:prstGeom prst="rect">
            <a:avLst/>
          </a:prstGeom>
          <a:noFill/>
          <a:ln w="9525">
            <a:noFill/>
            <a:miter lim="800000"/>
            <a:headEnd/>
            <a:tailEnd/>
          </a:ln>
        </p:spPr>
        <p:txBody>
          <a:bodyPr wrap="none" lIns="0" tIns="0" rIns="0" bIns="0"/>
          <a:lstStyle/>
          <a:p>
            <a:pPr eaLnBrk="0" hangingPunct="0"/>
            <a:r>
              <a:rPr lang="en-US" sz="2300" b="1"/>
              <a:t>Transcription</a:t>
            </a:r>
          </a:p>
        </p:txBody>
      </p:sp>
      <p:sp>
        <p:nvSpPr>
          <p:cNvPr id="129032" name="Text Box 3"/>
          <p:cNvSpPr txBox="1">
            <a:spLocks noChangeArrowheads="1"/>
          </p:cNvSpPr>
          <p:nvPr/>
        </p:nvSpPr>
        <p:spPr bwMode="auto">
          <a:xfrm>
            <a:off x="5892800" y="3441700"/>
            <a:ext cx="711200" cy="304800"/>
          </a:xfrm>
          <a:prstGeom prst="rect">
            <a:avLst/>
          </a:prstGeom>
          <a:noFill/>
          <a:ln w="9525">
            <a:noFill/>
            <a:miter lim="800000"/>
            <a:headEnd/>
            <a:tailEnd/>
          </a:ln>
        </p:spPr>
        <p:txBody>
          <a:bodyPr wrap="none" lIns="0" tIns="0" rIns="0" bIns="0"/>
          <a:lstStyle/>
          <a:p>
            <a:pPr eaLnBrk="0" hangingPunct="0"/>
            <a:r>
              <a:rPr lang="en-US" sz="2300" b="1"/>
              <a:t>RNA</a:t>
            </a:r>
          </a:p>
        </p:txBody>
      </p:sp>
      <p:sp>
        <p:nvSpPr>
          <p:cNvPr id="129033" name="AutoShape 9"/>
          <p:cNvSpPr>
            <a:spLocks/>
          </p:cNvSpPr>
          <p:nvPr/>
        </p:nvSpPr>
        <p:spPr bwMode="auto">
          <a:xfrm>
            <a:off x="6477000" y="1828800"/>
            <a:ext cx="381000" cy="2286000"/>
          </a:xfrm>
          <a:prstGeom prst="rightBrace">
            <a:avLst>
              <a:gd name="adj1" fmla="val 50000"/>
              <a:gd name="adj2" fmla="val 50000"/>
            </a:avLst>
          </a:prstGeom>
          <a:noFill/>
          <a:ln w="12700">
            <a:solidFill>
              <a:schemeClr val="tx1"/>
            </a:solidFill>
            <a:round/>
            <a:headEnd/>
            <a:tailEnd/>
          </a:ln>
          <a:effectLst/>
        </p:spPr>
        <p:txBody>
          <a:bodyPr wrap="none" anchor="ctr"/>
          <a:lstStyle/>
          <a:p>
            <a:endParaRPr lang="en-US"/>
          </a:p>
        </p:txBody>
      </p:sp>
      <p:sp>
        <p:nvSpPr>
          <p:cNvPr id="129034" name="Text Box 3"/>
          <p:cNvSpPr txBox="1">
            <a:spLocks noChangeArrowheads="1"/>
          </p:cNvSpPr>
          <p:nvPr/>
        </p:nvSpPr>
        <p:spPr bwMode="auto">
          <a:xfrm>
            <a:off x="5905500" y="4521200"/>
            <a:ext cx="711200" cy="304800"/>
          </a:xfrm>
          <a:prstGeom prst="rect">
            <a:avLst/>
          </a:prstGeom>
          <a:noFill/>
          <a:ln w="9525">
            <a:noFill/>
            <a:miter lim="800000"/>
            <a:headEnd/>
            <a:tailEnd/>
          </a:ln>
        </p:spPr>
        <p:txBody>
          <a:bodyPr wrap="none" lIns="0" tIns="0" rIns="0" bIns="0"/>
          <a:lstStyle/>
          <a:p>
            <a:pPr eaLnBrk="0" hangingPunct="0"/>
            <a:r>
              <a:rPr lang="en-US" sz="2300" b="1"/>
              <a:t>Protein</a:t>
            </a:r>
          </a:p>
        </p:txBody>
      </p:sp>
      <p:sp>
        <p:nvSpPr>
          <p:cNvPr id="129035" name="Text Box 3"/>
          <p:cNvSpPr txBox="1">
            <a:spLocks noChangeArrowheads="1"/>
          </p:cNvSpPr>
          <p:nvPr/>
        </p:nvSpPr>
        <p:spPr bwMode="auto">
          <a:xfrm>
            <a:off x="2438400" y="4305300"/>
            <a:ext cx="1549400" cy="304800"/>
          </a:xfrm>
          <a:prstGeom prst="rect">
            <a:avLst/>
          </a:prstGeom>
          <a:noFill/>
          <a:ln w="9525">
            <a:noFill/>
            <a:miter lim="800000"/>
            <a:headEnd/>
            <a:tailEnd/>
          </a:ln>
        </p:spPr>
        <p:txBody>
          <a:bodyPr wrap="none" lIns="0" tIns="0" rIns="0" bIns="0"/>
          <a:lstStyle/>
          <a:p>
            <a:pPr eaLnBrk="0" hangingPunct="0"/>
            <a:r>
              <a:rPr lang="en-US" sz="2300" b="1"/>
              <a:t>Translation</a:t>
            </a:r>
          </a:p>
        </p:txBody>
      </p:sp>
      <p:sp>
        <p:nvSpPr>
          <p:cNvPr id="129036" name="Text Box 3"/>
          <p:cNvSpPr txBox="1">
            <a:spLocks noChangeArrowheads="1"/>
          </p:cNvSpPr>
          <p:nvPr/>
        </p:nvSpPr>
        <p:spPr bwMode="auto">
          <a:xfrm>
            <a:off x="342900" y="5092700"/>
            <a:ext cx="1219200" cy="571500"/>
          </a:xfrm>
          <a:prstGeom prst="rect">
            <a:avLst/>
          </a:prstGeom>
          <a:noFill/>
          <a:ln w="9525">
            <a:noFill/>
            <a:miter lim="800000"/>
            <a:headEnd/>
            <a:tailEnd/>
          </a:ln>
        </p:spPr>
        <p:txBody>
          <a:bodyPr wrap="none" lIns="0" tIns="0" rIns="0" bIns="0"/>
          <a:lstStyle/>
          <a:p>
            <a:pPr eaLnBrk="0" hangingPunct="0">
              <a:lnSpc>
                <a:spcPct val="90000"/>
              </a:lnSpc>
            </a:pPr>
            <a:r>
              <a:rPr lang="en-US" sz="2300" b="1"/>
              <a:t>Amino</a:t>
            </a:r>
            <a:br>
              <a:rPr lang="en-US" sz="2300" b="1"/>
            </a:br>
            <a:r>
              <a:rPr lang="en-US" sz="2300" b="1"/>
              <a:t>acid</a:t>
            </a:r>
          </a:p>
        </p:txBody>
      </p:sp>
      <p:sp>
        <p:nvSpPr>
          <p:cNvPr id="129037" name="Line 13"/>
          <p:cNvSpPr>
            <a:spLocks noChangeShapeType="1"/>
          </p:cNvSpPr>
          <p:nvPr/>
        </p:nvSpPr>
        <p:spPr bwMode="auto">
          <a:xfrm flipV="1">
            <a:off x="787400" y="4699000"/>
            <a:ext cx="381000" cy="368300"/>
          </a:xfrm>
          <a:prstGeom prst="line">
            <a:avLst/>
          </a:prstGeom>
          <a:noFill/>
          <a:ln w="12700">
            <a:solidFill>
              <a:schemeClr val="tx1"/>
            </a:solidFill>
            <a:round/>
            <a:headEnd/>
            <a:tailEnd/>
          </a:ln>
          <a:effectLst/>
        </p:spPr>
        <p:txBody>
          <a:bodyPr wrap="none" anchor="ctr"/>
          <a:lstStyle/>
          <a:p>
            <a:endParaRPr lang="en-US"/>
          </a:p>
        </p:txBody>
      </p:sp>
      <p:sp>
        <p:nvSpPr>
          <p:cNvPr id="129038" name="Text Box 3"/>
          <p:cNvSpPr txBox="1">
            <a:spLocks noChangeArrowheads="1"/>
          </p:cNvSpPr>
          <p:nvPr/>
        </p:nvSpPr>
        <p:spPr bwMode="auto">
          <a:xfrm>
            <a:off x="6934200" y="2813050"/>
            <a:ext cx="1917700" cy="320675"/>
          </a:xfrm>
          <a:prstGeom prst="rect">
            <a:avLst/>
          </a:prstGeom>
          <a:noFill/>
          <a:ln w="9525">
            <a:noFill/>
            <a:miter lim="800000"/>
            <a:headEnd/>
            <a:tailEnd/>
          </a:ln>
        </p:spPr>
        <p:txBody>
          <a:bodyPr wrap="none" lIns="0" tIns="0" rIns="0" bIns="0"/>
          <a:lstStyle/>
          <a:p>
            <a:pPr eaLnBrk="0" hangingPunct="0"/>
            <a:r>
              <a:rPr lang="en-US" sz="2300" b="1"/>
              <a:t>Nucleic acids</a:t>
            </a:r>
          </a:p>
        </p:txBody>
      </p:sp>
      <p:sp>
        <p:nvSpPr>
          <p:cNvPr id="15" name="Slide Number Placeholder 14"/>
          <p:cNvSpPr>
            <a:spLocks noGrp="1"/>
          </p:cNvSpPr>
          <p:nvPr>
            <p:ph type="sldNum" sz="quarter" idx="12"/>
          </p:nvPr>
        </p:nvSpPr>
        <p:spPr/>
        <p:txBody>
          <a:bodyPr/>
          <a:lstStyle/>
          <a:p>
            <a:fld id="{53D81C5B-7845-4C2F-9096-FF6E6E1AEF9F}" type="slidenum">
              <a:rPr lang="en-US" smtClean="0"/>
              <a:pPr/>
              <a:t>90</a:t>
            </a:fld>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 tests</a:t>
            </a:r>
            <a:endParaRPr lang="en-US" dirty="0"/>
          </a:p>
        </p:txBody>
      </p:sp>
      <p:sp>
        <p:nvSpPr>
          <p:cNvPr id="4" name="Content Placeholder 3"/>
          <p:cNvSpPr>
            <a:spLocks noGrp="1"/>
          </p:cNvSpPr>
          <p:nvPr>
            <p:ph sz="half" idx="1"/>
          </p:nvPr>
        </p:nvSpPr>
        <p:spPr/>
        <p:txBody>
          <a:bodyPr>
            <a:normAutofit fontScale="92500" lnSpcReduction="10000"/>
          </a:bodyPr>
          <a:lstStyle/>
          <a:p>
            <a:r>
              <a:rPr lang="en-US" sz="2600" dirty="0" smtClean="0"/>
              <a:t>Carbohydrates</a:t>
            </a:r>
          </a:p>
          <a:p>
            <a:pPr lvl="1"/>
            <a:r>
              <a:rPr lang="en-US" dirty="0" smtClean="0"/>
              <a:t>Benedicts </a:t>
            </a:r>
            <a:r>
              <a:rPr lang="en-US" dirty="0" smtClean="0"/>
              <a:t>solution-</a:t>
            </a:r>
            <a:r>
              <a:rPr lang="en-US" dirty="0" err="1" smtClean="0"/>
              <a:t>monosaccharides</a:t>
            </a:r>
            <a:endParaRPr lang="en-US" dirty="0" smtClean="0"/>
          </a:p>
          <a:p>
            <a:pPr lvl="1"/>
            <a:r>
              <a:rPr lang="en-US" dirty="0" smtClean="0"/>
              <a:t>Iodine-polysaccharides</a:t>
            </a:r>
            <a:endParaRPr lang="en-US" dirty="0" smtClean="0"/>
          </a:p>
          <a:p>
            <a:pPr lvl="1"/>
            <a:endParaRPr lang="en-US" dirty="0"/>
          </a:p>
          <a:p>
            <a:pPr marL="457200" lvl="1" indent="0">
              <a:buNone/>
            </a:pPr>
            <a:r>
              <a:rPr lang="en-US" dirty="0" smtClean="0"/>
              <a:t>Fats</a:t>
            </a:r>
          </a:p>
          <a:p>
            <a:pPr marL="457200" lvl="1" indent="0">
              <a:buNone/>
            </a:pPr>
            <a:r>
              <a:rPr lang="en-US" dirty="0"/>
              <a:t>	</a:t>
            </a:r>
            <a:r>
              <a:rPr lang="en-US" dirty="0" err="1" smtClean="0"/>
              <a:t>sudan</a:t>
            </a:r>
            <a:r>
              <a:rPr lang="en-US" dirty="0" smtClean="0"/>
              <a:t> IV</a:t>
            </a:r>
          </a:p>
          <a:p>
            <a:pPr marL="457200" lvl="1" indent="0">
              <a:buNone/>
            </a:pPr>
            <a:r>
              <a:rPr lang="en-US" dirty="0"/>
              <a:t>	</a:t>
            </a:r>
            <a:r>
              <a:rPr lang="en-US" dirty="0" smtClean="0"/>
              <a:t>brown </a:t>
            </a:r>
            <a:r>
              <a:rPr lang="en-US" dirty="0" smtClean="0"/>
              <a:t>bag</a:t>
            </a:r>
          </a:p>
          <a:p>
            <a:pPr marL="457200" lvl="1" indent="0">
              <a:buNone/>
            </a:pPr>
            <a:endParaRPr lang="en-US" dirty="0" smtClean="0"/>
          </a:p>
          <a:p>
            <a:pPr marL="457200" lvl="1" indent="0">
              <a:buNone/>
            </a:pPr>
            <a:r>
              <a:rPr lang="en-US" dirty="0" smtClean="0"/>
              <a:t>Proteins</a:t>
            </a:r>
            <a:r>
              <a:rPr lang="en-US" dirty="0"/>
              <a:t>	</a:t>
            </a:r>
            <a:endParaRPr lang="en-US" dirty="0" smtClean="0"/>
          </a:p>
          <a:p>
            <a:pPr marL="457200" lvl="1" indent="0">
              <a:buNone/>
            </a:pPr>
            <a:r>
              <a:rPr lang="en-US" dirty="0"/>
              <a:t>	</a:t>
            </a:r>
            <a:r>
              <a:rPr lang="en-US" dirty="0" smtClean="0"/>
              <a:t>biurets</a:t>
            </a:r>
          </a:p>
          <a:p>
            <a:pPr marL="457200" lvl="1" indent="0">
              <a:buNone/>
            </a:pPr>
            <a:r>
              <a:rPr lang="en-US" dirty="0"/>
              <a:t>	</a:t>
            </a:r>
            <a:r>
              <a:rPr lang="en-US" dirty="0" smtClean="0"/>
              <a:t>nitric acid</a:t>
            </a:r>
          </a:p>
        </p:txBody>
      </p:sp>
      <p:sp>
        <p:nvSpPr>
          <p:cNvPr id="5" name="Content Placeholder 4"/>
          <p:cNvSpPr>
            <a:spLocks noGrp="1"/>
          </p:cNvSpPr>
          <p:nvPr>
            <p:ph sz="half" idx="2"/>
          </p:nvPr>
        </p:nvSpPr>
        <p:spPr/>
        <p:txBody>
          <a:bodyPr>
            <a:normAutofit fontScale="92500" lnSpcReduction="10000"/>
          </a:bodyPr>
          <a:lstStyle/>
          <a:p>
            <a:endParaRPr lang="en-US" dirty="0" smtClean="0"/>
          </a:p>
          <a:p>
            <a:r>
              <a:rPr lang="en-US" sz="2000" dirty="0" smtClean="0"/>
              <a:t>Starts blue-add heat- </a:t>
            </a:r>
            <a:r>
              <a:rPr lang="en-US" sz="2000" dirty="0" smtClean="0"/>
              <a:t>orange</a:t>
            </a:r>
          </a:p>
          <a:p>
            <a:pPr marL="0" indent="0">
              <a:buNone/>
            </a:pPr>
            <a:endParaRPr lang="en-US" sz="2000" dirty="0" smtClean="0"/>
          </a:p>
          <a:p>
            <a:r>
              <a:rPr lang="en-US" sz="2000" dirty="0" smtClean="0"/>
              <a:t>Rust-no heat-blue/black</a:t>
            </a:r>
          </a:p>
          <a:p>
            <a:endParaRPr lang="en-US" sz="2000" dirty="0"/>
          </a:p>
          <a:p>
            <a:endParaRPr lang="en-US" sz="2000" dirty="0" smtClean="0"/>
          </a:p>
          <a:p>
            <a:endParaRPr lang="en-US" sz="2000" dirty="0"/>
          </a:p>
          <a:p>
            <a:r>
              <a:rPr lang="en-US" sz="2000" dirty="0" smtClean="0"/>
              <a:t>Red droplets form</a:t>
            </a:r>
          </a:p>
          <a:p>
            <a:r>
              <a:rPr lang="en-US" sz="2000" dirty="0" smtClean="0"/>
              <a:t>Rub sample on bag-translucent spot</a:t>
            </a:r>
          </a:p>
          <a:p>
            <a:endParaRPr lang="en-US" sz="2000" dirty="0"/>
          </a:p>
          <a:p>
            <a:endParaRPr lang="en-US" sz="2000" dirty="0" smtClean="0"/>
          </a:p>
          <a:p>
            <a:r>
              <a:rPr lang="en-US" sz="2000" dirty="0" smtClean="0"/>
              <a:t>Blue-violet</a:t>
            </a:r>
            <a:endParaRPr lang="en-US" sz="2000" dirty="0" smtClean="0"/>
          </a:p>
          <a:p>
            <a:r>
              <a:rPr lang="en-US" sz="2000" dirty="0" smtClean="0"/>
              <a:t>Clear-yellow</a:t>
            </a:r>
            <a:endParaRPr lang="en-US" sz="2000" dirty="0"/>
          </a:p>
        </p:txBody>
      </p:sp>
      <p:sp>
        <p:nvSpPr>
          <p:cNvPr id="2" name="Slide Number Placeholder 1"/>
          <p:cNvSpPr>
            <a:spLocks noGrp="1"/>
          </p:cNvSpPr>
          <p:nvPr>
            <p:ph type="sldNum" sz="quarter" idx="12"/>
          </p:nvPr>
        </p:nvSpPr>
        <p:spPr/>
        <p:txBody>
          <a:bodyPr/>
          <a:lstStyle/>
          <a:p>
            <a:fld id="{53D81C5B-7845-4C2F-9096-FF6E6E1AEF9F}" type="slidenum">
              <a:rPr lang="en-US" smtClean="0"/>
              <a:pPr/>
              <a:t>91</a:t>
            </a:fld>
            <a:endParaRPr lang="en-US"/>
          </a:p>
        </p:txBody>
      </p:sp>
    </p:spTree>
    <p:extLst>
      <p:ext uri="{BB962C8B-B14F-4D97-AF65-F5344CB8AC3E}">
        <p14:creationId xmlns:p14="http://schemas.microsoft.com/office/powerpoint/2010/main" val="497780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calcmode="lin" valueType="num">
                                      <p:cBhvr additive="base">
                                        <p:cTn id="6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anim calcmode="lin" valueType="num">
                                      <p:cBhvr additive="base">
                                        <p:cTn id="7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8" end="8"/>
                                            </p:txEl>
                                          </p:spTgt>
                                        </p:tgtEl>
                                        <p:attrNameLst>
                                          <p:attrName>style.visibility</p:attrName>
                                        </p:attrNameLst>
                                      </p:cBhvr>
                                      <p:to>
                                        <p:strVal val="visible"/>
                                      </p:to>
                                    </p:set>
                                    <p:anim calcmode="lin" valueType="num">
                                      <p:cBhvr additive="base">
                                        <p:cTn id="7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11" end="11"/>
                                            </p:txEl>
                                          </p:spTgt>
                                        </p:tgtEl>
                                        <p:attrNameLst>
                                          <p:attrName>style.visibility</p:attrName>
                                        </p:attrNameLst>
                                      </p:cBhvr>
                                      <p:to>
                                        <p:strVal val="visible"/>
                                      </p:to>
                                    </p:set>
                                    <p:anim calcmode="lin" valueType="num">
                                      <p:cBhvr additive="base">
                                        <p:cTn id="8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 calcmode="lin" valueType="num">
                                      <p:cBhvr additive="base">
                                        <p:cTn id="9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728</TotalTime>
  <Words>12838</Words>
  <Application>Microsoft Office PowerPoint</Application>
  <PresentationFormat>On-screen Show (4:3)</PresentationFormat>
  <Paragraphs>900</Paragraphs>
  <Slides>91</Slides>
  <Notes>85</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Trek</vt:lpstr>
      <vt:lpstr>CHEMICAL BASIS OF LIFE</vt:lpstr>
      <vt:lpstr>Introduction</vt:lpstr>
      <vt:lpstr>Figure 2.0_2</vt:lpstr>
      <vt:lpstr>Introduction</vt:lpstr>
      <vt:lpstr>PowerPoint Presentation</vt:lpstr>
      <vt:lpstr>2.1 Organisms are composed of elements, in combinations called compounds</vt:lpstr>
      <vt:lpstr>Figure 2.1</vt:lpstr>
      <vt:lpstr>2.1 Organisms are composed of elements, in combinations called compounds</vt:lpstr>
      <vt:lpstr>2.2 CONNECTION: Trace elements are common additives to food and water</vt:lpstr>
      <vt:lpstr>Table 2.1</vt:lpstr>
      <vt:lpstr>Figure 2.2A</vt:lpstr>
      <vt:lpstr>2.6 Covalent bonds join atoms into molecules through electron sharing</vt:lpstr>
      <vt:lpstr>PowerPoint Presentation</vt:lpstr>
      <vt:lpstr>PowerPoint Presentation</vt:lpstr>
      <vt:lpstr>2.10 Hydrogen bonds make liquid water cohesive</vt:lpstr>
      <vt:lpstr>PowerPoint Presentation</vt:lpstr>
      <vt:lpstr>2.10 Hydrogen bonds make liquid water cohesive</vt:lpstr>
      <vt:lpstr>Figure 2.10</vt:lpstr>
      <vt:lpstr>2.12 Ice is less dense than liquid water</vt:lpstr>
      <vt:lpstr>Figure 2.12</vt:lpstr>
      <vt:lpstr>2.13 Water is the solvent of life</vt:lpstr>
      <vt:lpstr>2.13 Water is the solvent of life</vt:lpstr>
      <vt:lpstr>Figure 2.13</vt:lpstr>
      <vt:lpstr>2.14 The chemistry of life is sensitive to acidic and basic conditions</vt:lpstr>
      <vt:lpstr>2.14 The chemistry of life is sensitive to acidic and basic conditions</vt:lpstr>
      <vt:lpstr>2.14 The chemistry of life is sensitive to acidic and basic conditions</vt:lpstr>
      <vt:lpstr>Figure 2.14</vt:lpstr>
      <vt:lpstr>2.15 CONNECTION: Acid precipitation and ocean acidification threaten the environment</vt:lpstr>
      <vt:lpstr>Figure 2.15</vt:lpstr>
      <vt:lpstr>2.16 EVOLUTION CONNECTION: The search for extraterrestrial life centers on the search for water</vt:lpstr>
      <vt:lpstr>Figure 2.16</vt:lpstr>
      <vt:lpstr>PowerPoint Presentation</vt:lpstr>
      <vt:lpstr>Figure 3.0_1</vt:lpstr>
      <vt:lpstr>3.1 Life’s molecular diversity is based on the properties of carbon</vt:lpstr>
      <vt:lpstr>PowerPoint Presentation</vt:lpstr>
      <vt:lpstr>Figure 3.1B</vt:lpstr>
      <vt:lpstr>3.3 Cells make a huge number of large molecules from a limited set of small molecules</vt:lpstr>
      <vt:lpstr>3.3 Cells make a huge number of large molecules from a limited set of small molecules</vt:lpstr>
      <vt:lpstr>3.3 Cells make a huge number of large molecules from a limited set of small molecules</vt:lpstr>
      <vt:lpstr>3.3 Cells make a huge number of large molecules from a limited set of small molecules</vt:lpstr>
      <vt:lpstr>Figure 3.3A_s1</vt:lpstr>
      <vt:lpstr>Figure 3.3A_s2</vt:lpstr>
      <vt:lpstr>Figure 3.3B_s1</vt:lpstr>
      <vt:lpstr>Figure 3.3B_s2</vt:lpstr>
      <vt:lpstr>PowerPoint Presentation</vt:lpstr>
      <vt:lpstr>3.4 Monosaccharides are the simplest carbohydrates</vt:lpstr>
      <vt:lpstr>3.4 Monosaccharides are the simplest carbohydrates</vt:lpstr>
      <vt:lpstr>Figure 3.4B</vt:lpstr>
      <vt:lpstr>Figure 3.4C</vt:lpstr>
      <vt:lpstr>3.5 Two monosaccharides are linked to form a disaccharide</vt:lpstr>
      <vt:lpstr>Figure 3.5_s1</vt:lpstr>
      <vt:lpstr>Figure 3.5_s2</vt:lpstr>
      <vt:lpstr>3.7 Polysaccharides are long chains of sugar units</vt:lpstr>
      <vt:lpstr>3.7 Polysaccharides are long chains of sugar units</vt:lpstr>
      <vt:lpstr>3.7 Polysaccharides are long chains of sugar units</vt:lpstr>
      <vt:lpstr>Figure 3.7</vt:lpstr>
      <vt:lpstr>PowerPoint Presentation</vt:lpstr>
      <vt:lpstr>PowerPoint Presentation</vt:lpstr>
      <vt:lpstr>3.8 Fats are lipids that are mostly energy-storage molecules</vt:lpstr>
      <vt:lpstr>3.8 Fats are lipids that are mostly energy-storage molecules</vt:lpstr>
      <vt:lpstr>PowerPoint Presentation</vt:lpstr>
      <vt:lpstr>Figure 3.8B</vt:lpstr>
      <vt:lpstr>Figure 3.8C</vt:lpstr>
      <vt:lpstr>3.8 Fats are lipids that are mostly energy-storage molecules</vt:lpstr>
      <vt:lpstr>3.8 Fats are lipids that are mostly energy-storage molecules</vt:lpstr>
      <vt:lpstr>3.9 Phospholipids and steroids are important lipids with a variety of functions</vt:lpstr>
      <vt:lpstr>Figure 3.9A-B</vt:lpstr>
      <vt:lpstr>3.9 Phospholipids and steroids are important lipids with a variety of functions</vt:lpstr>
      <vt:lpstr>3.9 Phospholipids and steroids are important lipids with a variety of functions</vt:lpstr>
      <vt:lpstr>Figure 3.9C</vt:lpstr>
      <vt:lpstr>3.10 CONNECTION: Anabolic steroids pose health risks</vt:lpstr>
      <vt:lpstr>3.10 CONNECTION: Anabolic steroids pose health risks</vt:lpstr>
      <vt:lpstr>Figure 3.10</vt:lpstr>
      <vt:lpstr>PowerPoint Presentation</vt:lpstr>
      <vt:lpstr>3.11 Proteins are made from amino acids linked by peptide bonds</vt:lpstr>
      <vt:lpstr>3.11 Proteins are made from amino acids linked by peptide bonds</vt:lpstr>
      <vt:lpstr>Amino acid</vt:lpstr>
      <vt:lpstr>PowerPoint Presentation</vt:lpstr>
      <vt:lpstr>3.11 Proteins are made from amino acids linked by peptide bonds</vt:lpstr>
      <vt:lpstr>Figure 3.11C_s1</vt:lpstr>
      <vt:lpstr>Figure 3.11C_s2</vt:lpstr>
      <vt:lpstr>3.12 A protein’s specific shape determines its function</vt:lpstr>
      <vt:lpstr>PowerPoint Presentation</vt:lpstr>
      <vt:lpstr>3.12 A protein’s specific shape determines its function</vt:lpstr>
      <vt:lpstr>PowerPoint Presentation</vt:lpstr>
      <vt:lpstr>3.14 DNA and RNA are the two types of nucleic acids</vt:lpstr>
      <vt:lpstr>3.14 DNA and RNA are the two types of nucleic acids</vt:lpstr>
      <vt:lpstr>Figure 3.14_s1</vt:lpstr>
      <vt:lpstr>Figure 3.14_s2</vt:lpstr>
      <vt:lpstr>Figure 3.14_s3</vt:lpstr>
      <vt:lpstr>Lab tests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BASIS OF LIFE</dc:title>
  <dc:creator>John Bruce</dc:creator>
  <cp:lastModifiedBy>Saint Viator</cp:lastModifiedBy>
  <cp:revision>110</cp:revision>
  <cp:lastPrinted>2013-09-12T18:16:34Z</cp:lastPrinted>
  <dcterms:created xsi:type="dcterms:W3CDTF">2013-07-08T02:17:15Z</dcterms:created>
  <dcterms:modified xsi:type="dcterms:W3CDTF">2013-09-26T14:29:02Z</dcterms:modified>
</cp:coreProperties>
</file>