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1.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ctiveX/activeX2.xml" ContentType="application/vnd.ms-office.activeX+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9" r:id="rId1"/>
  </p:sldMasterIdLst>
  <p:notesMasterIdLst>
    <p:notesMasterId r:id="rId40"/>
  </p:notesMasterIdLst>
  <p:handoutMasterIdLst>
    <p:handoutMasterId r:id="rId41"/>
  </p:handoutMasterIdLst>
  <p:sldIdLst>
    <p:sldId id="328" r:id="rId2"/>
    <p:sldId id="330" r:id="rId3"/>
    <p:sldId id="331" r:id="rId4"/>
    <p:sldId id="332" r:id="rId5"/>
    <p:sldId id="333" r:id="rId6"/>
    <p:sldId id="334" r:id="rId7"/>
    <p:sldId id="335" r:id="rId8"/>
    <p:sldId id="336" r:id="rId9"/>
    <p:sldId id="337" r:id="rId10"/>
    <p:sldId id="338" r:id="rId11"/>
    <p:sldId id="340" r:id="rId12"/>
    <p:sldId id="342" r:id="rId13"/>
    <p:sldId id="343" r:id="rId14"/>
    <p:sldId id="345" r:id="rId15"/>
    <p:sldId id="347" r:id="rId16"/>
    <p:sldId id="324" r:id="rId17"/>
    <p:sldId id="380" r:id="rId18"/>
    <p:sldId id="349" r:id="rId19"/>
    <p:sldId id="350" r:id="rId20"/>
    <p:sldId id="381" r:id="rId21"/>
    <p:sldId id="353" r:id="rId22"/>
    <p:sldId id="354" r:id="rId23"/>
    <p:sldId id="356" r:id="rId24"/>
    <p:sldId id="360" r:id="rId25"/>
    <p:sldId id="382" r:id="rId26"/>
    <p:sldId id="362" r:id="rId27"/>
    <p:sldId id="366" r:id="rId28"/>
    <p:sldId id="363" r:id="rId29"/>
    <p:sldId id="365" r:id="rId30"/>
    <p:sldId id="368" r:id="rId31"/>
    <p:sldId id="372" r:id="rId32"/>
    <p:sldId id="369" r:id="rId33"/>
    <p:sldId id="370" r:id="rId34"/>
    <p:sldId id="374" r:id="rId35"/>
    <p:sldId id="376" r:id="rId36"/>
    <p:sldId id="377" r:id="rId37"/>
    <p:sldId id="378" r:id="rId38"/>
    <p:sldId id="379" r:id="rId39"/>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charset="0"/>
        <a:ea typeface="+mn-ea"/>
        <a:cs typeface="Arial" charset="0"/>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positor" initials="CO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EF3"/>
    <a:srgbClr val="FFFF8B"/>
    <a:srgbClr val="9E7FDB"/>
    <a:srgbClr val="C06CEE"/>
    <a:srgbClr val="CD9BFF"/>
    <a:srgbClr val="FFBF09"/>
    <a:srgbClr val="B9D31B"/>
    <a:srgbClr val="B4E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61769" autoAdjust="0"/>
  </p:normalViewPr>
  <p:slideViewPr>
    <p:cSldViewPr>
      <p:cViewPr>
        <p:scale>
          <a:sx n="50" d="100"/>
          <a:sy n="50" d="100"/>
        </p:scale>
        <p:origin x="-234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assets/SprintPCS001.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1986"/>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assets/Remax001.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1986"/>
</ax:ocx>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087A37C-C18B-4A7F-BCEF-BAC497D210C6}" type="datetimeFigureOut">
              <a:rPr lang="en-US"/>
              <a:pPr>
                <a:defRPr/>
              </a:pPr>
              <a:t>4/3/2013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02D05FA-A072-4771-8AFC-BEE277E8F68C}" type="slidenum">
              <a:rPr lang="en-US"/>
              <a:pPr>
                <a:defRPr/>
              </a:pPr>
              <a:t>‹#›</a:t>
            </a:fld>
            <a:endParaRPr lang="en-US" dirty="0"/>
          </a:p>
        </p:txBody>
      </p:sp>
    </p:spTree>
    <p:extLst>
      <p:ext uri="{BB962C8B-B14F-4D97-AF65-F5344CB8AC3E}">
        <p14:creationId xmlns:p14="http://schemas.microsoft.com/office/powerpoint/2010/main" val="219594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1" name="Rectangle 7"/>
          <p:cNvSpPr>
            <a:spLocks noGrp="1" noChangeArrowheads="1"/>
          </p:cNvSpPr>
          <p:nvPr>
            <p:ph type="sldNum" sz="quarter" idx="5"/>
          </p:nvPr>
        </p:nvSpPr>
        <p:spPr bwMode="auto">
          <a:xfrm>
            <a:off x="6324600" y="8685213"/>
            <a:ext cx="531813"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10AB1C97-49A0-48DC-A1B8-A5E76DA59FFF}" type="slidenum">
              <a:rPr lang="en-US"/>
              <a:pPr>
                <a:defRPr/>
              </a:pPr>
              <a:t>‹#›</a:t>
            </a:fld>
            <a:endParaRPr lang="en-US" dirty="0"/>
          </a:p>
        </p:txBody>
      </p:sp>
      <p:sp>
        <p:nvSpPr>
          <p:cNvPr id="51207" name="Rectangle 7"/>
          <p:cNvSpPr txBox="1">
            <a:spLocks noGrp="1" noChangeArrowheads="1"/>
          </p:cNvSpPr>
          <p:nvPr/>
        </p:nvSpPr>
        <p:spPr bwMode="auto">
          <a:xfrm>
            <a:off x="1544638" y="8588375"/>
            <a:ext cx="42259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nchor="b"/>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eaLnBrk="1" hangingPunct="1">
              <a:defRPr/>
            </a:pPr>
            <a:endParaRPr lang="en-US" sz="900" i="1" smtClean="0">
              <a:latin typeface="Arial" pitchFamily="34" charset="0"/>
              <a:cs typeface="Arial" pitchFamily="34" charset="0"/>
            </a:endParaRPr>
          </a:p>
        </p:txBody>
      </p:sp>
      <p:sp>
        <p:nvSpPr>
          <p:cNvPr id="9" name="Rectangle 7"/>
          <p:cNvSpPr txBox="1">
            <a:spLocks noChangeArrowheads="1"/>
          </p:cNvSpPr>
          <p:nvPr/>
        </p:nvSpPr>
        <p:spPr bwMode="auto">
          <a:xfrm>
            <a:off x="1479550" y="8686800"/>
            <a:ext cx="4051300" cy="463550"/>
          </a:xfrm>
          <a:prstGeom prst="rect">
            <a:avLst/>
          </a:prstGeom>
          <a:noFill/>
          <a:ln w="9525">
            <a:noFill/>
            <a:miter lim="800000"/>
            <a:headEnd/>
            <a:tailEnd/>
          </a:ln>
          <a:effectLst/>
        </p:spPr>
        <p:txBody>
          <a:bodyPr lIns="93177" tIns="46589" rIns="93177" bIns="46589" anchor="b"/>
          <a:lstStyle>
            <a:lvl1pPr algn="ctr" defTabSz="931863">
              <a:defRPr sz="900" i="1">
                <a:latin typeface="Times New Roman" pitchFamily="18" charset="0"/>
              </a:defRPr>
            </a:lvl1pPr>
          </a:lstStyle>
          <a:p>
            <a:pPr>
              <a:defRPr/>
            </a:pPr>
            <a:r>
              <a:rPr lang="en-US" dirty="0" smtClean="0">
                <a:latin typeface="Arial" pitchFamily="34" charset="0"/>
                <a:cs typeface="Arial" pitchFamily="34" charset="0"/>
              </a:rPr>
              <a:t>Multimedia Lecture Support Package to Accompany Basic Marketing </a:t>
            </a:r>
          </a:p>
          <a:p>
            <a:pPr>
              <a:defRPr/>
            </a:pPr>
            <a:r>
              <a:rPr lang="en-US" dirty="0" smtClean="0">
                <a:latin typeface="Arial" pitchFamily="34" charset="0"/>
                <a:cs typeface="Arial" pitchFamily="34" charset="0"/>
              </a:rPr>
              <a:t>Lecture Script 14-</a:t>
            </a:r>
            <a:fld id="{E8EBE6CD-E131-4E0B-856C-EC3A26E93177}" type="slidenum">
              <a:rPr lang="en-US" smtClean="0">
                <a:latin typeface="Arial" pitchFamily="34" charset="0"/>
                <a:cs typeface="Arial" pitchFamily="34" charset="0"/>
              </a:rPr>
              <a:pPr>
                <a:def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92982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E8ABBC0E-8DA0-40B8-90DB-6EBA3C4A24B4}" type="slidenum">
              <a:rPr lang="en-US" sz="1200">
                <a:solidFill>
                  <a:srgbClr val="000000"/>
                </a:solidFill>
              </a:rPr>
              <a:pPr eaLnBrk="1" hangingPunct="1"/>
              <a:t>1</a:t>
            </a:fld>
            <a:endParaRPr lang="en-US" sz="1200">
              <a:solidFill>
                <a:srgbClr val="000000"/>
              </a:solidFill>
            </a:endParaRPr>
          </a:p>
        </p:txBody>
      </p:sp>
      <p:sp>
        <p:nvSpPr>
          <p:cNvPr id="52227" name="Rectangle 2"/>
          <p:cNvSpPr>
            <a:spLocks noGrp="1" noRot="1" noChangeAspect="1" noChangeArrowheads="1" noTextEdit="1"/>
          </p:cNvSpPr>
          <p:nvPr>
            <p:ph type="sldImg"/>
          </p:nvPr>
        </p:nvSpPr>
        <p:spPr>
          <a:xfrm>
            <a:off x="512763" y="533400"/>
            <a:ext cx="3149600" cy="2362200"/>
          </a:xfrm>
          <a:ln/>
        </p:spPr>
      </p:sp>
      <p:sp>
        <p:nvSpPr>
          <p:cNvPr id="5"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52229" name="Text Box 5"/>
          <p:cNvSpPr txBox="1">
            <a:spLocks noChangeArrowheads="1"/>
          </p:cNvSpPr>
          <p:nvPr/>
        </p:nvSpPr>
        <p:spPr bwMode="auto">
          <a:xfrm>
            <a:off x="1050925" y="3581400"/>
            <a:ext cx="5105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3200" b="1" dirty="0"/>
              <a:t>CHAPTER FOURTEEN </a:t>
            </a:r>
          </a:p>
          <a:p>
            <a:pPr eaLnBrk="1" hangingPunct="1"/>
            <a:endParaRPr lang="en-US" sz="2000" b="1" dirty="0"/>
          </a:p>
          <a:p>
            <a:pPr eaLnBrk="1" hangingPunct="1"/>
            <a:r>
              <a:rPr lang="en-US" sz="2000" b="1" dirty="0"/>
              <a:t>Lecture Notes for </a:t>
            </a:r>
          </a:p>
          <a:p>
            <a:pPr eaLnBrk="1" hangingPunct="1"/>
            <a:r>
              <a:rPr lang="en-US" sz="2000" b="1" i="1" dirty="0" smtClean="0"/>
              <a:t>Basic Marketing </a:t>
            </a:r>
            <a:r>
              <a:rPr lang="en-US" sz="2000" b="1" dirty="0" smtClean="0"/>
              <a:t>19e</a:t>
            </a:r>
            <a:endParaRPr lang="en-US" sz="2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503238" y="539750"/>
            <a:ext cx="3162300" cy="2373313"/>
          </a:xfrm>
          <a:ln/>
        </p:spPr>
      </p:sp>
      <p:sp>
        <p:nvSpPr>
          <p:cNvPr id="6144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Summary Overview</a:t>
            </a:r>
          </a:p>
          <a:p>
            <a:pPr>
              <a:lnSpc>
                <a:spcPct val="90000"/>
              </a:lnSpc>
            </a:pPr>
            <a:r>
              <a:rPr lang="en-US" u="sng" smtClean="0">
                <a:solidFill>
                  <a:srgbClr val="000000"/>
                </a:solidFill>
              </a:rPr>
              <a:t>Supporting salespeople</a:t>
            </a:r>
            <a:r>
              <a:rPr lang="en-US" smtClean="0">
                <a:solidFill>
                  <a:srgbClr val="000000"/>
                </a:solidFill>
              </a:rPr>
              <a:t> help the order-oriented salespeople but they don’t try to get orders themselves. Their activities, such as providing specialized services and information, are aimed at enhancing the relationship with the customer and getting sales in the long run. </a:t>
            </a:r>
          </a:p>
          <a:p>
            <a:pPr>
              <a:lnSpc>
                <a:spcPct val="90000"/>
              </a:lnSpc>
            </a:pPr>
            <a:endParaRPr lang="en-US" smtClean="0"/>
          </a:p>
          <a:p>
            <a:pPr>
              <a:lnSpc>
                <a:spcPct val="90000"/>
              </a:lnSpc>
            </a:pPr>
            <a:r>
              <a:rPr lang="en-US" b="1" smtClean="0"/>
              <a:t>Key Issues</a:t>
            </a:r>
          </a:p>
          <a:p>
            <a:pPr>
              <a:lnSpc>
                <a:spcPct val="90000"/>
              </a:lnSpc>
              <a:buFontTx/>
              <a:buChar char="•"/>
            </a:pPr>
            <a:r>
              <a:rPr lang="en-US" smtClean="0">
                <a:solidFill>
                  <a:srgbClr val="000000"/>
                </a:solidFill>
              </a:rPr>
              <a:t> </a:t>
            </a:r>
            <a:r>
              <a:rPr lang="en-US" u="sng" smtClean="0">
                <a:solidFill>
                  <a:srgbClr val="000000"/>
                </a:solidFill>
              </a:rPr>
              <a:t>Missionary salespeople</a:t>
            </a:r>
            <a:r>
              <a:rPr lang="en-US" smtClean="0">
                <a:solidFill>
                  <a:srgbClr val="000000"/>
                </a:solidFill>
              </a:rPr>
              <a:t>: supporting salespeople who work for producers by calling on their intermediaries and customers. </a:t>
            </a:r>
          </a:p>
          <a:p>
            <a:pPr marL="728663" lvl="1" indent="-279400">
              <a:lnSpc>
                <a:spcPct val="90000"/>
              </a:lnSpc>
              <a:buFontTx/>
              <a:buChar char="•"/>
            </a:pPr>
            <a:r>
              <a:rPr lang="en-US" u="sng" smtClean="0">
                <a:solidFill>
                  <a:srgbClr val="000000"/>
                </a:solidFill>
              </a:rPr>
              <a:t>Missionary salespeople can increase sales</a:t>
            </a:r>
            <a:r>
              <a:rPr lang="en-US" smtClean="0">
                <a:solidFill>
                  <a:srgbClr val="000000"/>
                </a:solidFill>
              </a:rPr>
              <a:t> by creating goodwill, providing training, and performing other activities. </a:t>
            </a:r>
          </a:p>
          <a:p>
            <a:pPr marL="728663" lvl="1" indent="-279400">
              <a:lnSpc>
                <a:spcPct val="90000"/>
              </a:lnSpc>
              <a:buFontTx/>
              <a:buChar char="•"/>
            </a:pPr>
            <a:r>
              <a:rPr lang="en-US" smtClean="0">
                <a:solidFill>
                  <a:srgbClr val="000000"/>
                </a:solidFill>
              </a:rPr>
              <a:t>This position is often used as a training ground for new salespeople. </a:t>
            </a:r>
          </a:p>
          <a:p>
            <a:pPr>
              <a:lnSpc>
                <a:spcPct val="90000"/>
              </a:lnSpc>
            </a:pPr>
            <a:r>
              <a:rPr lang="en-US" b="1" smtClean="0">
                <a:solidFill>
                  <a:srgbClr val="000000"/>
                </a:solidFill>
                <a:sym typeface="Wingdings" pitchFamily="2" charset="2"/>
              </a:rPr>
              <a:t> </a:t>
            </a:r>
            <a:r>
              <a:rPr lang="en-US" u="sng" smtClean="0">
                <a:solidFill>
                  <a:srgbClr val="000000"/>
                </a:solidFill>
              </a:rPr>
              <a:t>Technical specialists</a:t>
            </a:r>
            <a:r>
              <a:rPr lang="en-US" smtClean="0">
                <a:solidFill>
                  <a:srgbClr val="000000"/>
                </a:solidFill>
              </a:rPr>
              <a:t>: provide technical know-how in support of order-oriented salespeople. </a:t>
            </a:r>
          </a:p>
          <a:p>
            <a:pPr marL="728663" lvl="1" indent="-279400">
              <a:lnSpc>
                <a:spcPct val="90000"/>
              </a:lnSpc>
              <a:buFontTx/>
              <a:buChar char="•"/>
            </a:pPr>
            <a:r>
              <a:rPr lang="en-US" u="sng" smtClean="0">
                <a:solidFill>
                  <a:srgbClr val="000000"/>
                </a:solidFill>
              </a:rPr>
              <a:t>Technical specialists are experts who know product applications</a:t>
            </a:r>
            <a:r>
              <a:rPr lang="en-US" smtClean="0">
                <a:solidFill>
                  <a:srgbClr val="000000"/>
                </a:solidFill>
              </a:rPr>
              <a:t>, and they often have science or engineering backgrounds. </a:t>
            </a:r>
          </a:p>
          <a:p>
            <a:pPr marL="728663" lvl="1" indent="-279400">
              <a:lnSpc>
                <a:spcPct val="90000"/>
              </a:lnSpc>
              <a:buFontTx/>
              <a:buChar char="•"/>
            </a:pPr>
            <a:r>
              <a:rPr lang="en-US" smtClean="0">
                <a:solidFill>
                  <a:srgbClr val="000000"/>
                </a:solidFill>
              </a:rPr>
              <a:t>They are more concerned with providing technical details about products than in persuading customers to place orders. </a:t>
            </a:r>
          </a:p>
          <a:p>
            <a:pPr marL="728663" lvl="1" indent="-279400">
              <a:lnSpc>
                <a:spcPct val="90000"/>
              </a:lnSpc>
              <a:buFontTx/>
              <a:buChar char="•"/>
            </a:pPr>
            <a:endParaRPr lang="en-US" smtClean="0">
              <a:solidFill>
                <a:srgbClr val="000000"/>
              </a:solidFill>
            </a:endParaRPr>
          </a:p>
          <a:p>
            <a:pPr>
              <a:lnSpc>
                <a:spcPct val="90000"/>
              </a:lnSpc>
            </a:pPr>
            <a:r>
              <a:rPr lang="en-US" b="1" i="1" smtClean="0">
                <a:solidFill>
                  <a:srgbClr val="000000"/>
                </a:solidFill>
              </a:rPr>
              <a:t>Discussion Question: How important are good communication skills for technical specialists? Explain.</a:t>
            </a:r>
          </a:p>
          <a:p>
            <a:pPr>
              <a:lnSpc>
                <a:spcPct val="90000"/>
              </a:lnSpc>
            </a:pPr>
            <a:endParaRPr lang="en-US" b="1" i="1" smtClean="0">
              <a:solidFill>
                <a:srgbClr val="000000"/>
              </a:solidFill>
            </a:endParaRPr>
          </a:p>
          <a:p>
            <a:pPr>
              <a:lnSpc>
                <a:spcPct val="90000"/>
              </a:lnSpc>
            </a:pPr>
            <a:r>
              <a:rPr lang="en-US" b="1" smtClean="0">
                <a:solidFill>
                  <a:srgbClr val="000000"/>
                </a:solidFill>
                <a:sym typeface="Wingdings" pitchFamily="2" charset="2"/>
              </a:rPr>
              <a:t> </a:t>
            </a:r>
            <a:r>
              <a:rPr lang="en-US" u="sng" smtClean="0">
                <a:solidFill>
                  <a:srgbClr val="000000"/>
                </a:solidFill>
              </a:rPr>
              <a:t>Customer service reps</a:t>
            </a:r>
            <a:r>
              <a:rPr lang="en-US" smtClean="0">
                <a:solidFill>
                  <a:srgbClr val="000000"/>
                </a:solidFill>
              </a:rPr>
              <a:t>: work with customers to resolve problems that arise after a purchase. </a:t>
            </a:r>
          </a:p>
          <a:p>
            <a:pPr marL="728663" lvl="1" indent="-279400">
              <a:lnSpc>
                <a:spcPct val="90000"/>
              </a:lnSpc>
              <a:buFontTx/>
              <a:buChar char="•"/>
            </a:pPr>
            <a:r>
              <a:rPr lang="en-US" i="1" smtClean="0">
                <a:solidFill>
                  <a:srgbClr val="000000"/>
                </a:solidFill>
              </a:rPr>
              <a:t>Every</a:t>
            </a:r>
            <a:r>
              <a:rPr lang="en-US" smtClean="0">
                <a:solidFill>
                  <a:srgbClr val="000000"/>
                </a:solidFill>
              </a:rPr>
              <a:t> marketing-oriented company needs good people to handle customer service. </a:t>
            </a:r>
          </a:p>
          <a:p>
            <a:pPr>
              <a:lnSpc>
                <a:spcPct val="90000"/>
              </a:lnSpc>
            </a:pPr>
            <a:endParaRPr lang="en-US" smtClean="0"/>
          </a:p>
          <a:p>
            <a:pPr>
              <a:lnSpc>
                <a:spcPct val="90000"/>
              </a:lnSpc>
            </a:pPr>
            <a:endParaRPr lang="en-US" smtClean="0"/>
          </a:p>
        </p:txBody>
      </p:sp>
      <p:sp>
        <p:nvSpPr>
          <p:cNvPr id="61444"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363-365.</a:t>
            </a:r>
            <a:endParaRPr lang="en-US" sz="1500" b="1" dirty="0">
              <a:solidFill>
                <a:srgbClr val="000000"/>
              </a:solidFill>
            </a:endParaRP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6144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503238" y="539750"/>
            <a:ext cx="3162300" cy="2373313"/>
          </a:xfrm>
          <a:ln/>
        </p:spPr>
      </p:sp>
      <p:sp>
        <p:nvSpPr>
          <p:cNvPr id="6246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dirty="0" smtClean="0"/>
              <a:t>Answer: C</a:t>
            </a:r>
          </a:p>
          <a:p>
            <a:pPr>
              <a:lnSpc>
                <a:spcPct val="80000"/>
              </a:lnSpc>
            </a:pPr>
            <a:endParaRPr lang="en-US" dirty="0" smtClean="0"/>
          </a:p>
          <a:p>
            <a:pPr>
              <a:lnSpc>
                <a:spcPct val="80000"/>
              </a:lnSpc>
            </a:pPr>
            <a:r>
              <a:rPr lang="en-US" i="1" u="sng" dirty="0" smtClean="0"/>
              <a:t>Checking your knowledge (answer explanation):</a:t>
            </a:r>
          </a:p>
          <a:p>
            <a:pPr>
              <a:lnSpc>
                <a:spcPct val="80000"/>
              </a:lnSpc>
            </a:pPr>
            <a:r>
              <a:rPr lang="en-US" dirty="0" smtClean="0"/>
              <a:t>Missionary salespeople are supporting salespeople who work for producers—calling on their intermediaries and their customers. Julie’s current position matches the description of a missionary salesperson. The best answer selection is ‘C’.</a:t>
            </a:r>
          </a:p>
          <a:p>
            <a:pPr>
              <a:lnSpc>
                <a:spcPct val="80000"/>
              </a:lnSpc>
            </a:pPr>
            <a:endParaRPr lang="en-US" dirty="0" smtClean="0"/>
          </a:p>
          <a:p>
            <a:pPr>
              <a:lnSpc>
                <a:spcPct val="80000"/>
              </a:lnSpc>
            </a:pPr>
            <a:endParaRPr lang="en-US" sz="1000" dirty="0" smtClean="0"/>
          </a:p>
        </p:txBody>
      </p:sp>
      <p:sp>
        <p:nvSpPr>
          <p:cNvPr id="62468"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8" tIns="48388" rIns="96778" bIns="48388">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361.</a:t>
            </a:r>
            <a:endParaRPr lang="en-US" sz="1500" b="1" dirty="0">
              <a:solidFill>
                <a:srgbClr val="000000"/>
              </a:solidFill>
            </a:endParaRPr>
          </a:p>
          <a:p>
            <a:pPr eaLnBrk="1" hangingPunct="1">
              <a:spcBef>
                <a:spcPct val="50000"/>
              </a:spcBef>
            </a:pPr>
            <a:endParaRPr lang="en-US" sz="1500" b="1" dirty="0">
              <a:solidFill>
                <a:srgbClr val="000000"/>
              </a:solidFill>
            </a:endParaRPr>
          </a:p>
          <a:p>
            <a:pPr eaLnBrk="1" hangingPunct="1">
              <a:spcBef>
                <a:spcPct val="50000"/>
              </a:spcBef>
            </a:pPr>
            <a:endParaRPr lang="en-US" sz="1500" b="1" dirty="0">
              <a:solidFill>
                <a:srgbClr val="000000"/>
              </a:solidFill>
            </a:endParaRPr>
          </a:p>
        </p:txBody>
      </p:sp>
      <p:sp>
        <p:nvSpPr>
          <p:cNvPr id="62469"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503238" y="539750"/>
            <a:ext cx="3162300" cy="2373313"/>
          </a:xfrm>
          <a:ln/>
        </p:spPr>
      </p:sp>
      <p:sp>
        <p:nvSpPr>
          <p:cNvPr id="6349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Summary Overview</a:t>
            </a:r>
          </a:p>
          <a:p>
            <a:pPr>
              <a:lnSpc>
                <a:spcPct val="90000"/>
              </a:lnSpc>
              <a:buFontTx/>
              <a:buChar char="•"/>
            </a:pPr>
            <a:r>
              <a:rPr lang="en-US" smtClean="0"/>
              <a:t> The focus of customer service is on the service that is required to solve a problem that a customer encounters with a purchase.  </a:t>
            </a:r>
          </a:p>
          <a:p>
            <a:pPr>
              <a:lnSpc>
                <a:spcPct val="90000"/>
              </a:lnSpc>
              <a:buFontTx/>
              <a:buChar char="•"/>
            </a:pPr>
            <a:endParaRPr lang="en-US" smtClean="0"/>
          </a:p>
          <a:p>
            <a:pPr>
              <a:lnSpc>
                <a:spcPct val="90000"/>
              </a:lnSpc>
            </a:pPr>
            <a:r>
              <a:rPr lang="en-US" b="1" smtClean="0"/>
              <a:t>Key Issues</a:t>
            </a:r>
          </a:p>
          <a:p>
            <a:pPr>
              <a:lnSpc>
                <a:spcPct val="90000"/>
              </a:lnSpc>
            </a:pPr>
            <a:r>
              <a:rPr lang="en-US" b="1" smtClean="0">
                <a:solidFill>
                  <a:srgbClr val="000000"/>
                </a:solidFill>
                <a:sym typeface="Wingdings" pitchFamily="2" charset="2"/>
              </a:rPr>
              <a:t> </a:t>
            </a:r>
            <a:r>
              <a:rPr lang="en-US" u="sng" smtClean="0">
                <a:solidFill>
                  <a:srgbClr val="000000"/>
                </a:solidFill>
              </a:rPr>
              <a:t>Customer service is part of promotion</a:t>
            </a:r>
            <a:r>
              <a:rPr lang="en-US" smtClean="0">
                <a:solidFill>
                  <a:srgbClr val="000000"/>
                </a:solidFill>
              </a:rPr>
              <a:t>.  A firm should view customer service reps as a key part of personal selling. </a:t>
            </a:r>
          </a:p>
          <a:p>
            <a:pPr>
              <a:lnSpc>
                <a:spcPct val="90000"/>
              </a:lnSpc>
              <a:buFontTx/>
              <a:buChar char="•"/>
            </a:pPr>
            <a:endParaRPr lang="en-US" u="sng" smtClean="0">
              <a:solidFill>
                <a:srgbClr val="000000"/>
              </a:solidFill>
            </a:endParaRPr>
          </a:p>
          <a:p>
            <a:pPr>
              <a:lnSpc>
                <a:spcPct val="90000"/>
              </a:lnSpc>
            </a:pPr>
            <a:r>
              <a:rPr lang="en-US" b="1" smtClean="0">
                <a:solidFill>
                  <a:srgbClr val="000000"/>
                </a:solidFill>
                <a:sym typeface="Wingdings" pitchFamily="2" charset="2"/>
              </a:rPr>
              <a:t> </a:t>
            </a:r>
            <a:r>
              <a:rPr lang="en-US" smtClean="0">
                <a:solidFill>
                  <a:srgbClr val="000000"/>
                </a:solidFill>
              </a:rPr>
              <a:t>Regardless of whether the firm or the customer causes the problem, customer service reps need to be effective communicators, have good judgment, and realize that they are </a:t>
            </a:r>
            <a:r>
              <a:rPr lang="en-US" u="sng" smtClean="0">
                <a:solidFill>
                  <a:srgbClr val="000000"/>
                </a:solidFill>
              </a:rPr>
              <a:t>advocates not only for their firm, but also for its customers</a:t>
            </a:r>
            <a:r>
              <a:rPr lang="en-US" smtClean="0">
                <a:solidFill>
                  <a:srgbClr val="000000"/>
                </a:solidFill>
              </a:rPr>
              <a:t>.  </a:t>
            </a:r>
          </a:p>
          <a:p>
            <a:pPr>
              <a:lnSpc>
                <a:spcPct val="90000"/>
              </a:lnSpc>
            </a:pPr>
            <a:endParaRPr lang="en-US" i="1" smtClean="0">
              <a:solidFill>
                <a:srgbClr val="000000"/>
              </a:solidFill>
            </a:endParaRPr>
          </a:p>
          <a:p>
            <a:pPr>
              <a:lnSpc>
                <a:spcPct val="90000"/>
              </a:lnSpc>
            </a:pPr>
            <a:r>
              <a:rPr lang="en-US" b="1" i="1" smtClean="0">
                <a:solidFill>
                  <a:srgbClr val="000000"/>
                </a:solidFill>
              </a:rPr>
              <a:t>Discussion Question: Think of an experience that you have had recently where you had a problem with a purchase and you contacted the company about the problem.  How was it handled?  Were you satisfied?  If not, did you tell friends and/or family about the experience?</a:t>
            </a:r>
          </a:p>
          <a:p>
            <a:pPr>
              <a:lnSpc>
                <a:spcPct val="90000"/>
              </a:lnSpc>
            </a:pPr>
            <a:endParaRPr lang="en-US" smtClean="0"/>
          </a:p>
          <a:p>
            <a:pPr>
              <a:lnSpc>
                <a:spcPct val="90000"/>
              </a:lnSpc>
            </a:pPr>
            <a:endParaRPr lang="en-US" smtClean="0"/>
          </a:p>
        </p:txBody>
      </p:sp>
      <p:sp>
        <p:nvSpPr>
          <p:cNvPr id="63492"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365-366</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6349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503238" y="539750"/>
            <a:ext cx="3162300" cy="2373313"/>
          </a:xfrm>
          <a:ln/>
        </p:spPr>
      </p:sp>
      <p:sp>
        <p:nvSpPr>
          <p:cNvPr id="64515"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defRPr/>
            </a:pPr>
            <a:r>
              <a:rPr lang="en-US" b="1" dirty="0" smtClean="0"/>
              <a:t>Summary Overview</a:t>
            </a:r>
          </a:p>
          <a:p>
            <a:pPr>
              <a:lnSpc>
                <a:spcPct val="80000"/>
              </a:lnSpc>
              <a:buFontTx/>
              <a:buChar char="•"/>
              <a:defRPr/>
            </a:pPr>
            <a:r>
              <a:rPr lang="en-US" dirty="0" smtClean="0"/>
              <a:t> The sales manager must organize the sales force so that all necessary tasks are performed well.  If different people handle different sales tasks, firms often rely on </a:t>
            </a:r>
            <a:r>
              <a:rPr lang="en-US" u="sng" dirty="0" smtClean="0"/>
              <a:t>team selling—when different people work together on a specific account</a:t>
            </a:r>
            <a:r>
              <a:rPr lang="en-US" dirty="0" smtClean="0"/>
              <a:t>. </a:t>
            </a:r>
          </a:p>
          <a:p>
            <a:pPr>
              <a:lnSpc>
                <a:spcPct val="80000"/>
              </a:lnSpc>
              <a:buFontTx/>
              <a:buChar char="•"/>
              <a:defRPr/>
            </a:pPr>
            <a:endParaRPr lang="en-US" dirty="0" smtClean="0"/>
          </a:p>
          <a:p>
            <a:pPr>
              <a:lnSpc>
                <a:spcPct val="80000"/>
              </a:lnSpc>
              <a:defRPr/>
            </a:pPr>
            <a:r>
              <a:rPr lang="en-US" b="1" dirty="0" smtClean="0"/>
              <a:t>Key Issues</a:t>
            </a:r>
          </a:p>
          <a:p>
            <a:pPr>
              <a:lnSpc>
                <a:spcPct val="80000"/>
              </a:lnSpc>
              <a:defRPr/>
            </a:pPr>
            <a:r>
              <a:rPr lang="en-US" b="1" dirty="0" smtClean="0">
                <a:solidFill>
                  <a:srgbClr val="000000"/>
                </a:solidFill>
                <a:sym typeface="Wingdings" pitchFamily="2" charset="2"/>
              </a:rPr>
              <a:t> </a:t>
            </a:r>
            <a:r>
              <a:rPr lang="en-US" b="1" u="sng" dirty="0" smtClean="0"/>
              <a:t>Different target markets need different selling tasks</a:t>
            </a:r>
            <a:r>
              <a:rPr lang="en-US" u="sng" dirty="0" smtClean="0"/>
              <a:t>.</a:t>
            </a:r>
            <a:r>
              <a:rPr lang="en-US" dirty="0" smtClean="0"/>
              <a:t> —Managers often have different sales forces for different target markets who have different support or information needs.</a:t>
            </a:r>
          </a:p>
          <a:p>
            <a:pPr marL="171450" indent="-171450">
              <a:lnSpc>
                <a:spcPct val="80000"/>
              </a:lnSpc>
              <a:buFont typeface="Wingdings" pitchFamily="2" charset="2"/>
              <a:buChar char="à"/>
              <a:defRPr/>
            </a:pPr>
            <a:r>
              <a:rPr lang="en-US" dirty="0" smtClean="0"/>
              <a:t>For example, </a:t>
            </a:r>
            <a:r>
              <a:rPr lang="en-US" u="sng" dirty="0" smtClean="0"/>
              <a:t>big accounts often get special treatment from a major accounts sales force. </a:t>
            </a:r>
          </a:p>
          <a:p>
            <a:pPr>
              <a:lnSpc>
                <a:spcPct val="80000"/>
              </a:lnSpc>
              <a:buFont typeface="Wingdings" pitchFamily="2" charset="2"/>
              <a:buNone/>
              <a:defRPr/>
            </a:pPr>
            <a:r>
              <a:rPr lang="en-US" dirty="0" smtClean="0"/>
              <a:t> </a:t>
            </a:r>
          </a:p>
          <a:p>
            <a:pPr>
              <a:lnSpc>
                <a:spcPct val="80000"/>
              </a:lnSpc>
              <a:defRPr/>
            </a:pPr>
            <a:r>
              <a:rPr lang="en-US" b="1" i="1" dirty="0" smtClean="0"/>
              <a:t>Discussion Question: What are the advantages of having a separate sales force for big accounts? Are there any disadvantages?</a:t>
            </a:r>
          </a:p>
          <a:p>
            <a:pPr>
              <a:lnSpc>
                <a:spcPct val="80000"/>
              </a:lnSpc>
              <a:defRPr/>
            </a:pPr>
            <a:endParaRPr lang="en-US" b="1" i="1" dirty="0" smtClean="0"/>
          </a:p>
          <a:p>
            <a:pPr>
              <a:lnSpc>
                <a:spcPct val="80000"/>
              </a:lnSpc>
              <a:defRPr/>
            </a:pPr>
            <a:r>
              <a:rPr lang="en-US" b="1" dirty="0" smtClean="0">
                <a:solidFill>
                  <a:srgbClr val="000000"/>
                </a:solidFill>
                <a:sym typeface="Wingdings" pitchFamily="2" charset="2"/>
              </a:rPr>
              <a:t> </a:t>
            </a:r>
            <a:r>
              <a:rPr lang="en-US" b="1" u="sng" dirty="0" smtClean="0"/>
              <a:t>Some salespeople specialize in telephone selling</a:t>
            </a:r>
            <a:r>
              <a:rPr lang="en-US" b="1" dirty="0" smtClean="0"/>
              <a:t>. </a:t>
            </a:r>
          </a:p>
          <a:p>
            <a:pPr marL="728663" lvl="1" indent="-279400">
              <a:lnSpc>
                <a:spcPct val="80000"/>
              </a:lnSpc>
              <a:buFontTx/>
              <a:buChar char="•"/>
              <a:defRPr/>
            </a:pPr>
            <a:r>
              <a:rPr lang="en-US" u="sng" dirty="0" smtClean="0"/>
              <a:t>Telemarketing</a:t>
            </a:r>
            <a:r>
              <a:rPr lang="en-US" dirty="0" smtClean="0"/>
              <a:t> is quick and inexpensive and can provide a way to serve customers who would otherwise be too expensive to support.</a:t>
            </a:r>
          </a:p>
          <a:p>
            <a:pPr>
              <a:lnSpc>
                <a:spcPct val="80000"/>
              </a:lnSpc>
              <a:defRPr/>
            </a:pPr>
            <a:r>
              <a:rPr lang="en-US" b="1" dirty="0" smtClean="0">
                <a:solidFill>
                  <a:srgbClr val="000000"/>
                </a:solidFill>
                <a:sym typeface="Wingdings" pitchFamily="2" charset="2"/>
              </a:rPr>
              <a:t> </a:t>
            </a:r>
            <a:r>
              <a:rPr lang="en-US" b="1" u="sng" dirty="0" smtClean="0"/>
              <a:t>Sales tasks are done in sales territories</a:t>
            </a:r>
            <a:r>
              <a:rPr lang="en-US" b="1" dirty="0" smtClean="0"/>
              <a:t>. </a:t>
            </a:r>
          </a:p>
          <a:p>
            <a:pPr marL="728663" lvl="1" indent="-279400">
              <a:lnSpc>
                <a:spcPct val="80000"/>
              </a:lnSpc>
              <a:buFontTx/>
              <a:buChar char="•"/>
              <a:defRPr/>
            </a:pPr>
            <a:r>
              <a:rPr lang="en-US" u="sng" dirty="0" smtClean="0"/>
              <a:t>Sales territory</a:t>
            </a:r>
            <a:r>
              <a:rPr lang="en-US" dirty="0" smtClean="0"/>
              <a:t>: a geographic area that is the responsibility of one salesperson or several working together.  </a:t>
            </a:r>
          </a:p>
          <a:p>
            <a:pPr marL="728663" lvl="1" indent="-279400">
              <a:lnSpc>
                <a:spcPct val="80000"/>
              </a:lnSpc>
              <a:buFontTx/>
              <a:buChar char="•"/>
              <a:defRPr/>
            </a:pPr>
            <a:r>
              <a:rPr lang="en-US" dirty="0" smtClean="0"/>
              <a:t>Managers must weigh distance, number of customers, the complexity of account service, and the potential profitability of setting up sales territories.  </a:t>
            </a:r>
          </a:p>
          <a:p>
            <a:pPr>
              <a:lnSpc>
                <a:spcPct val="80000"/>
              </a:lnSpc>
              <a:defRPr/>
            </a:pPr>
            <a:r>
              <a:rPr lang="en-US" b="1" dirty="0" smtClean="0">
                <a:solidFill>
                  <a:srgbClr val="000000"/>
                </a:solidFill>
                <a:sym typeface="Wingdings" pitchFamily="2" charset="2"/>
              </a:rPr>
              <a:t> </a:t>
            </a:r>
            <a:r>
              <a:rPr lang="en-US" b="1" u="sng" dirty="0" smtClean="0"/>
              <a:t>The size of the sales force depends on workload per salesperson</a:t>
            </a:r>
            <a:r>
              <a:rPr lang="en-US" b="1" dirty="0" smtClean="0"/>
              <a:t>. </a:t>
            </a:r>
          </a:p>
          <a:p>
            <a:pPr marL="728663" lvl="1" indent="-279400">
              <a:lnSpc>
                <a:spcPct val="80000"/>
              </a:lnSpc>
              <a:buFontTx/>
              <a:buChar char="•"/>
              <a:defRPr/>
            </a:pPr>
            <a:r>
              <a:rPr lang="en-US" dirty="0" smtClean="0"/>
              <a:t>Assessing the workload evaluates the time required for sales tasks as well as the number of customers and other important market factors.</a:t>
            </a:r>
          </a:p>
          <a:p>
            <a:pPr>
              <a:lnSpc>
                <a:spcPct val="80000"/>
              </a:lnSpc>
              <a:defRPr/>
            </a:pPr>
            <a:endParaRPr lang="en-US" dirty="0" smtClean="0"/>
          </a:p>
          <a:p>
            <a:pPr>
              <a:lnSpc>
                <a:spcPct val="80000"/>
              </a:lnSpc>
              <a:defRPr/>
            </a:pPr>
            <a:endParaRPr lang="en-US" dirty="0" smtClean="0"/>
          </a:p>
        </p:txBody>
      </p:sp>
      <p:sp>
        <p:nvSpPr>
          <p:cNvPr id="64516" name="Text Box 4"/>
          <p:cNvSpPr txBox="1">
            <a:spLocks noChangeArrowheads="1"/>
          </p:cNvSpPr>
          <p:nvPr/>
        </p:nvSpPr>
        <p:spPr bwMode="auto">
          <a:xfrm>
            <a:off x="4294188" y="395288"/>
            <a:ext cx="23876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366-369</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p:txBody>
      </p:sp>
      <p:sp>
        <p:nvSpPr>
          <p:cNvPr id="6451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503238" y="539750"/>
            <a:ext cx="3162300" cy="2373313"/>
          </a:xfrm>
          <a:ln/>
        </p:spPr>
      </p:sp>
      <p:sp>
        <p:nvSpPr>
          <p:cNvPr id="65539"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objective of this exercise is to show a graphical example illustrating the concept of sales force workload. A sales manager can determine the number of salespeople needed by analyzing the workload of a typical salesperson for a finite time period, and then making an educated guess about how many salespeople would be needed in total. This exercise walks the student through the workload analysis and it provides a platform for discussing the implications of changing the workload. </a:t>
            </a:r>
          </a:p>
          <a:p>
            <a:r>
              <a:rPr lang="en-US" smtClean="0"/>
              <a:t>Working through the exercise, the students will learn:</a:t>
            </a:r>
          </a:p>
          <a:p>
            <a:r>
              <a:rPr lang="en-US" smtClean="0"/>
              <a:t>How sales managers can determine the number of salespeople needed;</a:t>
            </a:r>
          </a:p>
          <a:p>
            <a:r>
              <a:rPr lang="en-US" smtClean="0"/>
              <a:t>How companies try to increase productivity of their salespeople;</a:t>
            </a:r>
          </a:p>
          <a:p>
            <a:r>
              <a:rPr lang="en-US" smtClean="0"/>
              <a:t>The impact of changes in the workload on customer relationships. </a:t>
            </a:r>
          </a:p>
          <a:p>
            <a:endParaRPr lang="en-US" smtClean="0"/>
          </a:p>
          <a:p>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a:p>
            <a:endParaRPr lang="en-US" smtClean="0"/>
          </a:p>
          <a:p>
            <a:pPr eaLnBrk="1" hangingPunct="1"/>
            <a:endParaRPr lang="en-US" smtClean="0"/>
          </a:p>
        </p:txBody>
      </p:sp>
      <p:sp>
        <p:nvSpPr>
          <p:cNvPr id="65540"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369</a:t>
            </a:r>
            <a:r>
              <a:rPr lang="en-US" sz="1500" b="1" dirty="0">
                <a:solidFill>
                  <a:srgbClr val="000000"/>
                </a:solidFill>
              </a:rPr>
              <a:t>.</a:t>
            </a:r>
          </a:p>
        </p:txBody>
      </p:sp>
      <p:sp>
        <p:nvSpPr>
          <p:cNvPr id="65541"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03238" y="539750"/>
            <a:ext cx="3162300" cy="2373313"/>
          </a:xfrm>
          <a:ln/>
        </p:spPr>
      </p:sp>
      <p:sp>
        <p:nvSpPr>
          <p:cNvPr id="66563"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b="1" dirty="0" smtClean="0">
                <a:solidFill>
                  <a:srgbClr val="000000"/>
                </a:solidFill>
              </a:rPr>
              <a:t>Summary Overview</a:t>
            </a:r>
          </a:p>
          <a:p>
            <a:pPr>
              <a:lnSpc>
                <a:spcPct val="90000"/>
              </a:lnSpc>
              <a:defRPr/>
            </a:pPr>
            <a:r>
              <a:rPr lang="en-US" dirty="0" smtClean="0">
                <a:solidFill>
                  <a:srgbClr val="000000"/>
                </a:solidFill>
              </a:rPr>
              <a:t>Marketing and sales managers in many firms are finding that some tasks that have traditionally been handled by a salesperson can now be handled effectively and at lower cost by information technology and e-commerce systems. </a:t>
            </a:r>
          </a:p>
          <a:p>
            <a:pPr>
              <a:lnSpc>
                <a:spcPct val="90000"/>
              </a:lnSpc>
              <a:defRPr/>
            </a:pPr>
            <a:endParaRPr lang="en-US" dirty="0" smtClean="0">
              <a:solidFill>
                <a:srgbClr val="000000"/>
              </a:solidFill>
            </a:endParaRPr>
          </a:p>
          <a:p>
            <a:pPr>
              <a:lnSpc>
                <a:spcPct val="90000"/>
              </a:lnSpc>
              <a:defRPr/>
            </a:pPr>
            <a:r>
              <a:rPr lang="en-US" b="1" dirty="0" smtClean="0">
                <a:solidFill>
                  <a:srgbClr val="000000"/>
                </a:solidFill>
              </a:rPr>
              <a:t>Key Issues</a:t>
            </a:r>
          </a:p>
          <a:p>
            <a:pPr marL="620713" lvl="1" indent="-171450">
              <a:lnSpc>
                <a:spcPct val="90000"/>
              </a:lnSpc>
              <a:buFont typeface="Wingdings" pitchFamily="2" charset="2"/>
              <a:buChar char="à"/>
              <a:defRPr/>
            </a:pPr>
            <a:r>
              <a:rPr lang="en-US" u="sng" dirty="0" smtClean="0">
                <a:solidFill>
                  <a:srgbClr val="000000"/>
                </a:solidFill>
                <a:sym typeface="Wingdings" pitchFamily="2" charset="2"/>
              </a:rPr>
              <a:t>In s</a:t>
            </a:r>
            <a:r>
              <a:rPr lang="en-US" u="sng" dirty="0" smtClean="0">
                <a:solidFill>
                  <a:srgbClr val="000000"/>
                </a:solidFill>
              </a:rPr>
              <a:t>ituations requiring a significant need to create and build relationships, and a low degree of information standardization</a:t>
            </a:r>
            <a:r>
              <a:rPr lang="en-US" dirty="0" smtClean="0">
                <a:solidFill>
                  <a:srgbClr val="000000"/>
                </a:solidFill>
              </a:rPr>
              <a:t>: A salesperson is likely to be required. The salesperson can offer creative problem solving, persuasion, and coordination of sales activities.</a:t>
            </a:r>
          </a:p>
          <a:p>
            <a:pPr marL="620713" lvl="1" indent="-171450">
              <a:lnSpc>
                <a:spcPct val="90000"/>
              </a:lnSpc>
              <a:buFont typeface="Wingdings" pitchFamily="2" charset="2"/>
              <a:buChar char="à"/>
              <a:defRPr/>
            </a:pPr>
            <a:r>
              <a:rPr lang="en-US" u="sng" dirty="0" smtClean="0">
                <a:solidFill>
                  <a:srgbClr val="000000"/>
                </a:solidFill>
                <a:sym typeface="Wingdings" pitchFamily="2" charset="2"/>
              </a:rPr>
              <a:t>In s</a:t>
            </a:r>
            <a:r>
              <a:rPr lang="en-US" u="sng" dirty="0" smtClean="0">
                <a:solidFill>
                  <a:srgbClr val="000000"/>
                </a:solidFill>
              </a:rPr>
              <a:t>ituations requiring a significant need to exchange standardized information, but not a great need for relationship building</a:t>
            </a:r>
            <a:r>
              <a:rPr lang="en-US" dirty="0" smtClean="0">
                <a:solidFill>
                  <a:srgbClr val="000000"/>
                </a:solidFill>
              </a:rPr>
              <a:t>: Marketers can use e-commerce methods to exchange information about inventory, orders, and delivery status. Websites can contain product specifications and prices.</a:t>
            </a:r>
          </a:p>
          <a:p>
            <a:pPr marL="620713" lvl="1" indent="-171450">
              <a:lnSpc>
                <a:spcPct val="90000"/>
              </a:lnSpc>
              <a:buFont typeface="Wingdings" pitchFamily="2" charset="2"/>
              <a:buChar char="à"/>
              <a:defRPr/>
            </a:pPr>
            <a:r>
              <a:rPr lang="en-US" u="sng" dirty="0" smtClean="0">
                <a:solidFill>
                  <a:srgbClr val="000000"/>
                </a:solidFill>
                <a:sym typeface="Wingdings" pitchFamily="2" charset="2"/>
              </a:rPr>
              <a:t>In s</a:t>
            </a:r>
            <a:r>
              <a:rPr lang="en-US" u="sng" dirty="0" smtClean="0">
                <a:solidFill>
                  <a:srgbClr val="000000"/>
                </a:solidFill>
              </a:rPr>
              <a:t>ituations requiring a significant need to exchange standardized information, and a great need for relationship building</a:t>
            </a:r>
            <a:r>
              <a:rPr lang="en-US" dirty="0" smtClean="0">
                <a:solidFill>
                  <a:srgbClr val="000000"/>
                </a:solidFill>
              </a:rPr>
              <a:t>: Technology may provide standardized information, while a sales rep spends time on value-added communication with the customer.</a:t>
            </a:r>
          </a:p>
          <a:p>
            <a:pPr marL="620713" lvl="1" indent="-171450">
              <a:lnSpc>
                <a:spcPct val="90000"/>
              </a:lnSpc>
              <a:buFont typeface="Wingdings" pitchFamily="2" charset="2"/>
              <a:buChar char="à"/>
              <a:defRPr/>
            </a:pPr>
            <a:r>
              <a:rPr lang="en-US" u="sng" dirty="0" smtClean="0">
                <a:solidFill>
                  <a:srgbClr val="000000"/>
                </a:solidFill>
                <a:sym typeface="Wingdings" pitchFamily="2" charset="2"/>
              </a:rPr>
              <a:t>In s</a:t>
            </a:r>
            <a:r>
              <a:rPr lang="en-US" u="sng" dirty="0" smtClean="0">
                <a:solidFill>
                  <a:srgbClr val="000000"/>
                </a:solidFill>
              </a:rPr>
              <a:t>ituations requiring neither a significant need to create and build relationships, or the exchange of standardized information</a:t>
            </a:r>
            <a:r>
              <a:rPr lang="en-US" dirty="0" smtClean="0">
                <a:solidFill>
                  <a:srgbClr val="000000"/>
                </a:solidFill>
              </a:rPr>
              <a:t>: </a:t>
            </a:r>
            <a:r>
              <a:rPr lang="en-US" u="sng" dirty="0" smtClean="0">
                <a:solidFill>
                  <a:srgbClr val="000000"/>
                </a:solidFill>
              </a:rPr>
              <a:t>E-commerce sometimes substitutes for personal selling</a:t>
            </a:r>
            <a:r>
              <a:rPr lang="en-US" dirty="0" smtClean="0">
                <a:solidFill>
                  <a:srgbClr val="000000"/>
                </a:solidFill>
              </a:rPr>
              <a:t> through digital self-service. Electronic banking, ATMs, and virtual shopping carts are examples.</a:t>
            </a:r>
          </a:p>
          <a:p>
            <a:pPr marL="449263" lvl="1">
              <a:lnSpc>
                <a:spcPct val="90000"/>
              </a:lnSpc>
              <a:buFont typeface="Wingdings" pitchFamily="2" charset="2"/>
              <a:buNone/>
              <a:defRPr/>
            </a:pPr>
            <a:endParaRPr lang="en-US" dirty="0" smtClean="0">
              <a:solidFill>
                <a:srgbClr val="000000"/>
              </a:solidFill>
            </a:endParaRPr>
          </a:p>
          <a:p>
            <a:pPr>
              <a:lnSpc>
                <a:spcPct val="90000"/>
              </a:lnSpc>
              <a:defRPr/>
            </a:pPr>
            <a:r>
              <a:rPr lang="en-US" b="1" i="1" dirty="0" smtClean="0">
                <a:solidFill>
                  <a:srgbClr val="000000"/>
                </a:solidFill>
              </a:rPr>
              <a:t>Discussion Question: Are consumers becoming more dependent on digital self-service? Why or why not?</a:t>
            </a:r>
          </a:p>
        </p:txBody>
      </p:sp>
      <p:sp>
        <p:nvSpPr>
          <p:cNvPr id="66564"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370</a:t>
            </a:r>
            <a:r>
              <a:rPr lang="en-US" sz="1500" b="1" dirty="0">
                <a:solidFill>
                  <a:srgbClr val="000000"/>
                </a:solidFill>
              </a:rPr>
              <a:t>.</a:t>
            </a: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6656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D4C8AACB-F4C6-40FF-B43A-C29F2A0D6A97}" type="slidenum">
              <a:rPr lang="en-US" sz="1200">
                <a:solidFill>
                  <a:srgbClr val="000000"/>
                </a:solidFill>
              </a:rPr>
              <a:pPr eaLnBrk="1" hangingPunct="1"/>
              <a:t>16</a:t>
            </a:fld>
            <a:endParaRPr lang="en-US" sz="1200">
              <a:solidFill>
                <a:srgbClr val="000000"/>
              </a:solidFill>
            </a:endParaRPr>
          </a:p>
        </p:txBody>
      </p:sp>
      <p:sp>
        <p:nvSpPr>
          <p:cNvPr id="67587" name="Rectangle 2"/>
          <p:cNvSpPr>
            <a:spLocks noGrp="1" noRot="1" noChangeAspect="1" noChangeArrowheads="1" noTextEdit="1"/>
          </p:cNvSpPr>
          <p:nvPr>
            <p:ph type="sldImg"/>
          </p:nvPr>
        </p:nvSpPr>
        <p:spPr>
          <a:xfrm>
            <a:off x="522288" y="549275"/>
            <a:ext cx="3216275" cy="2413000"/>
          </a:xfrm>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sym typeface="Wingdings" pitchFamily="2" charset="2"/>
              </a:rPr>
              <a:t>Summary Overview</a:t>
            </a:r>
          </a:p>
          <a:p>
            <a:r>
              <a:rPr lang="en-US" sz="1200" kern="1200" dirty="0" smtClean="0">
                <a:solidFill>
                  <a:schemeClr val="tx1"/>
                </a:solidFill>
                <a:latin typeface="Arial" charset="0"/>
                <a:ea typeface="+mn-ea"/>
                <a:cs typeface="Arial" charset="0"/>
              </a:rPr>
              <a:t>Information technology is making the modern sales force more efficient and giving salespeople new ways to meet the needs of their customers while achieving the objectives of their jobs</a:t>
            </a:r>
            <a:r>
              <a:rPr lang="en-US" dirty="0" smtClean="0">
                <a:solidFill>
                  <a:srgbClr val="000000"/>
                </a:solidFill>
                <a:sym typeface="Wingdings" pitchFamily="2" charset="2"/>
              </a:rPr>
              <a:t>.</a:t>
            </a:r>
          </a:p>
          <a:p>
            <a:endParaRPr lang="en-US" dirty="0" smtClean="0">
              <a:solidFill>
                <a:srgbClr val="000000"/>
              </a:solidFill>
              <a:sym typeface="Wingdings" pitchFamily="2" charset="2"/>
            </a:endParaRPr>
          </a:p>
          <a:p>
            <a:r>
              <a:rPr lang="en-US" b="1" dirty="0" smtClean="0">
                <a:solidFill>
                  <a:srgbClr val="000000"/>
                </a:solidFill>
                <a:sym typeface="Wingdings" pitchFamily="2" charset="2"/>
              </a:rPr>
              <a:t>Key Issues</a:t>
            </a:r>
          </a:p>
          <a:p>
            <a:r>
              <a:rPr lang="en-US" dirty="0" smtClean="0">
                <a:solidFill>
                  <a:srgbClr val="000000"/>
                </a:solidFill>
                <a:sym typeface="Wingdings" pitchFamily="2" charset="2"/>
              </a:rPr>
              <a:t>New software</a:t>
            </a:r>
            <a:r>
              <a:rPr lang="en-US" baseline="0" dirty="0" smtClean="0">
                <a:solidFill>
                  <a:srgbClr val="000000"/>
                </a:solidFill>
                <a:sym typeface="Wingdings" pitchFamily="2" charset="2"/>
              </a:rPr>
              <a:t> and hardware provide a competitive advantage. The tools provide salespeople new ways to meet customer’s needs and change how the job is done. But these new tools come at cost, both in purchasing in the hardware and in training personal.</a:t>
            </a:r>
            <a:endParaRPr lang="en-US" b="1" dirty="0" smtClean="0">
              <a:solidFill>
                <a:srgbClr val="000000"/>
              </a:solidFill>
              <a:sym typeface="Wingdings" pitchFamily="2" charset="2"/>
            </a:endParaRPr>
          </a:p>
          <a:p>
            <a:endParaRPr lang="en-US" b="1" dirty="0" smtClean="0">
              <a:solidFill>
                <a:srgbClr val="000000"/>
              </a:solidFill>
              <a:sym typeface="Wingdings" pitchFamily="2" charset="2"/>
            </a:endParaRPr>
          </a:p>
          <a:p>
            <a:r>
              <a:rPr lang="en-US" b="1" u="sng" dirty="0" smtClean="0">
                <a:solidFill>
                  <a:srgbClr val="000000"/>
                </a:solidFill>
                <a:sym typeface="Wingdings" pitchFamily="2" charset="2"/>
              </a:rPr>
              <a:t>Delivering customer service</a:t>
            </a:r>
            <a:r>
              <a:rPr lang="en-US" b="1" dirty="0" smtClean="0">
                <a:solidFill>
                  <a:srgbClr val="000000"/>
                </a:solidFill>
                <a:sym typeface="Wingdings" pitchFamily="2" charset="2"/>
              </a:rPr>
              <a:t>: </a:t>
            </a:r>
            <a:r>
              <a:rPr lang="en-US" dirty="0" smtClean="0">
                <a:solidFill>
                  <a:srgbClr val="000000"/>
                </a:solidFill>
                <a:sym typeface="Wingdings" pitchFamily="2" charset="2"/>
              </a:rPr>
              <a:t>Because customers want problems resolved quickly, many firms rely on the Internet to deliver rapid and low-cost customer service.</a:t>
            </a:r>
          </a:p>
        </p:txBody>
      </p:sp>
      <p:sp>
        <p:nvSpPr>
          <p:cNvPr id="67589"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charset="0"/>
                <a:cs typeface="Arial" charset="0"/>
              </a:defRPr>
            </a:lvl1pPr>
            <a:lvl2pPr marL="742950" indent="-285750" defTabSz="982663" eaLnBrk="0" hangingPunct="0">
              <a:defRPr sz="3600">
                <a:solidFill>
                  <a:schemeClr val="tx1"/>
                </a:solidFill>
                <a:latin typeface="Arial" charset="0"/>
                <a:cs typeface="Arial" charset="0"/>
              </a:defRPr>
            </a:lvl2pPr>
            <a:lvl3pPr marL="1143000" indent="-228600" defTabSz="982663" eaLnBrk="0" hangingPunct="0">
              <a:defRPr sz="3600">
                <a:solidFill>
                  <a:schemeClr val="tx1"/>
                </a:solidFill>
                <a:latin typeface="Arial" charset="0"/>
                <a:cs typeface="Arial" charset="0"/>
              </a:defRPr>
            </a:lvl3pPr>
            <a:lvl4pPr marL="1600200" indent="-228600" defTabSz="982663" eaLnBrk="0" hangingPunct="0">
              <a:defRPr sz="3600">
                <a:solidFill>
                  <a:schemeClr val="tx1"/>
                </a:solidFill>
                <a:latin typeface="Arial" charset="0"/>
                <a:cs typeface="Arial" charset="0"/>
              </a:defRPr>
            </a:lvl4pPr>
            <a:lvl5pPr marL="2057400" indent="-228600" defTabSz="982663" eaLnBrk="0" hangingPunct="0">
              <a:defRPr sz="3600">
                <a:solidFill>
                  <a:schemeClr val="tx1"/>
                </a:solidFill>
                <a:latin typeface="Arial" charset="0"/>
                <a:cs typeface="Arial" charset="0"/>
              </a:defRPr>
            </a:lvl5pPr>
            <a:lvl6pPr marL="2514600" indent="-228600" algn="ctr" defTabSz="982663" eaLnBrk="0" fontAlgn="base" hangingPunct="0">
              <a:spcBef>
                <a:spcPct val="0"/>
              </a:spcBef>
              <a:spcAft>
                <a:spcPct val="0"/>
              </a:spcAft>
              <a:defRPr sz="3600">
                <a:solidFill>
                  <a:schemeClr val="tx1"/>
                </a:solidFill>
                <a:latin typeface="Arial" charset="0"/>
                <a:cs typeface="Arial" charset="0"/>
              </a:defRPr>
            </a:lvl6pPr>
            <a:lvl7pPr marL="2971800" indent="-228600" algn="ctr" defTabSz="982663" eaLnBrk="0" fontAlgn="base" hangingPunct="0">
              <a:spcBef>
                <a:spcPct val="0"/>
              </a:spcBef>
              <a:spcAft>
                <a:spcPct val="0"/>
              </a:spcAft>
              <a:defRPr sz="3600">
                <a:solidFill>
                  <a:schemeClr val="tx1"/>
                </a:solidFill>
                <a:latin typeface="Arial" charset="0"/>
                <a:cs typeface="Arial" charset="0"/>
              </a:defRPr>
            </a:lvl7pPr>
            <a:lvl8pPr marL="3429000" indent="-228600" algn="ctr" defTabSz="982663" eaLnBrk="0" fontAlgn="base" hangingPunct="0">
              <a:spcBef>
                <a:spcPct val="0"/>
              </a:spcBef>
              <a:spcAft>
                <a:spcPct val="0"/>
              </a:spcAft>
              <a:defRPr sz="3600">
                <a:solidFill>
                  <a:schemeClr val="tx1"/>
                </a:solidFill>
                <a:latin typeface="Arial" charset="0"/>
                <a:cs typeface="Arial" charset="0"/>
              </a:defRPr>
            </a:lvl8pPr>
            <a:lvl9pPr marL="3886200" indent="-228600" algn="ctr" defTabSz="982663"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372.</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FC13DB4A-D1C5-40E8-BBD7-B4350744C860}" type="slidenum">
              <a:rPr lang="en-US" sz="1200">
                <a:solidFill>
                  <a:srgbClr val="000000"/>
                </a:solidFill>
              </a:rPr>
              <a:pPr eaLnBrk="1" hangingPunct="1"/>
              <a:t>17</a:t>
            </a:fld>
            <a:endParaRPr lang="en-US" sz="1200">
              <a:solidFill>
                <a:srgbClr val="000000"/>
              </a:solidFill>
            </a:endParaRPr>
          </a:p>
        </p:txBody>
      </p:sp>
      <p:sp>
        <p:nvSpPr>
          <p:cNvPr id="67587" name="Rectangle 2"/>
          <p:cNvSpPr>
            <a:spLocks noGrp="1" noRot="1" noChangeAspect="1" noChangeArrowheads="1" noTextEdit="1"/>
          </p:cNvSpPr>
          <p:nvPr>
            <p:ph type="sldImg"/>
          </p:nvPr>
        </p:nvSpPr>
        <p:spPr>
          <a:xfrm>
            <a:off x="522288" y="549275"/>
            <a:ext cx="3216275" cy="2413000"/>
          </a:xfrm>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Several catalog retailers, including Lands’ End, have invested heavily in digital self-service.</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r>
              <a:rPr lang="en-US" smtClean="0">
                <a:solidFill>
                  <a:srgbClr val="000000"/>
                </a:solidFill>
                <a:sym typeface="Wingdings" pitchFamily="2" charset="2"/>
              </a:rPr>
              <a:t>Some tasks that have traditionally been handled by order-takers can now be handled more efficiently and effectively by e-commerce systems. </a:t>
            </a:r>
          </a:p>
          <a:p>
            <a:r>
              <a:rPr lang="en-US" smtClean="0">
                <a:solidFill>
                  <a:srgbClr val="000000"/>
                </a:solidFill>
                <a:sym typeface="Wingdings" pitchFamily="2" charset="2"/>
              </a:rPr>
              <a:t>In addition to a virtual shopping cart for online consumers, the Lands’ End site provides detailed product information, sizing assistance, and notices of markdowns on discontinued, out-of-season, or overstocked merchandise</a:t>
            </a:r>
            <a:r>
              <a:rPr lang="en-US" b="1" smtClean="0">
                <a:solidFill>
                  <a:srgbClr val="000000"/>
                </a:solidFill>
                <a:sym typeface="Wingdings" pitchFamily="2" charset="2"/>
              </a:rPr>
              <a:t>.</a:t>
            </a:r>
          </a:p>
          <a:p>
            <a:endParaRPr lang="en-US" b="1" smtClean="0">
              <a:solidFill>
                <a:srgbClr val="000000"/>
              </a:solidFill>
              <a:sym typeface="Wingdings" pitchFamily="2" charset="2"/>
            </a:endParaRPr>
          </a:p>
          <a:p>
            <a:r>
              <a:rPr lang="en-US" b="1" u="sng" smtClean="0">
                <a:solidFill>
                  <a:srgbClr val="000000"/>
                </a:solidFill>
                <a:sym typeface="Wingdings" pitchFamily="2" charset="2"/>
              </a:rPr>
              <a:t>Delivering customer service</a:t>
            </a:r>
            <a:r>
              <a:rPr lang="en-US" b="1" smtClean="0">
                <a:solidFill>
                  <a:srgbClr val="000000"/>
                </a:solidFill>
                <a:sym typeface="Wingdings" pitchFamily="2" charset="2"/>
              </a:rPr>
              <a:t>: </a:t>
            </a:r>
            <a:r>
              <a:rPr lang="en-US" smtClean="0">
                <a:solidFill>
                  <a:srgbClr val="000000"/>
                </a:solidFill>
                <a:sym typeface="Wingdings" pitchFamily="2" charset="2"/>
              </a:rPr>
              <a:t>Because customers want problems resolved quickly, many firms rely on the Internet to deliver rapid and low-cost customer service.</a:t>
            </a:r>
          </a:p>
        </p:txBody>
      </p:sp>
      <p:sp>
        <p:nvSpPr>
          <p:cNvPr id="67589"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charset="0"/>
                <a:cs typeface="Arial" charset="0"/>
              </a:defRPr>
            </a:lvl1pPr>
            <a:lvl2pPr marL="742950" indent="-285750" defTabSz="982663" eaLnBrk="0" hangingPunct="0">
              <a:defRPr sz="3600">
                <a:solidFill>
                  <a:schemeClr val="tx1"/>
                </a:solidFill>
                <a:latin typeface="Arial" charset="0"/>
                <a:cs typeface="Arial" charset="0"/>
              </a:defRPr>
            </a:lvl2pPr>
            <a:lvl3pPr marL="1143000" indent="-228600" defTabSz="982663" eaLnBrk="0" hangingPunct="0">
              <a:defRPr sz="3600">
                <a:solidFill>
                  <a:schemeClr val="tx1"/>
                </a:solidFill>
                <a:latin typeface="Arial" charset="0"/>
                <a:cs typeface="Arial" charset="0"/>
              </a:defRPr>
            </a:lvl3pPr>
            <a:lvl4pPr marL="1600200" indent="-228600" defTabSz="982663" eaLnBrk="0" hangingPunct="0">
              <a:defRPr sz="3600">
                <a:solidFill>
                  <a:schemeClr val="tx1"/>
                </a:solidFill>
                <a:latin typeface="Arial" charset="0"/>
                <a:cs typeface="Arial" charset="0"/>
              </a:defRPr>
            </a:lvl4pPr>
            <a:lvl5pPr marL="2057400" indent="-228600" defTabSz="982663" eaLnBrk="0" hangingPunct="0">
              <a:defRPr sz="3600">
                <a:solidFill>
                  <a:schemeClr val="tx1"/>
                </a:solidFill>
                <a:latin typeface="Arial" charset="0"/>
                <a:cs typeface="Arial" charset="0"/>
              </a:defRPr>
            </a:lvl5pPr>
            <a:lvl6pPr marL="2514600" indent="-228600" algn="ctr" defTabSz="982663" eaLnBrk="0" fontAlgn="base" hangingPunct="0">
              <a:spcBef>
                <a:spcPct val="0"/>
              </a:spcBef>
              <a:spcAft>
                <a:spcPct val="0"/>
              </a:spcAft>
              <a:defRPr sz="3600">
                <a:solidFill>
                  <a:schemeClr val="tx1"/>
                </a:solidFill>
                <a:latin typeface="Arial" charset="0"/>
                <a:cs typeface="Arial" charset="0"/>
              </a:defRPr>
            </a:lvl6pPr>
            <a:lvl7pPr marL="2971800" indent="-228600" algn="ctr" defTabSz="982663" eaLnBrk="0" fontAlgn="base" hangingPunct="0">
              <a:spcBef>
                <a:spcPct val="0"/>
              </a:spcBef>
              <a:spcAft>
                <a:spcPct val="0"/>
              </a:spcAft>
              <a:defRPr sz="3600">
                <a:solidFill>
                  <a:schemeClr val="tx1"/>
                </a:solidFill>
                <a:latin typeface="Arial" charset="0"/>
                <a:cs typeface="Arial" charset="0"/>
              </a:defRPr>
            </a:lvl7pPr>
            <a:lvl8pPr marL="3429000" indent="-228600" algn="ctr" defTabSz="982663" eaLnBrk="0" fontAlgn="base" hangingPunct="0">
              <a:spcBef>
                <a:spcPct val="0"/>
              </a:spcBef>
              <a:spcAft>
                <a:spcPct val="0"/>
              </a:spcAft>
              <a:defRPr sz="3600">
                <a:solidFill>
                  <a:schemeClr val="tx1"/>
                </a:solidFill>
                <a:latin typeface="Arial" charset="0"/>
                <a:cs typeface="Arial" charset="0"/>
              </a:defRPr>
            </a:lvl8pPr>
            <a:lvl9pPr marL="3886200" indent="-228600" algn="ctr" defTabSz="982663"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372.</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503238" y="539750"/>
            <a:ext cx="3162300" cy="2373313"/>
          </a:xfrm>
          <a:ln/>
        </p:spPr>
      </p:sp>
      <p:sp>
        <p:nvSpPr>
          <p:cNvPr id="6861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solidFill>
                  <a:srgbClr val="000000"/>
                </a:solidFill>
              </a:rPr>
              <a:t>Summary Overview</a:t>
            </a:r>
          </a:p>
          <a:p>
            <a:pPr>
              <a:lnSpc>
                <a:spcPct val="90000"/>
              </a:lnSpc>
              <a:buFontTx/>
              <a:buChar char="•"/>
            </a:pPr>
            <a:r>
              <a:rPr lang="en-US" smtClean="0">
                <a:solidFill>
                  <a:srgbClr val="000000"/>
                </a:solidFill>
              </a:rPr>
              <a:t> There have been great </a:t>
            </a:r>
            <a:r>
              <a:rPr lang="en-US" u="sng" smtClean="0">
                <a:solidFill>
                  <a:srgbClr val="000000"/>
                </a:solidFill>
              </a:rPr>
              <a:t>changes in how sales tasks are handled</a:t>
            </a:r>
            <a:r>
              <a:rPr lang="en-US" smtClean="0">
                <a:solidFill>
                  <a:srgbClr val="000000"/>
                </a:solidFill>
              </a:rPr>
              <a:t>. Many of today’s sales reps rely on an array of software and hardware that wasn’t available a decade ago. </a:t>
            </a:r>
          </a:p>
          <a:p>
            <a:pPr>
              <a:lnSpc>
                <a:spcPct val="90000"/>
              </a:lnSpc>
              <a:buFontTx/>
              <a:buChar char="•"/>
            </a:pPr>
            <a:endParaRPr lang="en-US" smtClean="0">
              <a:solidFill>
                <a:srgbClr val="000000"/>
              </a:solidFill>
            </a:endParaRPr>
          </a:p>
          <a:p>
            <a:pPr>
              <a:lnSpc>
                <a:spcPct val="90000"/>
              </a:lnSpc>
            </a:pPr>
            <a:r>
              <a:rPr lang="en-US" b="1" smtClean="0">
                <a:solidFill>
                  <a:srgbClr val="000000"/>
                </a:solidFill>
              </a:rPr>
              <a:t>Key Issues </a:t>
            </a:r>
          </a:p>
          <a:p>
            <a:pPr>
              <a:lnSpc>
                <a:spcPct val="90000"/>
              </a:lnSpc>
            </a:pPr>
            <a:r>
              <a:rPr lang="en-US" b="1" smtClean="0">
                <a:solidFill>
                  <a:srgbClr val="000000"/>
                </a:solidFill>
                <a:sym typeface="Wingdings" pitchFamily="2" charset="2"/>
              </a:rPr>
              <a:t> </a:t>
            </a:r>
            <a:r>
              <a:rPr lang="en-US" b="1" smtClean="0">
                <a:solidFill>
                  <a:srgbClr val="000000"/>
                </a:solidFill>
              </a:rPr>
              <a:t>There is </a:t>
            </a:r>
            <a:r>
              <a:rPr lang="en-US" b="1" u="sng" smtClean="0">
                <a:solidFill>
                  <a:srgbClr val="000000"/>
                </a:solidFill>
              </a:rPr>
              <a:t>new software</a:t>
            </a:r>
            <a:r>
              <a:rPr lang="en-US" b="1" smtClean="0">
                <a:solidFill>
                  <a:srgbClr val="000000"/>
                </a:solidFill>
              </a:rPr>
              <a:t> </a:t>
            </a:r>
            <a:r>
              <a:rPr lang="en-US" smtClean="0">
                <a:solidFill>
                  <a:srgbClr val="000000"/>
                </a:solidFill>
              </a:rPr>
              <a:t>for spreadsheet analysis, electronic presentations, time management, sales forecasting, customer contact, and shelf-space management.  </a:t>
            </a:r>
          </a:p>
          <a:p>
            <a:pPr>
              <a:lnSpc>
                <a:spcPct val="90000"/>
              </a:lnSpc>
            </a:pPr>
            <a:r>
              <a:rPr lang="en-US" b="1" smtClean="0">
                <a:solidFill>
                  <a:srgbClr val="000000"/>
                </a:solidFill>
                <a:sym typeface="Wingdings" pitchFamily="2" charset="2"/>
              </a:rPr>
              <a:t> </a:t>
            </a:r>
            <a:r>
              <a:rPr lang="en-US" b="1" u="sng" smtClean="0">
                <a:solidFill>
                  <a:srgbClr val="000000"/>
                </a:solidFill>
              </a:rPr>
              <a:t>Hardware </a:t>
            </a:r>
            <a:r>
              <a:rPr lang="en-US" smtClean="0">
                <a:solidFill>
                  <a:srgbClr val="000000"/>
                </a:solidFill>
              </a:rPr>
              <a:t>devices include personal digital assistants with wireless Internet access, cellular phones, fax machines, laptop computers, pagers, and personalized videoconferencing systems.  </a:t>
            </a:r>
          </a:p>
          <a:p>
            <a:pPr>
              <a:lnSpc>
                <a:spcPct val="90000"/>
              </a:lnSpc>
            </a:pPr>
            <a:r>
              <a:rPr lang="en-US" b="1" smtClean="0">
                <a:solidFill>
                  <a:srgbClr val="000000"/>
                </a:solidFill>
                <a:sym typeface="Wingdings" pitchFamily="2" charset="2"/>
              </a:rPr>
              <a:t> </a:t>
            </a:r>
            <a:r>
              <a:rPr lang="en-US" b="1" smtClean="0">
                <a:solidFill>
                  <a:srgbClr val="000000"/>
                </a:solidFill>
              </a:rPr>
              <a:t>In many situations the </a:t>
            </a:r>
            <a:r>
              <a:rPr lang="en-US" b="1" u="sng" smtClean="0">
                <a:solidFill>
                  <a:srgbClr val="000000"/>
                </a:solidFill>
              </a:rPr>
              <a:t>new software and hardware provide a competitive advantage</a:t>
            </a:r>
            <a:r>
              <a:rPr lang="en-US" b="1" smtClean="0">
                <a:solidFill>
                  <a:srgbClr val="000000"/>
                </a:solidFill>
              </a:rPr>
              <a:t>. </a:t>
            </a:r>
            <a:r>
              <a:rPr lang="en-US" smtClean="0">
                <a:solidFill>
                  <a:srgbClr val="000000"/>
                </a:solidFill>
              </a:rPr>
              <a:t>They are dramatically changing the ability of sales reps to meet the needs of their customers while achieving the objectives of their jobs.</a:t>
            </a:r>
          </a:p>
          <a:p>
            <a:pPr>
              <a:lnSpc>
                <a:spcPct val="90000"/>
              </a:lnSpc>
            </a:pPr>
            <a:r>
              <a:rPr lang="en-US" b="1" smtClean="0">
                <a:solidFill>
                  <a:srgbClr val="000000"/>
                </a:solidFill>
                <a:sym typeface="Wingdings" pitchFamily="2" charset="2"/>
              </a:rPr>
              <a:t> </a:t>
            </a:r>
            <a:r>
              <a:rPr lang="en-US" smtClean="0">
                <a:solidFill>
                  <a:srgbClr val="000000"/>
                </a:solidFill>
              </a:rPr>
              <a:t>However, the availability of these technologies does not change the basic nature of the sales tasks that need to be accomplished.  </a:t>
            </a:r>
            <a:r>
              <a:rPr lang="en-US" b="1" u="sng" smtClean="0">
                <a:solidFill>
                  <a:srgbClr val="000000"/>
                </a:solidFill>
              </a:rPr>
              <a:t>What they do change is the way—and how well—the job is done. </a:t>
            </a:r>
          </a:p>
          <a:p>
            <a:pPr>
              <a:lnSpc>
                <a:spcPct val="90000"/>
              </a:lnSpc>
            </a:pPr>
            <a:r>
              <a:rPr lang="en-US" b="1" smtClean="0">
                <a:solidFill>
                  <a:srgbClr val="000000"/>
                </a:solidFill>
                <a:sym typeface="Wingdings" pitchFamily="2" charset="2"/>
              </a:rPr>
              <a:t> </a:t>
            </a:r>
            <a:r>
              <a:rPr lang="en-US" smtClean="0">
                <a:solidFill>
                  <a:srgbClr val="000000"/>
                </a:solidFill>
              </a:rPr>
              <a:t>Of course, if a firm expects salespeople to be able to use these technologies, that requirement needs to be included in </a:t>
            </a:r>
            <a:r>
              <a:rPr lang="en-US" b="1" u="sng" smtClean="0">
                <a:solidFill>
                  <a:srgbClr val="000000"/>
                </a:solidFill>
              </a:rPr>
              <a:t>selecting and training people for the job</a:t>
            </a:r>
            <a:r>
              <a:rPr lang="en-US" b="1" smtClean="0">
                <a:solidFill>
                  <a:srgbClr val="000000"/>
                </a:solidFill>
              </a:rPr>
              <a:t>.</a:t>
            </a:r>
          </a:p>
          <a:p>
            <a:pPr>
              <a:lnSpc>
                <a:spcPct val="90000"/>
              </a:lnSpc>
            </a:pPr>
            <a:endParaRPr lang="en-US" b="1" i="1" smtClean="0">
              <a:solidFill>
                <a:srgbClr val="000000"/>
              </a:solidFill>
            </a:endParaRPr>
          </a:p>
          <a:p>
            <a:pPr>
              <a:lnSpc>
                <a:spcPct val="90000"/>
              </a:lnSpc>
            </a:pPr>
            <a:r>
              <a:rPr lang="en-US" b="1" i="1" smtClean="0">
                <a:solidFill>
                  <a:srgbClr val="000000"/>
                </a:solidFill>
              </a:rPr>
              <a:t>Discussion Question: What obstacles exist that may hinder the adoption and use of new sales technologies within a particular organization? In other words, if these tools are so great, why doesn’t everyone use them?</a:t>
            </a:r>
          </a:p>
          <a:p>
            <a:pPr>
              <a:lnSpc>
                <a:spcPct val="90000"/>
              </a:lnSpc>
            </a:pPr>
            <a:endParaRPr lang="en-US" smtClean="0"/>
          </a:p>
          <a:p>
            <a:pPr>
              <a:lnSpc>
                <a:spcPct val="90000"/>
              </a:lnSpc>
            </a:pPr>
            <a:endParaRPr lang="en-US" smtClean="0"/>
          </a:p>
        </p:txBody>
      </p:sp>
      <p:sp>
        <p:nvSpPr>
          <p:cNvPr id="68612"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371-372</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6861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503238" y="539750"/>
            <a:ext cx="3162300" cy="2373313"/>
          </a:xfrm>
          <a:ln/>
        </p:spPr>
      </p:sp>
      <p:sp>
        <p:nvSpPr>
          <p:cNvPr id="6963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humorous ad from Sprint features Sprint PCS, a high-tech communications package. The salesperson in the ad is ready to “tell the world” about the many attractive features of Sprint PCS. Some of these features would be particularly attractive to businesspeople—and salespeople—on the go.</a:t>
            </a:r>
          </a:p>
          <a:p>
            <a:endParaRPr lang="en-US" dirty="0" smtClean="0"/>
          </a:p>
          <a:p>
            <a:r>
              <a:rPr lang="en-US" b="1" dirty="0" smtClean="0"/>
              <a:t>Video Operation:</a:t>
            </a:r>
          </a:p>
          <a:p>
            <a:r>
              <a:rPr lang="en-US" dirty="0" smtClean="0"/>
              <a:t>Use the onscreen player controls to operate the video.</a:t>
            </a:r>
          </a:p>
          <a:p>
            <a:r>
              <a:rPr lang="en-US" dirty="0" smtClean="0"/>
              <a:t>To view the video at Full Screen, right-click the video and choose Full Screen. To go back to your presentation you can either hit the Escape key, right-click on the video and uncheck Full Screen, or type </a:t>
            </a:r>
            <a:r>
              <a:rPr lang="en-US" dirty="0" err="1" smtClean="0"/>
              <a:t>Alt+Enter</a:t>
            </a:r>
            <a:r>
              <a:rPr lang="en-US" dirty="0" smtClean="0"/>
              <a:t>. You can do this at anytime during the video playback. </a:t>
            </a:r>
          </a:p>
          <a:p>
            <a:r>
              <a:rPr lang="en-US" dirty="0" smtClean="0"/>
              <a:t>Under certain circumstances, the video may not fill the video player window. To restore, right-click the video player object and select Zoom 200%.</a:t>
            </a:r>
          </a:p>
          <a:p>
            <a:r>
              <a:rPr lang="en-US" dirty="0" smtClean="0"/>
              <a:t>The videos will only play in Slide Show View. Macros must be enabled in order to play the videos from within PowerPoint.</a:t>
            </a:r>
          </a:p>
          <a:p>
            <a:endParaRPr lang="en-US" dirty="0" smtClean="0"/>
          </a:p>
          <a:p>
            <a:pPr eaLnBrk="1" hangingPunct="1"/>
            <a:endParaRPr lang="en-US" dirty="0" smtClean="0"/>
          </a:p>
        </p:txBody>
      </p:sp>
      <p:sp>
        <p:nvSpPr>
          <p:cNvPr id="69636"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372</a:t>
            </a:r>
            <a:r>
              <a:rPr lang="en-US" sz="1500" b="1" dirty="0">
                <a:solidFill>
                  <a:srgbClr val="000000"/>
                </a:solidFill>
              </a:rPr>
              <a:t>.</a:t>
            </a:r>
          </a:p>
        </p:txBody>
      </p:sp>
      <p:sp>
        <p:nvSpPr>
          <p:cNvPr id="6963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18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503238" y="539750"/>
            <a:ext cx="3162300" cy="2373313"/>
          </a:xfrm>
          <a:ln/>
        </p:spPr>
      </p:sp>
      <p:sp>
        <p:nvSpPr>
          <p:cNvPr id="5325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0350" indent="-260350"/>
            <a:r>
              <a:rPr lang="en-US" b="1" dirty="0" smtClean="0"/>
              <a:t>At the end of this presentation, you should be able to:</a:t>
            </a:r>
          </a:p>
          <a:p>
            <a:pPr marL="260350" indent="-260350"/>
            <a:endParaRPr lang="en-US" dirty="0" smtClean="0"/>
          </a:p>
          <a:p>
            <a:pPr marL="260350" indent="-260350">
              <a:buFontTx/>
              <a:buAutoNum type="arabicPeriod"/>
            </a:pPr>
            <a:r>
              <a:rPr lang="en-US" dirty="0" smtClean="0"/>
              <a:t>Understand the importance and nature of personal selling.</a:t>
            </a:r>
          </a:p>
          <a:p>
            <a:pPr marL="260350" indent="-260350">
              <a:buFontTx/>
              <a:buAutoNum type="arabicPeriod"/>
            </a:pPr>
            <a:r>
              <a:rPr lang="en-US" dirty="0" smtClean="0"/>
              <a:t>Know the three basic sales tasks—order-getting, order-taking, and supporting—and what various kinds of salespeople can be expected to do.</a:t>
            </a:r>
          </a:p>
          <a:p>
            <a:pPr marL="260350" indent="-260350">
              <a:buFontTx/>
              <a:buAutoNum type="arabicPeriod"/>
            </a:pPr>
            <a:r>
              <a:rPr lang="en-US" dirty="0" smtClean="0"/>
              <a:t>Understand why customer service presents different challenges than other personal selling tasks.</a:t>
            </a:r>
          </a:p>
          <a:p>
            <a:pPr marL="260350" indent="-260350">
              <a:buFontTx/>
              <a:buAutoNum type="arabicPeriod"/>
            </a:pPr>
            <a:r>
              <a:rPr lang="en-US" dirty="0" smtClean="0"/>
              <a:t>Know the different ways sales managers can organize salespeople so that personal selling jobs are handled effectively.</a:t>
            </a:r>
          </a:p>
          <a:p>
            <a:pPr marL="260350" indent="-260350">
              <a:buFontTx/>
              <a:buAutoNum type="arabicPeriod"/>
            </a:pPr>
            <a:r>
              <a:rPr lang="en-US" dirty="0" smtClean="0"/>
              <a:t>Know how sales technology affects the way sales tasks are performed.	</a:t>
            </a:r>
          </a:p>
        </p:txBody>
      </p:sp>
      <p:sp>
        <p:nvSpPr>
          <p:cNvPr id="53252"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1500" b="1">
                <a:solidFill>
                  <a:srgbClr val="000000"/>
                </a:solidFill>
              </a:rPr>
              <a:t>This slide refers to material on pp. 348.</a:t>
            </a:r>
          </a:p>
        </p:txBody>
      </p:sp>
      <p:sp>
        <p:nvSpPr>
          <p:cNvPr id="5325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7A4DE25E-AF2E-4543-97C3-D463C3D342CA}" type="slidenum">
              <a:rPr lang="en-US" sz="1200">
                <a:solidFill>
                  <a:srgbClr val="000000"/>
                </a:solidFill>
              </a:rPr>
              <a:pPr eaLnBrk="1" hangingPunct="1"/>
              <a:t>20</a:t>
            </a:fld>
            <a:endParaRPr lang="en-US" sz="1200">
              <a:solidFill>
                <a:srgbClr val="000000"/>
              </a:solidFill>
            </a:endParaRPr>
          </a:p>
        </p:txBody>
      </p:sp>
      <p:sp>
        <p:nvSpPr>
          <p:cNvPr id="70659" name="Rectangle 2"/>
          <p:cNvSpPr>
            <a:spLocks noGrp="1" noRot="1" noChangeAspect="1" noChangeArrowheads="1" noTextEdit="1"/>
          </p:cNvSpPr>
          <p:nvPr>
            <p:ph type="sldImg"/>
          </p:nvPr>
        </p:nvSpPr>
        <p:spPr>
          <a:xfrm>
            <a:off x="522288" y="549275"/>
            <a:ext cx="3216275" cy="2413000"/>
          </a:xfrm>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It is important to hire good, well-qualified salespeople. Progressive companies adopt a systematic approach to selecting a sales force. </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b="1" u="sng" smtClean="0">
                <a:solidFill>
                  <a:srgbClr val="000000"/>
                </a:solidFill>
                <a:sym typeface="Wingdings" pitchFamily="2" charset="2"/>
              </a:rPr>
              <a:t> Selecting good salespeople takes judgment, plus</a:t>
            </a:r>
            <a:r>
              <a:rPr lang="en-US" b="1" smtClean="0">
                <a:solidFill>
                  <a:srgbClr val="000000"/>
                </a:solidFill>
                <a:sym typeface="Wingdings" pitchFamily="2" charset="2"/>
              </a:rPr>
              <a:t> other specific techniques. </a:t>
            </a:r>
          </a:p>
          <a:p>
            <a:pPr marL="742950" lvl="1" indent="-285750">
              <a:buFontTx/>
              <a:buChar char="•"/>
            </a:pPr>
            <a:r>
              <a:rPr lang="en-US" smtClean="0">
                <a:solidFill>
                  <a:srgbClr val="000000"/>
                </a:solidFill>
              </a:rPr>
              <a:t>Companies constantly update lists of possible job candidates. </a:t>
            </a:r>
          </a:p>
          <a:p>
            <a:pPr marL="742950" lvl="1" indent="-285750">
              <a:buFontTx/>
              <a:buChar char="•"/>
            </a:pPr>
            <a:r>
              <a:rPr lang="en-US" smtClean="0">
                <a:solidFill>
                  <a:srgbClr val="000000"/>
                </a:solidFill>
              </a:rPr>
              <a:t>They invite applications at the company’s website. </a:t>
            </a:r>
          </a:p>
          <a:p>
            <a:pPr marL="742950" lvl="1" indent="-285750">
              <a:buFontTx/>
              <a:buChar char="•"/>
            </a:pPr>
            <a:r>
              <a:rPr lang="en-US" smtClean="0">
                <a:solidFill>
                  <a:srgbClr val="000000"/>
                </a:solidFill>
              </a:rPr>
              <a:t>They schedule candidates for multiple interviews, do background checks, and may even use psychological tests. </a:t>
            </a:r>
          </a:p>
          <a:p>
            <a:pPr>
              <a:buFontTx/>
              <a:buChar char="•"/>
            </a:pPr>
            <a:r>
              <a:rPr lang="en-US" smtClean="0">
                <a:solidFill>
                  <a:srgbClr val="000000"/>
                </a:solidFill>
                <a:sym typeface="Wingdings" pitchFamily="2" charset="2"/>
              </a:rPr>
              <a:t> As shown in this ad, many firms are trying to improve the quality and quantity of applicants for sales positions by turning to online recruiting firms like Hotjobs.com.</a:t>
            </a:r>
          </a:p>
          <a:p>
            <a:pPr>
              <a:buFontTx/>
              <a:buChar char="•"/>
            </a:pPr>
            <a:r>
              <a:rPr lang="en-US" smtClean="0">
                <a:solidFill>
                  <a:srgbClr val="000000"/>
                </a:solidFill>
                <a:sym typeface="Wingdings" pitchFamily="2" charset="2"/>
              </a:rPr>
              <a:t> This company also offers Resumix® hiring management software, along with other services to ease and improve the selection task. </a:t>
            </a:r>
          </a:p>
          <a:p>
            <a:endParaRPr lang="en-US" b="1" i="1" smtClean="0">
              <a:solidFill>
                <a:srgbClr val="000000"/>
              </a:solidFill>
              <a:sym typeface="Wingdings" pitchFamily="2" charset="2"/>
            </a:endParaRPr>
          </a:p>
          <a:p>
            <a:r>
              <a:rPr lang="en-US" b="1" i="1" smtClean="0">
                <a:solidFill>
                  <a:srgbClr val="000000"/>
                </a:solidFill>
                <a:sym typeface="Wingdings" pitchFamily="2" charset="2"/>
              </a:rPr>
              <a:t>Discussion Question: If you were selecting someone to serve in a sales force, what types of questions would you ask in an interview?</a:t>
            </a:r>
            <a:r>
              <a:rPr lang="en-US" b="1" smtClean="0">
                <a:solidFill>
                  <a:srgbClr val="000000"/>
                </a:solidFill>
                <a:sym typeface="Wingdings" pitchFamily="2" charset="2"/>
              </a:rPr>
              <a:t> </a:t>
            </a:r>
          </a:p>
        </p:txBody>
      </p:sp>
      <p:sp>
        <p:nvSpPr>
          <p:cNvPr id="70661"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charset="0"/>
                <a:cs typeface="Arial" charset="0"/>
              </a:defRPr>
            </a:lvl1pPr>
            <a:lvl2pPr marL="742950" indent="-285750" defTabSz="982663" eaLnBrk="0" hangingPunct="0">
              <a:defRPr sz="3600">
                <a:solidFill>
                  <a:schemeClr val="tx1"/>
                </a:solidFill>
                <a:latin typeface="Arial" charset="0"/>
                <a:cs typeface="Arial" charset="0"/>
              </a:defRPr>
            </a:lvl2pPr>
            <a:lvl3pPr marL="1143000" indent="-228600" defTabSz="982663" eaLnBrk="0" hangingPunct="0">
              <a:defRPr sz="3600">
                <a:solidFill>
                  <a:schemeClr val="tx1"/>
                </a:solidFill>
                <a:latin typeface="Arial" charset="0"/>
                <a:cs typeface="Arial" charset="0"/>
              </a:defRPr>
            </a:lvl3pPr>
            <a:lvl4pPr marL="1600200" indent="-228600" defTabSz="982663" eaLnBrk="0" hangingPunct="0">
              <a:defRPr sz="3600">
                <a:solidFill>
                  <a:schemeClr val="tx1"/>
                </a:solidFill>
                <a:latin typeface="Arial" charset="0"/>
                <a:cs typeface="Arial" charset="0"/>
              </a:defRPr>
            </a:lvl4pPr>
            <a:lvl5pPr marL="2057400" indent="-228600" defTabSz="982663" eaLnBrk="0" hangingPunct="0">
              <a:defRPr sz="3600">
                <a:solidFill>
                  <a:schemeClr val="tx1"/>
                </a:solidFill>
                <a:latin typeface="Arial" charset="0"/>
                <a:cs typeface="Arial" charset="0"/>
              </a:defRPr>
            </a:lvl5pPr>
            <a:lvl6pPr marL="2514600" indent="-228600" algn="ctr" defTabSz="982663" eaLnBrk="0" fontAlgn="base" hangingPunct="0">
              <a:spcBef>
                <a:spcPct val="0"/>
              </a:spcBef>
              <a:spcAft>
                <a:spcPct val="0"/>
              </a:spcAft>
              <a:defRPr sz="3600">
                <a:solidFill>
                  <a:schemeClr val="tx1"/>
                </a:solidFill>
                <a:latin typeface="Arial" charset="0"/>
                <a:cs typeface="Arial" charset="0"/>
              </a:defRPr>
            </a:lvl6pPr>
            <a:lvl7pPr marL="2971800" indent="-228600" algn="ctr" defTabSz="982663" eaLnBrk="0" fontAlgn="base" hangingPunct="0">
              <a:spcBef>
                <a:spcPct val="0"/>
              </a:spcBef>
              <a:spcAft>
                <a:spcPct val="0"/>
              </a:spcAft>
              <a:defRPr sz="3600">
                <a:solidFill>
                  <a:schemeClr val="tx1"/>
                </a:solidFill>
                <a:latin typeface="Arial" charset="0"/>
                <a:cs typeface="Arial" charset="0"/>
              </a:defRPr>
            </a:lvl7pPr>
            <a:lvl8pPr marL="3429000" indent="-228600" algn="ctr" defTabSz="982663" eaLnBrk="0" fontAlgn="base" hangingPunct="0">
              <a:spcBef>
                <a:spcPct val="0"/>
              </a:spcBef>
              <a:spcAft>
                <a:spcPct val="0"/>
              </a:spcAft>
              <a:defRPr sz="3600">
                <a:solidFill>
                  <a:schemeClr val="tx1"/>
                </a:solidFill>
                <a:latin typeface="Arial" charset="0"/>
                <a:cs typeface="Arial" charset="0"/>
              </a:defRPr>
            </a:lvl8pPr>
            <a:lvl9pPr marL="3886200" indent="-228600" algn="ctr" defTabSz="982663"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373.</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503238" y="539750"/>
            <a:ext cx="3162300" cy="2373313"/>
          </a:xfrm>
          <a:ln/>
        </p:spPr>
      </p:sp>
      <p:sp>
        <p:nvSpPr>
          <p:cNvPr id="7168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b="1" smtClean="0">
                <a:solidFill>
                  <a:srgbClr val="000000"/>
                </a:solidFill>
              </a:rPr>
              <a:t>Summary Overview</a:t>
            </a:r>
          </a:p>
          <a:p>
            <a:pPr>
              <a:lnSpc>
                <a:spcPct val="80000"/>
              </a:lnSpc>
            </a:pPr>
            <a:r>
              <a:rPr lang="en-US" smtClean="0">
                <a:solidFill>
                  <a:srgbClr val="000000"/>
                </a:solidFill>
              </a:rPr>
              <a:t>Sound selection is not the only important consideration for sales managers. Motivating salespeople is also important and requires careful assessment of the needs of the company and the individual when setting compensation.</a:t>
            </a:r>
          </a:p>
          <a:p>
            <a:pPr>
              <a:lnSpc>
                <a:spcPct val="80000"/>
              </a:lnSpc>
            </a:pPr>
            <a:endParaRPr lang="en-US" smtClean="0">
              <a:solidFill>
                <a:srgbClr val="000000"/>
              </a:solidFill>
            </a:endParaRPr>
          </a:p>
          <a:p>
            <a:pPr>
              <a:lnSpc>
                <a:spcPct val="80000"/>
              </a:lnSpc>
            </a:pPr>
            <a:r>
              <a:rPr lang="en-US" b="1" smtClean="0">
                <a:solidFill>
                  <a:srgbClr val="000000"/>
                </a:solidFill>
              </a:rPr>
              <a:t>Key Issues</a:t>
            </a:r>
          </a:p>
          <a:p>
            <a:pPr>
              <a:lnSpc>
                <a:spcPct val="80000"/>
              </a:lnSpc>
              <a:buFontTx/>
              <a:buChar char="•"/>
            </a:pPr>
            <a:r>
              <a:rPr lang="en-US" b="1" smtClean="0">
                <a:solidFill>
                  <a:srgbClr val="000000"/>
                </a:solidFill>
              </a:rPr>
              <a:t> </a:t>
            </a:r>
            <a:r>
              <a:rPr lang="en-US" b="1" u="sng" smtClean="0">
                <a:solidFill>
                  <a:srgbClr val="000000"/>
                </a:solidFill>
              </a:rPr>
              <a:t>Job description</a:t>
            </a:r>
            <a:r>
              <a:rPr lang="en-US" b="1" smtClean="0">
                <a:solidFill>
                  <a:srgbClr val="000000"/>
                </a:solidFill>
              </a:rPr>
              <a:t>: a statement of what a salesperson is expected to do.  </a:t>
            </a:r>
          </a:p>
          <a:p>
            <a:pPr marL="728663" lvl="1" indent="-279400">
              <a:lnSpc>
                <a:spcPct val="80000"/>
              </a:lnSpc>
              <a:buFontTx/>
              <a:buChar char="•"/>
            </a:pPr>
            <a:r>
              <a:rPr lang="en-US" u="sng" smtClean="0">
                <a:solidFill>
                  <a:srgbClr val="000000"/>
                </a:solidFill>
              </a:rPr>
              <a:t>Job descriptions should be specific and in writing</a:t>
            </a:r>
            <a:r>
              <a:rPr lang="en-US" smtClean="0">
                <a:solidFill>
                  <a:srgbClr val="000000"/>
                </a:solidFill>
              </a:rPr>
              <a:t>. </a:t>
            </a:r>
          </a:p>
          <a:p>
            <a:pPr marL="728663" lvl="1" indent="-279400">
              <a:lnSpc>
                <a:spcPct val="80000"/>
              </a:lnSpc>
              <a:buFontTx/>
              <a:buChar char="•"/>
            </a:pPr>
            <a:r>
              <a:rPr lang="en-US" smtClean="0">
                <a:solidFill>
                  <a:srgbClr val="000000"/>
                </a:solidFill>
              </a:rPr>
              <a:t>The job description becomes a tool for recruiting candidates whose qualifications are a good match for the job.</a:t>
            </a:r>
          </a:p>
          <a:p>
            <a:pPr>
              <a:lnSpc>
                <a:spcPct val="80000"/>
              </a:lnSpc>
            </a:pPr>
            <a:r>
              <a:rPr lang="en-US" b="1" smtClean="0">
                <a:solidFill>
                  <a:srgbClr val="000000"/>
                </a:solidFill>
                <a:sym typeface="Wingdings" pitchFamily="2" charset="2"/>
              </a:rPr>
              <a:t> </a:t>
            </a:r>
            <a:r>
              <a:rPr lang="en-US" b="1" u="sng" smtClean="0">
                <a:solidFill>
                  <a:srgbClr val="000000"/>
                </a:solidFill>
              </a:rPr>
              <a:t>Good salespeople are trained, not born</a:t>
            </a:r>
            <a:r>
              <a:rPr lang="en-US" b="1" smtClean="0">
                <a:solidFill>
                  <a:srgbClr val="000000"/>
                </a:solidFill>
              </a:rPr>
              <a:t>.  </a:t>
            </a:r>
          </a:p>
          <a:p>
            <a:pPr marL="728663" lvl="1" indent="-279400">
              <a:lnSpc>
                <a:spcPct val="80000"/>
              </a:lnSpc>
              <a:buFontTx/>
              <a:buChar char="•"/>
            </a:pPr>
            <a:r>
              <a:rPr lang="en-US" u="sng" smtClean="0">
                <a:solidFill>
                  <a:srgbClr val="000000"/>
                </a:solidFill>
              </a:rPr>
              <a:t>All salespeople need some training</a:t>
            </a:r>
            <a:r>
              <a:rPr lang="en-US" smtClean="0">
                <a:solidFill>
                  <a:srgbClr val="000000"/>
                </a:solidFill>
              </a:rPr>
              <a:t>--even those with “natural” ability. </a:t>
            </a:r>
          </a:p>
          <a:p>
            <a:pPr marL="728663" lvl="1" indent="-279400">
              <a:lnSpc>
                <a:spcPct val="80000"/>
              </a:lnSpc>
              <a:buFontTx/>
              <a:buChar char="•"/>
            </a:pPr>
            <a:r>
              <a:rPr lang="en-US" smtClean="0">
                <a:solidFill>
                  <a:srgbClr val="000000"/>
                </a:solidFill>
              </a:rPr>
              <a:t>Training is required to learn: selling methods, customer needs, organization skills, how to promote the product line, and how to constantly update this knowledge with new information.</a:t>
            </a:r>
          </a:p>
          <a:p>
            <a:pPr marL="728663" lvl="1" indent="-279400">
              <a:lnSpc>
                <a:spcPct val="80000"/>
              </a:lnSpc>
              <a:buFontTx/>
              <a:buChar char="•"/>
            </a:pPr>
            <a:endParaRPr lang="en-US" smtClean="0">
              <a:solidFill>
                <a:srgbClr val="000000"/>
              </a:solidFill>
            </a:endParaRPr>
          </a:p>
          <a:p>
            <a:pPr>
              <a:lnSpc>
                <a:spcPct val="80000"/>
              </a:lnSpc>
            </a:pPr>
            <a:r>
              <a:rPr lang="en-US" b="1" i="1" smtClean="0">
                <a:solidFill>
                  <a:srgbClr val="000000"/>
                </a:solidFill>
              </a:rPr>
              <a:t>Discussion Question: Why is it that some of the best salespeople are </a:t>
            </a:r>
            <a:r>
              <a:rPr lang="en-US" b="1" i="1" u="sng" smtClean="0">
                <a:solidFill>
                  <a:srgbClr val="000000"/>
                </a:solidFill>
              </a:rPr>
              <a:t>not</a:t>
            </a:r>
            <a:r>
              <a:rPr lang="en-US" b="1" i="1" smtClean="0">
                <a:solidFill>
                  <a:srgbClr val="000000"/>
                </a:solidFill>
              </a:rPr>
              <a:t> the back-slapping, extroverted, talkative people most consumers have come to expect when thinking of a professional salesperson?</a:t>
            </a:r>
            <a:r>
              <a:rPr lang="en-US" b="1" smtClean="0">
                <a:solidFill>
                  <a:srgbClr val="000000"/>
                </a:solidFill>
              </a:rPr>
              <a:t> </a:t>
            </a:r>
            <a:br>
              <a:rPr lang="en-US" b="1" smtClean="0">
                <a:solidFill>
                  <a:srgbClr val="000000"/>
                </a:solidFill>
              </a:rPr>
            </a:br>
            <a:endParaRPr lang="en-US" b="1" smtClean="0">
              <a:solidFill>
                <a:srgbClr val="000000"/>
              </a:solidFill>
            </a:endParaRPr>
          </a:p>
          <a:p>
            <a:pPr>
              <a:lnSpc>
                <a:spcPct val="80000"/>
              </a:lnSpc>
            </a:pPr>
            <a:r>
              <a:rPr lang="en-US" b="1" smtClean="0">
                <a:solidFill>
                  <a:srgbClr val="000000"/>
                </a:solidFill>
                <a:latin typeface="Times New Roman" pitchFamily="18" charset="0"/>
                <a:sym typeface="Wingdings" pitchFamily="2" charset="2"/>
              </a:rPr>
              <a:t></a:t>
            </a:r>
            <a:r>
              <a:rPr lang="en-US" b="1" smtClean="0">
                <a:solidFill>
                  <a:srgbClr val="000000"/>
                </a:solidFill>
              </a:rPr>
              <a:t> At minimum, a company’s sales training program should cover:</a:t>
            </a:r>
          </a:p>
          <a:p>
            <a:pPr marL="728663" lvl="1" indent="-279400">
              <a:lnSpc>
                <a:spcPct val="80000"/>
              </a:lnSpc>
              <a:buFontTx/>
              <a:buAutoNum type="arabicPeriod"/>
            </a:pPr>
            <a:r>
              <a:rPr lang="en-US" smtClean="0">
                <a:solidFill>
                  <a:srgbClr val="000000"/>
                </a:solidFill>
              </a:rPr>
              <a:t> company policies and practices;</a:t>
            </a:r>
          </a:p>
          <a:p>
            <a:pPr marL="728663" lvl="1" indent="-279400">
              <a:lnSpc>
                <a:spcPct val="80000"/>
              </a:lnSpc>
              <a:buFontTx/>
              <a:buAutoNum type="arabicPeriod"/>
            </a:pPr>
            <a:r>
              <a:rPr lang="en-US" smtClean="0">
                <a:solidFill>
                  <a:srgbClr val="000000"/>
                </a:solidFill>
              </a:rPr>
              <a:t> product information;</a:t>
            </a:r>
          </a:p>
          <a:p>
            <a:pPr marL="728663" lvl="1" indent="-279400">
              <a:lnSpc>
                <a:spcPct val="80000"/>
              </a:lnSpc>
              <a:buFontTx/>
              <a:buAutoNum type="arabicPeriod"/>
            </a:pPr>
            <a:r>
              <a:rPr lang="en-US" smtClean="0">
                <a:solidFill>
                  <a:srgbClr val="000000"/>
                </a:solidFill>
              </a:rPr>
              <a:t> building relationships with customers; and</a:t>
            </a:r>
          </a:p>
          <a:p>
            <a:pPr marL="728663" lvl="1" indent="-279400">
              <a:lnSpc>
                <a:spcPct val="80000"/>
              </a:lnSpc>
              <a:buFontTx/>
              <a:buAutoNum type="arabicPeriod"/>
            </a:pPr>
            <a:r>
              <a:rPr lang="en-US" smtClean="0">
                <a:solidFill>
                  <a:srgbClr val="000000"/>
                </a:solidFill>
              </a:rPr>
              <a:t> professional selling skills.</a:t>
            </a:r>
            <a:endParaRPr lang="en-US" b="1" smtClean="0"/>
          </a:p>
          <a:p>
            <a:pPr>
              <a:lnSpc>
                <a:spcPct val="80000"/>
              </a:lnSpc>
            </a:pPr>
            <a:endParaRPr lang="en-US" smtClean="0"/>
          </a:p>
          <a:p>
            <a:pPr>
              <a:lnSpc>
                <a:spcPct val="80000"/>
              </a:lnSpc>
            </a:pPr>
            <a:endParaRPr lang="en-US" smtClean="0"/>
          </a:p>
        </p:txBody>
      </p:sp>
      <p:sp>
        <p:nvSpPr>
          <p:cNvPr id="71684"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373-374</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7168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60B9ABF9-AAF1-4918-86CD-8F2B7B17C42E}" type="slidenum">
              <a:rPr lang="en-US" sz="1200">
                <a:solidFill>
                  <a:srgbClr val="000000"/>
                </a:solidFill>
              </a:rPr>
              <a:pPr eaLnBrk="1" hangingPunct="1"/>
              <a:t>22</a:t>
            </a:fld>
            <a:endParaRPr lang="en-US" sz="1200">
              <a:solidFill>
                <a:srgbClr val="000000"/>
              </a:solidFill>
            </a:endParaRPr>
          </a:p>
        </p:txBody>
      </p:sp>
      <p:sp>
        <p:nvSpPr>
          <p:cNvPr id="72707" name="Rectangle 2"/>
          <p:cNvSpPr>
            <a:spLocks noGrp="1" noRot="1" noChangeAspect="1" noChangeArrowheads="1" noTextEdit="1"/>
          </p:cNvSpPr>
          <p:nvPr>
            <p:ph type="sldImg"/>
          </p:nvPr>
        </p:nvSpPr>
        <p:spPr>
          <a:xfrm>
            <a:off x="522288" y="549275"/>
            <a:ext cx="3216275" cy="2413000"/>
          </a:xfrm>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solidFill>
                  <a:srgbClr val="000000"/>
                </a:solidFill>
                <a:sym typeface="Wingdings" pitchFamily="2" charset="2"/>
              </a:rPr>
              <a:t>Summary Overview</a:t>
            </a:r>
          </a:p>
          <a:p>
            <a:pPr>
              <a:lnSpc>
                <a:spcPct val="90000"/>
              </a:lnSpc>
            </a:pPr>
            <a:r>
              <a:rPr lang="en-US" smtClean="0">
                <a:solidFill>
                  <a:srgbClr val="000000"/>
                </a:solidFill>
                <a:sym typeface="Wingdings" pitchFamily="2" charset="2"/>
              </a:rPr>
              <a:t>Most progressive companies know that sales training can pay off, in more effective sales calls, better listening to customers, and closing sales.</a:t>
            </a:r>
            <a:r>
              <a:rPr lang="en-US" b="1" smtClean="0">
                <a:solidFill>
                  <a:srgbClr val="000000"/>
                </a:solidFill>
                <a:sym typeface="Wingdings" pitchFamily="2" charset="2"/>
              </a:rPr>
              <a:t> </a:t>
            </a:r>
          </a:p>
          <a:p>
            <a:pPr>
              <a:lnSpc>
                <a:spcPct val="90000"/>
              </a:lnSpc>
            </a:pPr>
            <a:endParaRPr lang="en-US" b="1" smtClean="0">
              <a:solidFill>
                <a:srgbClr val="000000"/>
              </a:solidFill>
              <a:sym typeface="Wingdings" pitchFamily="2" charset="2"/>
            </a:endParaRPr>
          </a:p>
          <a:p>
            <a:pPr>
              <a:lnSpc>
                <a:spcPct val="90000"/>
              </a:lnSpc>
            </a:pPr>
            <a:r>
              <a:rPr lang="en-US" b="1" smtClean="0">
                <a:solidFill>
                  <a:srgbClr val="000000"/>
                </a:solidFill>
                <a:sym typeface="Wingdings" pitchFamily="2" charset="2"/>
              </a:rPr>
              <a:t>Key Issues</a:t>
            </a:r>
          </a:p>
          <a:p>
            <a:pPr>
              <a:lnSpc>
                <a:spcPct val="90000"/>
              </a:lnSpc>
              <a:buFontTx/>
              <a:buChar char="•"/>
            </a:pPr>
            <a:r>
              <a:rPr lang="en-US" smtClean="0">
                <a:solidFill>
                  <a:srgbClr val="000000"/>
                </a:solidFill>
                <a:sym typeface="Wingdings" pitchFamily="2" charset="2"/>
              </a:rPr>
              <a:t> Well-trained, equipped, and supported salespeople give a firm a competitive advantage in the marketplace. </a:t>
            </a:r>
          </a:p>
          <a:p>
            <a:pPr>
              <a:lnSpc>
                <a:spcPct val="90000"/>
              </a:lnSpc>
              <a:buFontTx/>
              <a:buChar char="•"/>
            </a:pPr>
            <a:r>
              <a:rPr lang="en-US" smtClean="0">
                <a:solidFill>
                  <a:srgbClr val="000000"/>
                </a:solidFill>
                <a:sym typeface="Wingdings" pitchFamily="2" charset="2"/>
              </a:rPr>
              <a:t> This ad, by Boise Cascade, highlights the skills that are stressed in salesperson training.  </a:t>
            </a:r>
          </a:p>
          <a:p>
            <a:pPr marL="742950" lvl="1" indent="-285750">
              <a:lnSpc>
                <a:spcPct val="90000"/>
              </a:lnSpc>
              <a:buFontTx/>
              <a:buChar char="•"/>
            </a:pPr>
            <a:r>
              <a:rPr lang="en-US" smtClean="0">
                <a:solidFill>
                  <a:srgbClr val="000000"/>
                </a:solidFill>
              </a:rPr>
              <a:t>Boise Cascade wants its sales staff to stand apart from the competition with more attentive responses to customer needs.  </a:t>
            </a:r>
          </a:p>
          <a:p>
            <a:pPr>
              <a:lnSpc>
                <a:spcPct val="90000"/>
              </a:lnSpc>
              <a:buFontTx/>
              <a:buChar char="•"/>
            </a:pPr>
            <a:r>
              <a:rPr lang="en-US" smtClean="0">
                <a:solidFill>
                  <a:srgbClr val="000000"/>
                </a:solidFill>
                <a:sym typeface="Wingdings" pitchFamily="2" charset="2"/>
              </a:rPr>
              <a:t> Sales training often starts in the classroom with lectures, case studies, and videotaped trial presentations and demonstrations. </a:t>
            </a:r>
          </a:p>
          <a:p>
            <a:pPr marL="742950" lvl="1" indent="-285750">
              <a:lnSpc>
                <a:spcPct val="90000"/>
              </a:lnSpc>
              <a:buFontTx/>
              <a:buChar char="•"/>
            </a:pPr>
            <a:r>
              <a:rPr lang="en-US" smtClean="0">
                <a:solidFill>
                  <a:srgbClr val="000000"/>
                </a:solidFill>
              </a:rPr>
              <a:t>Other parts of the training program may include on-the-job observation of effective salespeople and coaching from sales supervisors. </a:t>
            </a:r>
          </a:p>
          <a:p>
            <a:pPr marL="742950" lvl="1" indent="-285750">
              <a:lnSpc>
                <a:spcPct val="90000"/>
              </a:lnSpc>
              <a:buFontTx/>
              <a:buChar char="•"/>
            </a:pPr>
            <a:r>
              <a:rPr lang="en-US" smtClean="0">
                <a:solidFill>
                  <a:srgbClr val="000000"/>
                </a:solidFill>
              </a:rPr>
              <a:t>Sales meetings, conventions, electronic communications, and ongoing training sessions help to keep salespeople current. </a:t>
            </a:r>
          </a:p>
          <a:p>
            <a:pPr marL="742950" lvl="1" indent="-285750">
              <a:lnSpc>
                <a:spcPct val="90000"/>
              </a:lnSpc>
              <a:buFontTx/>
              <a:buChar char="•"/>
            </a:pPr>
            <a:endParaRPr lang="en-US" smtClean="0">
              <a:solidFill>
                <a:srgbClr val="000000"/>
              </a:solidFill>
            </a:endParaRPr>
          </a:p>
          <a:p>
            <a:pPr>
              <a:lnSpc>
                <a:spcPct val="90000"/>
              </a:lnSpc>
            </a:pPr>
            <a:r>
              <a:rPr lang="en-US" b="1" i="1" smtClean="0">
                <a:solidFill>
                  <a:srgbClr val="000000"/>
                </a:solidFill>
                <a:sym typeface="Wingdings" pitchFamily="2" charset="2"/>
              </a:rPr>
              <a:t>Discussion Question: Why should a firm have so many different methods of training? Why not simply have classroom or videotaped instruction?</a:t>
            </a:r>
          </a:p>
        </p:txBody>
      </p:sp>
      <p:sp>
        <p:nvSpPr>
          <p:cNvPr id="72709"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charset="0"/>
                <a:cs typeface="Arial" charset="0"/>
              </a:defRPr>
            </a:lvl1pPr>
            <a:lvl2pPr marL="742950" indent="-285750" defTabSz="982663" eaLnBrk="0" hangingPunct="0">
              <a:defRPr sz="3600">
                <a:solidFill>
                  <a:schemeClr val="tx1"/>
                </a:solidFill>
                <a:latin typeface="Arial" charset="0"/>
                <a:cs typeface="Arial" charset="0"/>
              </a:defRPr>
            </a:lvl2pPr>
            <a:lvl3pPr marL="1143000" indent="-228600" defTabSz="982663" eaLnBrk="0" hangingPunct="0">
              <a:defRPr sz="3600">
                <a:solidFill>
                  <a:schemeClr val="tx1"/>
                </a:solidFill>
                <a:latin typeface="Arial" charset="0"/>
                <a:cs typeface="Arial" charset="0"/>
              </a:defRPr>
            </a:lvl3pPr>
            <a:lvl4pPr marL="1600200" indent="-228600" defTabSz="982663" eaLnBrk="0" hangingPunct="0">
              <a:defRPr sz="3600">
                <a:solidFill>
                  <a:schemeClr val="tx1"/>
                </a:solidFill>
                <a:latin typeface="Arial" charset="0"/>
                <a:cs typeface="Arial" charset="0"/>
              </a:defRPr>
            </a:lvl4pPr>
            <a:lvl5pPr marL="2057400" indent="-228600" defTabSz="982663" eaLnBrk="0" hangingPunct="0">
              <a:defRPr sz="3600">
                <a:solidFill>
                  <a:schemeClr val="tx1"/>
                </a:solidFill>
                <a:latin typeface="Arial" charset="0"/>
                <a:cs typeface="Arial" charset="0"/>
              </a:defRPr>
            </a:lvl5pPr>
            <a:lvl6pPr marL="2514600" indent="-228600" algn="ctr" defTabSz="982663" eaLnBrk="0" fontAlgn="base" hangingPunct="0">
              <a:spcBef>
                <a:spcPct val="0"/>
              </a:spcBef>
              <a:spcAft>
                <a:spcPct val="0"/>
              </a:spcAft>
              <a:defRPr sz="3600">
                <a:solidFill>
                  <a:schemeClr val="tx1"/>
                </a:solidFill>
                <a:latin typeface="Arial" charset="0"/>
                <a:cs typeface="Arial" charset="0"/>
              </a:defRPr>
            </a:lvl6pPr>
            <a:lvl7pPr marL="2971800" indent="-228600" algn="ctr" defTabSz="982663" eaLnBrk="0" fontAlgn="base" hangingPunct="0">
              <a:spcBef>
                <a:spcPct val="0"/>
              </a:spcBef>
              <a:spcAft>
                <a:spcPct val="0"/>
              </a:spcAft>
              <a:defRPr sz="3600">
                <a:solidFill>
                  <a:schemeClr val="tx1"/>
                </a:solidFill>
                <a:latin typeface="Arial" charset="0"/>
                <a:cs typeface="Arial" charset="0"/>
              </a:defRPr>
            </a:lvl7pPr>
            <a:lvl8pPr marL="3429000" indent="-228600" algn="ctr" defTabSz="982663" eaLnBrk="0" fontAlgn="base" hangingPunct="0">
              <a:spcBef>
                <a:spcPct val="0"/>
              </a:spcBef>
              <a:spcAft>
                <a:spcPct val="0"/>
              </a:spcAft>
              <a:defRPr sz="3600">
                <a:solidFill>
                  <a:schemeClr val="tx1"/>
                </a:solidFill>
                <a:latin typeface="Arial" charset="0"/>
                <a:cs typeface="Arial" charset="0"/>
              </a:defRPr>
            </a:lvl8pPr>
            <a:lvl9pPr marL="3886200" indent="-228600" algn="ctr" defTabSz="982663"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374</a:t>
            </a:r>
            <a:r>
              <a:rPr lang="en-US" sz="1500" b="1" dirty="0">
                <a:solidFill>
                  <a:srgbClr val="000000"/>
                </a:solidFill>
              </a:rPr>
              <a:t>.</a:t>
            </a: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03238" y="539750"/>
            <a:ext cx="3162300" cy="2373313"/>
          </a:xfrm>
          <a:ln/>
        </p:spPr>
      </p:sp>
      <p:sp>
        <p:nvSpPr>
          <p:cNvPr id="73731"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b="1" dirty="0" smtClean="0">
                <a:solidFill>
                  <a:srgbClr val="000000"/>
                </a:solidFill>
              </a:rPr>
              <a:t>Summary Overview</a:t>
            </a:r>
          </a:p>
          <a:p>
            <a:pPr>
              <a:lnSpc>
                <a:spcPct val="90000"/>
              </a:lnSpc>
              <a:defRPr/>
            </a:pPr>
            <a:r>
              <a:rPr lang="en-US" dirty="0" smtClean="0">
                <a:solidFill>
                  <a:srgbClr val="000000"/>
                </a:solidFill>
              </a:rPr>
              <a:t>To recruit and keep good salespeople, a firm must design an attractive compensation package that also motivates salespeople to become top performers.  The key is to match what people want to do and what interests them with the needs of the company.</a:t>
            </a:r>
          </a:p>
          <a:p>
            <a:pPr>
              <a:lnSpc>
                <a:spcPct val="90000"/>
              </a:lnSpc>
              <a:defRPr/>
            </a:pPr>
            <a:endParaRPr lang="en-US" dirty="0" smtClean="0">
              <a:solidFill>
                <a:srgbClr val="000000"/>
              </a:solidFill>
            </a:endParaRPr>
          </a:p>
          <a:p>
            <a:pPr>
              <a:lnSpc>
                <a:spcPct val="90000"/>
              </a:lnSpc>
              <a:defRPr/>
            </a:pPr>
            <a:r>
              <a:rPr lang="en-US" b="1" dirty="0" smtClean="0">
                <a:solidFill>
                  <a:srgbClr val="000000"/>
                </a:solidFill>
              </a:rPr>
              <a:t>Key Issues</a:t>
            </a:r>
          </a:p>
          <a:p>
            <a:pPr>
              <a:lnSpc>
                <a:spcPct val="90000"/>
              </a:lnSpc>
              <a:buFontTx/>
              <a:buChar char="•"/>
              <a:defRPr/>
            </a:pPr>
            <a:r>
              <a:rPr lang="en-US" dirty="0" smtClean="0">
                <a:solidFill>
                  <a:srgbClr val="000000"/>
                </a:solidFill>
              </a:rPr>
              <a:t> Two basic decisions must be made in developing a compensation plan: </a:t>
            </a:r>
            <a:r>
              <a:rPr lang="en-US" u="sng" dirty="0" smtClean="0">
                <a:solidFill>
                  <a:srgbClr val="000000"/>
                </a:solidFill>
              </a:rPr>
              <a:t>the level of compensation, and the method of payment. </a:t>
            </a:r>
          </a:p>
          <a:p>
            <a:pPr>
              <a:lnSpc>
                <a:spcPct val="90000"/>
              </a:lnSpc>
              <a:buFontTx/>
              <a:buChar char="•"/>
              <a:defRPr/>
            </a:pPr>
            <a:r>
              <a:rPr lang="en-US" dirty="0" smtClean="0">
                <a:solidFill>
                  <a:srgbClr val="000000"/>
                </a:solidFill>
              </a:rPr>
              <a:t> Regarding the level of compensation, the amount of money a person can make should be at least comparable to competitors’ compensation.</a:t>
            </a:r>
          </a:p>
          <a:p>
            <a:pPr>
              <a:lnSpc>
                <a:spcPct val="90000"/>
              </a:lnSpc>
              <a:buFontTx/>
              <a:buChar char="•"/>
              <a:defRPr/>
            </a:pPr>
            <a:r>
              <a:rPr lang="en-US" u="sng" dirty="0" smtClean="0">
                <a:solidFill>
                  <a:srgbClr val="000000"/>
                </a:solidFill>
              </a:rPr>
              <a:t> Compensation varies with the job and needed skills</a:t>
            </a:r>
            <a:r>
              <a:rPr lang="en-US" dirty="0" smtClean="0">
                <a:solidFill>
                  <a:srgbClr val="000000"/>
                </a:solidFill>
              </a:rPr>
              <a:t>.</a:t>
            </a:r>
          </a:p>
          <a:p>
            <a:pPr>
              <a:lnSpc>
                <a:spcPct val="90000"/>
              </a:lnSpc>
              <a:buFontTx/>
              <a:buChar char="•"/>
              <a:defRPr/>
            </a:pPr>
            <a:r>
              <a:rPr lang="en-US" u="sng" dirty="0" smtClean="0">
                <a:solidFill>
                  <a:srgbClr val="000000"/>
                </a:solidFill>
              </a:rPr>
              <a:t> Payment methods also vary</a:t>
            </a:r>
            <a:r>
              <a:rPr lang="en-US" dirty="0" smtClean="0">
                <a:solidFill>
                  <a:srgbClr val="000000"/>
                </a:solidFill>
              </a:rPr>
              <a:t>. Salespeople are typically compensated by:</a:t>
            </a:r>
          </a:p>
          <a:p>
            <a:pPr marL="449263" lvl="1">
              <a:lnSpc>
                <a:spcPct val="90000"/>
              </a:lnSpc>
              <a:defRPr/>
            </a:pPr>
            <a:r>
              <a:rPr lang="en-US" b="1" dirty="0" smtClean="0">
                <a:solidFill>
                  <a:srgbClr val="000000"/>
                </a:solidFill>
                <a:sym typeface="Wingdings" pitchFamily="2" charset="2"/>
              </a:rPr>
              <a:t> </a:t>
            </a:r>
            <a:r>
              <a:rPr lang="en-US" dirty="0" smtClean="0">
                <a:solidFill>
                  <a:srgbClr val="000000"/>
                </a:solidFill>
              </a:rPr>
              <a:t>straight salary; </a:t>
            </a:r>
          </a:p>
          <a:p>
            <a:pPr marL="449263" lvl="1">
              <a:lnSpc>
                <a:spcPct val="90000"/>
              </a:lnSpc>
              <a:defRPr/>
            </a:pPr>
            <a:r>
              <a:rPr lang="en-US" b="1" dirty="0" smtClean="0">
                <a:solidFill>
                  <a:srgbClr val="000000"/>
                </a:solidFill>
                <a:sym typeface="Wingdings" pitchFamily="2" charset="2"/>
              </a:rPr>
              <a:t> </a:t>
            </a:r>
            <a:r>
              <a:rPr lang="en-US" dirty="0" smtClean="0">
                <a:solidFill>
                  <a:srgbClr val="000000"/>
                </a:solidFill>
              </a:rPr>
              <a:t>straight commission--a percentage of sales, or </a:t>
            </a:r>
          </a:p>
          <a:p>
            <a:pPr marL="620713" lvl="1" indent="-171450">
              <a:lnSpc>
                <a:spcPct val="90000"/>
              </a:lnSpc>
              <a:buFont typeface="Wingdings" pitchFamily="2" charset="2"/>
              <a:buChar char="à"/>
              <a:defRPr/>
            </a:pPr>
            <a:r>
              <a:rPr lang="en-US" dirty="0" smtClean="0">
                <a:solidFill>
                  <a:srgbClr val="000000"/>
                </a:solidFill>
              </a:rPr>
              <a:t>some combination of salary and commission.  </a:t>
            </a:r>
          </a:p>
          <a:p>
            <a:pPr marL="449263" lvl="1">
              <a:lnSpc>
                <a:spcPct val="90000"/>
              </a:lnSpc>
              <a:buFont typeface="Wingdings" pitchFamily="2" charset="2"/>
              <a:buNone/>
              <a:defRPr/>
            </a:pPr>
            <a:endParaRPr lang="en-US" dirty="0" smtClean="0">
              <a:solidFill>
                <a:srgbClr val="000000"/>
              </a:solidFill>
            </a:endParaRPr>
          </a:p>
          <a:p>
            <a:pPr>
              <a:lnSpc>
                <a:spcPct val="90000"/>
              </a:lnSpc>
              <a:defRPr/>
            </a:pPr>
            <a:r>
              <a:rPr lang="en-US" b="1" i="1" dirty="0" smtClean="0">
                <a:solidFill>
                  <a:srgbClr val="000000"/>
                </a:solidFill>
              </a:rPr>
              <a:t>Discussion Question: Which one of these plans would provide the most security? Which one would provide the most incentive?</a:t>
            </a:r>
          </a:p>
          <a:p>
            <a:pPr>
              <a:lnSpc>
                <a:spcPct val="90000"/>
              </a:lnSpc>
              <a:defRPr/>
            </a:pPr>
            <a:endParaRPr lang="en-US" i="1" dirty="0" smtClean="0">
              <a:solidFill>
                <a:srgbClr val="000000"/>
              </a:solidFill>
            </a:endParaRPr>
          </a:p>
          <a:p>
            <a:pPr>
              <a:lnSpc>
                <a:spcPct val="90000"/>
              </a:lnSpc>
              <a:buFontTx/>
              <a:buChar char="•"/>
              <a:defRPr/>
            </a:pPr>
            <a:r>
              <a:rPr lang="en-US" dirty="0" smtClean="0">
                <a:solidFill>
                  <a:srgbClr val="000000"/>
                </a:solidFill>
              </a:rPr>
              <a:t> Combination plans are most common.</a:t>
            </a:r>
          </a:p>
          <a:p>
            <a:pPr>
              <a:lnSpc>
                <a:spcPct val="90000"/>
              </a:lnSpc>
              <a:defRPr/>
            </a:pPr>
            <a:endParaRPr lang="en-US" dirty="0" smtClean="0"/>
          </a:p>
          <a:p>
            <a:pPr>
              <a:lnSpc>
                <a:spcPct val="90000"/>
              </a:lnSpc>
              <a:defRPr/>
            </a:pPr>
            <a:endParaRPr lang="en-US" dirty="0" smtClean="0"/>
          </a:p>
        </p:txBody>
      </p:sp>
      <p:sp>
        <p:nvSpPr>
          <p:cNvPr id="73732"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374-375</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7373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03238" y="539750"/>
            <a:ext cx="3162300" cy="2373313"/>
          </a:xfrm>
          <a:ln/>
        </p:spPr>
      </p:sp>
      <p:sp>
        <p:nvSpPr>
          <p:cNvPr id="7475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t>The purpose of this exercise is to help students understand the various sales force compensation options.  The exercise begins with three scenarios in which students are challenged to identify the most appropriate compensation plan based on the nature of the selling task.  Next, students are asked to calculate the level of compensation for three different combination compensation plans, and make a recommendation as to which they would implement given a particular sales forecast.  Finally, students are challenged to evaluate a more realistic scenario in which the rate of commission associated with each combination plan influences the level of sales volume and as a result, revenues.  Each portion of the combination sales compensation plan analysis is accompanied by multiple graphs.</a:t>
            </a:r>
          </a:p>
          <a:p>
            <a:pPr>
              <a:lnSpc>
                <a:spcPct val="90000"/>
              </a:lnSpc>
            </a:pPr>
            <a:endParaRPr lang="en-US" smtClean="0"/>
          </a:p>
          <a:p>
            <a:pPr>
              <a:lnSpc>
                <a:spcPct val="90000"/>
              </a:lnSpc>
            </a:pPr>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a:p>
            <a:pPr>
              <a:lnSpc>
                <a:spcPct val="90000"/>
              </a:lnSpc>
            </a:pPr>
            <a:endParaRPr lang="en-US" smtClean="0"/>
          </a:p>
          <a:p>
            <a:pPr eaLnBrk="1" hangingPunct="1">
              <a:lnSpc>
                <a:spcPct val="90000"/>
              </a:lnSpc>
            </a:pPr>
            <a:endParaRPr lang="en-US" smtClean="0"/>
          </a:p>
        </p:txBody>
      </p:sp>
      <p:sp>
        <p:nvSpPr>
          <p:cNvPr id="74756"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374-375</a:t>
            </a:r>
            <a:r>
              <a:rPr lang="en-US" sz="1500" b="1" dirty="0">
                <a:solidFill>
                  <a:srgbClr val="000000"/>
                </a:solidFill>
              </a:rPr>
              <a:t>.</a:t>
            </a:r>
          </a:p>
        </p:txBody>
      </p:sp>
      <p:sp>
        <p:nvSpPr>
          <p:cNvPr id="7475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4132E19B-EE52-48A6-9B0E-04D718576EAB}" type="slidenum">
              <a:rPr lang="en-US" sz="1200">
                <a:solidFill>
                  <a:srgbClr val="000000"/>
                </a:solidFill>
              </a:rPr>
              <a:pPr eaLnBrk="1" hangingPunct="1"/>
              <a:t>25</a:t>
            </a:fld>
            <a:endParaRPr lang="en-US" sz="1200">
              <a:solidFill>
                <a:srgbClr val="000000"/>
              </a:solidFill>
            </a:endParaRPr>
          </a:p>
        </p:txBody>
      </p:sp>
      <p:sp>
        <p:nvSpPr>
          <p:cNvPr id="75779" name="Rectangle 2"/>
          <p:cNvSpPr>
            <a:spLocks noGrp="1" noRot="1" noChangeAspect="1" noChangeArrowheads="1" noTextEdit="1"/>
          </p:cNvSpPr>
          <p:nvPr>
            <p:ph type="sldImg"/>
          </p:nvPr>
        </p:nvSpPr>
        <p:spPr>
          <a:xfrm>
            <a:off x="522288" y="549275"/>
            <a:ext cx="3216275" cy="2413000"/>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What determines the choice of the pay plan? </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b="1" u="sng" smtClean="0">
                <a:solidFill>
                  <a:srgbClr val="000000"/>
                </a:solidFill>
                <a:sym typeface="Wingdings" pitchFamily="2" charset="2"/>
              </a:rPr>
              <a:t> Straight salary gives control—if there is close supervision</a:t>
            </a:r>
            <a:r>
              <a:rPr lang="en-US" b="1" smtClean="0">
                <a:solidFill>
                  <a:srgbClr val="000000"/>
                </a:solidFill>
                <a:sym typeface="Wingdings" pitchFamily="2" charset="2"/>
              </a:rPr>
              <a:t>. </a:t>
            </a:r>
          </a:p>
          <a:p>
            <a:pPr marL="742950" lvl="1" indent="-285750">
              <a:buFontTx/>
              <a:buChar char="•"/>
            </a:pPr>
            <a:r>
              <a:rPr lang="en-US" smtClean="0">
                <a:solidFill>
                  <a:srgbClr val="000000"/>
                </a:solidFill>
              </a:rPr>
              <a:t>The salaried salesperson is expected to do what the sales manager wants. </a:t>
            </a:r>
          </a:p>
          <a:p>
            <a:pPr marL="742950" lvl="1" indent="-285750">
              <a:buFontTx/>
              <a:buChar char="•"/>
            </a:pPr>
            <a:r>
              <a:rPr lang="en-US" smtClean="0">
                <a:solidFill>
                  <a:srgbClr val="000000"/>
                </a:solidFill>
              </a:rPr>
              <a:t>Sales managers need to exercise close supervision. </a:t>
            </a:r>
          </a:p>
          <a:p>
            <a:pPr>
              <a:buFontTx/>
              <a:buChar char="•"/>
            </a:pPr>
            <a:r>
              <a:rPr lang="en-US" b="1" smtClean="0">
                <a:solidFill>
                  <a:srgbClr val="000000"/>
                </a:solidFill>
                <a:sym typeface="Wingdings" pitchFamily="2" charset="2"/>
              </a:rPr>
              <a:t> </a:t>
            </a:r>
            <a:r>
              <a:rPr lang="en-US" b="1" u="sng" smtClean="0">
                <a:solidFill>
                  <a:srgbClr val="000000"/>
                </a:solidFill>
                <a:sym typeface="Wingdings" pitchFamily="2" charset="2"/>
              </a:rPr>
              <a:t>Commissions can both motivate and direct</a:t>
            </a:r>
            <a:r>
              <a:rPr lang="en-US" b="1" smtClean="0">
                <a:solidFill>
                  <a:srgbClr val="000000"/>
                </a:solidFill>
                <a:sym typeface="Wingdings" pitchFamily="2" charset="2"/>
              </a:rPr>
              <a:t>.</a:t>
            </a:r>
          </a:p>
          <a:p>
            <a:pPr marL="742950" lvl="1" indent="-285750">
              <a:buFontTx/>
              <a:buChar char="•"/>
            </a:pPr>
            <a:r>
              <a:rPr lang="en-US" smtClean="0">
                <a:solidFill>
                  <a:srgbClr val="000000"/>
                </a:solidFill>
              </a:rPr>
              <a:t>A salesperson on straight commission tends to be his or her own boss. </a:t>
            </a:r>
          </a:p>
          <a:p>
            <a:pPr>
              <a:buFontTx/>
              <a:buChar char="•"/>
            </a:pPr>
            <a:r>
              <a:rPr lang="en-US" b="1" smtClean="0">
                <a:solidFill>
                  <a:srgbClr val="000000"/>
                </a:solidFill>
                <a:sym typeface="Wingdings" pitchFamily="2" charset="2"/>
              </a:rPr>
              <a:t> </a:t>
            </a:r>
            <a:r>
              <a:rPr lang="en-US" b="1" u="sng" smtClean="0">
                <a:solidFill>
                  <a:srgbClr val="000000"/>
                </a:solidFill>
                <a:sym typeface="Wingdings" pitchFamily="2" charset="2"/>
              </a:rPr>
              <a:t>Incentives should link efforts to results</a:t>
            </a:r>
            <a:r>
              <a:rPr lang="en-US" b="1" smtClean="0">
                <a:solidFill>
                  <a:srgbClr val="000000"/>
                </a:solidFill>
                <a:sym typeface="Wingdings" pitchFamily="2" charset="2"/>
              </a:rPr>
              <a:t>. </a:t>
            </a:r>
          </a:p>
          <a:p>
            <a:pPr marL="742950" lvl="1" indent="-285750">
              <a:buFontTx/>
              <a:buChar char="•"/>
            </a:pPr>
            <a:r>
              <a:rPr lang="en-US" smtClean="0">
                <a:solidFill>
                  <a:srgbClr val="000000"/>
                </a:solidFill>
              </a:rPr>
              <a:t>Incentives must be carefully aligned with the firm’s objectives. </a:t>
            </a:r>
          </a:p>
          <a:p>
            <a:pPr marL="742950" lvl="1" indent="-285750">
              <a:buFontTx/>
              <a:buChar char="•"/>
            </a:pPr>
            <a:endParaRPr lang="en-US" smtClean="0">
              <a:solidFill>
                <a:srgbClr val="000000"/>
              </a:solidFill>
            </a:endParaRPr>
          </a:p>
          <a:p>
            <a:r>
              <a:rPr lang="en-US" b="1" i="1" smtClean="0">
                <a:solidFill>
                  <a:srgbClr val="000000"/>
                </a:solidFill>
                <a:sym typeface="Wingdings" pitchFamily="2" charset="2"/>
              </a:rPr>
              <a:t>Discussion Question: What types of incentives do you think would motivate people to sell more or to provide better customer service? </a:t>
            </a:r>
          </a:p>
          <a:p>
            <a:endParaRPr lang="en-US" b="1" i="1" smtClean="0">
              <a:solidFill>
                <a:srgbClr val="000000"/>
              </a:solidFill>
              <a:sym typeface="Wingdings" pitchFamily="2" charset="2"/>
            </a:endParaRPr>
          </a:p>
          <a:p>
            <a:pPr>
              <a:buFontTx/>
              <a:buChar char="•"/>
            </a:pPr>
            <a:r>
              <a:rPr lang="en-US" b="1" smtClean="0">
                <a:solidFill>
                  <a:srgbClr val="000000"/>
                </a:solidFill>
                <a:sym typeface="Wingdings" pitchFamily="2" charset="2"/>
              </a:rPr>
              <a:t> </a:t>
            </a:r>
            <a:r>
              <a:rPr lang="en-US" smtClean="0">
                <a:solidFill>
                  <a:srgbClr val="000000"/>
                </a:solidFill>
                <a:sym typeface="Wingdings" pitchFamily="2" charset="2"/>
              </a:rPr>
              <a:t>Differences in territory potential can be taken into account when setting </a:t>
            </a:r>
            <a:r>
              <a:rPr lang="en-US" u="sng" smtClean="0">
                <a:solidFill>
                  <a:srgbClr val="000000"/>
                </a:solidFill>
                <a:sym typeface="Wingdings" pitchFamily="2" charset="2"/>
              </a:rPr>
              <a:t>sales quotas</a:t>
            </a:r>
            <a:r>
              <a:rPr lang="en-US" smtClean="0">
                <a:solidFill>
                  <a:srgbClr val="000000"/>
                </a:solidFill>
                <a:sym typeface="Wingdings" pitchFamily="2" charset="2"/>
              </a:rPr>
              <a:t>– the specific sales or profit objectives that salespeople are expected to achieve.</a:t>
            </a:r>
          </a:p>
          <a:p>
            <a:pPr>
              <a:buFontTx/>
              <a:buChar char="•"/>
            </a:pPr>
            <a:r>
              <a:rPr lang="en-US" smtClean="0">
                <a:solidFill>
                  <a:srgbClr val="000000"/>
                </a:solidFill>
                <a:sym typeface="Wingdings" pitchFamily="2" charset="2"/>
              </a:rPr>
              <a:t> Synygy, pictured in the ad above, is a professional-service company that specializes in helping other firms to design and implement sales compensation programs that will help them achieve their objectives. </a:t>
            </a:r>
          </a:p>
          <a:p>
            <a:pPr>
              <a:buFontTx/>
              <a:buChar char="•"/>
            </a:pPr>
            <a:r>
              <a:rPr lang="en-US" smtClean="0">
                <a:solidFill>
                  <a:srgbClr val="000000"/>
                </a:solidFill>
                <a:sym typeface="Wingdings" pitchFamily="2" charset="2"/>
              </a:rPr>
              <a:t> Synygy has been used to implement and manage the variable pay plans for more of the world's largest corporations than any other software solution. </a:t>
            </a:r>
          </a:p>
        </p:txBody>
      </p:sp>
      <p:sp>
        <p:nvSpPr>
          <p:cNvPr id="75781"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charset="0"/>
                <a:cs typeface="Arial" charset="0"/>
              </a:defRPr>
            </a:lvl1pPr>
            <a:lvl2pPr marL="742950" indent="-285750" defTabSz="982663" eaLnBrk="0" hangingPunct="0">
              <a:defRPr sz="3600">
                <a:solidFill>
                  <a:schemeClr val="tx1"/>
                </a:solidFill>
                <a:latin typeface="Arial" charset="0"/>
                <a:cs typeface="Arial" charset="0"/>
              </a:defRPr>
            </a:lvl2pPr>
            <a:lvl3pPr marL="1143000" indent="-228600" defTabSz="982663" eaLnBrk="0" hangingPunct="0">
              <a:defRPr sz="3600">
                <a:solidFill>
                  <a:schemeClr val="tx1"/>
                </a:solidFill>
                <a:latin typeface="Arial" charset="0"/>
                <a:cs typeface="Arial" charset="0"/>
              </a:defRPr>
            </a:lvl3pPr>
            <a:lvl4pPr marL="1600200" indent="-228600" defTabSz="982663" eaLnBrk="0" hangingPunct="0">
              <a:defRPr sz="3600">
                <a:solidFill>
                  <a:schemeClr val="tx1"/>
                </a:solidFill>
                <a:latin typeface="Arial" charset="0"/>
                <a:cs typeface="Arial" charset="0"/>
              </a:defRPr>
            </a:lvl4pPr>
            <a:lvl5pPr marL="2057400" indent="-228600" defTabSz="982663" eaLnBrk="0" hangingPunct="0">
              <a:defRPr sz="3600">
                <a:solidFill>
                  <a:schemeClr val="tx1"/>
                </a:solidFill>
                <a:latin typeface="Arial" charset="0"/>
                <a:cs typeface="Arial" charset="0"/>
              </a:defRPr>
            </a:lvl5pPr>
            <a:lvl6pPr marL="2514600" indent="-228600" algn="ctr" defTabSz="982663" eaLnBrk="0" fontAlgn="base" hangingPunct="0">
              <a:spcBef>
                <a:spcPct val="0"/>
              </a:spcBef>
              <a:spcAft>
                <a:spcPct val="0"/>
              </a:spcAft>
              <a:defRPr sz="3600">
                <a:solidFill>
                  <a:schemeClr val="tx1"/>
                </a:solidFill>
                <a:latin typeface="Arial" charset="0"/>
                <a:cs typeface="Arial" charset="0"/>
              </a:defRPr>
            </a:lvl6pPr>
            <a:lvl7pPr marL="2971800" indent="-228600" algn="ctr" defTabSz="982663" eaLnBrk="0" fontAlgn="base" hangingPunct="0">
              <a:spcBef>
                <a:spcPct val="0"/>
              </a:spcBef>
              <a:spcAft>
                <a:spcPct val="0"/>
              </a:spcAft>
              <a:defRPr sz="3600">
                <a:solidFill>
                  <a:schemeClr val="tx1"/>
                </a:solidFill>
                <a:latin typeface="Arial" charset="0"/>
                <a:cs typeface="Arial" charset="0"/>
              </a:defRPr>
            </a:lvl7pPr>
            <a:lvl8pPr marL="3429000" indent="-228600" algn="ctr" defTabSz="982663" eaLnBrk="0" fontAlgn="base" hangingPunct="0">
              <a:spcBef>
                <a:spcPct val="0"/>
              </a:spcBef>
              <a:spcAft>
                <a:spcPct val="0"/>
              </a:spcAft>
              <a:defRPr sz="3600">
                <a:solidFill>
                  <a:schemeClr val="tx1"/>
                </a:solidFill>
                <a:latin typeface="Arial" charset="0"/>
                <a:cs typeface="Arial" charset="0"/>
              </a:defRPr>
            </a:lvl8pPr>
            <a:lvl9pPr marL="3886200" indent="-228600" algn="ctr" defTabSz="982663"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375-376</a:t>
            </a:r>
            <a:r>
              <a:rPr lang="en-US" sz="1500" b="1" dirty="0">
                <a:solidFill>
                  <a:srgbClr val="000000"/>
                </a:solidFill>
              </a:rPr>
              <a:t>.</a:t>
            </a: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503238" y="539750"/>
            <a:ext cx="3162300" cy="2373313"/>
          </a:xfrm>
          <a:ln/>
        </p:spPr>
      </p:sp>
      <p:sp>
        <p:nvSpPr>
          <p:cNvPr id="76803"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b="1" dirty="0" smtClean="0"/>
              <a:t>Summary Overview</a:t>
            </a:r>
          </a:p>
          <a:p>
            <a:pPr>
              <a:lnSpc>
                <a:spcPct val="90000"/>
              </a:lnSpc>
              <a:defRPr/>
            </a:pPr>
            <a:r>
              <a:rPr lang="en-US" dirty="0" smtClean="0"/>
              <a:t>Limitations on working capital or market uncertainty may compel a company to choose a straight commission plan, or combination plan with a large commission component.  That way, total selling expense goes up only if salespeople actually bring in customers and revenue.</a:t>
            </a:r>
          </a:p>
          <a:p>
            <a:pPr>
              <a:lnSpc>
                <a:spcPct val="90000"/>
              </a:lnSpc>
              <a:defRPr/>
            </a:pPr>
            <a:endParaRPr lang="en-US" dirty="0" smtClean="0"/>
          </a:p>
          <a:p>
            <a:pPr>
              <a:lnSpc>
                <a:spcPct val="90000"/>
              </a:lnSpc>
              <a:defRPr/>
            </a:pPr>
            <a:r>
              <a:rPr lang="en-US" b="1" dirty="0" smtClean="0"/>
              <a:t>Key Issues</a:t>
            </a:r>
          </a:p>
          <a:p>
            <a:pPr>
              <a:lnSpc>
                <a:spcPct val="90000"/>
              </a:lnSpc>
              <a:buFontTx/>
              <a:buChar char="•"/>
              <a:defRPr/>
            </a:pPr>
            <a:r>
              <a:rPr lang="en-US" b="1" dirty="0" smtClean="0"/>
              <a:t> This exhibit illustrates that straight salary is simple to understand and administer.  It’s the same regardless of sales.  </a:t>
            </a:r>
          </a:p>
          <a:p>
            <a:pPr>
              <a:lnSpc>
                <a:spcPct val="90000"/>
              </a:lnSpc>
              <a:defRPr/>
            </a:pPr>
            <a:r>
              <a:rPr lang="en-US" b="1" dirty="0" smtClean="0">
                <a:solidFill>
                  <a:srgbClr val="000000"/>
                </a:solidFill>
                <a:sym typeface="Wingdings" pitchFamily="2" charset="2"/>
              </a:rPr>
              <a:t> </a:t>
            </a:r>
            <a:r>
              <a:rPr lang="en-US" b="1" dirty="0" smtClean="0"/>
              <a:t>Commission is more complicated but can add flexibility.  As sales volume increases, total selling expense: </a:t>
            </a:r>
          </a:p>
          <a:p>
            <a:pPr marL="728663" lvl="1" indent="-279400">
              <a:lnSpc>
                <a:spcPct val="90000"/>
              </a:lnSpc>
              <a:buFontTx/>
              <a:buChar char="•"/>
              <a:defRPr/>
            </a:pPr>
            <a:r>
              <a:rPr lang="en-US" dirty="0" smtClean="0"/>
              <a:t>increases at the fastest rate for a straight commission plan; </a:t>
            </a:r>
          </a:p>
          <a:p>
            <a:pPr marL="728663" lvl="1" indent="-279400">
              <a:lnSpc>
                <a:spcPct val="90000"/>
              </a:lnSpc>
              <a:buFontTx/>
              <a:buChar char="•"/>
              <a:defRPr/>
            </a:pPr>
            <a:r>
              <a:rPr lang="en-US" dirty="0" smtClean="0"/>
              <a:t>increases at a lesser rate for a combination plan; and </a:t>
            </a:r>
          </a:p>
          <a:p>
            <a:pPr marL="728663" lvl="1" indent="-279400">
              <a:lnSpc>
                <a:spcPct val="90000"/>
              </a:lnSpc>
              <a:buFontTx/>
              <a:buChar char="•"/>
              <a:defRPr/>
            </a:pPr>
            <a:r>
              <a:rPr lang="en-US" dirty="0" smtClean="0"/>
              <a:t>remains constant with a straight salary plan. </a:t>
            </a:r>
          </a:p>
          <a:p>
            <a:pPr marL="171450" indent="-171450">
              <a:lnSpc>
                <a:spcPct val="90000"/>
              </a:lnSpc>
              <a:buFont typeface="Wingdings" pitchFamily="2" charset="2"/>
              <a:buChar char="à"/>
              <a:defRPr/>
            </a:pPr>
            <a:r>
              <a:rPr lang="en-US" b="1" dirty="0" smtClean="0">
                <a:solidFill>
                  <a:srgbClr val="000000"/>
                </a:solidFill>
                <a:sym typeface="Wingdings" pitchFamily="2" charset="2"/>
              </a:rPr>
              <a:t>A straight salary plan is simple – salespeople’s pay is not dependent on the amount they sell.</a:t>
            </a:r>
          </a:p>
          <a:p>
            <a:pPr marL="171450" indent="-171450">
              <a:lnSpc>
                <a:spcPct val="90000"/>
              </a:lnSpc>
              <a:buFont typeface="Wingdings" pitchFamily="2" charset="2"/>
              <a:buChar char="à"/>
              <a:defRPr/>
            </a:pPr>
            <a:r>
              <a:rPr lang="en-US" b="1" dirty="0" smtClean="0">
                <a:solidFill>
                  <a:srgbClr val="000000"/>
                </a:solidFill>
                <a:sym typeface="Wingdings" pitchFamily="2" charset="2"/>
              </a:rPr>
              <a:t>A combination plan includes some salary and some commission.</a:t>
            </a:r>
            <a:r>
              <a:rPr lang="en-US" b="1" dirty="0" smtClean="0"/>
              <a:t> </a:t>
            </a:r>
          </a:p>
          <a:p>
            <a:pPr>
              <a:lnSpc>
                <a:spcPct val="90000"/>
              </a:lnSpc>
              <a:buFontTx/>
              <a:buChar char="•"/>
              <a:defRPr/>
            </a:pPr>
            <a:r>
              <a:rPr lang="en-US" b="1" u="sng" dirty="0" smtClean="0"/>
              <a:t> Compensation plans should be clear</a:t>
            </a:r>
            <a:r>
              <a:rPr lang="en-US" b="1" dirty="0" smtClean="0"/>
              <a:t>.</a:t>
            </a:r>
          </a:p>
          <a:p>
            <a:pPr marL="728663" lvl="1" indent="-279400">
              <a:lnSpc>
                <a:spcPct val="90000"/>
              </a:lnSpc>
              <a:buFontTx/>
              <a:buChar char="•"/>
              <a:defRPr/>
            </a:pPr>
            <a:r>
              <a:rPr lang="en-US" dirty="0" smtClean="0"/>
              <a:t>Salespeople need to see the link between effort and income. Although straight salary plans provide the most simplicity, sales managers often sacrifice some simplicity to achieve control, incentive, and flexibility.</a:t>
            </a:r>
          </a:p>
          <a:p>
            <a:pPr marL="728663" lvl="1" indent="-279400">
              <a:lnSpc>
                <a:spcPct val="90000"/>
              </a:lnSpc>
              <a:buFontTx/>
              <a:buChar char="•"/>
              <a:defRPr/>
            </a:pPr>
            <a:endParaRPr lang="en-US" dirty="0" smtClean="0"/>
          </a:p>
          <a:p>
            <a:pPr>
              <a:lnSpc>
                <a:spcPct val="90000"/>
              </a:lnSpc>
              <a:defRPr/>
            </a:pPr>
            <a:r>
              <a:rPr lang="en-US" b="1" i="1" dirty="0" smtClean="0"/>
              <a:t>Discussion Question: What would be the simplest compensation plan—straight salary, straight commission, or a combination plan? Why?</a:t>
            </a:r>
          </a:p>
          <a:p>
            <a:pPr>
              <a:lnSpc>
                <a:spcPct val="90000"/>
              </a:lnSpc>
              <a:defRPr/>
            </a:pPr>
            <a:endParaRPr lang="en-US" b="1" i="1" dirty="0" smtClean="0"/>
          </a:p>
          <a:p>
            <a:pPr>
              <a:lnSpc>
                <a:spcPct val="90000"/>
              </a:lnSpc>
              <a:buFontTx/>
              <a:buChar char="•"/>
              <a:defRPr/>
            </a:pPr>
            <a:r>
              <a:rPr lang="en-US" b="1" u="sng" dirty="0" smtClean="0"/>
              <a:t> Sales managers must plan, implement, and control</a:t>
            </a:r>
            <a:r>
              <a:rPr lang="en-US" b="1" dirty="0" smtClean="0"/>
              <a:t> the compensation plan.</a:t>
            </a:r>
          </a:p>
          <a:p>
            <a:pPr>
              <a:lnSpc>
                <a:spcPct val="90000"/>
              </a:lnSpc>
              <a:defRPr/>
            </a:pPr>
            <a:endParaRPr lang="en-US" dirty="0" smtClean="0"/>
          </a:p>
        </p:txBody>
      </p:sp>
      <p:sp>
        <p:nvSpPr>
          <p:cNvPr id="76804"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376</a:t>
            </a:r>
            <a:r>
              <a:rPr lang="en-US" sz="1500" b="1" dirty="0">
                <a:solidFill>
                  <a:srgbClr val="000000"/>
                </a:solidFill>
              </a:rPr>
              <a:t>.</a:t>
            </a:r>
          </a:p>
        </p:txBody>
      </p:sp>
      <p:sp>
        <p:nvSpPr>
          <p:cNvPr id="7680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503238" y="539750"/>
            <a:ext cx="3162300" cy="2373313"/>
          </a:xfrm>
          <a:ln/>
        </p:spPr>
      </p:sp>
      <p:sp>
        <p:nvSpPr>
          <p:cNvPr id="7782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t>Answer: A</a:t>
            </a:r>
          </a:p>
          <a:p>
            <a:pPr>
              <a:lnSpc>
                <a:spcPct val="90000"/>
              </a:lnSpc>
            </a:pPr>
            <a:endParaRPr lang="en-US" smtClean="0"/>
          </a:p>
          <a:p>
            <a:pPr>
              <a:lnSpc>
                <a:spcPct val="90000"/>
              </a:lnSpc>
            </a:pPr>
            <a:r>
              <a:rPr lang="en-US" i="1" u="sng" smtClean="0"/>
              <a:t>Checking your knowledge (answer explanation):</a:t>
            </a:r>
          </a:p>
          <a:p>
            <a:pPr>
              <a:lnSpc>
                <a:spcPct val="90000"/>
              </a:lnSpc>
            </a:pPr>
            <a:r>
              <a:rPr lang="en-US" smtClean="0"/>
              <a:t>Anne’s description of her insurance job matches a straight commission compensation plan. There were certain months where she met her requirements and earned her commission in a few days. But there were months when she did not meet her requirements and earned nothing. This compensation format is consistent with a straight commission plan. The best answer selection is ‘A’.</a:t>
            </a:r>
          </a:p>
          <a:p>
            <a:pPr>
              <a:lnSpc>
                <a:spcPct val="90000"/>
              </a:lnSpc>
            </a:pPr>
            <a:endParaRPr lang="en-US" smtClean="0"/>
          </a:p>
          <a:p>
            <a:pPr>
              <a:lnSpc>
                <a:spcPct val="90000"/>
              </a:lnSpc>
            </a:pPr>
            <a:endParaRPr lang="en-US" smtClean="0"/>
          </a:p>
        </p:txBody>
      </p:sp>
      <p:sp>
        <p:nvSpPr>
          <p:cNvPr id="77828"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8" tIns="48388" rIns="96778" bIns="48388">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375</a:t>
            </a:r>
            <a:r>
              <a:rPr lang="en-US" sz="1500" b="1" dirty="0">
                <a:solidFill>
                  <a:srgbClr val="000000"/>
                </a:solidFill>
              </a:rPr>
              <a:t>.</a:t>
            </a:r>
          </a:p>
          <a:p>
            <a:pPr eaLnBrk="1" hangingPunct="1">
              <a:spcBef>
                <a:spcPct val="50000"/>
              </a:spcBef>
            </a:pPr>
            <a:endParaRPr lang="en-US" sz="1500" b="1" dirty="0">
              <a:solidFill>
                <a:srgbClr val="000000"/>
              </a:solidFill>
            </a:endParaRPr>
          </a:p>
          <a:p>
            <a:pPr eaLnBrk="1" hangingPunct="1">
              <a:spcBef>
                <a:spcPct val="50000"/>
              </a:spcBef>
            </a:pPr>
            <a:endParaRPr lang="en-US" sz="1500" b="1" dirty="0">
              <a:solidFill>
                <a:srgbClr val="000000"/>
              </a:solidFill>
            </a:endParaRPr>
          </a:p>
        </p:txBody>
      </p:sp>
      <p:sp>
        <p:nvSpPr>
          <p:cNvPr id="77829"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26</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503238" y="539750"/>
            <a:ext cx="3162300" cy="2373313"/>
          </a:xfrm>
          <a:ln/>
        </p:spPr>
      </p:sp>
      <p:sp>
        <p:nvSpPr>
          <p:cNvPr id="7885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b="1" smtClean="0">
                <a:solidFill>
                  <a:srgbClr val="000000"/>
                </a:solidFill>
              </a:rPr>
              <a:t>Summary Overview</a:t>
            </a:r>
          </a:p>
          <a:p>
            <a:pPr>
              <a:lnSpc>
                <a:spcPct val="80000"/>
              </a:lnSpc>
            </a:pPr>
            <a:r>
              <a:rPr lang="en-US" smtClean="0">
                <a:solidFill>
                  <a:srgbClr val="000000"/>
                </a:solidFill>
              </a:rPr>
              <a:t>Each step in the personal selling process involves its own set of skills.  But it is also important to think of the process as a whole.</a:t>
            </a:r>
          </a:p>
          <a:p>
            <a:pPr>
              <a:lnSpc>
                <a:spcPct val="80000"/>
              </a:lnSpc>
            </a:pPr>
            <a:endParaRPr lang="en-US" smtClean="0">
              <a:solidFill>
                <a:srgbClr val="000000"/>
              </a:solidFill>
            </a:endParaRPr>
          </a:p>
          <a:p>
            <a:pPr>
              <a:lnSpc>
                <a:spcPct val="80000"/>
              </a:lnSpc>
            </a:pPr>
            <a:r>
              <a:rPr lang="en-US" b="1" smtClean="0">
                <a:solidFill>
                  <a:srgbClr val="000000"/>
                </a:solidFill>
              </a:rPr>
              <a:t>Key Issues</a:t>
            </a:r>
          </a:p>
          <a:p>
            <a:pPr>
              <a:lnSpc>
                <a:spcPct val="80000"/>
              </a:lnSpc>
              <a:buFontTx/>
              <a:buChar char="•"/>
            </a:pPr>
            <a:r>
              <a:rPr lang="en-US" b="1" u="sng" smtClean="0">
                <a:solidFill>
                  <a:srgbClr val="000000"/>
                </a:solidFill>
              </a:rPr>
              <a:t> Prospecting</a:t>
            </a:r>
            <a:r>
              <a:rPr lang="en-US" b="1" smtClean="0">
                <a:solidFill>
                  <a:srgbClr val="000000"/>
                </a:solidFill>
              </a:rPr>
              <a:t>: following all the leads in the target market to identify potential customers and </a:t>
            </a:r>
            <a:r>
              <a:rPr lang="en-US" b="1" u="sng" smtClean="0">
                <a:solidFill>
                  <a:srgbClr val="000000"/>
                </a:solidFill>
              </a:rPr>
              <a:t>narrow down to the right target</a:t>
            </a:r>
            <a:r>
              <a:rPr lang="en-US" b="1" smtClean="0">
                <a:solidFill>
                  <a:srgbClr val="000000"/>
                </a:solidFill>
              </a:rPr>
              <a:t>. </a:t>
            </a:r>
          </a:p>
          <a:p>
            <a:pPr marL="728663" lvl="1" indent="-279400">
              <a:lnSpc>
                <a:spcPct val="80000"/>
              </a:lnSpc>
              <a:buFontTx/>
              <a:buChar char="•"/>
            </a:pPr>
            <a:r>
              <a:rPr lang="en-US" smtClean="0">
                <a:solidFill>
                  <a:srgbClr val="000000"/>
                </a:solidFill>
              </a:rPr>
              <a:t>In business markets, a salesperson may have to work hard to find the real purchase decision makers, because of multiple buying influence.</a:t>
            </a:r>
          </a:p>
          <a:p>
            <a:pPr marL="728663" lvl="1" indent="-279400">
              <a:lnSpc>
                <a:spcPct val="80000"/>
              </a:lnSpc>
              <a:buFontTx/>
              <a:buChar char="•"/>
            </a:pPr>
            <a:r>
              <a:rPr lang="en-US" smtClean="0">
                <a:solidFill>
                  <a:srgbClr val="000000"/>
                </a:solidFill>
              </a:rPr>
              <a:t>The salesperson needs to assess the needs of established customers and set priorities, because </a:t>
            </a:r>
            <a:r>
              <a:rPr lang="en-US" u="sng" smtClean="0">
                <a:solidFill>
                  <a:srgbClr val="000000"/>
                </a:solidFill>
              </a:rPr>
              <a:t>all customers are not equal</a:t>
            </a:r>
            <a:r>
              <a:rPr lang="en-US" smtClean="0">
                <a:solidFill>
                  <a:srgbClr val="000000"/>
                </a:solidFill>
              </a:rPr>
              <a:t>. </a:t>
            </a:r>
          </a:p>
          <a:p>
            <a:pPr>
              <a:lnSpc>
                <a:spcPct val="80000"/>
              </a:lnSpc>
            </a:pPr>
            <a:r>
              <a:rPr lang="en-US" b="1" smtClean="0">
                <a:solidFill>
                  <a:srgbClr val="000000"/>
                </a:solidFill>
                <a:sym typeface="Wingdings" pitchFamily="2" charset="2"/>
              </a:rPr>
              <a:t> </a:t>
            </a:r>
            <a:r>
              <a:rPr lang="en-US" b="1" u="sng" smtClean="0">
                <a:solidFill>
                  <a:srgbClr val="000000"/>
                </a:solidFill>
              </a:rPr>
              <a:t>How long to spend with whom</a:t>
            </a:r>
            <a:r>
              <a:rPr lang="en-US" b="1" smtClean="0">
                <a:solidFill>
                  <a:srgbClr val="000000"/>
                </a:solidFill>
              </a:rPr>
              <a:t>? Selecting target customers involves identifying factors for success—what the customer needs, what the company offers, and how well the salesperson can find a good match.</a:t>
            </a:r>
          </a:p>
          <a:p>
            <a:pPr marL="728663" lvl="1" indent="-279400">
              <a:lnSpc>
                <a:spcPct val="80000"/>
              </a:lnSpc>
              <a:buFontTx/>
              <a:buChar char="•"/>
            </a:pPr>
            <a:r>
              <a:rPr lang="en-US" smtClean="0">
                <a:solidFill>
                  <a:srgbClr val="000000"/>
                </a:solidFill>
              </a:rPr>
              <a:t>A company often develops a way to rank potential customers.</a:t>
            </a:r>
          </a:p>
          <a:p>
            <a:pPr marL="728663" lvl="1" indent="-279400">
              <a:lnSpc>
                <a:spcPct val="80000"/>
              </a:lnSpc>
              <a:buFontTx/>
              <a:buChar char="•"/>
            </a:pPr>
            <a:endParaRPr lang="en-US" smtClean="0">
              <a:solidFill>
                <a:srgbClr val="000000"/>
              </a:solidFill>
            </a:endParaRPr>
          </a:p>
          <a:p>
            <a:pPr>
              <a:lnSpc>
                <a:spcPct val="80000"/>
              </a:lnSpc>
            </a:pPr>
            <a:r>
              <a:rPr lang="en-US" b="1" i="1" smtClean="0">
                <a:solidFill>
                  <a:srgbClr val="000000"/>
                </a:solidFill>
              </a:rPr>
              <a:t>Discussion Question: How much planning goes into the typical telemarketing sales calls consumers receive at home? Explain.</a:t>
            </a:r>
          </a:p>
          <a:p>
            <a:pPr>
              <a:lnSpc>
                <a:spcPct val="80000"/>
              </a:lnSpc>
            </a:pPr>
            <a:endParaRPr lang="en-US" smtClean="0">
              <a:solidFill>
                <a:srgbClr val="000000"/>
              </a:solidFill>
            </a:endParaRPr>
          </a:p>
          <a:p>
            <a:pPr>
              <a:lnSpc>
                <a:spcPct val="80000"/>
              </a:lnSpc>
            </a:pPr>
            <a:r>
              <a:rPr lang="en-US" b="1" smtClean="0">
                <a:solidFill>
                  <a:srgbClr val="000000"/>
                </a:solidFill>
                <a:sym typeface="Wingdings" pitchFamily="2" charset="2"/>
              </a:rPr>
              <a:t> </a:t>
            </a:r>
            <a:r>
              <a:rPr lang="en-US" smtClean="0">
                <a:solidFill>
                  <a:srgbClr val="000000"/>
                </a:solidFill>
              </a:rPr>
              <a:t>The personal selling process continues with the </a:t>
            </a:r>
            <a:r>
              <a:rPr lang="en-US" u="sng" smtClean="0">
                <a:solidFill>
                  <a:srgbClr val="000000"/>
                </a:solidFill>
              </a:rPr>
              <a:t>sales presentation</a:t>
            </a:r>
            <a:r>
              <a:rPr lang="en-US" smtClean="0">
                <a:solidFill>
                  <a:srgbClr val="000000"/>
                </a:solidFill>
              </a:rPr>
              <a:t>: the salesperson's effort to make a sale or address a customer's problem. </a:t>
            </a:r>
          </a:p>
          <a:p>
            <a:pPr marL="728663" lvl="1" indent="-279400">
              <a:lnSpc>
                <a:spcPct val="80000"/>
              </a:lnSpc>
              <a:buFontTx/>
              <a:buChar char="•"/>
            </a:pPr>
            <a:r>
              <a:rPr lang="en-US" smtClean="0">
                <a:solidFill>
                  <a:srgbClr val="000000"/>
                </a:solidFill>
              </a:rPr>
              <a:t>Before making the presentation, the salesperson should learn as much about the client as possible, such as who makes the purchase decisions and the key criteria they use.  </a:t>
            </a:r>
          </a:p>
          <a:p>
            <a:pPr marL="728663" lvl="1" indent="-279400">
              <a:lnSpc>
                <a:spcPct val="80000"/>
              </a:lnSpc>
              <a:buFontTx/>
              <a:buChar char="•"/>
            </a:pPr>
            <a:r>
              <a:rPr lang="en-US" smtClean="0">
                <a:solidFill>
                  <a:srgbClr val="000000"/>
                </a:solidFill>
              </a:rPr>
              <a:t>Better information allows the salesperson to custom-design a presentation to match specific customer needs.</a:t>
            </a:r>
          </a:p>
          <a:p>
            <a:pPr>
              <a:lnSpc>
                <a:spcPct val="80000"/>
              </a:lnSpc>
            </a:pPr>
            <a:r>
              <a:rPr lang="en-US" b="1" i="1" smtClean="0">
                <a:solidFill>
                  <a:srgbClr val="000000"/>
                </a:solidFill>
              </a:rPr>
              <a:t>Discussion Question: When have you encountered a salesperson who made what you considered to be an excellent presentation? Explain what made the presentation so good.</a:t>
            </a:r>
          </a:p>
          <a:p>
            <a:pPr>
              <a:lnSpc>
                <a:spcPct val="80000"/>
              </a:lnSpc>
            </a:pPr>
            <a:endParaRPr lang="en-US" smtClean="0">
              <a:solidFill>
                <a:srgbClr val="000000"/>
              </a:solidFill>
            </a:endParaRPr>
          </a:p>
          <a:p>
            <a:pPr>
              <a:lnSpc>
                <a:spcPct val="80000"/>
              </a:lnSpc>
              <a:buFontTx/>
              <a:buChar char="•"/>
            </a:pPr>
            <a:r>
              <a:rPr lang="en-US" smtClean="0">
                <a:solidFill>
                  <a:srgbClr val="000000"/>
                </a:solidFill>
              </a:rPr>
              <a:t> Let’s take a closer look at three types of sales presentation approaches.</a:t>
            </a:r>
          </a:p>
          <a:p>
            <a:pPr>
              <a:lnSpc>
                <a:spcPct val="80000"/>
              </a:lnSpc>
            </a:pPr>
            <a:endParaRPr lang="en-US" smtClean="0"/>
          </a:p>
          <a:p>
            <a:pPr>
              <a:lnSpc>
                <a:spcPct val="80000"/>
              </a:lnSpc>
            </a:pPr>
            <a:endParaRPr lang="en-US" smtClean="0"/>
          </a:p>
        </p:txBody>
      </p:sp>
      <p:sp>
        <p:nvSpPr>
          <p:cNvPr id="78852"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376-378</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7885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503238" y="539750"/>
            <a:ext cx="3162300" cy="2373313"/>
          </a:xfrm>
          <a:ln/>
        </p:spPr>
      </p:sp>
      <p:sp>
        <p:nvSpPr>
          <p:cNvPr id="7987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Answer: D</a:t>
            </a:r>
          </a:p>
          <a:p>
            <a:endParaRPr lang="en-US" smtClean="0"/>
          </a:p>
          <a:p>
            <a:r>
              <a:rPr lang="en-US" i="1" u="sng" smtClean="0"/>
              <a:t>Checking your knowledge (answer explanation):</a:t>
            </a:r>
          </a:p>
          <a:p>
            <a:r>
              <a:rPr lang="en-US" smtClean="0"/>
              <a:t>This seller is involved in following all leads in the target market to identify potential customers. This search process is the prospecting stage of the personal selling process. The best answer selection is ‘D’.</a:t>
            </a:r>
          </a:p>
          <a:p>
            <a:endParaRPr lang="en-US" smtClean="0"/>
          </a:p>
          <a:p>
            <a:endParaRPr lang="en-US" smtClean="0"/>
          </a:p>
        </p:txBody>
      </p:sp>
      <p:sp>
        <p:nvSpPr>
          <p:cNvPr id="79876"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8" tIns="48388" rIns="96778" bIns="48388">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377</a:t>
            </a:r>
            <a:r>
              <a:rPr lang="en-US" sz="1500" b="1" dirty="0">
                <a:solidFill>
                  <a:srgbClr val="000000"/>
                </a:solidFill>
              </a:rPr>
              <a:t>.</a:t>
            </a:r>
          </a:p>
          <a:p>
            <a:pPr eaLnBrk="1" hangingPunct="1">
              <a:spcBef>
                <a:spcPct val="50000"/>
              </a:spcBef>
            </a:pPr>
            <a:endParaRPr lang="en-US" sz="1500" b="1" dirty="0">
              <a:solidFill>
                <a:srgbClr val="000000"/>
              </a:solidFill>
            </a:endParaRPr>
          </a:p>
          <a:p>
            <a:pPr eaLnBrk="1" hangingPunct="1">
              <a:spcBef>
                <a:spcPct val="50000"/>
              </a:spcBef>
            </a:pPr>
            <a:endParaRPr lang="en-US" sz="1500" b="1" dirty="0">
              <a:solidFill>
                <a:srgbClr val="000000"/>
              </a:solidFill>
            </a:endParaRPr>
          </a:p>
        </p:txBody>
      </p:sp>
      <p:sp>
        <p:nvSpPr>
          <p:cNvPr id="7987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503238" y="539750"/>
            <a:ext cx="3162300" cy="2373313"/>
          </a:xfrm>
          <a:ln/>
        </p:spPr>
      </p:sp>
      <p:sp>
        <p:nvSpPr>
          <p:cNvPr id="5427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0350" indent="-260350"/>
            <a:r>
              <a:rPr lang="en-US" b="1" smtClean="0"/>
              <a:t>At the end of this presentation, you should be able to:</a:t>
            </a:r>
          </a:p>
          <a:p>
            <a:pPr marL="260350" indent="-260350"/>
            <a:endParaRPr lang="en-US" smtClean="0"/>
          </a:p>
          <a:p>
            <a:pPr marL="260350" indent="-260350">
              <a:buFontTx/>
              <a:buAutoNum type="arabicPeriod" startAt="6"/>
            </a:pPr>
            <a:r>
              <a:rPr lang="en-US" smtClean="0"/>
              <a:t>Know what the sales manager must do, including selecting, training, and organizing salespeople to carry out the personal selling job.</a:t>
            </a:r>
          </a:p>
          <a:p>
            <a:pPr marL="260350" indent="-260350">
              <a:buFontTx/>
              <a:buAutoNum type="arabicPeriod" startAt="6"/>
            </a:pPr>
            <a:r>
              <a:rPr lang="en-US" smtClean="0"/>
              <a:t>Understand how the right compensation plan can help motivate and control salespeople.</a:t>
            </a:r>
          </a:p>
          <a:p>
            <a:pPr marL="260350" indent="-260350">
              <a:buFontTx/>
              <a:buAutoNum type="arabicPeriod" startAt="6"/>
            </a:pPr>
            <a:r>
              <a:rPr lang="en-US" smtClean="0"/>
              <a:t>Understand when and where to use the three types of sales presentations. </a:t>
            </a:r>
          </a:p>
          <a:p>
            <a:pPr marL="260350" indent="-260350">
              <a:buFontTx/>
              <a:buAutoNum type="arabicPeriod" startAt="6"/>
            </a:pPr>
            <a:r>
              <a:rPr lang="en-US" smtClean="0"/>
              <a:t>Understand important new terms.</a:t>
            </a:r>
          </a:p>
          <a:p>
            <a:pPr marL="260350" indent="-260350">
              <a:buFontTx/>
              <a:buAutoNum type="arabicPeriod" startAt="6"/>
            </a:pPr>
            <a:endParaRPr lang="en-US" smtClean="0"/>
          </a:p>
          <a:p>
            <a:pPr marL="260350" indent="-260350"/>
            <a:endParaRPr lang="en-US" smtClean="0"/>
          </a:p>
          <a:p>
            <a:pPr marL="260350" indent="-260350"/>
            <a:endParaRPr lang="en-US" smtClean="0"/>
          </a:p>
        </p:txBody>
      </p:sp>
      <p:sp>
        <p:nvSpPr>
          <p:cNvPr id="54276"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358</a:t>
            </a:r>
            <a:r>
              <a:rPr lang="en-US" sz="1500" b="1" dirty="0">
                <a:solidFill>
                  <a:srgbClr val="000000"/>
                </a:solidFill>
              </a:rPr>
              <a:t>.</a:t>
            </a:r>
          </a:p>
        </p:txBody>
      </p:sp>
      <p:sp>
        <p:nvSpPr>
          <p:cNvPr id="5427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503238" y="539750"/>
            <a:ext cx="3162300" cy="2373313"/>
          </a:xfrm>
          <a:ln/>
        </p:spPr>
      </p:sp>
      <p:sp>
        <p:nvSpPr>
          <p:cNvPr id="80899"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defRPr/>
            </a:pPr>
            <a:r>
              <a:rPr lang="en-US" b="1" dirty="0" smtClean="0"/>
              <a:t>Summary Overview</a:t>
            </a:r>
          </a:p>
          <a:p>
            <a:pPr>
              <a:lnSpc>
                <a:spcPct val="80000"/>
              </a:lnSpc>
              <a:defRPr/>
            </a:pPr>
            <a:r>
              <a:rPr lang="en-US" dirty="0" smtClean="0">
                <a:solidFill>
                  <a:srgbClr val="000000"/>
                </a:solidFill>
              </a:rPr>
              <a:t>Salespeople choose among three approaches when making a sales presentation—a salesperson’s effort to make a sale or solve a customer’s problem. </a:t>
            </a:r>
          </a:p>
          <a:p>
            <a:pPr>
              <a:lnSpc>
                <a:spcPct val="80000"/>
              </a:lnSpc>
              <a:defRPr/>
            </a:pPr>
            <a:endParaRPr lang="en-US" dirty="0" smtClean="0">
              <a:solidFill>
                <a:srgbClr val="000000"/>
              </a:solidFill>
            </a:endParaRPr>
          </a:p>
          <a:p>
            <a:pPr>
              <a:lnSpc>
                <a:spcPct val="80000"/>
              </a:lnSpc>
              <a:defRPr/>
            </a:pPr>
            <a:r>
              <a:rPr lang="en-US" b="1" dirty="0" smtClean="0">
                <a:solidFill>
                  <a:srgbClr val="000000"/>
                </a:solidFill>
              </a:rPr>
              <a:t>Key Issues</a:t>
            </a:r>
          </a:p>
          <a:p>
            <a:pPr>
              <a:lnSpc>
                <a:spcPct val="80000"/>
              </a:lnSpc>
              <a:buFontTx/>
              <a:buChar char="•"/>
              <a:defRPr/>
            </a:pPr>
            <a:r>
              <a:rPr lang="en-US" u="sng" dirty="0" smtClean="0">
                <a:solidFill>
                  <a:srgbClr val="000000"/>
                </a:solidFill>
              </a:rPr>
              <a:t> </a:t>
            </a:r>
            <a:r>
              <a:rPr lang="en-US" b="1" u="sng" dirty="0" smtClean="0">
                <a:solidFill>
                  <a:srgbClr val="000000"/>
                </a:solidFill>
              </a:rPr>
              <a:t>Prepared sales presentation</a:t>
            </a:r>
            <a:r>
              <a:rPr lang="en-US" b="1" dirty="0" smtClean="0">
                <a:solidFill>
                  <a:srgbClr val="000000"/>
                </a:solidFill>
              </a:rPr>
              <a:t>: </a:t>
            </a:r>
            <a:r>
              <a:rPr lang="en-US" dirty="0" smtClean="0">
                <a:solidFill>
                  <a:srgbClr val="000000"/>
                </a:solidFill>
              </a:rPr>
              <a:t>a memorized presentation that is not adapted to each individual customer.  </a:t>
            </a:r>
          </a:p>
          <a:p>
            <a:pPr lvl="1">
              <a:lnSpc>
                <a:spcPct val="80000"/>
              </a:lnSpc>
              <a:buFontTx/>
              <a:buChar char="•"/>
              <a:defRPr/>
            </a:pPr>
            <a:r>
              <a:rPr lang="en-US" dirty="0" smtClean="0">
                <a:solidFill>
                  <a:srgbClr val="000000"/>
                </a:solidFill>
              </a:rPr>
              <a:t> This “canned” approach is often used when the prospective sale is low in value, only a short presentation is possible, or the salesperson is not yet very skilled.   It standardizes the presentation, but suffers from being rigid and treating all customers alike.</a:t>
            </a:r>
          </a:p>
          <a:p>
            <a:pPr>
              <a:lnSpc>
                <a:spcPct val="80000"/>
              </a:lnSpc>
              <a:defRPr/>
            </a:pPr>
            <a:r>
              <a:rPr lang="en-US" b="1" dirty="0" smtClean="0">
                <a:solidFill>
                  <a:srgbClr val="000000"/>
                </a:solidFill>
                <a:sym typeface="Wingdings" pitchFamily="2" charset="2"/>
              </a:rPr>
              <a:t> </a:t>
            </a:r>
            <a:r>
              <a:rPr lang="en-US" b="1" u="sng" dirty="0" smtClean="0">
                <a:solidFill>
                  <a:srgbClr val="000000"/>
                </a:solidFill>
              </a:rPr>
              <a:t>Consultative selling approach</a:t>
            </a:r>
            <a:r>
              <a:rPr lang="en-US" b="1" dirty="0" smtClean="0">
                <a:solidFill>
                  <a:srgbClr val="000000"/>
                </a:solidFill>
              </a:rPr>
              <a:t>: </a:t>
            </a:r>
            <a:r>
              <a:rPr lang="en-US" dirty="0" smtClean="0">
                <a:solidFill>
                  <a:srgbClr val="000000"/>
                </a:solidFill>
              </a:rPr>
              <a:t>involves developing a good understanding of the individual customer’s needs before trying to close the sale, so it </a:t>
            </a:r>
            <a:r>
              <a:rPr lang="en-US" u="sng" dirty="0" smtClean="0">
                <a:solidFill>
                  <a:srgbClr val="000000"/>
                </a:solidFill>
              </a:rPr>
              <a:t>builds on the marketing concept</a:t>
            </a:r>
            <a:r>
              <a:rPr lang="en-US" dirty="0" smtClean="0">
                <a:solidFill>
                  <a:srgbClr val="000000"/>
                </a:solidFill>
              </a:rPr>
              <a:t>.  </a:t>
            </a:r>
          </a:p>
          <a:p>
            <a:pPr lvl="1">
              <a:lnSpc>
                <a:spcPct val="80000"/>
              </a:lnSpc>
              <a:buFontTx/>
              <a:buChar char="•"/>
              <a:defRPr/>
            </a:pPr>
            <a:r>
              <a:rPr lang="en-US" dirty="0" smtClean="0">
                <a:solidFill>
                  <a:srgbClr val="000000"/>
                </a:solidFill>
              </a:rPr>
              <a:t> After making general opening comments, the salesperson asks the customer questions and listens carefully to the answers to identify unique customer needs.  </a:t>
            </a:r>
          </a:p>
          <a:p>
            <a:pPr lvl="1">
              <a:lnSpc>
                <a:spcPct val="80000"/>
              </a:lnSpc>
              <a:buFontTx/>
              <a:buChar char="•"/>
              <a:defRPr/>
            </a:pPr>
            <a:r>
              <a:rPr lang="en-US" dirty="0" smtClean="0">
                <a:solidFill>
                  <a:srgbClr val="000000"/>
                </a:solidFill>
              </a:rPr>
              <a:t> The salesperson acts as a “consultant” to meet the customer’s needs.</a:t>
            </a:r>
          </a:p>
          <a:p>
            <a:pPr marL="171450" indent="-171450">
              <a:lnSpc>
                <a:spcPct val="80000"/>
              </a:lnSpc>
              <a:buFont typeface="Wingdings" pitchFamily="2" charset="2"/>
              <a:buChar char="à"/>
              <a:defRPr/>
            </a:pPr>
            <a:r>
              <a:rPr lang="en-US" b="1" u="sng" dirty="0" smtClean="0">
                <a:solidFill>
                  <a:srgbClr val="000000"/>
                </a:solidFill>
              </a:rPr>
              <a:t>Selling formula approach</a:t>
            </a:r>
            <a:r>
              <a:rPr lang="en-US" b="1" dirty="0" smtClean="0">
                <a:solidFill>
                  <a:srgbClr val="000000"/>
                </a:solidFill>
              </a:rPr>
              <a:t>: </a:t>
            </a:r>
            <a:r>
              <a:rPr lang="en-US" dirty="0" smtClean="0">
                <a:solidFill>
                  <a:srgbClr val="000000"/>
                </a:solidFill>
              </a:rPr>
              <a:t>starts with a rehearsed presentation, but moves toward more customer interaction, questioning, and participation during the course of the presentation. </a:t>
            </a:r>
            <a:r>
              <a:rPr lang="en-US" b="1" dirty="0" smtClean="0">
                <a:solidFill>
                  <a:srgbClr val="000000"/>
                </a:solidFill>
              </a:rPr>
              <a:t>The </a:t>
            </a:r>
            <a:r>
              <a:rPr lang="en-US" b="1" u="sng" dirty="0" smtClean="0">
                <a:solidFill>
                  <a:srgbClr val="000000"/>
                </a:solidFill>
              </a:rPr>
              <a:t>selling formula approach is some of both</a:t>
            </a:r>
            <a:r>
              <a:rPr lang="en-US" b="1" dirty="0" smtClean="0">
                <a:solidFill>
                  <a:srgbClr val="000000"/>
                </a:solidFill>
              </a:rPr>
              <a:t> of the other two approaches.</a:t>
            </a:r>
          </a:p>
          <a:p>
            <a:pPr>
              <a:lnSpc>
                <a:spcPct val="80000"/>
              </a:lnSpc>
              <a:buFont typeface="Wingdings" pitchFamily="2" charset="2"/>
              <a:buNone/>
              <a:defRPr/>
            </a:pPr>
            <a:endParaRPr lang="en-US" b="1" i="1" dirty="0" smtClean="0">
              <a:solidFill>
                <a:srgbClr val="000000"/>
              </a:solidFill>
            </a:endParaRPr>
          </a:p>
          <a:p>
            <a:pPr>
              <a:lnSpc>
                <a:spcPct val="80000"/>
              </a:lnSpc>
              <a:defRPr/>
            </a:pPr>
            <a:r>
              <a:rPr lang="en-US" b="1" i="1" dirty="0" smtClean="0">
                <a:solidFill>
                  <a:srgbClr val="000000"/>
                </a:solidFill>
              </a:rPr>
              <a:t>Discussion Question: The financial services industry is in various stages of adopting a consultative selling approach to replace its traditional selling formula approach.  Comment on the difference between an insurance sale of a product versus using a financial plan to identify insurance needs.</a:t>
            </a:r>
          </a:p>
          <a:p>
            <a:pPr>
              <a:lnSpc>
                <a:spcPct val="80000"/>
              </a:lnSpc>
              <a:defRPr/>
            </a:pPr>
            <a:endParaRPr lang="en-US" dirty="0" smtClean="0"/>
          </a:p>
          <a:p>
            <a:pPr>
              <a:lnSpc>
                <a:spcPct val="80000"/>
              </a:lnSpc>
              <a:defRPr/>
            </a:pPr>
            <a:endParaRPr lang="en-US" dirty="0" smtClean="0"/>
          </a:p>
        </p:txBody>
      </p:sp>
      <p:sp>
        <p:nvSpPr>
          <p:cNvPr id="80900"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379-380</a:t>
            </a:r>
            <a:r>
              <a:rPr lang="en-US" sz="1500" b="1" dirty="0">
                <a:solidFill>
                  <a:srgbClr val="000000"/>
                </a:solidFill>
              </a:rPr>
              <a:t>.</a:t>
            </a: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80901"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29</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503238" y="539750"/>
            <a:ext cx="3162300" cy="2373313"/>
          </a:xfrm>
          <a:ln/>
        </p:spPr>
      </p:sp>
      <p:sp>
        <p:nvSpPr>
          <p:cNvPr id="8192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ad from ReMax shows how real estate agents can assist prospective home buyers early in the personal selling process by understanding their unique needs.</a:t>
            </a:r>
          </a:p>
          <a:p>
            <a:endParaRPr lang="en-US" smtClean="0"/>
          </a:p>
          <a:p>
            <a:r>
              <a:rPr lang="en-US" b="1" smtClean="0"/>
              <a:t>Video Operation:</a:t>
            </a:r>
          </a:p>
          <a:p>
            <a:r>
              <a:rPr lang="en-US" smtClean="0"/>
              <a:t>Use the onscreen player controls to operate the video.</a:t>
            </a:r>
          </a:p>
          <a:p>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t>Under certain circumstances, the video may not fill the video player window. To restore, right-click the video player object and select Zoom 200%.</a:t>
            </a:r>
          </a:p>
          <a:p>
            <a:r>
              <a:rPr lang="en-US" smtClean="0"/>
              <a:t>The videos will only play in Slide Show View. Macros must be enabled in order to play the videos from within PowerPoint.</a:t>
            </a:r>
          </a:p>
          <a:p>
            <a:endParaRPr lang="en-US" smtClean="0"/>
          </a:p>
          <a:p>
            <a:pPr eaLnBrk="1" hangingPunct="1"/>
            <a:endParaRPr lang="en-US" smtClean="0"/>
          </a:p>
        </p:txBody>
      </p:sp>
      <p:sp>
        <p:nvSpPr>
          <p:cNvPr id="81924"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379</a:t>
            </a:r>
            <a:r>
              <a:rPr lang="en-US" sz="1500" b="1" dirty="0">
                <a:solidFill>
                  <a:srgbClr val="000000"/>
                </a:solidFill>
              </a:rPr>
              <a:t>.</a:t>
            </a:r>
          </a:p>
        </p:txBody>
      </p:sp>
      <p:sp>
        <p:nvSpPr>
          <p:cNvPr id="8192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503238" y="539750"/>
            <a:ext cx="3162300" cy="2373313"/>
          </a:xfrm>
          <a:ln/>
        </p:spPr>
      </p:sp>
      <p:sp>
        <p:nvSpPr>
          <p:cNvPr id="8294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Summary Overview</a:t>
            </a:r>
          </a:p>
          <a:p>
            <a:r>
              <a:rPr lang="en-US" smtClean="0">
                <a:solidFill>
                  <a:srgbClr val="000000"/>
                </a:solidFill>
              </a:rPr>
              <a:t>Selecting a sales presentation approach is not the end of the personal selling process. The salesperson has to make the presentation, close the sale, and follow up after the sale. </a:t>
            </a:r>
          </a:p>
          <a:p>
            <a:endParaRPr lang="en-US" smtClean="0">
              <a:solidFill>
                <a:srgbClr val="000000"/>
              </a:solidFill>
            </a:endParaRPr>
          </a:p>
          <a:p>
            <a:r>
              <a:rPr lang="en-US" b="1" smtClean="0">
                <a:solidFill>
                  <a:srgbClr val="000000"/>
                </a:solidFill>
              </a:rPr>
              <a:t>Key Issues</a:t>
            </a:r>
          </a:p>
          <a:p>
            <a:r>
              <a:rPr lang="en-US" smtClean="0">
                <a:solidFill>
                  <a:srgbClr val="000000"/>
                </a:solidFill>
              </a:rPr>
              <a:t>Let’s continue our walk through the personal selling process. </a:t>
            </a:r>
          </a:p>
          <a:p>
            <a:r>
              <a:rPr lang="en-US" b="1" smtClean="0">
                <a:solidFill>
                  <a:srgbClr val="000000"/>
                </a:solidFill>
                <a:sym typeface="Wingdings" pitchFamily="2" charset="2"/>
              </a:rPr>
              <a:t> </a:t>
            </a:r>
            <a:r>
              <a:rPr lang="en-US" b="1" smtClean="0">
                <a:solidFill>
                  <a:srgbClr val="000000"/>
                </a:solidFill>
              </a:rPr>
              <a:t>Recall the </a:t>
            </a:r>
            <a:r>
              <a:rPr lang="en-US" b="1" u="sng" smtClean="0">
                <a:solidFill>
                  <a:srgbClr val="000000"/>
                </a:solidFill>
              </a:rPr>
              <a:t>AIDA model</a:t>
            </a:r>
            <a:r>
              <a:rPr lang="en-US" b="1" smtClean="0">
                <a:solidFill>
                  <a:srgbClr val="000000"/>
                </a:solidFill>
              </a:rPr>
              <a:t>—from the previous chapter. Salespeople must also try to generate attention, interest, desire, and action. These concepts can help a salesperson </a:t>
            </a:r>
            <a:r>
              <a:rPr lang="en-US" b="1" u="sng" smtClean="0">
                <a:solidFill>
                  <a:srgbClr val="000000"/>
                </a:solidFill>
              </a:rPr>
              <a:t>plan sales presentations</a:t>
            </a:r>
            <a:r>
              <a:rPr lang="en-US" b="1" smtClean="0">
                <a:solidFill>
                  <a:srgbClr val="000000"/>
                </a:solidFill>
              </a:rPr>
              <a:t>. </a:t>
            </a:r>
          </a:p>
          <a:p>
            <a:pPr lvl="1">
              <a:buFontTx/>
              <a:buChar char="•"/>
            </a:pPr>
            <a:r>
              <a:rPr lang="en-US" smtClean="0">
                <a:solidFill>
                  <a:srgbClr val="000000"/>
                </a:solidFill>
              </a:rPr>
              <a:t> It is necessary to get the customer’s attention at the start of a presentation and move to getting the customer to take action. </a:t>
            </a:r>
          </a:p>
          <a:p>
            <a:pPr lvl="1">
              <a:buFontTx/>
              <a:buChar char="•"/>
            </a:pPr>
            <a:r>
              <a:rPr lang="en-US" smtClean="0">
                <a:solidFill>
                  <a:srgbClr val="000000"/>
                </a:solidFill>
              </a:rPr>
              <a:t> Generating interest, answering problems and objections, and arousing desire are all critical. </a:t>
            </a:r>
            <a:endParaRPr lang="en-US" u="sng" smtClean="0">
              <a:solidFill>
                <a:srgbClr val="000000"/>
              </a:solidFill>
            </a:endParaRPr>
          </a:p>
          <a:p>
            <a:r>
              <a:rPr lang="en-US" b="1" smtClean="0">
                <a:solidFill>
                  <a:srgbClr val="000000"/>
                </a:solidFill>
                <a:sym typeface="Wingdings" pitchFamily="2" charset="2"/>
              </a:rPr>
              <a:t> </a:t>
            </a:r>
            <a:r>
              <a:rPr lang="en-US" smtClean="0">
                <a:solidFill>
                  <a:srgbClr val="000000"/>
                </a:solidFill>
              </a:rPr>
              <a:t>Presentations should end with a </a:t>
            </a:r>
            <a:r>
              <a:rPr lang="en-US" u="sng" smtClean="0">
                <a:solidFill>
                  <a:srgbClr val="000000"/>
                </a:solidFill>
              </a:rPr>
              <a:t>close</a:t>
            </a:r>
            <a:r>
              <a:rPr lang="en-US" smtClean="0">
                <a:solidFill>
                  <a:srgbClr val="000000"/>
                </a:solidFill>
              </a:rPr>
              <a:t>—here the salesperson asks for the customer’s business.  The best salespeople learn how to close effectively.</a:t>
            </a:r>
          </a:p>
        </p:txBody>
      </p:sp>
      <p:sp>
        <p:nvSpPr>
          <p:cNvPr id="82948" name="Text Box 4"/>
          <p:cNvSpPr txBox="1">
            <a:spLocks noChangeArrowheads="1"/>
          </p:cNvSpPr>
          <p:nvPr/>
        </p:nvSpPr>
        <p:spPr bwMode="auto">
          <a:xfrm>
            <a:off x="4114800" y="457200"/>
            <a:ext cx="25669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377</a:t>
            </a:r>
            <a:r>
              <a:rPr lang="en-US" sz="1500" b="1" dirty="0">
                <a:solidFill>
                  <a:srgbClr val="000000"/>
                </a:solidFill>
              </a:rPr>
              <a:t>, </a:t>
            </a:r>
            <a:r>
              <a:rPr lang="en-US" sz="1500" b="1" dirty="0" smtClean="0">
                <a:solidFill>
                  <a:srgbClr val="000000"/>
                </a:solidFill>
              </a:rPr>
              <a:t>380</a:t>
            </a:r>
            <a:r>
              <a:rPr lang="en-US" sz="1500" b="1" dirty="0">
                <a:solidFill>
                  <a:srgbClr val="000000"/>
                </a:solidFill>
              </a:rPr>
              <a:t>.</a:t>
            </a: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82949"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31</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503238" y="539750"/>
            <a:ext cx="3162300" cy="2373313"/>
          </a:xfrm>
          <a:ln/>
        </p:spPr>
      </p:sp>
      <p:sp>
        <p:nvSpPr>
          <p:cNvPr id="8397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Summary Overview</a:t>
            </a:r>
          </a:p>
          <a:p>
            <a:pPr>
              <a:lnSpc>
                <a:spcPct val="90000"/>
              </a:lnSpc>
            </a:pPr>
            <a:r>
              <a:rPr lang="en-US" smtClean="0">
                <a:solidFill>
                  <a:srgbClr val="000000"/>
                </a:solidFill>
              </a:rPr>
              <a:t>After a sales presentation, the salesperson may follow-up with the hope of acquiring a new customer.  Or if the customer purchases, the salesperson will follow-up to maintain and enhance the relationship.</a:t>
            </a:r>
          </a:p>
          <a:p>
            <a:pPr>
              <a:lnSpc>
                <a:spcPct val="90000"/>
              </a:lnSpc>
            </a:pPr>
            <a:endParaRPr lang="en-US" smtClean="0">
              <a:solidFill>
                <a:srgbClr val="000000"/>
              </a:solidFill>
            </a:endParaRPr>
          </a:p>
          <a:p>
            <a:pPr>
              <a:lnSpc>
                <a:spcPct val="90000"/>
              </a:lnSpc>
            </a:pPr>
            <a:r>
              <a:rPr lang="en-US" b="1" smtClean="0">
                <a:solidFill>
                  <a:srgbClr val="000000"/>
                </a:solidFill>
              </a:rPr>
              <a:t>Key Issues</a:t>
            </a:r>
          </a:p>
          <a:p>
            <a:pPr>
              <a:lnSpc>
                <a:spcPct val="90000"/>
              </a:lnSpc>
              <a:buFontTx/>
              <a:buChar char="•"/>
            </a:pPr>
            <a:r>
              <a:rPr lang="en-US" smtClean="0">
                <a:solidFill>
                  <a:srgbClr val="000000"/>
                </a:solidFill>
              </a:rPr>
              <a:t> The process includes a feedback loop—sometimes the salesperson may have to go back and start at an earlier stage in the process.</a:t>
            </a:r>
          </a:p>
          <a:p>
            <a:pPr>
              <a:lnSpc>
                <a:spcPct val="90000"/>
              </a:lnSpc>
              <a:buFontTx/>
              <a:buChar char="•"/>
            </a:pPr>
            <a:endParaRPr lang="en-US" smtClean="0">
              <a:solidFill>
                <a:srgbClr val="000000"/>
              </a:solidFill>
            </a:endParaRPr>
          </a:p>
          <a:p>
            <a:pPr>
              <a:lnSpc>
                <a:spcPct val="90000"/>
              </a:lnSpc>
              <a:buFontTx/>
              <a:buChar char="•"/>
            </a:pPr>
            <a:r>
              <a:rPr lang="en-US" smtClean="0">
                <a:solidFill>
                  <a:srgbClr val="000000"/>
                </a:solidFill>
              </a:rPr>
              <a:t> As in other areas of the promotion mix, </a:t>
            </a:r>
            <a:r>
              <a:rPr lang="en-US" u="sng" smtClean="0">
                <a:solidFill>
                  <a:srgbClr val="000000"/>
                </a:solidFill>
              </a:rPr>
              <a:t>ethical issues may arise</a:t>
            </a:r>
            <a:r>
              <a:rPr lang="en-US" smtClean="0">
                <a:solidFill>
                  <a:srgbClr val="000000"/>
                </a:solidFill>
              </a:rPr>
              <a:t> in personal selling. Obviously, the truthfulness of the salesperson is important. </a:t>
            </a:r>
          </a:p>
          <a:p>
            <a:pPr>
              <a:lnSpc>
                <a:spcPct val="90000"/>
              </a:lnSpc>
            </a:pPr>
            <a:endParaRPr lang="en-US" b="1" i="1" smtClean="0">
              <a:solidFill>
                <a:srgbClr val="000000"/>
              </a:solidFill>
            </a:endParaRPr>
          </a:p>
          <a:p>
            <a:pPr>
              <a:lnSpc>
                <a:spcPct val="90000"/>
              </a:lnSpc>
            </a:pPr>
            <a:r>
              <a:rPr lang="en-US" b="1" i="1" smtClean="0">
                <a:solidFill>
                  <a:srgbClr val="000000"/>
                </a:solidFill>
              </a:rPr>
              <a:t>Discussion Question: Is a company ever served well by dishonest salespeople, even if the questionable practices result in high sales volume? Explain.</a:t>
            </a:r>
          </a:p>
          <a:p>
            <a:pPr>
              <a:lnSpc>
                <a:spcPct val="90000"/>
              </a:lnSpc>
            </a:pPr>
            <a:endParaRPr lang="en-US" smtClean="0">
              <a:solidFill>
                <a:srgbClr val="000000"/>
              </a:solidFill>
            </a:endParaRPr>
          </a:p>
          <a:p>
            <a:pPr>
              <a:lnSpc>
                <a:spcPct val="90000"/>
              </a:lnSpc>
            </a:pPr>
            <a:r>
              <a:rPr lang="en-US" smtClean="0">
                <a:solidFill>
                  <a:srgbClr val="000000"/>
                </a:solidFill>
              </a:rPr>
              <a:t>Problems are less likely to arise if a salesperson emphasizes the fulfillment of customer needs and building a long-term relationship. Top management and marketing or sales managers set the ethical tone for the sales force. </a:t>
            </a:r>
            <a:endParaRPr lang="en-US" smtClean="0"/>
          </a:p>
        </p:txBody>
      </p:sp>
      <p:sp>
        <p:nvSpPr>
          <p:cNvPr id="83972" name="Text Box 4"/>
          <p:cNvSpPr txBox="1">
            <a:spLocks noChangeArrowheads="1"/>
          </p:cNvSpPr>
          <p:nvPr/>
        </p:nvSpPr>
        <p:spPr bwMode="auto">
          <a:xfrm>
            <a:off x="3962400" y="457200"/>
            <a:ext cx="27193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377</a:t>
            </a:r>
            <a:r>
              <a:rPr lang="en-US" sz="1500" b="1" dirty="0">
                <a:solidFill>
                  <a:srgbClr val="000000"/>
                </a:solidFill>
              </a:rPr>
              <a:t>, </a:t>
            </a:r>
            <a:r>
              <a:rPr lang="en-US" sz="1500" b="1" dirty="0" smtClean="0">
                <a:solidFill>
                  <a:srgbClr val="000000"/>
                </a:solidFill>
              </a:rPr>
              <a:t>380</a:t>
            </a:r>
            <a:r>
              <a:rPr lang="en-US" sz="1500" b="1" dirty="0">
                <a:solidFill>
                  <a:srgbClr val="000000"/>
                </a:solidFill>
              </a:rPr>
              <a:t>.</a:t>
            </a: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8397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503238" y="539750"/>
            <a:ext cx="3162300" cy="2373313"/>
          </a:xfrm>
          <a:ln/>
        </p:spPr>
      </p:sp>
      <p:sp>
        <p:nvSpPr>
          <p:cNvPr id="8499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Answer: E</a:t>
            </a:r>
          </a:p>
          <a:p>
            <a:endParaRPr lang="en-US" smtClean="0"/>
          </a:p>
          <a:p>
            <a:r>
              <a:rPr lang="en-US" i="1" u="sng" smtClean="0"/>
              <a:t>Checking your knowledge (answer explanation):</a:t>
            </a:r>
          </a:p>
          <a:p>
            <a:r>
              <a:rPr lang="en-US" smtClean="0"/>
              <a:t>The salesperson making the telephone calls does not adapt the material read to each potential customer.  In fact, it is the exact same script.  This approach is an example of the prepared sales presentation.  So, the best answer selection is ‘E’.</a:t>
            </a:r>
          </a:p>
          <a:p>
            <a:endParaRPr lang="en-US" smtClean="0"/>
          </a:p>
          <a:p>
            <a:endParaRPr lang="en-US" smtClean="0"/>
          </a:p>
        </p:txBody>
      </p:sp>
      <p:sp>
        <p:nvSpPr>
          <p:cNvPr id="84996"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8" tIns="48388" rIns="96778" bIns="48388">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378-379</a:t>
            </a:r>
            <a:r>
              <a:rPr lang="en-US" sz="1500" b="1" dirty="0">
                <a:solidFill>
                  <a:srgbClr val="000000"/>
                </a:solidFill>
              </a:rPr>
              <a:t>.</a:t>
            </a:r>
          </a:p>
          <a:p>
            <a:pPr eaLnBrk="1" hangingPunct="1">
              <a:spcBef>
                <a:spcPct val="50000"/>
              </a:spcBef>
            </a:pPr>
            <a:endParaRPr lang="en-US" sz="1500" b="1" dirty="0">
              <a:solidFill>
                <a:srgbClr val="000000"/>
              </a:solidFill>
            </a:endParaRPr>
          </a:p>
          <a:p>
            <a:pPr eaLnBrk="1" hangingPunct="1">
              <a:spcBef>
                <a:spcPct val="50000"/>
              </a:spcBef>
            </a:pPr>
            <a:endParaRPr lang="en-US" sz="1500" b="1" dirty="0">
              <a:solidFill>
                <a:srgbClr val="000000"/>
              </a:solidFill>
            </a:endParaRPr>
          </a:p>
        </p:txBody>
      </p:sp>
      <p:sp>
        <p:nvSpPr>
          <p:cNvPr id="8499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503238" y="539750"/>
            <a:ext cx="3162300" cy="2373313"/>
          </a:xfrm>
          <a:ln/>
        </p:spPr>
      </p:sp>
      <p:sp>
        <p:nvSpPr>
          <p:cNvPr id="86019" name="Notes Placeholder 2"/>
          <p:cNvSpPr>
            <a:spLocks noGrp="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0350" indent="-260350"/>
            <a:r>
              <a:rPr lang="en-US" b="1" dirty="0" smtClean="0"/>
              <a:t>You now should:</a:t>
            </a:r>
          </a:p>
          <a:p>
            <a:pPr marL="260350" indent="-260350"/>
            <a:endParaRPr lang="en-US" dirty="0" smtClean="0"/>
          </a:p>
          <a:p>
            <a:pPr marL="260350" indent="-260350">
              <a:buFontTx/>
              <a:buAutoNum type="arabicPeriod"/>
            </a:pPr>
            <a:r>
              <a:rPr lang="en-US" dirty="0" smtClean="0"/>
              <a:t>Understand the importance and nature of personal selling.</a:t>
            </a:r>
          </a:p>
          <a:p>
            <a:pPr marL="260350" indent="-260350">
              <a:buFontTx/>
              <a:buAutoNum type="arabicPeriod"/>
            </a:pPr>
            <a:r>
              <a:rPr lang="en-US" dirty="0" smtClean="0"/>
              <a:t>Know the three basic sales tasks—order-getting, order-taking, and supporting—and what various kinds of salespeople can be expected to do.</a:t>
            </a:r>
          </a:p>
          <a:p>
            <a:pPr marL="260350" indent="-260350">
              <a:buFontTx/>
              <a:buAutoNum type="arabicPeriod"/>
            </a:pPr>
            <a:r>
              <a:rPr lang="en-US" dirty="0" smtClean="0"/>
              <a:t>Understand why customer service presents different challenges than other personal selling tasks.</a:t>
            </a:r>
          </a:p>
          <a:p>
            <a:pPr marL="260350" indent="-260350">
              <a:buFontTx/>
              <a:buAutoNum type="arabicPeriod"/>
            </a:pPr>
            <a:r>
              <a:rPr lang="en-US" dirty="0" smtClean="0"/>
              <a:t>Know the different ways sales managers can organize salespeople so that personal selling jobs are handled effectively.</a:t>
            </a:r>
          </a:p>
          <a:p>
            <a:pPr marL="260350" indent="-260350">
              <a:buFontTx/>
              <a:buAutoNum type="arabicPeriod"/>
            </a:pPr>
            <a:r>
              <a:rPr lang="en-US" dirty="0" smtClean="0"/>
              <a:t>Know how sales technology affects the way sales tasks are performed.</a:t>
            </a:r>
          </a:p>
        </p:txBody>
      </p:sp>
      <p:sp>
        <p:nvSpPr>
          <p:cNvPr id="86020"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358</a:t>
            </a:r>
            <a:r>
              <a:rPr lang="en-US" sz="1500" b="1" dirty="0">
                <a:solidFill>
                  <a:srgbClr val="000000"/>
                </a:solidFill>
              </a:rPr>
              <a:t>.</a:t>
            </a:r>
          </a:p>
        </p:txBody>
      </p:sp>
      <p:sp>
        <p:nvSpPr>
          <p:cNvPr id="86021"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503238" y="539750"/>
            <a:ext cx="3175000" cy="2382838"/>
          </a:xfrm>
          <a:ln/>
        </p:spPr>
      </p:sp>
      <p:sp>
        <p:nvSpPr>
          <p:cNvPr id="87043" name="Notes Placeholder 2"/>
          <p:cNvSpPr>
            <a:spLocks noGrp="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0350" indent="-260350"/>
            <a:r>
              <a:rPr lang="en-US" b="1" smtClean="0"/>
              <a:t>You now should:</a:t>
            </a:r>
          </a:p>
          <a:p>
            <a:pPr marL="260350" indent="-260350"/>
            <a:endParaRPr lang="en-US" smtClean="0"/>
          </a:p>
          <a:p>
            <a:pPr marL="260350" indent="-260350">
              <a:buFontTx/>
              <a:buAutoNum type="arabicPeriod" startAt="6"/>
            </a:pPr>
            <a:r>
              <a:rPr lang="en-US" smtClean="0"/>
              <a:t>Know what the sales manager must do, including selecting, training, and organizing salespeople to carry out the personal selling job.</a:t>
            </a:r>
          </a:p>
          <a:p>
            <a:pPr marL="260350" indent="-260350">
              <a:buFontTx/>
              <a:buAutoNum type="arabicPeriod" startAt="6"/>
            </a:pPr>
            <a:r>
              <a:rPr lang="en-US" smtClean="0"/>
              <a:t>Understand how the right compensation plan can help motivate and control salespeople.</a:t>
            </a:r>
          </a:p>
          <a:p>
            <a:pPr marL="260350" indent="-260350">
              <a:buFontTx/>
              <a:buAutoNum type="arabicPeriod" startAt="6"/>
            </a:pPr>
            <a:r>
              <a:rPr lang="en-US" smtClean="0"/>
              <a:t>Understand when and where to use the three types of sales presentations.</a:t>
            </a:r>
          </a:p>
          <a:p>
            <a:pPr marL="260350" indent="-260350">
              <a:buFontTx/>
              <a:buAutoNum type="arabicPeriod" startAt="6"/>
            </a:pPr>
            <a:r>
              <a:rPr lang="en-US" smtClean="0"/>
              <a:t>Understand important new terms.</a:t>
            </a:r>
          </a:p>
          <a:p>
            <a:pPr marL="260350" indent="-260350">
              <a:buFontTx/>
              <a:buAutoNum type="arabicPeriod" startAt="6"/>
            </a:pPr>
            <a:endParaRPr lang="en-US" smtClean="0"/>
          </a:p>
        </p:txBody>
      </p:sp>
      <p:sp>
        <p:nvSpPr>
          <p:cNvPr id="87044"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358</a:t>
            </a:r>
            <a:r>
              <a:rPr lang="en-US" sz="1500" b="1" dirty="0">
                <a:solidFill>
                  <a:srgbClr val="000000"/>
                </a:solidFill>
              </a:rPr>
              <a:t>.</a:t>
            </a:r>
          </a:p>
        </p:txBody>
      </p:sp>
      <p:sp>
        <p:nvSpPr>
          <p:cNvPr id="8704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503238" y="539750"/>
            <a:ext cx="3162300" cy="2373313"/>
          </a:xfrm>
          <a:ln/>
        </p:spPr>
      </p:sp>
      <p:sp>
        <p:nvSpPr>
          <p:cNvPr id="88067" name="Notes Placeholder 2"/>
          <p:cNvSpPr>
            <a:spLocks noGrp="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100" b="1" dirty="0" smtClean="0"/>
              <a:t>Summary Overview</a:t>
            </a:r>
          </a:p>
          <a:p>
            <a:pPr>
              <a:lnSpc>
                <a:spcPct val="80000"/>
              </a:lnSpc>
            </a:pPr>
            <a:r>
              <a:rPr lang="en-US" sz="1100" dirty="0" smtClean="0"/>
              <a:t>These are key terms you should be familiar with based upon the material in this presentation.</a:t>
            </a:r>
          </a:p>
          <a:p>
            <a:pPr>
              <a:lnSpc>
                <a:spcPct val="80000"/>
              </a:lnSpc>
            </a:pPr>
            <a:endParaRPr lang="en-US" sz="1100" dirty="0" smtClean="0"/>
          </a:p>
          <a:p>
            <a:pPr>
              <a:lnSpc>
                <a:spcPct val="80000"/>
              </a:lnSpc>
            </a:pPr>
            <a:r>
              <a:rPr lang="en-US" sz="1100" b="1" dirty="0" smtClean="0"/>
              <a:t>Key Issues</a:t>
            </a:r>
            <a:r>
              <a:rPr lang="en-US" sz="1100" b="1" u="sng" dirty="0" smtClean="0"/>
              <a:t> </a:t>
            </a:r>
          </a:p>
          <a:p>
            <a:pPr>
              <a:lnSpc>
                <a:spcPct val="80000"/>
              </a:lnSpc>
            </a:pPr>
            <a:r>
              <a:rPr lang="en-US" sz="1100" u="sng" dirty="0" smtClean="0"/>
              <a:t>Basic sales tasks</a:t>
            </a:r>
            <a:r>
              <a:rPr lang="en-US" sz="1100" dirty="0" smtClean="0"/>
              <a:t>: order-getting, order- taking, and supporting.</a:t>
            </a:r>
          </a:p>
          <a:p>
            <a:pPr>
              <a:lnSpc>
                <a:spcPct val="80000"/>
              </a:lnSpc>
            </a:pPr>
            <a:r>
              <a:rPr lang="en-US" sz="1100" u="sng" dirty="0" smtClean="0"/>
              <a:t>Order getters</a:t>
            </a:r>
            <a:r>
              <a:rPr lang="en-US" sz="1100" dirty="0" smtClean="0"/>
              <a:t>: salespeople concerned with establishing relationships with new customers and developing new business.</a:t>
            </a:r>
          </a:p>
          <a:p>
            <a:pPr>
              <a:lnSpc>
                <a:spcPct val="80000"/>
              </a:lnSpc>
            </a:pPr>
            <a:r>
              <a:rPr lang="en-US" sz="1100" u="sng" dirty="0" smtClean="0"/>
              <a:t>Order-getting</a:t>
            </a:r>
            <a:r>
              <a:rPr lang="en-US" sz="1100" dirty="0" smtClean="0"/>
              <a:t>: seeking possible buyers with a well‑organized sales presentation designed to sell a product, service, or idea.</a:t>
            </a:r>
          </a:p>
          <a:p>
            <a:pPr>
              <a:lnSpc>
                <a:spcPct val="80000"/>
              </a:lnSpc>
            </a:pPr>
            <a:r>
              <a:rPr lang="en-US" sz="1100" u="sng" dirty="0" smtClean="0"/>
              <a:t>Order takers</a:t>
            </a:r>
            <a:r>
              <a:rPr lang="en-US" sz="1100" dirty="0" smtClean="0"/>
              <a:t>: salespeople who sell to regular or established customers, complete most sales transactions, and maintain relationships with their customers.</a:t>
            </a:r>
          </a:p>
          <a:p>
            <a:pPr>
              <a:lnSpc>
                <a:spcPct val="80000"/>
              </a:lnSpc>
            </a:pPr>
            <a:r>
              <a:rPr lang="en-US" sz="1100" u="sng" dirty="0" smtClean="0"/>
              <a:t>Order-taking</a:t>
            </a:r>
            <a:r>
              <a:rPr lang="en-US" sz="1100" dirty="0" smtClean="0"/>
              <a:t>: the routine completion of sales made regularly to target customers.</a:t>
            </a:r>
          </a:p>
          <a:p>
            <a:pPr>
              <a:lnSpc>
                <a:spcPct val="80000"/>
              </a:lnSpc>
            </a:pPr>
            <a:r>
              <a:rPr lang="en-US" sz="1100" u="sng" dirty="0" smtClean="0"/>
              <a:t>Supporting salespeople</a:t>
            </a:r>
            <a:r>
              <a:rPr lang="en-US" sz="1100" dirty="0" smtClean="0"/>
              <a:t>: salespeople who help the order‑oriented salespeople—but don't try to get orders themselves.</a:t>
            </a:r>
          </a:p>
          <a:p>
            <a:pPr>
              <a:lnSpc>
                <a:spcPct val="80000"/>
              </a:lnSpc>
            </a:pPr>
            <a:r>
              <a:rPr lang="en-US" sz="1100" u="sng" dirty="0" smtClean="0"/>
              <a:t>Missionary salespeople</a:t>
            </a:r>
            <a:r>
              <a:rPr lang="en-US" sz="1100" dirty="0" smtClean="0"/>
              <a:t>: supporting salespeople who work for producers by calling on their middlemen and their customers.</a:t>
            </a:r>
          </a:p>
          <a:p>
            <a:pPr>
              <a:lnSpc>
                <a:spcPct val="80000"/>
              </a:lnSpc>
            </a:pPr>
            <a:r>
              <a:rPr lang="en-US" sz="1100" u="sng" dirty="0" smtClean="0"/>
              <a:t>Technical specialists</a:t>
            </a:r>
            <a:r>
              <a:rPr lang="en-US" sz="1100" dirty="0" smtClean="0"/>
              <a:t>: supporting salespeople who provide technical assistance to order‑oriented salespeople.</a:t>
            </a:r>
          </a:p>
          <a:p>
            <a:pPr>
              <a:lnSpc>
                <a:spcPct val="80000"/>
              </a:lnSpc>
            </a:pPr>
            <a:r>
              <a:rPr lang="en-US" sz="1100" u="sng" dirty="0" smtClean="0"/>
              <a:t>Customer service reps:</a:t>
            </a:r>
            <a:r>
              <a:rPr lang="en-US" sz="1100" dirty="0" smtClean="0"/>
              <a:t>  work with customers to resolve problems that arise with a purchase, usually after the purchase has been made. </a:t>
            </a:r>
            <a:endParaRPr lang="en-US" sz="1100" u="sng" dirty="0" smtClean="0"/>
          </a:p>
          <a:p>
            <a:pPr>
              <a:lnSpc>
                <a:spcPct val="80000"/>
              </a:lnSpc>
            </a:pPr>
            <a:r>
              <a:rPr lang="en-US" sz="1100" u="sng" dirty="0" smtClean="0"/>
              <a:t>Team selling</a:t>
            </a:r>
            <a:r>
              <a:rPr lang="en-US" sz="1100" dirty="0" smtClean="0"/>
              <a:t>: different sales reps working together on a specific account.</a:t>
            </a:r>
          </a:p>
          <a:p>
            <a:pPr>
              <a:lnSpc>
                <a:spcPct val="80000"/>
              </a:lnSpc>
            </a:pPr>
            <a:r>
              <a:rPr lang="en-US" sz="1100" u="sng" dirty="0" smtClean="0"/>
              <a:t>Major accounts sales force</a:t>
            </a:r>
            <a:r>
              <a:rPr lang="en-US" sz="1100" dirty="0" smtClean="0"/>
              <a:t>: salespeople who sell directly to large accounts such as major retail chain stores.</a:t>
            </a:r>
          </a:p>
          <a:p>
            <a:pPr>
              <a:lnSpc>
                <a:spcPct val="80000"/>
              </a:lnSpc>
            </a:pPr>
            <a:r>
              <a:rPr lang="en-US" sz="1100" u="sng" dirty="0" smtClean="0"/>
              <a:t>Telemarketing</a:t>
            </a:r>
            <a:r>
              <a:rPr lang="en-US" sz="1100" dirty="0" smtClean="0"/>
              <a:t>: using the telephone to call on customers or prospects.</a:t>
            </a:r>
          </a:p>
          <a:p>
            <a:pPr>
              <a:lnSpc>
                <a:spcPct val="80000"/>
              </a:lnSpc>
            </a:pPr>
            <a:r>
              <a:rPr lang="en-US" sz="1100" u="sng" dirty="0" smtClean="0"/>
              <a:t>Sales territory</a:t>
            </a:r>
            <a:r>
              <a:rPr lang="en-US" sz="1100" dirty="0" smtClean="0"/>
              <a:t>: a geographic area that is the responsibility of one salesperson or several working together.</a:t>
            </a:r>
          </a:p>
          <a:p>
            <a:pPr>
              <a:lnSpc>
                <a:spcPct val="80000"/>
              </a:lnSpc>
            </a:pPr>
            <a:r>
              <a:rPr lang="en-US" sz="1100" u="sng" dirty="0" smtClean="0"/>
              <a:t>Job description</a:t>
            </a:r>
            <a:r>
              <a:rPr lang="en-US" sz="1100" dirty="0" smtClean="0"/>
              <a:t>: a written statement of what a salesperson is expected to do.</a:t>
            </a:r>
          </a:p>
          <a:p>
            <a:pPr>
              <a:lnSpc>
                <a:spcPct val="80000"/>
              </a:lnSpc>
            </a:pPr>
            <a:r>
              <a:rPr lang="en-US" sz="1100" u="sng" dirty="0" smtClean="0"/>
              <a:t>Sales quota</a:t>
            </a:r>
            <a:r>
              <a:rPr lang="en-US" sz="1100" dirty="0" smtClean="0"/>
              <a:t>: the specific sales or profit objective a salesperson is expected to achieve.</a:t>
            </a:r>
          </a:p>
          <a:p>
            <a:pPr>
              <a:lnSpc>
                <a:spcPct val="80000"/>
              </a:lnSpc>
            </a:pPr>
            <a:r>
              <a:rPr lang="en-US" sz="1100" u="sng" dirty="0" smtClean="0"/>
              <a:t>Prospecting</a:t>
            </a:r>
            <a:r>
              <a:rPr lang="en-US" sz="1100" dirty="0" smtClean="0"/>
              <a:t>: following all the leads in the target market to identify potential customers.</a:t>
            </a:r>
          </a:p>
          <a:p>
            <a:pPr>
              <a:lnSpc>
                <a:spcPct val="80000"/>
              </a:lnSpc>
            </a:pPr>
            <a:endParaRPr lang="en-US" sz="1100" dirty="0" smtClean="0"/>
          </a:p>
          <a:p>
            <a:pPr>
              <a:lnSpc>
                <a:spcPct val="80000"/>
              </a:lnSpc>
            </a:pPr>
            <a:endParaRPr lang="en-US" sz="1100" dirty="0" smtClean="0"/>
          </a:p>
        </p:txBody>
      </p:sp>
      <p:sp>
        <p:nvSpPr>
          <p:cNvPr id="88068"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36</a:t>
            </a:r>
          </a:p>
        </p:txBody>
      </p:sp>
      <p:sp>
        <p:nvSpPr>
          <p:cNvPr id="88069" name="Text Box 3"/>
          <p:cNvSpPr txBox="1">
            <a:spLocks noChangeArrowheads="1"/>
          </p:cNvSpPr>
          <p:nvPr/>
        </p:nvSpPr>
        <p:spPr bwMode="auto">
          <a:xfrm>
            <a:off x="4294188" y="374650"/>
            <a:ext cx="2387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6" rIns="91551" bIns="4577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2300" b="1" baseline="-25000">
                <a:solidFill>
                  <a:srgbClr val="000000"/>
                </a:solidFill>
              </a:rPr>
              <a:t>This slide refers to boldfaced terms appearing in Chapter 14.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503238" y="539750"/>
            <a:ext cx="3162300" cy="2373313"/>
          </a:xfrm>
          <a:ln/>
        </p:spPr>
      </p:sp>
      <p:sp>
        <p:nvSpPr>
          <p:cNvPr id="89091" name="Notes Placeholder 2"/>
          <p:cNvSpPr>
            <a:spLocks noGrp="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Overview</a:t>
            </a:r>
          </a:p>
          <a:p>
            <a:r>
              <a:rPr lang="en-US" dirty="0" smtClean="0"/>
              <a:t>These are additional key terms.</a:t>
            </a:r>
          </a:p>
          <a:p>
            <a:endParaRPr lang="en-US" dirty="0" smtClean="0"/>
          </a:p>
          <a:p>
            <a:r>
              <a:rPr lang="en-US" b="1" dirty="0" smtClean="0"/>
              <a:t>Key Issues</a:t>
            </a:r>
            <a:r>
              <a:rPr lang="en-US" b="1" u="sng" dirty="0" smtClean="0"/>
              <a:t> </a:t>
            </a:r>
          </a:p>
          <a:p>
            <a:pPr>
              <a:lnSpc>
                <a:spcPct val="80000"/>
              </a:lnSpc>
            </a:pPr>
            <a:r>
              <a:rPr lang="en-US" sz="1200" u="sng" dirty="0" smtClean="0"/>
              <a:t>Sales presentation</a:t>
            </a:r>
            <a:r>
              <a:rPr lang="en-US" sz="1200" dirty="0" smtClean="0"/>
              <a:t>: a salesperson's effort to make a sale or address a customer's problem.</a:t>
            </a:r>
          </a:p>
          <a:p>
            <a:pPr>
              <a:lnSpc>
                <a:spcPct val="80000"/>
              </a:lnSpc>
            </a:pPr>
            <a:r>
              <a:rPr lang="en-US" sz="1200" u="sng" dirty="0" smtClean="0"/>
              <a:t>Prepared sales presentation</a:t>
            </a:r>
            <a:r>
              <a:rPr lang="en-US" sz="1200" dirty="0" smtClean="0"/>
              <a:t>: a memorized presentation that is not adapted to each individual customer.</a:t>
            </a:r>
          </a:p>
          <a:p>
            <a:r>
              <a:rPr lang="en-US" u="sng" dirty="0" smtClean="0"/>
              <a:t>Close</a:t>
            </a:r>
            <a:r>
              <a:rPr lang="en-US" dirty="0" smtClean="0"/>
              <a:t>: the salesperson's request for an order.</a:t>
            </a:r>
          </a:p>
          <a:p>
            <a:r>
              <a:rPr lang="en-US" u="sng" dirty="0" smtClean="0"/>
              <a:t>Consultative selling approach</a:t>
            </a:r>
            <a:r>
              <a:rPr lang="en-US" dirty="0" smtClean="0"/>
              <a:t>: a type of sales presentation in which the salesperson develops a good understanding of the individual customer's needs before trying to close the sale.</a:t>
            </a:r>
          </a:p>
          <a:p>
            <a:r>
              <a:rPr lang="en-US" u="sng" dirty="0" smtClean="0"/>
              <a:t>Selling formula approach</a:t>
            </a:r>
            <a:r>
              <a:rPr lang="en-US" dirty="0" smtClean="0"/>
              <a:t>: a sales presentation that starts with a prepared presentation outline—much like the prepared approach—and leads the customer through some logical steps to a final close. </a:t>
            </a:r>
          </a:p>
          <a:p>
            <a:endParaRPr lang="en-US" dirty="0" smtClean="0"/>
          </a:p>
          <a:p>
            <a:endParaRPr lang="en-US" dirty="0" smtClean="0"/>
          </a:p>
        </p:txBody>
      </p:sp>
      <p:sp>
        <p:nvSpPr>
          <p:cNvPr id="89092"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37</a:t>
            </a:r>
          </a:p>
        </p:txBody>
      </p:sp>
      <p:sp>
        <p:nvSpPr>
          <p:cNvPr id="89093" name="Text Box 3"/>
          <p:cNvSpPr txBox="1">
            <a:spLocks noChangeArrowheads="1"/>
          </p:cNvSpPr>
          <p:nvPr/>
        </p:nvSpPr>
        <p:spPr bwMode="auto">
          <a:xfrm>
            <a:off x="4294188" y="374650"/>
            <a:ext cx="2387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6" rIns="91551" bIns="4577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2300" b="1" baseline="-25000">
                <a:solidFill>
                  <a:srgbClr val="000000"/>
                </a:solidFill>
              </a:rPr>
              <a:t>This slide refers to boldfaced terms appearing in Chapter 14.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503238" y="539750"/>
            <a:ext cx="3162300" cy="2373313"/>
          </a:xfrm>
          <a:ln/>
        </p:spPr>
      </p:sp>
      <p:sp>
        <p:nvSpPr>
          <p:cNvPr id="55299"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t> This is the second of three chapters that discuss issues important for Promotion.</a:t>
            </a:r>
          </a:p>
          <a:p>
            <a:endParaRPr lang="en-US" smtClean="0"/>
          </a:p>
          <a:p>
            <a:r>
              <a:rPr lang="en-US" smtClean="0"/>
              <a:t>The promotion part of the marketing mix involves telling target customers that the right Product is available at the right Place at the right Price.</a:t>
            </a:r>
          </a:p>
          <a:p>
            <a:endParaRPr lang="en-US" smtClean="0"/>
          </a:p>
        </p:txBody>
      </p:sp>
      <p:sp>
        <p:nvSpPr>
          <p:cNvPr id="55300"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359</a:t>
            </a:r>
            <a:r>
              <a:rPr lang="en-US" sz="1500" b="1" dirty="0">
                <a:solidFill>
                  <a:srgbClr val="000000"/>
                </a:solidFill>
              </a:rPr>
              <a:t>.</a:t>
            </a:r>
          </a:p>
        </p:txBody>
      </p:sp>
      <p:sp>
        <p:nvSpPr>
          <p:cNvPr id="55301"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03238" y="539750"/>
            <a:ext cx="3162300" cy="2373313"/>
          </a:xfrm>
          <a:ln/>
        </p:spPr>
      </p:sp>
      <p:sp>
        <p:nvSpPr>
          <p:cNvPr id="5632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dirty="0" smtClean="0">
                <a:solidFill>
                  <a:srgbClr val="000000"/>
                </a:solidFill>
              </a:rPr>
              <a:t>Summary Overview</a:t>
            </a:r>
          </a:p>
          <a:p>
            <a:pPr>
              <a:lnSpc>
                <a:spcPct val="90000"/>
              </a:lnSpc>
            </a:pPr>
            <a:r>
              <a:rPr lang="en-US" dirty="0" smtClean="0">
                <a:solidFill>
                  <a:srgbClr val="000000"/>
                </a:solidFill>
              </a:rPr>
              <a:t>In this chapter we take a closer look at the important promotion  strategy decisions that marketing and sales managers make in  personal selling and customer service. </a:t>
            </a:r>
          </a:p>
          <a:p>
            <a:pPr>
              <a:lnSpc>
                <a:spcPct val="90000"/>
              </a:lnSpc>
            </a:pPr>
            <a:endParaRPr lang="en-US" dirty="0" smtClean="0">
              <a:solidFill>
                <a:srgbClr val="000000"/>
              </a:solidFill>
            </a:endParaRPr>
          </a:p>
          <a:p>
            <a:pPr>
              <a:lnSpc>
                <a:spcPct val="90000"/>
              </a:lnSpc>
            </a:pPr>
            <a:r>
              <a:rPr lang="en-US" b="1" dirty="0" smtClean="0">
                <a:solidFill>
                  <a:srgbClr val="000000"/>
                </a:solidFill>
              </a:rPr>
              <a:t>Key Issues</a:t>
            </a:r>
          </a:p>
          <a:p>
            <a:pPr>
              <a:lnSpc>
                <a:spcPct val="90000"/>
              </a:lnSpc>
            </a:pPr>
            <a:r>
              <a:rPr lang="en-US" dirty="0" smtClean="0">
                <a:solidFill>
                  <a:srgbClr val="000000"/>
                </a:solidFill>
              </a:rPr>
              <a:t>In this chapter, the discussion will include a number of frameworks and how-to-approaches that guide strategy decisions.  The structure of the chapter is divided into four broad personal selling and customer service issues:</a:t>
            </a:r>
          </a:p>
          <a:p>
            <a:pPr>
              <a:lnSpc>
                <a:spcPct val="90000"/>
              </a:lnSpc>
            </a:pPr>
            <a:r>
              <a:rPr lang="en-US" dirty="0" smtClean="0">
                <a:solidFill>
                  <a:srgbClr val="000000"/>
                </a:solidFill>
              </a:rPr>
              <a:t>(1) The importance of personal selling; </a:t>
            </a:r>
          </a:p>
          <a:p>
            <a:pPr>
              <a:lnSpc>
                <a:spcPct val="90000"/>
              </a:lnSpc>
            </a:pPr>
            <a:r>
              <a:rPr lang="en-US" dirty="0" smtClean="0">
                <a:solidFill>
                  <a:srgbClr val="000000"/>
                </a:solidFill>
              </a:rPr>
              <a:t>(2) Personal selling tasks; </a:t>
            </a:r>
          </a:p>
          <a:p>
            <a:pPr>
              <a:lnSpc>
                <a:spcPct val="90000"/>
              </a:lnSpc>
            </a:pPr>
            <a:r>
              <a:rPr lang="en-US" dirty="0" smtClean="0">
                <a:solidFill>
                  <a:srgbClr val="000000"/>
                </a:solidFill>
              </a:rPr>
              <a:t>(3) Strategy decisions;</a:t>
            </a:r>
          </a:p>
          <a:p>
            <a:pPr>
              <a:lnSpc>
                <a:spcPct val="90000"/>
              </a:lnSpc>
            </a:pPr>
            <a:r>
              <a:rPr lang="en-US" dirty="0" smtClean="0">
                <a:solidFill>
                  <a:srgbClr val="000000"/>
                </a:solidFill>
              </a:rPr>
              <a:t>(4) The personal selling process.</a:t>
            </a:r>
          </a:p>
          <a:p>
            <a:pPr>
              <a:lnSpc>
                <a:spcPct val="90000"/>
              </a:lnSpc>
            </a:pPr>
            <a:endParaRPr lang="en-US" dirty="0" smtClean="0"/>
          </a:p>
          <a:p>
            <a:pPr>
              <a:lnSpc>
                <a:spcPct val="90000"/>
              </a:lnSpc>
            </a:pPr>
            <a:endParaRPr lang="en-US" dirty="0" smtClean="0"/>
          </a:p>
        </p:txBody>
      </p:sp>
      <p:sp>
        <p:nvSpPr>
          <p:cNvPr id="56324"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359</a:t>
            </a:r>
            <a:r>
              <a:rPr lang="en-US" sz="1500" b="1" dirty="0">
                <a:solidFill>
                  <a:srgbClr val="000000"/>
                </a:solidFill>
              </a:rPr>
              <a:t>.</a:t>
            </a:r>
          </a:p>
          <a:p>
            <a:pPr algn="l" eaLnBrk="1" hangingPunct="1">
              <a:spcBef>
                <a:spcPct val="50000"/>
              </a:spcBef>
            </a:pPr>
            <a:r>
              <a:rPr lang="en-US" sz="1500" b="1" dirty="0">
                <a:sym typeface="Wingdings" pitchFamily="2" charset="2"/>
              </a:rPr>
              <a:t> </a:t>
            </a:r>
            <a:r>
              <a:rPr lang="en-US" sz="15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5632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503238" y="539750"/>
            <a:ext cx="3162300" cy="2373313"/>
          </a:xfrm>
          <a:ln/>
        </p:spPr>
      </p:sp>
      <p:sp>
        <p:nvSpPr>
          <p:cNvPr id="5734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b="1" smtClean="0">
                <a:solidFill>
                  <a:srgbClr val="000000"/>
                </a:solidFill>
              </a:rPr>
              <a:t>Summary Overview</a:t>
            </a:r>
          </a:p>
          <a:p>
            <a:pPr>
              <a:lnSpc>
                <a:spcPct val="80000"/>
              </a:lnSpc>
            </a:pPr>
            <a:r>
              <a:rPr lang="en-US" smtClean="0">
                <a:solidFill>
                  <a:srgbClr val="000000"/>
                </a:solidFill>
              </a:rPr>
              <a:t>In serving a particular target market, one of the key elements of the promotion mix is personal selling. </a:t>
            </a:r>
            <a:r>
              <a:rPr lang="en-US" u="sng" smtClean="0">
                <a:solidFill>
                  <a:srgbClr val="000000"/>
                </a:solidFill>
              </a:rPr>
              <a:t>Salespeople are communicators who build relationships</a:t>
            </a:r>
            <a:r>
              <a:rPr lang="en-US" smtClean="0">
                <a:solidFill>
                  <a:srgbClr val="000000"/>
                </a:solidFill>
              </a:rPr>
              <a:t>. </a:t>
            </a:r>
          </a:p>
          <a:p>
            <a:pPr>
              <a:lnSpc>
                <a:spcPct val="80000"/>
              </a:lnSpc>
            </a:pPr>
            <a:endParaRPr lang="en-US" smtClean="0">
              <a:solidFill>
                <a:srgbClr val="000000"/>
              </a:solidFill>
            </a:endParaRPr>
          </a:p>
          <a:p>
            <a:pPr>
              <a:lnSpc>
                <a:spcPct val="80000"/>
              </a:lnSpc>
            </a:pPr>
            <a:r>
              <a:rPr lang="en-US" b="1" smtClean="0">
                <a:solidFill>
                  <a:srgbClr val="000000"/>
                </a:solidFill>
              </a:rPr>
              <a:t>Key Issues</a:t>
            </a:r>
          </a:p>
          <a:p>
            <a:pPr>
              <a:lnSpc>
                <a:spcPct val="80000"/>
              </a:lnSpc>
              <a:buFontTx/>
              <a:buChar char="•"/>
            </a:pPr>
            <a:r>
              <a:rPr lang="en-US" u="sng" smtClean="0">
                <a:solidFill>
                  <a:srgbClr val="000000"/>
                </a:solidFill>
              </a:rPr>
              <a:t> Personal selling is important</a:t>
            </a:r>
            <a:r>
              <a:rPr lang="en-US" smtClean="0">
                <a:solidFill>
                  <a:srgbClr val="000000"/>
                </a:solidFill>
              </a:rPr>
              <a:t> to all companies.  Salespeople must be able to meet customer needs and company expectations. It’s also economically important.</a:t>
            </a:r>
          </a:p>
          <a:p>
            <a:pPr>
              <a:lnSpc>
                <a:spcPct val="80000"/>
              </a:lnSpc>
              <a:buFontTx/>
              <a:buChar char="•"/>
            </a:pPr>
            <a:r>
              <a:rPr lang="en-US" smtClean="0">
                <a:solidFill>
                  <a:srgbClr val="000000"/>
                </a:solidFill>
              </a:rPr>
              <a:t>In addition, salespeople and sales managers need to decide what specific personal selling techniques will be used in dealing with the organization’s customers and prospects.</a:t>
            </a:r>
          </a:p>
          <a:p>
            <a:pPr>
              <a:lnSpc>
                <a:spcPct val="80000"/>
              </a:lnSpc>
            </a:pPr>
            <a:r>
              <a:rPr lang="en-US" b="1" smtClean="0">
                <a:solidFill>
                  <a:srgbClr val="000000"/>
                </a:solidFill>
                <a:sym typeface="Wingdings" pitchFamily="2" charset="2"/>
              </a:rPr>
              <a:t> </a:t>
            </a:r>
            <a:r>
              <a:rPr lang="en-US" u="sng" smtClean="0">
                <a:solidFill>
                  <a:srgbClr val="000000"/>
                </a:solidFill>
              </a:rPr>
              <a:t>Helping customers make good buying decisions is good selling</a:t>
            </a:r>
            <a:r>
              <a:rPr lang="en-US" smtClean="0">
                <a:solidFill>
                  <a:srgbClr val="000000"/>
                </a:solidFill>
              </a:rPr>
              <a:t>.  In meeting customer needs, salespeople build lasting relationships with customers.</a:t>
            </a:r>
          </a:p>
          <a:p>
            <a:pPr>
              <a:lnSpc>
                <a:spcPct val="80000"/>
              </a:lnSpc>
            </a:pPr>
            <a:r>
              <a:rPr lang="en-US" b="1" smtClean="0">
                <a:solidFill>
                  <a:srgbClr val="000000"/>
                </a:solidFill>
                <a:sym typeface="Wingdings" pitchFamily="2" charset="2"/>
              </a:rPr>
              <a:t> </a:t>
            </a:r>
            <a:r>
              <a:rPr lang="en-US" u="sng" smtClean="0">
                <a:solidFill>
                  <a:srgbClr val="000000"/>
                </a:solidFill>
              </a:rPr>
              <a:t>Salespeople represent the whole company—and customers too</a:t>
            </a:r>
            <a:r>
              <a:rPr lang="en-US" smtClean="0">
                <a:solidFill>
                  <a:srgbClr val="000000"/>
                </a:solidFill>
              </a:rPr>
              <a:t>.  How the salesperson behaves is all many customers will ever know about the company.</a:t>
            </a:r>
          </a:p>
          <a:p>
            <a:pPr>
              <a:lnSpc>
                <a:spcPct val="80000"/>
              </a:lnSpc>
            </a:pPr>
            <a:endParaRPr lang="en-US" b="1" i="1" smtClean="0">
              <a:solidFill>
                <a:srgbClr val="000000"/>
              </a:solidFill>
            </a:endParaRPr>
          </a:p>
          <a:p>
            <a:pPr>
              <a:lnSpc>
                <a:spcPct val="80000"/>
              </a:lnSpc>
            </a:pPr>
            <a:r>
              <a:rPr lang="en-US" b="1" i="1" smtClean="0">
                <a:solidFill>
                  <a:srgbClr val="000000"/>
                </a:solidFill>
              </a:rPr>
              <a:t>Discussion Question: How does this statement apply in financial services?</a:t>
            </a:r>
          </a:p>
          <a:p>
            <a:pPr>
              <a:lnSpc>
                <a:spcPct val="80000"/>
              </a:lnSpc>
            </a:pPr>
            <a:endParaRPr lang="en-US" b="1" smtClean="0">
              <a:solidFill>
                <a:srgbClr val="000000"/>
              </a:solidFill>
            </a:endParaRPr>
          </a:p>
          <a:p>
            <a:pPr>
              <a:lnSpc>
                <a:spcPct val="80000"/>
              </a:lnSpc>
            </a:pPr>
            <a:r>
              <a:rPr lang="en-US" b="1" smtClean="0">
                <a:solidFill>
                  <a:srgbClr val="000000"/>
                </a:solidFill>
                <a:sym typeface="Wingdings" pitchFamily="2" charset="2"/>
              </a:rPr>
              <a:t> </a:t>
            </a:r>
            <a:r>
              <a:rPr lang="en-US" smtClean="0">
                <a:solidFill>
                  <a:srgbClr val="000000"/>
                </a:solidFill>
              </a:rPr>
              <a:t>The </a:t>
            </a:r>
            <a:r>
              <a:rPr lang="en-US" u="sng" smtClean="0">
                <a:solidFill>
                  <a:srgbClr val="000000"/>
                </a:solidFill>
              </a:rPr>
              <a:t>sales force aids in the market information function</a:t>
            </a:r>
            <a:r>
              <a:rPr lang="en-US" smtClean="0">
                <a:solidFill>
                  <a:srgbClr val="000000"/>
                </a:solidFill>
              </a:rPr>
              <a:t>, providing feedback to the company on what customers think, feel, and want.</a:t>
            </a:r>
          </a:p>
          <a:p>
            <a:pPr>
              <a:lnSpc>
                <a:spcPct val="80000"/>
              </a:lnSpc>
            </a:pPr>
            <a:r>
              <a:rPr lang="en-US" b="1" smtClean="0">
                <a:solidFill>
                  <a:srgbClr val="000000"/>
                </a:solidFill>
                <a:sym typeface="Wingdings" pitchFamily="2" charset="2"/>
              </a:rPr>
              <a:t> </a:t>
            </a:r>
            <a:r>
              <a:rPr lang="en-US" u="sng" smtClean="0">
                <a:solidFill>
                  <a:srgbClr val="000000"/>
                </a:solidFill>
              </a:rPr>
              <a:t>Salespeople can be strategy planners</a:t>
            </a:r>
            <a:r>
              <a:rPr lang="en-US" smtClean="0">
                <a:solidFill>
                  <a:srgbClr val="000000"/>
                </a:solidFill>
              </a:rPr>
              <a:t>, making decisions every day about how to manipulate promotional mix elements to fit the needs of their customers.</a:t>
            </a:r>
          </a:p>
          <a:p>
            <a:pPr>
              <a:lnSpc>
                <a:spcPct val="80000"/>
              </a:lnSpc>
            </a:pPr>
            <a:endParaRPr lang="en-US" smtClean="0"/>
          </a:p>
          <a:p>
            <a:pPr>
              <a:lnSpc>
                <a:spcPct val="80000"/>
              </a:lnSpc>
            </a:pPr>
            <a:endParaRPr lang="en-US" smtClean="0"/>
          </a:p>
        </p:txBody>
      </p:sp>
      <p:sp>
        <p:nvSpPr>
          <p:cNvPr id="57348"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358-361.</a:t>
            </a:r>
            <a:endParaRPr lang="en-US" sz="1500" b="1" dirty="0">
              <a:solidFill>
                <a:srgbClr val="000000"/>
              </a:solidFill>
            </a:endParaRP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57349"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03238" y="539750"/>
            <a:ext cx="3162300" cy="2373313"/>
          </a:xfrm>
          <a:ln/>
        </p:spPr>
      </p:sp>
      <p:sp>
        <p:nvSpPr>
          <p:cNvPr id="58371"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b="1" dirty="0" smtClean="0"/>
              <a:t>Summary Overview</a:t>
            </a:r>
            <a:endParaRPr lang="en-US" b="1" dirty="0" smtClean="0">
              <a:solidFill>
                <a:srgbClr val="000000"/>
              </a:solidFill>
            </a:endParaRPr>
          </a:p>
          <a:p>
            <a:pPr>
              <a:lnSpc>
                <a:spcPct val="90000"/>
              </a:lnSpc>
              <a:defRPr/>
            </a:pPr>
            <a:r>
              <a:rPr lang="en-US" dirty="0" smtClean="0">
                <a:solidFill>
                  <a:srgbClr val="000000"/>
                </a:solidFill>
              </a:rPr>
              <a:t>Marketing managers recognize that effective personal selling involves successful completion of a number of activities, and establishing a balance between the right number and the right kind of salespeople. Therefore, it is important for marketers to understand the basic sales tasks that are to be performed. </a:t>
            </a:r>
          </a:p>
          <a:p>
            <a:pPr>
              <a:lnSpc>
                <a:spcPct val="90000"/>
              </a:lnSpc>
              <a:defRPr/>
            </a:pPr>
            <a:endParaRPr lang="en-US" dirty="0" smtClean="0">
              <a:solidFill>
                <a:srgbClr val="000000"/>
              </a:solidFill>
            </a:endParaRPr>
          </a:p>
          <a:p>
            <a:pPr>
              <a:lnSpc>
                <a:spcPct val="90000"/>
              </a:lnSpc>
              <a:defRPr/>
            </a:pPr>
            <a:r>
              <a:rPr lang="en-US" b="1" dirty="0" smtClean="0">
                <a:solidFill>
                  <a:srgbClr val="000000"/>
                </a:solidFill>
              </a:rPr>
              <a:t>Key Issues</a:t>
            </a:r>
          </a:p>
          <a:p>
            <a:pPr>
              <a:lnSpc>
                <a:spcPct val="90000"/>
              </a:lnSpc>
              <a:buFontTx/>
              <a:buChar char="•"/>
              <a:defRPr/>
            </a:pPr>
            <a:r>
              <a:rPr lang="en-US" b="1" u="sng" dirty="0" smtClean="0">
                <a:solidFill>
                  <a:srgbClr val="000000"/>
                </a:solidFill>
              </a:rPr>
              <a:t> Personal selling is divided into three tasks</a:t>
            </a:r>
            <a:r>
              <a:rPr lang="en-US" b="1" dirty="0" smtClean="0">
                <a:solidFill>
                  <a:srgbClr val="000000"/>
                </a:solidFill>
              </a:rPr>
              <a:t>. These </a:t>
            </a:r>
            <a:r>
              <a:rPr lang="en-US" b="1" u="sng" dirty="0" smtClean="0">
                <a:solidFill>
                  <a:srgbClr val="000000"/>
                </a:solidFill>
              </a:rPr>
              <a:t>basic sales tasks</a:t>
            </a:r>
            <a:r>
              <a:rPr lang="en-US" b="1" dirty="0" smtClean="0">
                <a:solidFill>
                  <a:srgbClr val="000000"/>
                </a:solidFill>
              </a:rPr>
              <a:t> are:</a:t>
            </a:r>
          </a:p>
          <a:p>
            <a:pPr marL="728663" lvl="1" indent="-279400">
              <a:lnSpc>
                <a:spcPct val="90000"/>
              </a:lnSpc>
              <a:buFontTx/>
              <a:buChar char="•"/>
              <a:defRPr/>
            </a:pPr>
            <a:r>
              <a:rPr lang="en-US" dirty="0" smtClean="0">
                <a:solidFill>
                  <a:srgbClr val="000000"/>
                </a:solidFill>
              </a:rPr>
              <a:t>order-getting; </a:t>
            </a:r>
          </a:p>
          <a:p>
            <a:pPr marL="449263" lvl="1">
              <a:lnSpc>
                <a:spcPct val="90000"/>
              </a:lnSpc>
              <a:defRPr/>
            </a:pPr>
            <a:r>
              <a:rPr lang="en-US" b="1" dirty="0" smtClean="0">
                <a:solidFill>
                  <a:srgbClr val="000000"/>
                </a:solidFill>
                <a:sym typeface="Wingdings" pitchFamily="2" charset="2"/>
              </a:rPr>
              <a:t> </a:t>
            </a:r>
            <a:r>
              <a:rPr lang="en-US" dirty="0" smtClean="0">
                <a:solidFill>
                  <a:srgbClr val="000000"/>
                </a:solidFill>
              </a:rPr>
              <a:t>order-taking; and </a:t>
            </a:r>
          </a:p>
          <a:p>
            <a:pPr marL="449263" lvl="1">
              <a:lnSpc>
                <a:spcPct val="90000"/>
              </a:lnSpc>
              <a:defRPr/>
            </a:pPr>
            <a:r>
              <a:rPr lang="en-US" b="1" dirty="0" smtClean="0">
                <a:solidFill>
                  <a:srgbClr val="000000"/>
                </a:solidFill>
                <a:sym typeface="Wingdings" pitchFamily="2" charset="2"/>
              </a:rPr>
              <a:t> </a:t>
            </a:r>
            <a:r>
              <a:rPr lang="en-US" dirty="0" smtClean="0">
                <a:solidFill>
                  <a:srgbClr val="000000"/>
                </a:solidFill>
              </a:rPr>
              <a:t>supporting. </a:t>
            </a:r>
          </a:p>
          <a:p>
            <a:pPr>
              <a:lnSpc>
                <a:spcPct val="90000"/>
              </a:lnSpc>
              <a:buFontTx/>
              <a:buChar char="•"/>
              <a:defRPr/>
            </a:pPr>
            <a:r>
              <a:rPr lang="en-US" dirty="0" smtClean="0">
                <a:solidFill>
                  <a:srgbClr val="000000"/>
                </a:solidFill>
              </a:rPr>
              <a:t> Order getters and order takers obtain orders on behalf of a company. </a:t>
            </a:r>
          </a:p>
          <a:p>
            <a:pPr>
              <a:lnSpc>
                <a:spcPct val="90000"/>
              </a:lnSpc>
              <a:buFontTx/>
              <a:buChar char="•"/>
              <a:defRPr/>
            </a:pPr>
            <a:r>
              <a:rPr lang="en-US" dirty="0" smtClean="0">
                <a:solidFill>
                  <a:srgbClr val="000000"/>
                </a:solidFill>
              </a:rPr>
              <a:t> Supporting salespeople are not directly interested in orders; their function is to help the order-oriented salespeople.</a:t>
            </a:r>
          </a:p>
          <a:p>
            <a:pPr>
              <a:lnSpc>
                <a:spcPct val="90000"/>
              </a:lnSpc>
              <a:buFontTx/>
              <a:buChar char="•"/>
              <a:defRPr/>
            </a:pPr>
            <a:r>
              <a:rPr lang="en-US" dirty="0" smtClean="0">
                <a:solidFill>
                  <a:srgbClr val="000000"/>
                </a:solidFill>
              </a:rPr>
              <a:t> In some cases, a single salesperson will do all three tasks.  </a:t>
            </a:r>
          </a:p>
          <a:p>
            <a:pPr>
              <a:lnSpc>
                <a:spcPct val="90000"/>
              </a:lnSpc>
              <a:buFontTx/>
              <a:buChar char="•"/>
              <a:defRPr/>
            </a:pPr>
            <a:r>
              <a:rPr lang="en-US" dirty="0" smtClean="0">
                <a:solidFill>
                  <a:srgbClr val="000000"/>
                </a:solidFill>
              </a:rPr>
              <a:t> In other cases, particularly in large companies that depend heavily on personal selling, the tasks are divided among a number of sales professionals. </a:t>
            </a:r>
          </a:p>
          <a:p>
            <a:pPr>
              <a:lnSpc>
                <a:spcPct val="90000"/>
              </a:lnSpc>
              <a:buFontTx/>
              <a:buChar char="•"/>
              <a:defRPr/>
            </a:pPr>
            <a:endParaRPr lang="en-US" dirty="0" smtClean="0">
              <a:solidFill>
                <a:srgbClr val="000000"/>
              </a:solidFill>
            </a:endParaRPr>
          </a:p>
          <a:p>
            <a:pPr>
              <a:lnSpc>
                <a:spcPct val="90000"/>
              </a:lnSpc>
              <a:defRPr/>
            </a:pPr>
            <a:r>
              <a:rPr lang="en-US" b="1" i="1" dirty="0" smtClean="0">
                <a:solidFill>
                  <a:srgbClr val="000000"/>
                </a:solidFill>
              </a:rPr>
              <a:t>Discussion Question: What are the pros and cons of having a salesperson perform all three basic tasks, compared to dividing the tasks up among several salespeople?</a:t>
            </a:r>
          </a:p>
          <a:p>
            <a:pPr>
              <a:lnSpc>
                <a:spcPct val="90000"/>
              </a:lnSpc>
              <a:defRPr/>
            </a:pPr>
            <a:endParaRPr lang="en-US" dirty="0" smtClean="0"/>
          </a:p>
          <a:p>
            <a:pPr>
              <a:lnSpc>
                <a:spcPct val="90000"/>
              </a:lnSpc>
              <a:defRPr/>
            </a:pPr>
            <a:endParaRPr lang="en-US" dirty="0" smtClean="0"/>
          </a:p>
        </p:txBody>
      </p:sp>
      <p:sp>
        <p:nvSpPr>
          <p:cNvPr id="58372"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361</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5837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503238" y="539750"/>
            <a:ext cx="3162300" cy="2373313"/>
          </a:xfrm>
          <a:ln/>
        </p:spPr>
      </p:sp>
      <p:sp>
        <p:nvSpPr>
          <p:cNvPr id="5939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b="1" smtClean="0">
                <a:solidFill>
                  <a:srgbClr val="000000"/>
                </a:solidFill>
              </a:rPr>
              <a:t>Summary Overview</a:t>
            </a:r>
          </a:p>
          <a:p>
            <a:pPr>
              <a:lnSpc>
                <a:spcPct val="80000"/>
              </a:lnSpc>
            </a:pPr>
            <a:r>
              <a:rPr lang="en-US" u="sng" smtClean="0">
                <a:solidFill>
                  <a:srgbClr val="000000"/>
                </a:solidFill>
              </a:rPr>
              <a:t>Order getters</a:t>
            </a:r>
            <a:r>
              <a:rPr lang="en-US" smtClean="0">
                <a:solidFill>
                  <a:srgbClr val="000000"/>
                </a:solidFill>
              </a:rPr>
              <a:t>: are concerned with establishing business relationships with new customers and developing new business. </a:t>
            </a:r>
            <a:r>
              <a:rPr lang="en-US" u="sng" smtClean="0">
                <a:solidFill>
                  <a:srgbClr val="000000"/>
                </a:solidFill>
              </a:rPr>
              <a:t>Order-getting</a:t>
            </a:r>
            <a:r>
              <a:rPr lang="en-US" smtClean="0">
                <a:solidFill>
                  <a:srgbClr val="000000"/>
                </a:solidFill>
              </a:rPr>
              <a:t>: seeking possible buyers with a well-organized sales presentation designed to sell a good, service, or idea. </a:t>
            </a:r>
          </a:p>
          <a:p>
            <a:pPr>
              <a:lnSpc>
                <a:spcPct val="80000"/>
              </a:lnSpc>
            </a:pPr>
            <a:endParaRPr lang="en-US" smtClean="0">
              <a:solidFill>
                <a:srgbClr val="000000"/>
              </a:solidFill>
            </a:endParaRPr>
          </a:p>
          <a:p>
            <a:pPr>
              <a:lnSpc>
                <a:spcPct val="80000"/>
              </a:lnSpc>
            </a:pPr>
            <a:r>
              <a:rPr lang="en-US" b="1" smtClean="0">
                <a:solidFill>
                  <a:srgbClr val="000000"/>
                </a:solidFill>
              </a:rPr>
              <a:t>Key Issues</a:t>
            </a:r>
          </a:p>
          <a:p>
            <a:pPr>
              <a:lnSpc>
                <a:spcPct val="80000"/>
              </a:lnSpc>
              <a:buFontTx/>
              <a:buChar char="•"/>
            </a:pPr>
            <a:r>
              <a:rPr lang="en-US" smtClean="0">
                <a:solidFill>
                  <a:srgbClr val="000000"/>
                </a:solidFill>
              </a:rPr>
              <a:t> Order getters must be experts about every aspect of their products.</a:t>
            </a:r>
          </a:p>
          <a:p>
            <a:pPr>
              <a:lnSpc>
                <a:spcPct val="80000"/>
              </a:lnSpc>
            </a:pPr>
            <a:r>
              <a:rPr lang="en-US" b="1" smtClean="0">
                <a:solidFill>
                  <a:srgbClr val="000000"/>
                </a:solidFill>
                <a:sym typeface="Wingdings" pitchFamily="2" charset="2"/>
              </a:rPr>
              <a:t> </a:t>
            </a:r>
            <a:r>
              <a:rPr lang="en-US" u="sng" smtClean="0">
                <a:solidFill>
                  <a:srgbClr val="000000"/>
                </a:solidFill>
              </a:rPr>
              <a:t>Producers’ order getters find new market opportunities</a:t>
            </a:r>
            <a:r>
              <a:rPr lang="en-US" smtClean="0">
                <a:solidFill>
                  <a:srgbClr val="000000"/>
                </a:solidFill>
              </a:rPr>
              <a:t>—new prospects, new accounts, and new channels of distribution. </a:t>
            </a:r>
          </a:p>
          <a:p>
            <a:pPr marL="728663" lvl="1" indent="-279400">
              <a:lnSpc>
                <a:spcPct val="80000"/>
              </a:lnSpc>
              <a:buFontTx/>
              <a:buChar char="•"/>
            </a:pPr>
            <a:r>
              <a:rPr lang="en-US" smtClean="0">
                <a:solidFill>
                  <a:srgbClr val="000000"/>
                </a:solidFill>
              </a:rPr>
              <a:t>Good order getters are problem solvers. </a:t>
            </a:r>
          </a:p>
          <a:p>
            <a:pPr marL="728663" lvl="1" indent="-279400">
              <a:lnSpc>
                <a:spcPct val="80000"/>
              </a:lnSpc>
              <a:buFontTx/>
              <a:buChar char="•"/>
            </a:pPr>
            <a:r>
              <a:rPr lang="en-US" smtClean="0">
                <a:solidFill>
                  <a:srgbClr val="000000"/>
                </a:solidFill>
              </a:rPr>
              <a:t>Many producers give their order getters special training so they will understand their customers’ needs and the products that need to be sold. </a:t>
            </a:r>
          </a:p>
          <a:p>
            <a:pPr marL="728663" lvl="1" indent="-279400">
              <a:lnSpc>
                <a:spcPct val="80000"/>
              </a:lnSpc>
              <a:buFontTx/>
              <a:buChar char="•"/>
            </a:pPr>
            <a:endParaRPr lang="en-US" smtClean="0">
              <a:solidFill>
                <a:srgbClr val="000000"/>
              </a:solidFill>
            </a:endParaRPr>
          </a:p>
          <a:p>
            <a:pPr>
              <a:lnSpc>
                <a:spcPct val="80000"/>
              </a:lnSpc>
            </a:pPr>
            <a:r>
              <a:rPr lang="en-US" b="1" i="1" smtClean="0">
                <a:solidFill>
                  <a:srgbClr val="000000"/>
                </a:solidFill>
              </a:rPr>
              <a:t>Discussion Question: In selling services, the customer cannot inspect the service before purchase. How can an order-getting sales rep get the consumer to buy a service sight unseen?</a:t>
            </a:r>
          </a:p>
          <a:p>
            <a:pPr>
              <a:lnSpc>
                <a:spcPct val="80000"/>
              </a:lnSpc>
            </a:pPr>
            <a:endParaRPr lang="en-US" b="1" i="1" smtClean="0">
              <a:solidFill>
                <a:srgbClr val="000000"/>
              </a:solidFill>
            </a:endParaRPr>
          </a:p>
          <a:p>
            <a:pPr>
              <a:lnSpc>
                <a:spcPct val="80000"/>
              </a:lnSpc>
            </a:pPr>
            <a:r>
              <a:rPr lang="en-US" b="1" smtClean="0">
                <a:solidFill>
                  <a:srgbClr val="000000"/>
                </a:solidFill>
                <a:sym typeface="Wingdings" pitchFamily="2" charset="2"/>
              </a:rPr>
              <a:t> </a:t>
            </a:r>
            <a:r>
              <a:rPr lang="en-US" u="sng" smtClean="0">
                <a:solidFill>
                  <a:srgbClr val="000000"/>
                </a:solidFill>
              </a:rPr>
              <a:t>Wholesalers’ order getters</a:t>
            </a:r>
            <a:r>
              <a:rPr lang="en-US" smtClean="0">
                <a:solidFill>
                  <a:srgbClr val="000000"/>
                </a:solidFill>
              </a:rPr>
              <a:t> work closely with producers and retailers. </a:t>
            </a:r>
          </a:p>
          <a:p>
            <a:pPr marL="728663" lvl="1" indent="-279400">
              <a:lnSpc>
                <a:spcPct val="80000"/>
              </a:lnSpc>
              <a:buFontTx/>
              <a:buChar char="•"/>
            </a:pPr>
            <a:r>
              <a:rPr lang="en-US" smtClean="0">
                <a:solidFill>
                  <a:srgbClr val="000000"/>
                </a:solidFill>
              </a:rPr>
              <a:t>In a sense, they </a:t>
            </a:r>
            <a:r>
              <a:rPr lang="en-US" u="sng" smtClean="0">
                <a:solidFill>
                  <a:srgbClr val="000000"/>
                </a:solidFill>
              </a:rPr>
              <a:t>almost hand the product to the customer</a:t>
            </a:r>
            <a:r>
              <a:rPr lang="en-US" smtClean="0">
                <a:solidFill>
                  <a:srgbClr val="000000"/>
                </a:solidFill>
              </a:rPr>
              <a:t>. </a:t>
            </a:r>
          </a:p>
          <a:p>
            <a:pPr marL="728663" lvl="1" indent="-279400">
              <a:lnSpc>
                <a:spcPct val="80000"/>
              </a:lnSpc>
              <a:buFontTx/>
              <a:buChar char="•"/>
            </a:pPr>
            <a:r>
              <a:rPr lang="en-US" smtClean="0">
                <a:solidFill>
                  <a:srgbClr val="000000"/>
                </a:solidFill>
              </a:rPr>
              <a:t>Salespeople for </a:t>
            </a:r>
            <a:r>
              <a:rPr lang="en-US" u="sng" smtClean="0">
                <a:solidFill>
                  <a:srgbClr val="000000"/>
                </a:solidFill>
              </a:rPr>
              <a:t>agent wholesalers are often order getters</a:t>
            </a:r>
            <a:r>
              <a:rPr lang="en-US" smtClean="0">
                <a:solidFill>
                  <a:srgbClr val="000000"/>
                </a:solidFill>
              </a:rPr>
              <a:t>.</a:t>
            </a:r>
          </a:p>
          <a:p>
            <a:pPr>
              <a:lnSpc>
                <a:spcPct val="80000"/>
              </a:lnSpc>
            </a:pPr>
            <a:r>
              <a:rPr lang="en-US" b="1" smtClean="0">
                <a:solidFill>
                  <a:srgbClr val="000000"/>
                </a:solidFill>
                <a:sym typeface="Wingdings" pitchFamily="2" charset="2"/>
              </a:rPr>
              <a:t> </a:t>
            </a:r>
            <a:r>
              <a:rPr lang="en-US" u="sng" smtClean="0">
                <a:solidFill>
                  <a:srgbClr val="000000"/>
                </a:solidFill>
              </a:rPr>
              <a:t>Retail order getters influence consumer behavior</a:t>
            </a:r>
            <a:r>
              <a:rPr lang="en-US" smtClean="0">
                <a:solidFill>
                  <a:srgbClr val="000000"/>
                </a:solidFill>
              </a:rPr>
              <a:t> and help to move products from the market introduction stage to the market growth stage of the product life cycle, especially for heterogeneous shopping products and unsought products. </a:t>
            </a:r>
          </a:p>
          <a:p>
            <a:pPr>
              <a:lnSpc>
                <a:spcPct val="80000"/>
              </a:lnSpc>
            </a:pPr>
            <a:endParaRPr lang="en-US" smtClean="0"/>
          </a:p>
          <a:p>
            <a:pPr>
              <a:lnSpc>
                <a:spcPct val="80000"/>
              </a:lnSpc>
            </a:pPr>
            <a:endParaRPr lang="en-US" smtClean="0"/>
          </a:p>
        </p:txBody>
      </p:sp>
      <p:sp>
        <p:nvSpPr>
          <p:cNvPr id="59396"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361-362</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5939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503238" y="539750"/>
            <a:ext cx="3162300" cy="2373313"/>
          </a:xfrm>
          <a:ln/>
        </p:spPr>
      </p:sp>
      <p:sp>
        <p:nvSpPr>
          <p:cNvPr id="60419"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Summary Overview</a:t>
            </a:r>
            <a:endParaRPr lang="en-US" b="1" smtClean="0">
              <a:solidFill>
                <a:srgbClr val="000000"/>
              </a:solidFill>
            </a:endParaRPr>
          </a:p>
          <a:p>
            <a:pPr>
              <a:lnSpc>
                <a:spcPct val="90000"/>
              </a:lnSpc>
              <a:buFontTx/>
              <a:buChar char="•"/>
            </a:pPr>
            <a:r>
              <a:rPr lang="en-US" smtClean="0">
                <a:solidFill>
                  <a:srgbClr val="000000"/>
                </a:solidFill>
              </a:rPr>
              <a:t> </a:t>
            </a:r>
            <a:r>
              <a:rPr lang="en-US" u="sng" smtClean="0">
                <a:solidFill>
                  <a:srgbClr val="000000"/>
                </a:solidFill>
              </a:rPr>
              <a:t>Order takers</a:t>
            </a:r>
            <a:r>
              <a:rPr lang="en-US" smtClean="0">
                <a:solidFill>
                  <a:srgbClr val="000000"/>
                </a:solidFill>
              </a:rPr>
              <a:t>: sell to regular customers, completing sales transactions and maintaining relationships. </a:t>
            </a:r>
            <a:r>
              <a:rPr lang="en-US" u="sng" smtClean="0">
                <a:solidFill>
                  <a:srgbClr val="000000"/>
                </a:solidFill>
              </a:rPr>
              <a:t>Order-taking</a:t>
            </a:r>
            <a:r>
              <a:rPr lang="en-US" smtClean="0">
                <a:solidFill>
                  <a:srgbClr val="000000"/>
                </a:solidFill>
              </a:rPr>
              <a:t>: the routine completion of sales made regularly to target customers. </a:t>
            </a:r>
          </a:p>
          <a:p>
            <a:pPr>
              <a:lnSpc>
                <a:spcPct val="90000"/>
              </a:lnSpc>
            </a:pPr>
            <a:endParaRPr lang="en-US" b="1" smtClean="0">
              <a:solidFill>
                <a:srgbClr val="000000"/>
              </a:solidFill>
            </a:endParaRPr>
          </a:p>
          <a:p>
            <a:pPr>
              <a:lnSpc>
                <a:spcPct val="90000"/>
              </a:lnSpc>
            </a:pPr>
            <a:r>
              <a:rPr lang="en-US" b="1" smtClean="0">
                <a:solidFill>
                  <a:srgbClr val="000000"/>
                </a:solidFill>
              </a:rPr>
              <a:t>Key Issues</a:t>
            </a:r>
          </a:p>
          <a:p>
            <a:pPr>
              <a:lnSpc>
                <a:spcPct val="90000"/>
              </a:lnSpc>
              <a:buFontTx/>
              <a:buChar char="•"/>
            </a:pPr>
            <a:r>
              <a:rPr lang="en-US" smtClean="0">
                <a:solidFill>
                  <a:srgbClr val="000000"/>
                </a:solidFill>
              </a:rPr>
              <a:t> Order takers need to be highly trained, competent individuals.  Order-taking activities can make the difference between keeping and losing a customer.</a:t>
            </a:r>
          </a:p>
          <a:p>
            <a:pPr>
              <a:lnSpc>
                <a:spcPct val="90000"/>
              </a:lnSpc>
            </a:pPr>
            <a:r>
              <a:rPr lang="en-US" b="1" smtClean="0">
                <a:solidFill>
                  <a:srgbClr val="000000"/>
                </a:solidFill>
                <a:sym typeface="Wingdings" pitchFamily="2" charset="2"/>
              </a:rPr>
              <a:t> </a:t>
            </a:r>
            <a:r>
              <a:rPr lang="en-US" u="sng" smtClean="0">
                <a:solidFill>
                  <a:srgbClr val="000000"/>
                </a:solidFill>
              </a:rPr>
              <a:t>Producers’ order takers train, explain, and collaborate</a:t>
            </a:r>
            <a:r>
              <a:rPr lang="en-US" smtClean="0">
                <a:solidFill>
                  <a:srgbClr val="000000"/>
                </a:solidFill>
              </a:rPr>
              <a:t>. They work on improving the whole relationship with the customer. </a:t>
            </a:r>
          </a:p>
          <a:p>
            <a:pPr marL="728663" lvl="1" indent="-279400">
              <a:lnSpc>
                <a:spcPct val="90000"/>
              </a:lnSpc>
              <a:buFontTx/>
              <a:buChar char="•"/>
            </a:pPr>
            <a:r>
              <a:rPr lang="en-US" smtClean="0">
                <a:solidFill>
                  <a:srgbClr val="000000"/>
                </a:solidFill>
              </a:rPr>
              <a:t>Even if computers handle routine reorders, someone has to perform basic tasks such as making adjustments, handling complaints, and keeping customers informed of new developments. </a:t>
            </a:r>
          </a:p>
          <a:p>
            <a:pPr>
              <a:lnSpc>
                <a:spcPct val="90000"/>
              </a:lnSpc>
            </a:pPr>
            <a:r>
              <a:rPr lang="en-US" b="1" smtClean="0">
                <a:solidFill>
                  <a:srgbClr val="000000"/>
                </a:solidFill>
                <a:sym typeface="Wingdings" pitchFamily="2" charset="2"/>
              </a:rPr>
              <a:t> </a:t>
            </a:r>
            <a:r>
              <a:rPr lang="en-US" u="sng" smtClean="0">
                <a:solidFill>
                  <a:srgbClr val="000000"/>
                </a:solidFill>
              </a:rPr>
              <a:t>Wholesalers’ order takers are involved not in getting orders but in keeping them</a:t>
            </a:r>
            <a:r>
              <a:rPr lang="en-US" smtClean="0">
                <a:solidFill>
                  <a:srgbClr val="000000"/>
                </a:solidFill>
              </a:rPr>
              <a:t>. </a:t>
            </a:r>
          </a:p>
          <a:p>
            <a:pPr marL="728663" lvl="1" indent="-279400">
              <a:lnSpc>
                <a:spcPct val="90000"/>
              </a:lnSpc>
              <a:buFontTx/>
              <a:buChar char="•"/>
            </a:pPr>
            <a:r>
              <a:rPr lang="en-US" smtClean="0">
                <a:solidFill>
                  <a:srgbClr val="000000"/>
                </a:solidFill>
              </a:rPr>
              <a:t>Wholesale order takers may have to deal with thousands of items. </a:t>
            </a:r>
          </a:p>
          <a:p>
            <a:pPr marL="728663" lvl="1" indent="-279400">
              <a:lnSpc>
                <a:spcPct val="90000"/>
              </a:lnSpc>
              <a:buFontTx/>
              <a:buChar char="•"/>
            </a:pPr>
            <a:r>
              <a:rPr lang="en-US" smtClean="0">
                <a:solidFill>
                  <a:srgbClr val="000000"/>
                </a:solidFill>
              </a:rPr>
              <a:t>As a result, they often keep in contact with customers on a regular basis and fulfill any needs that arise, as opposed to selling any particular item. </a:t>
            </a:r>
          </a:p>
          <a:p>
            <a:pPr>
              <a:lnSpc>
                <a:spcPct val="90000"/>
              </a:lnSpc>
            </a:pPr>
            <a:r>
              <a:rPr lang="en-US" b="1" smtClean="0">
                <a:solidFill>
                  <a:srgbClr val="000000"/>
                </a:solidFill>
                <a:sym typeface="Wingdings" pitchFamily="2" charset="2"/>
              </a:rPr>
              <a:t> </a:t>
            </a:r>
            <a:r>
              <a:rPr lang="en-US" u="sng" smtClean="0">
                <a:solidFill>
                  <a:srgbClr val="000000"/>
                </a:solidFill>
              </a:rPr>
              <a:t>Retail order takers are often poor salesclerks</a:t>
            </a:r>
            <a:r>
              <a:rPr lang="en-US" smtClean="0">
                <a:solidFill>
                  <a:srgbClr val="000000"/>
                </a:solidFill>
              </a:rPr>
              <a:t> who are not paid or trained well. </a:t>
            </a:r>
          </a:p>
          <a:p>
            <a:pPr marL="728663" lvl="1" indent="-279400">
              <a:lnSpc>
                <a:spcPct val="90000"/>
              </a:lnSpc>
              <a:buFontTx/>
              <a:buChar char="•"/>
            </a:pPr>
            <a:r>
              <a:rPr lang="en-US" smtClean="0">
                <a:solidFill>
                  <a:srgbClr val="000000"/>
                </a:solidFill>
              </a:rPr>
              <a:t>Knowledgeable, courteous, helpful salesclerks can play an important role in a retailer’s marketing mix.</a:t>
            </a:r>
          </a:p>
          <a:p>
            <a:pPr marL="728663" lvl="1" indent="-279400">
              <a:lnSpc>
                <a:spcPct val="90000"/>
              </a:lnSpc>
              <a:buFontTx/>
              <a:buChar char="•"/>
            </a:pPr>
            <a:endParaRPr lang="en-US" smtClean="0">
              <a:solidFill>
                <a:srgbClr val="000000"/>
              </a:solidFill>
            </a:endParaRPr>
          </a:p>
          <a:p>
            <a:pPr>
              <a:lnSpc>
                <a:spcPct val="90000"/>
              </a:lnSpc>
            </a:pPr>
            <a:r>
              <a:rPr lang="en-US" b="1" i="1" smtClean="0">
                <a:solidFill>
                  <a:srgbClr val="000000"/>
                </a:solidFill>
              </a:rPr>
              <a:t>Discussion Question: Why do you think that retailers do not place more emphasis on training and compensating retail order takers?</a:t>
            </a:r>
            <a:endParaRPr lang="en-US" b="1" smtClean="0">
              <a:solidFill>
                <a:srgbClr val="000000"/>
              </a:solidFill>
            </a:endParaRPr>
          </a:p>
          <a:p>
            <a:pPr>
              <a:lnSpc>
                <a:spcPct val="90000"/>
              </a:lnSpc>
            </a:pPr>
            <a:endParaRPr lang="en-US" smtClean="0"/>
          </a:p>
          <a:p>
            <a:pPr>
              <a:lnSpc>
                <a:spcPct val="90000"/>
              </a:lnSpc>
            </a:pPr>
            <a:endParaRPr lang="en-US" smtClean="0"/>
          </a:p>
        </p:txBody>
      </p:sp>
      <p:sp>
        <p:nvSpPr>
          <p:cNvPr id="60420"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362-363</a:t>
            </a:r>
            <a:r>
              <a:rPr lang="en-US" sz="1500" b="1" dirty="0">
                <a:solidFill>
                  <a:srgbClr val="000000"/>
                </a:solidFill>
              </a:rPr>
              <a:t>.</a:t>
            </a:r>
          </a:p>
          <a:p>
            <a:pPr algn="l" eaLnBrk="1" hangingPunct="1">
              <a:spcBef>
                <a:spcPct val="50000"/>
              </a:spcBef>
            </a:pPr>
            <a:r>
              <a:rPr lang="en-US" sz="1600" b="1" dirty="0">
                <a:sym typeface="Wingdings" pitchFamily="2" charset="2"/>
              </a:rPr>
              <a:t> </a:t>
            </a:r>
            <a:r>
              <a:rPr lang="en-US" sz="16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60421"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200">
                <a:solidFill>
                  <a:srgbClr val="000000"/>
                </a:solidFill>
              </a:rPr>
              <a:t>9</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5BD91DB6-9F6A-4EC9-9C66-FA0B254F4E58}" type="datetimeFigureOut">
              <a:rPr lang="en-US" smtClean="0"/>
              <a:pPr>
                <a:defRPr/>
              </a:pPr>
              <a:t>4/3/2013</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018B2D3C-92E7-4481-8726-1EA9DC56FB9D}" type="slidenum">
              <a:rPr lang="en-US" smtClean="0"/>
              <a:pPr>
                <a:defRPr/>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73880205"/>
      </p:ext>
    </p:extLst>
  </p:cSld>
  <p:clrMapOvr>
    <a:masterClrMapping/>
  </p:clrMapOvr>
  <p:transition>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23017844-AC88-47E4-A72F-F9C73E3A6BBB}" type="datetimeFigureOut">
              <a:rPr lang="en-US" smtClean="0"/>
              <a:pPr>
                <a:defRPr/>
              </a:pPr>
              <a:t>4/3/2013</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8A1B9B-9C46-4466-BE80-F448097491B6}" type="slidenum">
              <a:rPr lang="en-US" smtClean="0"/>
              <a:pPr>
                <a:defRPr/>
              </a:pPr>
              <a:t>‹#›</a:t>
            </a:fld>
            <a:endParaRPr lang="en-US"/>
          </a:p>
        </p:txBody>
      </p:sp>
    </p:spTree>
    <p:extLst>
      <p:ext uri="{BB962C8B-B14F-4D97-AF65-F5344CB8AC3E}">
        <p14:creationId xmlns:p14="http://schemas.microsoft.com/office/powerpoint/2010/main" val="736965964"/>
      </p:ext>
    </p:extLst>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67B0E37-483C-4C1D-86E8-FDBD376EFDB8}" type="datetimeFigureOut">
              <a:rPr lang="en-US" smtClean="0"/>
              <a:pPr>
                <a:defRPr/>
              </a:pPr>
              <a:t>4/3/2013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5DD7173-7CE1-4426-9411-A9FCFE00AA35}" type="slidenum">
              <a:rPr lang="en-US" smtClean="0"/>
              <a:pPr>
                <a:defRPr/>
              </a:pPr>
              <a:t>‹#›</a:t>
            </a:fld>
            <a:endParaRPr lang="en-US"/>
          </a:p>
        </p:txBody>
      </p:sp>
    </p:spTree>
    <p:extLst>
      <p:ext uri="{BB962C8B-B14F-4D97-AF65-F5344CB8AC3E}">
        <p14:creationId xmlns:p14="http://schemas.microsoft.com/office/powerpoint/2010/main" val="1599065898"/>
      </p:ext>
    </p:extLst>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832BC620-2C05-4C98-9262-772B38148424}" type="datetimeFigureOut">
              <a:rPr lang="en-US" smtClean="0"/>
              <a:pPr>
                <a:defRPr/>
              </a:pPr>
              <a:t>4/3/2013</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06EEF267-9C2B-40E4-BE78-E7CDC134B664}" type="slidenum">
              <a:rPr lang="en-US" smtClean="0"/>
              <a:pPr>
                <a:defRPr/>
              </a:pPr>
              <a:t>‹#›</a:t>
            </a:fld>
            <a:endParaRPr lang="en-US"/>
          </a:p>
        </p:txBody>
      </p:sp>
    </p:spTree>
    <p:extLst>
      <p:ext uri="{BB962C8B-B14F-4D97-AF65-F5344CB8AC3E}">
        <p14:creationId xmlns:p14="http://schemas.microsoft.com/office/powerpoint/2010/main" val="3305119318"/>
      </p:ext>
    </p:extLst>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BD607D9-1DB4-4906-9E9E-70BD4EF7159B}" type="datetimeFigureOut">
              <a:rPr lang="en-US" smtClean="0"/>
              <a:pPr>
                <a:defRPr/>
              </a:pPr>
              <a:t>4/3/2013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34EEBFC-39DF-44CF-BEE2-FBDCA5F80802}" type="slidenum">
              <a:rPr lang="en-US" smtClean="0"/>
              <a:pPr>
                <a:defRPr/>
              </a:pPr>
              <a:t>‹#›</a:t>
            </a:fld>
            <a:endParaRPr lang="en-US"/>
          </a:p>
        </p:txBody>
      </p:sp>
    </p:spTree>
    <p:extLst>
      <p:ext uri="{BB962C8B-B14F-4D97-AF65-F5344CB8AC3E}">
        <p14:creationId xmlns:p14="http://schemas.microsoft.com/office/powerpoint/2010/main" val="3156152553"/>
      </p:ext>
    </p:extLst>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74D52A4-392A-4CBF-AF0C-970D179F6E5F}" type="datetimeFigureOut">
              <a:rPr lang="en-US" smtClean="0"/>
              <a:pPr>
                <a:defRPr/>
              </a:pPr>
              <a:t>4/3/2013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E32C5A7-4727-4CD6-817F-6EBB8588329F}" type="slidenum">
              <a:rPr lang="en-US" smtClean="0"/>
              <a:pPr>
                <a:defRPr/>
              </a:pPr>
              <a:t>‹#›</a:t>
            </a:fld>
            <a:endParaRPr lang="en-US"/>
          </a:p>
        </p:txBody>
      </p:sp>
    </p:spTree>
    <p:extLst>
      <p:ext uri="{BB962C8B-B14F-4D97-AF65-F5344CB8AC3E}">
        <p14:creationId xmlns:p14="http://schemas.microsoft.com/office/powerpoint/2010/main" val="678416854"/>
      </p:ext>
    </p:extLst>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B21ADD70-AB5C-4F98-8A16-AD27797511C5}" type="datetimeFigureOut">
              <a:rPr lang="en-US" smtClean="0"/>
              <a:pPr>
                <a:defRPr/>
              </a:pPr>
              <a:t>4/3/2013</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2FDA7C62-EAB6-4665-BC31-36732FF6F5B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Lst>
  <p:transition>
    <p:pull dir="ru"/>
  </p:transition>
  <p:timing>
    <p:tnLst>
      <p:par>
        <p:cTn id="1" dur="indefinite" restart="never" nodeType="tmRoot"/>
      </p:par>
    </p:tnLst>
  </p:timing>
  <p:txStyles>
    <p:titleStyle>
      <a:lvl1pPr algn="l" rtl="0" eaLnBrk="1" fontAlgn="base" hangingPunct="1">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200">
          <a:solidFill>
            <a:srgbClr val="FFC453"/>
          </a:solidFill>
          <a:latin typeface="Century Gothic" pitchFamily="34" charset="0"/>
        </a:defRPr>
      </a:lvl2pPr>
      <a:lvl3pPr algn="l" rtl="0" eaLnBrk="1" fontAlgn="base" hangingPunct="1">
        <a:spcBef>
          <a:spcPct val="0"/>
        </a:spcBef>
        <a:spcAft>
          <a:spcPct val="0"/>
        </a:spcAft>
        <a:defRPr sz="4200">
          <a:solidFill>
            <a:srgbClr val="FFC453"/>
          </a:solidFill>
          <a:latin typeface="Century Gothic" pitchFamily="34" charset="0"/>
        </a:defRPr>
      </a:lvl3pPr>
      <a:lvl4pPr algn="l" rtl="0" eaLnBrk="1" fontAlgn="base" hangingPunct="1">
        <a:spcBef>
          <a:spcPct val="0"/>
        </a:spcBef>
        <a:spcAft>
          <a:spcPct val="0"/>
        </a:spcAft>
        <a:defRPr sz="4200">
          <a:solidFill>
            <a:srgbClr val="FFC453"/>
          </a:solidFill>
          <a:latin typeface="Century Gothic" pitchFamily="34" charset="0"/>
        </a:defRPr>
      </a:lvl4pPr>
      <a:lvl5pPr algn="l" rtl="0" eaLnBrk="1" fontAlgn="base" hangingPunct="1">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algn="l" rtl="0" eaLnBrk="1" fontAlgn="base" hangingPunct="1">
        <a:spcBef>
          <a:spcPct val="20000"/>
        </a:spcBef>
        <a:spcAft>
          <a:spcPct val="0"/>
        </a:spcAft>
        <a:buClr>
          <a:schemeClr val="accent1"/>
        </a:buClr>
        <a:buSzPct val="80000"/>
        <a:buFont typeface="Wingdings 2" pitchFamily="18" charset="2"/>
        <a:defRPr sz="3000" kern="1200">
          <a:solidFill>
            <a:schemeClr val="tx1"/>
          </a:solidFill>
          <a:latin typeface="+mn-lt"/>
          <a:ea typeface="+mn-ea"/>
          <a:cs typeface="+mn-cs"/>
        </a:defRPr>
      </a:lvl1pPr>
      <a:lvl2pPr marL="461963" indent="-461963" algn="l" rtl="0" eaLnBrk="1" fontAlgn="base" hangingPunct="1">
        <a:spcBef>
          <a:spcPct val="20000"/>
        </a:spcBef>
        <a:spcAft>
          <a:spcPct val="0"/>
        </a:spcAft>
        <a:buClr>
          <a:schemeClr val="accent1"/>
        </a:buClr>
        <a:buSzPct val="95000"/>
        <a:buFont typeface="Verdana" pitchFamily="34" charset="0"/>
        <a:defRPr sz="2600" kern="1200">
          <a:solidFill>
            <a:schemeClr val="tx1"/>
          </a:solidFill>
          <a:latin typeface="+mn-lt"/>
          <a:ea typeface="+mn-ea"/>
          <a:cs typeface="+mn-cs"/>
        </a:defRPr>
      </a:lvl2pPr>
      <a:lvl3pPr marL="876300" indent="38100" algn="l" rtl="0" eaLnBrk="1" fontAlgn="base" hangingPunct="1">
        <a:spcBef>
          <a:spcPct val="20000"/>
        </a:spcBef>
        <a:spcAft>
          <a:spcPct val="0"/>
        </a:spcAft>
        <a:buClr>
          <a:schemeClr val="accent1"/>
        </a:buClr>
        <a:buFont typeface="Wingdings 2" pitchFamily="18" charset="2"/>
        <a:defRPr sz="2400" kern="1200">
          <a:solidFill>
            <a:schemeClr val="tx1"/>
          </a:solidFill>
          <a:latin typeface="+mn-lt"/>
          <a:ea typeface="+mn-ea"/>
          <a:cs typeface="+mn-cs"/>
        </a:defRPr>
      </a:lvl3pPr>
      <a:lvl4pPr marL="1162050" indent="209550" algn="l" rtl="0" eaLnBrk="1" fontAlgn="base" hangingPunct="1">
        <a:spcBef>
          <a:spcPct val="20000"/>
        </a:spcBef>
        <a:spcAft>
          <a:spcPct val="0"/>
        </a:spcAft>
        <a:buClr>
          <a:schemeClr val="accent1"/>
        </a:buClr>
        <a:buFont typeface="Wingdings 2" pitchFamily="18" charset="2"/>
        <a:defRPr sz="2000" kern="1200">
          <a:solidFill>
            <a:schemeClr val="tx1"/>
          </a:solidFill>
          <a:latin typeface="+mn-lt"/>
          <a:ea typeface="+mn-ea"/>
          <a:cs typeface="+mn-cs"/>
        </a:defRPr>
      </a:lvl4pPr>
      <a:lvl5pPr marL="1390650" indent="438150" algn="l" rtl="0" eaLnBrk="1" fontAlgn="base" hangingPunct="1">
        <a:spcBef>
          <a:spcPct val="20000"/>
        </a:spcBef>
        <a:spcAft>
          <a:spcPct val="0"/>
        </a:spcAft>
        <a:buClr>
          <a:srgbClr val="F4C689"/>
        </a:buClr>
        <a:buFont typeface="Wingdings 2" pitchFamily="18" charset="2"/>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assets/SalesWorkload.ex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assets/Transportation.exe"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assets/SalesForce.exe" TargetMode="External"/><Relationship Id="rId5" Type="http://schemas.openxmlformats.org/officeDocument/2006/relationships/image" Target="../media/image18.png"/><Relationship Id="rId4" Type="http://schemas.openxmlformats.org/officeDocument/2006/relationships/hyperlink" Target="assets/SalesWorkload.ex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429000" cy="1470025"/>
          </a:xfrm>
        </p:spPr>
        <p:txBody>
          <a:bodyPr/>
          <a:lstStyle/>
          <a:p>
            <a:r>
              <a:rPr lang="en-US" dirty="0" smtClean="0"/>
              <a:t>Chapter 14</a:t>
            </a:r>
            <a:endParaRPr lang="en-US" dirty="0"/>
          </a:p>
        </p:txBody>
      </p:sp>
      <p:sp>
        <p:nvSpPr>
          <p:cNvPr id="3" name="Subtitle 2"/>
          <p:cNvSpPr>
            <a:spLocks noGrp="1"/>
          </p:cNvSpPr>
          <p:nvPr>
            <p:ph type="subTitle" idx="1"/>
          </p:nvPr>
        </p:nvSpPr>
        <p:spPr/>
        <p:txBody>
          <a:bodyPr/>
          <a:lstStyle/>
          <a:p>
            <a:r>
              <a:rPr lang="en-US" smtClean="0"/>
              <a:t>Personal Selling and Customer Service</a:t>
            </a:r>
            <a:endParaRPr lang="en-US" dirty="0"/>
          </a:p>
        </p:txBody>
      </p:sp>
      <p:sp>
        <p:nvSpPr>
          <p:cNvPr id="4" name="Text Box 4"/>
          <p:cNvSpPr txBox="1">
            <a:spLocks noChangeArrowheads="1"/>
          </p:cNvSpPr>
          <p:nvPr/>
        </p:nvSpPr>
        <p:spPr bwMode="auto">
          <a:xfrm>
            <a:off x="4227513" y="6553200"/>
            <a:ext cx="491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N W3" pitchFamily="-1" charset="-128"/>
              </a:defRPr>
            </a:lvl1pPr>
            <a:lvl2pPr marL="742950" indent="-285750" eaLnBrk="0" hangingPunct="0">
              <a:defRPr>
                <a:solidFill>
                  <a:schemeClr val="tx1"/>
                </a:solidFill>
                <a:latin typeface="Arial" charset="0"/>
                <a:ea typeface="ヒラギノ角ゴ ProN W3" pitchFamily="-1" charset="-128"/>
              </a:defRPr>
            </a:lvl2pPr>
            <a:lvl3pPr marL="1143000" indent="-228600" eaLnBrk="0" hangingPunct="0">
              <a:defRPr>
                <a:solidFill>
                  <a:schemeClr val="tx1"/>
                </a:solidFill>
                <a:latin typeface="Arial" charset="0"/>
                <a:ea typeface="ヒラギノ角ゴ ProN W3" pitchFamily="-1" charset="-128"/>
              </a:defRPr>
            </a:lvl3pPr>
            <a:lvl4pPr marL="1600200" indent="-228600" eaLnBrk="0" hangingPunct="0">
              <a:defRPr>
                <a:solidFill>
                  <a:schemeClr val="tx1"/>
                </a:solidFill>
                <a:latin typeface="Arial" charset="0"/>
                <a:ea typeface="ヒラギノ角ゴ ProN W3" pitchFamily="-1" charset="-128"/>
              </a:defRPr>
            </a:lvl4pPr>
            <a:lvl5pPr marL="2057400" indent="-228600" eaLnBrk="0" hangingPunct="0">
              <a:defRPr>
                <a:solidFill>
                  <a:schemeClr val="tx1"/>
                </a:solidFill>
                <a:latin typeface="Arial" charset="0"/>
                <a:ea typeface="ヒラギノ角ゴ ProN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N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N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N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N W3" pitchFamily="-1" charset="-128"/>
              </a:defRPr>
            </a:lvl9pPr>
          </a:lstStyle>
          <a:p>
            <a:r>
              <a:rPr lang="en-US" sz="1200" b="1" i="1" dirty="0">
                <a:latin typeface="Times" pitchFamily="18" charset="0"/>
              </a:rPr>
              <a:t>Copyright © 2014 by The McGraw-Hill Companies, Inc. All rights reserved</a:t>
            </a:r>
            <a:endParaRPr lang="en-US" sz="1200" b="1" dirty="0">
              <a:latin typeface="Times" pitchFamily="18" charset="0"/>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4238" name="Line 14"/>
          <p:cNvSpPr>
            <a:spLocks noChangeShapeType="1"/>
          </p:cNvSpPr>
          <p:nvPr/>
        </p:nvSpPr>
        <p:spPr bwMode="auto">
          <a:xfrm flipH="1">
            <a:off x="5181600" y="2590800"/>
            <a:ext cx="12954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04240" name="Line 16"/>
          <p:cNvSpPr>
            <a:spLocks noChangeShapeType="1"/>
          </p:cNvSpPr>
          <p:nvPr/>
        </p:nvSpPr>
        <p:spPr bwMode="auto">
          <a:xfrm>
            <a:off x="2514600" y="2590800"/>
            <a:ext cx="13716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580" name="Rectangle 2"/>
          <p:cNvSpPr>
            <a:spLocks noGrp="1" noChangeArrowheads="1"/>
          </p:cNvSpPr>
          <p:nvPr>
            <p:ph type="title"/>
          </p:nvPr>
        </p:nvSpPr>
        <p:spPr>
          <a:xfrm>
            <a:off x="708817" y="125413"/>
            <a:ext cx="8229600" cy="1398587"/>
          </a:xfrm>
        </p:spPr>
        <p:txBody>
          <a:bodyPr/>
          <a:lstStyle/>
          <a:p>
            <a:r>
              <a:rPr lang="en-US" dirty="0" smtClean="0"/>
              <a:t>Supporting Sales Force Informs and Promotes in the Channel</a:t>
            </a:r>
          </a:p>
        </p:txBody>
      </p:sp>
      <p:sp>
        <p:nvSpPr>
          <p:cNvPr id="1204237" name="AutoShape 13"/>
          <p:cNvSpPr>
            <a:spLocks noChangeArrowheads="1"/>
          </p:cNvSpPr>
          <p:nvPr/>
        </p:nvSpPr>
        <p:spPr bwMode="auto">
          <a:xfrm>
            <a:off x="5105400" y="1600200"/>
            <a:ext cx="2819400" cy="990600"/>
          </a:xfrm>
          <a:prstGeom prst="roundRect">
            <a:avLst>
              <a:gd name="adj" fmla="val 3926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Technical Specialists</a:t>
            </a:r>
          </a:p>
        </p:txBody>
      </p:sp>
      <p:sp>
        <p:nvSpPr>
          <p:cNvPr id="1204239" name="AutoShape 15"/>
          <p:cNvSpPr>
            <a:spLocks noChangeArrowheads="1"/>
          </p:cNvSpPr>
          <p:nvPr/>
        </p:nvSpPr>
        <p:spPr bwMode="auto">
          <a:xfrm>
            <a:off x="1219200" y="1600200"/>
            <a:ext cx="2590800" cy="990600"/>
          </a:xfrm>
          <a:prstGeom prst="roundRect">
            <a:avLst>
              <a:gd name="adj" fmla="val 298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dirty="0">
                <a:latin typeface="Arial" pitchFamily="34" charset="0"/>
                <a:cs typeface="Arial" pitchFamily="34" charset="0"/>
              </a:rPr>
              <a:t>Missionary Salespeople</a:t>
            </a:r>
          </a:p>
        </p:txBody>
      </p:sp>
      <p:sp>
        <p:nvSpPr>
          <p:cNvPr id="1204241" name="Line 17"/>
          <p:cNvSpPr>
            <a:spLocks noChangeShapeType="1"/>
          </p:cNvSpPr>
          <p:nvPr/>
        </p:nvSpPr>
        <p:spPr bwMode="auto">
          <a:xfrm flipV="1">
            <a:off x="4572000" y="4572000"/>
            <a:ext cx="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04242" name="AutoShape 18"/>
          <p:cNvSpPr>
            <a:spLocks noChangeArrowheads="1"/>
          </p:cNvSpPr>
          <p:nvPr/>
        </p:nvSpPr>
        <p:spPr bwMode="auto">
          <a:xfrm>
            <a:off x="3276600" y="5410200"/>
            <a:ext cx="2590800" cy="990600"/>
          </a:xfrm>
          <a:prstGeom prst="roundRect">
            <a:avLst>
              <a:gd name="adj" fmla="val 3269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Customer Service Reps</a:t>
            </a:r>
          </a:p>
        </p:txBody>
      </p:sp>
      <p:sp>
        <p:nvSpPr>
          <p:cNvPr id="1204243" name="Oval 19"/>
          <p:cNvSpPr>
            <a:spLocks noChangeArrowheads="1"/>
          </p:cNvSpPr>
          <p:nvPr/>
        </p:nvSpPr>
        <p:spPr bwMode="auto">
          <a:xfrm>
            <a:off x="3429000" y="2713038"/>
            <a:ext cx="2286000" cy="208756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r>
              <a:rPr lang="en-US" sz="2600" b="1" dirty="0">
                <a:latin typeface="Arial" pitchFamily="34" charset="0"/>
                <a:cs typeface="Arial" pitchFamily="34" charset="0"/>
              </a:rPr>
              <a:t>Supporting</a:t>
            </a:r>
            <a:br>
              <a:rPr lang="en-US" sz="2600" b="1" dirty="0">
                <a:latin typeface="Arial" pitchFamily="34" charset="0"/>
                <a:cs typeface="Arial" pitchFamily="34" charset="0"/>
              </a:rPr>
            </a:br>
            <a:r>
              <a:rPr lang="en-US" sz="2600" b="1" dirty="0">
                <a:latin typeface="Arial" pitchFamily="34" charset="0"/>
                <a:cs typeface="Arial" pitchFamily="34" charset="0"/>
              </a:rPr>
              <a:t>Sales</a:t>
            </a:r>
            <a:br>
              <a:rPr lang="en-US" sz="2600" b="1" dirty="0">
                <a:latin typeface="Arial" pitchFamily="34" charset="0"/>
                <a:cs typeface="Arial" pitchFamily="34" charset="0"/>
              </a:rPr>
            </a:br>
            <a:r>
              <a:rPr lang="en-US" sz="2600" b="1" dirty="0">
                <a:latin typeface="Arial" pitchFamily="34" charset="0"/>
                <a:cs typeface="Arial" pitchFamily="34" charset="0"/>
              </a:rPr>
              <a:t>Tasks</a:t>
            </a:r>
          </a:p>
        </p:txBody>
      </p:sp>
      <p:sp>
        <p:nvSpPr>
          <p:cNvPr id="1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204243"/>
                                        </p:tgtEl>
                                        <p:attrNameLst>
                                          <p:attrName>style.visibility</p:attrName>
                                        </p:attrNameLst>
                                      </p:cBhvr>
                                      <p:to>
                                        <p:strVal val="visible"/>
                                      </p:to>
                                    </p:set>
                                    <p:animEffect transition="in" filter="box(out)">
                                      <p:cBhvr>
                                        <p:cTn id="7" dur="500"/>
                                        <p:tgtEl>
                                          <p:spTgt spid="120424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04240"/>
                                        </p:tgtEl>
                                        <p:attrNameLst>
                                          <p:attrName>style.visibility</p:attrName>
                                        </p:attrNameLst>
                                      </p:cBhvr>
                                      <p:to>
                                        <p:strVal val="visible"/>
                                      </p:to>
                                    </p:set>
                                    <p:animEffect transition="in" filter="wipe(down)">
                                      <p:cBhvr>
                                        <p:cTn id="11" dur="500"/>
                                        <p:tgtEl>
                                          <p:spTgt spid="1204240"/>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04239"/>
                                        </p:tgtEl>
                                        <p:attrNameLst>
                                          <p:attrName>style.visibility</p:attrName>
                                        </p:attrNameLst>
                                      </p:cBhvr>
                                      <p:to>
                                        <p:strVal val="visible"/>
                                      </p:to>
                                    </p:set>
                                    <p:animEffect transition="in" filter="wipe(down)">
                                      <p:cBhvr>
                                        <p:cTn id="15" dur="500"/>
                                        <p:tgtEl>
                                          <p:spTgt spid="12042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1204239"/>
                                        </p:tgtEl>
                                        <p:attrNameLst>
                                          <p:attrName>style.color</p:attrName>
                                        </p:attrNameLst>
                                      </p:cBhvr>
                                      <p:by>
                                        <p:hsl h="0" s="-70588" l="0"/>
                                      </p:by>
                                    </p:animClr>
                                    <p:animClr clrSpc="hsl" dir="cw">
                                      <p:cBhvr>
                                        <p:cTn id="20" dur="500" fill="hold"/>
                                        <p:tgtEl>
                                          <p:spTgt spid="1204239"/>
                                        </p:tgtEl>
                                        <p:attrNameLst>
                                          <p:attrName>fillcolor</p:attrName>
                                        </p:attrNameLst>
                                      </p:cBhvr>
                                      <p:by>
                                        <p:hsl h="0" s="-70588" l="0"/>
                                      </p:by>
                                    </p:animClr>
                                    <p:animClr clrSpc="hsl" dir="cw">
                                      <p:cBhvr>
                                        <p:cTn id="21" dur="500" fill="hold"/>
                                        <p:tgtEl>
                                          <p:spTgt spid="1204239"/>
                                        </p:tgtEl>
                                        <p:attrNameLst>
                                          <p:attrName>stroke.color</p:attrName>
                                        </p:attrNameLst>
                                      </p:cBhvr>
                                      <p:by>
                                        <p:hsl h="0" s="-70588" l="0"/>
                                      </p:by>
                                    </p:animClr>
                                    <p:set>
                                      <p:cBhvr>
                                        <p:cTn id="22" dur="500" fill="hold"/>
                                        <p:tgtEl>
                                          <p:spTgt spid="1204239"/>
                                        </p:tgtEl>
                                        <p:attrNameLst>
                                          <p:attrName>fill.type</p:attrName>
                                        </p:attrNameLst>
                                      </p:cBhvr>
                                      <p:to>
                                        <p:strVal val="solid"/>
                                      </p:to>
                                    </p:set>
                                  </p:childTnLst>
                                </p:cTn>
                              </p:par>
                              <p:par>
                                <p:cTn id="23" presetID="22" presetClass="entr" presetSubtype="4" fill="hold" grpId="0" nodeType="withEffect">
                                  <p:stCondLst>
                                    <p:cond delay="0"/>
                                  </p:stCondLst>
                                  <p:childTnLst>
                                    <p:set>
                                      <p:cBhvr>
                                        <p:cTn id="24" dur="1" fill="hold">
                                          <p:stCondLst>
                                            <p:cond delay="0"/>
                                          </p:stCondLst>
                                        </p:cTn>
                                        <p:tgtEl>
                                          <p:spTgt spid="1204238"/>
                                        </p:tgtEl>
                                        <p:attrNameLst>
                                          <p:attrName>style.visibility</p:attrName>
                                        </p:attrNameLst>
                                      </p:cBhvr>
                                      <p:to>
                                        <p:strVal val="visible"/>
                                      </p:to>
                                    </p:set>
                                    <p:animEffect transition="in" filter="wipe(down)">
                                      <p:cBhvr>
                                        <p:cTn id="25" dur="500"/>
                                        <p:tgtEl>
                                          <p:spTgt spid="1204238"/>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204237"/>
                                        </p:tgtEl>
                                        <p:attrNameLst>
                                          <p:attrName>style.visibility</p:attrName>
                                        </p:attrNameLst>
                                      </p:cBhvr>
                                      <p:to>
                                        <p:strVal val="visible"/>
                                      </p:to>
                                    </p:set>
                                    <p:animEffect transition="in" filter="wipe(down)">
                                      <p:cBhvr>
                                        <p:cTn id="29" dur="500"/>
                                        <p:tgtEl>
                                          <p:spTgt spid="12042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mph" presetSubtype="0" fill="hold" grpId="1" nodeType="clickEffect">
                                  <p:stCondLst>
                                    <p:cond delay="0"/>
                                  </p:stCondLst>
                                  <p:childTnLst>
                                    <p:animClr clrSpc="hsl" dir="cw">
                                      <p:cBhvr override="childStyle">
                                        <p:cTn id="33" dur="500" fill="hold"/>
                                        <p:tgtEl>
                                          <p:spTgt spid="1204237"/>
                                        </p:tgtEl>
                                        <p:attrNameLst>
                                          <p:attrName>style.color</p:attrName>
                                        </p:attrNameLst>
                                      </p:cBhvr>
                                      <p:by>
                                        <p:hsl h="0" s="-70588" l="0"/>
                                      </p:by>
                                    </p:animClr>
                                    <p:animClr clrSpc="hsl" dir="cw">
                                      <p:cBhvr>
                                        <p:cTn id="34" dur="500" fill="hold"/>
                                        <p:tgtEl>
                                          <p:spTgt spid="1204237"/>
                                        </p:tgtEl>
                                        <p:attrNameLst>
                                          <p:attrName>fillcolor</p:attrName>
                                        </p:attrNameLst>
                                      </p:cBhvr>
                                      <p:by>
                                        <p:hsl h="0" s="-70588" l="0"/>
                                      </p:by>
                                    </p:animClr>
                                    <p:animClr clrSpc="hsl" dir="cw">
                                      <p:cBhvr>
                                        <p:cTn id="35" dur="500" fill="hold"/>
                                        <p:tgtEl>
                                          <p:spTgt spid="1204237"/>
                                        </p:tgtEl>
                                        <p:attrNameLst>
                                          <p:attrName>stroke.color</p:attrName>
                                        </p:attrNameLst>
                                      </p:cBhvr>
                                      <p:by>
                                        <p:hsl h="0" s="-70588" l="0"/>
                                      </p:by>
                                    </p:animClr>
                                    <p:set>
                                      <p:cBhvr>
                                        <p:cTn id="36" dur="500" fill="hold"/>
                                        <p:tgtEl>
                                          <p:spTgt spid="1204237"/>
                                        </p:tgtEl>
                                        <p:attrNameLst>
                                          <p:attrName>fill.type</p:attrName>
                                        </p:attrNameLst>
                                      </p:cBhvr>
                                      <p:to>
                                        <p:strVal val="solid"/>
                                      </p:to>
                                    </p:set>
                                  </p:childTnLst>
                                </p:cTn>
                              </p:par>
                              <p:par>
                                <p:cTn id="37" presetID="22" presetClass="entr" presetSubtype="1" fill="hold" grpId="0" nodeType="withEffect">
                                  <p:stCondLst>
                                    <p:cond delay="0"/>
                                  </p:stCondLst>
                                  <p:childTnLst>
                                    <p:set>
                                      <p:cBhvr>
                                        <p:cTn id="38" dur="1" fill="hold">
                                          <p:stCondLst>
                                            <p:cond delay="0"/>
                                          </p:stCondLst>
                                        </p:cTn>
                                        <p:tgtEl>
                                          <p:spTgt spid="1204241"/>
                                        </p:tgtEl>
                                        <p:attrNameLst>
                                          <p:attrName>style.visibility</p:attrName>
                                        </p:attrNameLst>
                                      </p:cBhvr>
                                      <p:to>
                                        <p:strVal val="visible"/>
                                      </p:to>
                                    </p:set>
                                    <p:animEffect transition="in" filter="wipe(up)">
                                      <p:cBhvr>
                                        <p:cTn id="39" dur="500"/>
                                        <p:tgtEl>
                                          <p:spTgt spid="1204241"/>
                                        </p:tgtEl>
                                      </p:cBhvr>
                                    </p:animEffect>
                                  </p:childTnLst>
                                </p:cTn>
                              </p:par>
                            </p:childTnLst>
                          </p:cTn>
                        </p:par>
                        <p:par>
                          <p:cTn id="40" fill="hold" nodeType="afterGroup">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204242"/>
                                        </p:tgtEl>
                                        <p:attrNameLst>
                                          <p:attrName>style.visibility</p:attrName>
                                        </p:attrNameLst>
                                      </p:cBhvr>
                                      <p:to>
                                        <p:strVal val="visible"/>
                                      </p:to>
                                    </p:set>
                                    <p:animEffect transition="in" filter="wipe(up)">
                                      <p:cBhvr>
                                        <p:cTn id="43" dur="500"/>
                                        <p:tgtEl>
                                          <p:spTgt spid="1204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8" grpId="0" animBg="1"/>
      <p:bldP spid="1204240" grpId="0" animBg="1"/>
      <p:bldP spid="1204237" grpId="0" animBg="1"/>
      <p:bldP spid="1204237" grpId="1" animBg="1"/>
      <p:bldP spid="1204239" grpId="0" animBg="1"/>
      <p:bldP spid="1204239" grpId="1" animBg="1"/>
      <p:bldP spid="1204241" grpId="0" animBg="1"/>
      <p:bldP spid="12042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Checking Your Knowledge</a:t>
            </a:r>
          </a:p>
        </p:txBody>
      </p:sp>
      <p:sp>
        <p:nvSpPr>
          <p:cNvPr id="25603" name="Rectangle 3"/>
          <p:cNvSpPr>
            <a:spLocks noGrp="1" noChangeArrowheads="1"/>
          </p:cNvSpPr>
          <p:nvPr>
            <p:ph idx="1"/>
          </p:nvPr>
        </p:nvSpPr>
        <p:spPr/>
        <p:txBody>
          <a:bodyPr>
            <a:normAutofit fontScale="77500" lnSpcReduction="20000"/>
          </a:bodyPr>
          <a:lstStyle/>
          <a:p>
            <a:r>
              <a:rPr lang="en-US" dirty="0" smtClean="0"/>
              <a:t>Julie Jones works for an investment firm. She calls on potential clients, introduces them to her firm, develops goodwill, and tries to set up contacts between customers and her firm’s account managers. Julie does not manage any accounts herself, but is using her current position as a training opportunity in hopes of moving up to an account manager position. Julie’s current position is that of a: </a:t>
            </a:r>
          </a:p>
          <a:p>
            <a:endParaRPr lang="en-US" dirty="0" smtClean="0"/>
          </a:p>
          <a:p>
            <a:pPr marL="461963" indent="-461963"/>
            <a:r>
              <a:rPr lang="en-US" dirty="0" smtClean="0"/>
              <a:t>A.	order taker.</a:t>
            </a:r>
          </a:p>
          <a:p>
            <a:pPr marL="461963" indent="-461963"/>
            <a:r>
              <a:rPr lang="en-US" dirty="0" smtClean="0"/>
              <a:t>B.	order getter.</a:t>
            </a:r>
          </a:p>
          <a:p>
            <a:pPr marL="461963" indent="-461963"/>
            <a:r>
              <a:rPr lang="en-US" dirty="0" smtClean="0"/>
              <a:t>C.	missionary salesperson.</a:t>
            </a:r>
          </a:p>
          <a:p>
            <a:pPr marL="461963" indent="-461963"/>
            <a:r>
              <a:rPr lang="en-US" dirty="0" smtClean="0"/>
              <a:t>D.	sales manager.</a:t>
            </a:r>
          </a:p>
          <a:p>
            <a:pPr marL="461963" indent="-461963"/>
            <a:r>
              <a:rPr lang="en-US" dirty="0" smtClean="0"/>
              <a:t>E.	systems seller.</a:t>
            </a:r>
          </a:p>
          <a:p>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3453" name="Line 13"/>
          <p:cNvSpPr>
            <a:spLocks noChangeShapeType="1"/>
          </p:cNvSpPr>
          <p:nvPr/>
        </p:nvSpPr>
        <p:spPr bwMode="auto">
          <a:xfrm flipH="1">
            <a:off x="5181600" y="2590800"/>
            <a:ext cx="12954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13451" name="Line 11"/>
          <p:cNvSpPr>
            <a:spLocks noChangeShapeType="1"/>
          </p:cNvSpPr>
          <p:nvPr/>
        </p:nvSpPr>
        <p:spPr bwMode="auto">
          <a:xfrm>
            <a:off x="2514600" y="2590800"/>
            <a:ext cx="13716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6628" name="Rectangle 2"/>
          <p:cNvSpPr>
            <a:spLocks noGrp="1" noChangeArrowheads="1"/>
          </p:cNvSpPr>
          <p:nvPr>
            <p:ph type="title"/>
          </p:nvPr>
        </p:nvSpPr>
        <p:spPr>
          <a:xfrm>
            <a:off x="457200" y="61913"/>
            <a:ext cx="8229600" cy="1398587"/>
          </a:xfrm>
        </p:spPr>
        <p:txBody>
          <a:bodyPr/>
          <a:lstStyle/>
          <a:p>
            <a:r>
              <a:rPr lang="en-US" dirty="0" smtClean="0"/>
              <a:t>Customer Service Promotes the Next Purchase</a:t>
            </a:r>
          </a:p>
        </p:txBody>
      </p:sp>
      <p:sp>
        <p:nvSpPr>
          <p:cNvPr id="1213450" name="AutoShape 10"/>
          <p:cNvSpPr>
            <a:spLocks noChangeArrowheads="1"/>
          </p:cNvSpPr>
          <p:nvPr/>
        </p:nvSpPr>
        <p:spPr bwMode="auto">
          <a:xfrm>
            <a:off x="1219200" y="1600200"/>
            <a:ext cx="2590800" cy="990600"/>
          </a:xfrm>
          <a:prstGeom prst="roundRect">
            <a:avLst>
              <a:gd name="adj" fmla="val 298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200" b="1">
                <a:latin typeface="Arial" pitchFamily="34" charset="0"/>
                <a:cs typeface="Arial" pitchFamily="34" charset="0"/>
              </a:rPr>
              <a:t>Not the product</a:t>
            </a:r>
          </a:p>
        </p:txBody>
      </p:sp>
      <p:sp>
        <p:nvSpPr>
          <p:cNvPr id="1213452" name="AutoShape 12"/>
          <p:cNvSpPr>
            <a:spLocks noChangeArrowheads="1"/>
          </p:cNvSpPr>
          <p:nvPr/>
        </p:nvSpPr>
        <p:spPr bwMode="auto">
          <a:xfrm>
            <a:off x="5105400" y="1600200"/>
            <a:ext cx="2819400" cy="990600"/>
          </a:xfrm>
          <a:prstGeom prst="roundRect">
            <a:avLst>
              <a:gd name="adj" fmla="val 3926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Part of promotion</a:t>
            </a:r>
          </a:p>
        </p:txBody>
      </p:sp>
      <p:sp>
        <p:nvSpPr>
          <p:cNvPr id="1213454" name="Line 14"/>
          <p:cNvSpPr>
            <a:spLocks noChangeShapeType="1"/>
          </p:cNvSpPr>
          <p:nvPr/>
        </p:nvSpPr>
        <p:spPr bwMode="auto">
          <a:xfrm flipV="1">
            <a:off x="4572000" y="4572000"/>
            <a:ext cx="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13455" name="AutoShape 15"/>
          <p:cNvSpPr>
            <a:spLocks noChangeArrowheads="1"/>
          </p:cNvSpPr>
          <p:nvPr/>
        </p:nvSpPr>
        <p:spPr bwMode="auto">
          <a:xfrm>
            <a:off x="3276600" y="5410200"/>
            <a:ext cx="2590800" cy="990600"/>
          </a:xfrm>
          <a:prstGeom prst="roundRect">
            <a:avLst>
              <a:gd name="adj" fmla="val 3269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200" b="1">
                <a:latin typeface="Arial" pitchFamily="34" charset="0"/>
                <a:cs typeface="Arial" pitchFamily="34" charset="0"/>
              </a:rPr>
              <a:t>Reps are customer advocates</a:t>
            </a:r>
          </a:p>
        </p:txBody>
      </p:sp>
      <p:sp>
        <p:nvSpPr>
          <p:cNvPr id="1213456" name="Oval 16"/>
          <p:cNvSpPr>
            <a:spLocks noChangeArrowheads="1"/>
          </p:cNvSpPr>
          <p:nvPr/>
        </p:nvSpPr>
        <p:spPr bwMode="auto">
          <a:xfrm>
            <a:off x="3429000" y="2713038"/>
            <a:ext cx="2286000" cy="208756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sz="2400" b="1" dirty="0">
              <a:latin typeface="Arial" pitchFamily="34" charset="0"/>
              <a:cs typeface="Arial" pitchFamily="34" charset="0"/>
            </a:endParaRPr>
          </a:p>
          <a:p>
            <a:pPr>
              <a:defRPr/>
            </a:pPr>
            <a:r>
              <a:rPr lang="en-US" sz="2400" b="1" dirty="0">
                <a:latin typeface="Arial" pitchFamily="34" charset="0"/>
                <a:cs typeface="Arial" pitchFamily="34" charset="0"/>
              </a:rPr>
              <a:t>What is</a:t>
            </a:r>
          </a:p>
          <a:p>
            <a:pPr>
              <a:defRPr/>
            </a:pPr>
            <a:r>
              <a:rPr lang="en-US" sz="2400" b="1" dirty="0">
                <a:latin typeface="Arial" pitchFamily="34" charset="0"/>
                <a:cs typeface="Arial" pitchFamily="34" charset="0"/>
              </a:rPr>
              <a:t> customer</a:t>
            </a:r>
          </a:p>
          <a:p>
            <a:pPr>
              <a:defRPr/>
            </a:pPr>
            <a:r>
              <a:rPr lang="en-US" sz="2400" b="1" dirty="0">
                <a:latin typeface="Arial" pitchFamily="34" charset="0"/>
                <a:cs typeface="Arial" pitchFamily="34" charset="0"/>
              </a:rPr>
              <a:t> service?</a:t>
            </a:r>
          </a:p>
          <a:p>
            <a:pPr>
              <a:defRPr/>
            </a:pPr>
            <a:endParaRPr lang="en-US" sz="2400" b="1" dirty="0">
              <a:solidFill>
                <a:schemeClr val="bg1"/>
              </a:solidFill>
              <a:latin typeface="Arial" pitchFamily="34" charset="0"/>
              <a:cs typeface="Arial" pitchFamily="34" charset="0"/>
            </a:endParaRPr>
          </a:p>
        </p:txBody>
      </p:sp>
      <p:sp>
        <p:nvSpPr>
          <p:cNvPr id="1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13456"/>
                                        </p:tgtEl>
                                        <p:attrNameLst>
                                          <p:attrName>style.visibility</p:attrName>
                                        </p:attrNameLst>
                                      </p:cBhvr>
                                      <p:to>
                                        <p:strVal val="visible"/>
                                      </p:to>
                                    </p:set>
                                    <p:animEffect transition="in" filter="box(out)">
                                      <p:cBhvr>
                                        <p:cTn id="7" dur="500"/>
                                        <p:tgtEl>
                                          <p:spTgt spid="121345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3451"/>
                                        </p:tgtEl>
                                        <p:attrNameLst>
                                          <p:attrName>style.visibility</p:attrName>
                                        </p:attrNameLst>
                                      </p:cBhvr>
                                      <p:to>
                                        <p:strVal val="visible"/>
                                      </p:to>
                                    </p:set>
                                    <p:animEffect transition="in" filter="wipe(down)">
                                      <p:cBhvr>
                                        <p:cTn id="11" dur="500"/>
                                        <p:tgtEl>
                                          <p:spTgt spid="1213451"/>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13450"/>
                                        </p:tgtEl>
                                        <p:attrNameLst>
                                          <p:attrName>style.visibility</p:attrName>
                                        </p:attrNameLst>
                                      </p:cBhvr>
                                      <p:to>
                                        <p:strVal val="visible"/>
                                      </p:to>
                                    </p:set>
                                    <p:animEffect transition="in" filter="wipe(down)">
                                      <p:cBhvr>
                                        <p:cTn id="15" dur="500"/>
                                        <p:tgtEl>
                                          <p:spTgt spid="12134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1213450"/>
                                        </p:tgtEl>
                                        <p:attrNameLst>
                                          <p:attrName>style.color</p:attrName>
                                        </p:attrNameLst>
                                      </p:cBhvr>
                                      <p:by>
                                        <p:hsl h="0" s="-70588" l="0"/>
                                      </p:by>
                                    </p:animClr>
                                    <p:animClr clrSpc="hsl" dir="cw">
                                      <p:cBhvr>
                                        <p:cTn id="20" dur="500" fill="hold"/>
                                        <p:tgtEl>
                                          <p:spTgt spid="1213450"/>
                                        </p:tgtEl>
                                        <p:attrNameLst>
                                          <p:attrName>fillcolor</p:attrName>
                                        </p:attrNameLst>
                                      </p:cBhvr>
                                      <p:by>
                                        <p:hsl h="0" s="-70588" l="0"/>
                                      </p:by>
                                    </p:animClr>
                                    <p:animClr clrSpc="hsl" dir="cw">
                                      <p:cBhvr>
                                        <p:cTn id="21" dur="500" fill="hold"/>
                                        <p:tgtEl>
                                          <p:spTgt spid="1213450"/>
                                        </p:tgtEl>
                                        <p:attrNameLst>
                                          <p:attrName>stroke.color</p:attrName>
                                        </p:attrNameLst>
                                      </p:cBhvr>
                                      <p:by>
                                        <p:hsl h="0" s="-70588" l="0"/>
                                      </p:by>
                                    </p:animClr>
                                    <p:set>
                                      <p:cBhvr>
                                        <p:cTn id="22" dur="500" fill="hold"/>
                                        <p:tgtEl>
                                          <p:spTgt spid="1213450"/>
                                        </p:tgtEl>
                                        <p:attrNameLst>
                                          <p:attrName>fill.type</p:attrName>
                                        </p:attrNameLst>
                                      </p:cBhvr>
                                      <p:to>
                                        <p:strVal val="solid"/>
                                      </p:to>
                                    </p:set>
                                  </p:childTnLst>
                                </p:cTn>
                              </p:par>
                              <p:par>
                                <p:cTn id="23" presetID="22" presetClass="entr" presetSubtype="4" fill="hold" grpId="0" nodeType="withEffect">
                                  <p:stCondLst>
                                    <p:cond delay="0"/>
                                  </p:stCondLst>
                                  <p:childTnLst>
                                    <p:set>
                                      <p:cBhvr>
                                        <p:cTn id="24" dur="1" fill="hold">
                                          <p:stCondLst>
                                            <p:cond delay="0"/>
                                          </p:stCondLst>
                                        </p:cTn>
                                        <p:tgtEl>
                                          <p:spTgt spid="1213453"/>
                                        </p:tgtEl>
                                        <p:attrNameLst>
                                          <p:attrName>style.visibility</p:attrName>
                                        </p:attrNameLst>
                                      </p:cBhvr>
                                      <p:to>
                                        <p:strVal val="visible"/>
                                      </p:to>
                                    </p:set>
                                    <p:animEffect transition="in" filter="wipe(down)">
                                      <p:cBhvr>
                                        <p:cTn id="25" dur="500"/>
                                        <p:tgtEl>
                                          <p:spTgt spid="1213453"/>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213452"/>
                                        </p:tgtEl>
                                        <p:attrNameLst>
                                          <p:attrName>style.visibility</p:attrName>
                                        </p:attrNameLst>
                                      </p:cBhvr>
                                      <p:to>
                                        <p:strVal val="visible"/>
                                      </p:to>
                                    </p:set>
                                    <p:animEffect transition="in" filter="wipe(down)">
                                      <p:cBhvr>
                                        <p:cTn id="29" dur="500"/>
                                        <p:tgtEl>
                                          <p:spTgt spid="12134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mph" presetSubtype="0" fill="hold" grpId="1" nodeType="clickEffect">
                                  <p:stCondLst>
                                    <p:cond delay="0"/>
                                  </p:stCondLst>
                                  <p:childTnLst>
                                    <p:animClr clrSpc="hsl" dir="cw">
                                      <p:cBhvr override="childStyle">
                                        <p:cTn id="33" dur="500" fill="hold"/>
                                        <p:tgtEl>
                                          <p:spTgt spid="1213452"/>
                                        </p:tgtEl>
                                        <p:attrNameLst>
                                          <p:attrName>style.color</p:attrName>
                                        </p:attrNameLst>
                                      </p:cBhvr>
                                      <p:by>
                                        <p:hsl h="0" s="-70588" l="0"/>
                                      </p:by>
                                    </p:animClr>
                                    <p:animClr clrSpc="hsl" dir="cw">
                                      <p:cBhvr>
                                        <p:cTn id="34" dur="500" fill="hold"/>
                                        <p:tgtEl>
                                          <p:spTgt spid="1213452"/>
                                        </p:tgtEl>
                                        <p:attrNameLst>
                                          <p:attrName>fillcolor</p:attrName>
                                        </p:attrNameLst>
                                      </p:cBhvr>
                                      <p:by>
                                        <p:hsl h="0" s="-70588" l="0"/>
                                      </p:by>
                                    </p:animClr>
                                    <p:animClr clrSpc="hsl" dir="cw">
                                      <p:cBhvr>
                                        <p:cTn id="35" dur="500" fill="hold"/>
                                        <p:tgtEl>
                                          <p:spTgt spid="1213452"/>
                                        </p:tgtEl>
                                        <p:attrNameLst>
                                          <p:attrName>stroke.color</p:attrName>
                                        </p:attrNameLst>
                                      </p:cBhvr>
                                      <p:by>
                                        <p:hsl h="0" s="-70588" l="0"/>
                                      </p:by>
                                    </p:animClr>
                                    <p:set>
                                      <p:cBhvr>
                                        <p:cTn id="36" dur="500" fill="hold"/>
                                        <p:tgtEl>
                                          <p:spTgt spid="1213452"/>
                                        </p:tgtEl>
                                        <p:attrNameLst>
                                          <p:attrName>fill.type</p:attrName>
                                        </p:attrNameLst>
                                      </p:cBhvr>
                                      <p:to>
                                        <p:strVal val="solid"/>
                                      </p:to>
                                    </p:set>
                                  </p:childTnLst>
                                </p:cTn>
                              </p:par>
                              <p:par>
                                <p:cTn id="37" presetID="22" presetClass="entr" presetSubtype="1" fill="hold" grpId="0" nodeType="withEffect">
                                  <p:stCondLst>
                                    <p:cond delay="0"/>
                                  </p:stCondLst>
                                  <p:childTnLst>
                                    <p:set>
                                      <p:cBhvr>
                                        <p:cTn id="38" dur="1" fill="hold">
                                          <p:stCondLst>
                                            <p:cond delay="0"/>
                                          </p:stCondLst>
                                        </p:cTn>
                                        <p:tgtEl>
                                          <p:spTgt spid="1213454"/>
                                        </p:tgtEl>
                                        <p:attrNameLst>
                                          <p:attrName>style.visibility</p:attrName>
                                        </p:attrNameLst>
                                      </p:cBhvr>
                                      <p:to>
                                        <p:strVal val="visible"/>
                                      </p:to>
                                    </p:set>
                                    <p:animEffect transition="in" filter="wipe(up)">
                                      <p:cBhvr>
                                        <p:cTn id="39" dur="500"/>
                                        <p:tgtEl>
                                          <p:spTgt spid="1213454"/>
                                        </p:tgtEl>
                                      </p:cBhvr>
                                    </p:animEffect>
                                  </p:childTnLst>
                                </p:cTn>
                              </p:par>
                            </p:childTnLst>
                          </p:cTn>
                        </p:par>
                        <p:par>
                          <p:cTn id="40" fill="hold" nodeType="afterGroup">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213455"/>
                                        </p:tgtEl>
                                        <p:attrNameLst>
                                          <p:attrName>style.visibility</p:attrName>
                                        </p:attrNameLst>
                                      </p:cBhvr>
                                      <p:to>
                                        <p:strVal val="visible"/>
                                      </p:to>
                                    </p:set>
                                    <p:animEffect transition="in" filter="wipe(up)">
                                      <p:cBhvr>
                                        <p:cTn id="43" dur="500"/>
                                        <p:tgtEl>
                                          <p:spTgt spid="1213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53" grpId="0" animBg="1"/>
      <p:bldP spid="1213451" grpId="0" animBg="1"/>
      <p:bldP spid="1213450" grpId="0" animBg="1"/>
      <p:bldP spid="1213450" grpId="1" animBg="1"/>
      <p:bldP spid="1213452" grpId="0" animBg="1"/>
      <p:bldP spid="1213452" grpId="1" animBg="1"/>
      <p:bldP spid="1213454" grpId="0" animBg="1"/>
      <p:bldP spid="121345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398587"/>
          </a:xfrm>
        </p:spPr>
        <p:txBody>
          <a:bodyPr/>
          <a:lstStyle/>
          <a:p>
            <a:r>
              <a:rPr lang="en-US" dirty="0" smtClean="0"/>
              <a:t>The Right Structure Helps Assign Responsibility</a:t>
            </a:r>
          </a:p>
        </p:txBody>
      </p:sp>
      <p:grpSp>
        <p:nvGrpSpPr>
          <p:cNvPr id="27651" name="Group 10"/>
          <p:cNvGrpSpPr>
            <a:grpSpLocks/>
          </p:cNvGrpSpPr>
          <p:nvPr/>
        </p:nvGrpSpPr>
        <p:grpSpPr bwMode="auto">
          <a:xfrm>
            <a:off x="3505200" y="2908300"/>
            <a:ext cx="2374900" cy="2368550"/>
            <a:chOff x="2064" y="1584"/>
            <a:chExt cx="1688" cy="1683"/>
          </a:xfrm>
        </p:grpSpPr>
        <p:pic>
          <p:nvPicPr>
            <p:cNvPr id="27664" name="Picture 11" descr="business-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 y="1584"/>
              <a:ext cx="1680" cy="1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27665" name="Oval 12" descr="map picture"/>
            <p:cNvSpPr>
              <a:spLocks noChangeArrowheads="1"/>
            </p:cNvSpPr>
            <p:nvPr/>
          </p:nvSpPr>
          <p:spPr bwMode="auto">
            <a:xfrm>
              <a:off x="2064" y="1584"/>
              <a:ext cx="1680" cy="1683"/>
            </a:xfrm>
            <a:prstGeom prst="ellipse">
              <a:avLst/>
            </a:prstGeom>
            <a:blipFill dpi="0" rotWithShape="1">
              <a:blip r:embed="rId4"/>
              <a:srcRect/>
              <a:stretch>
                <a:fillRect/>
              </a:stretch>
            </a:blipFill>
            <a:ln w="38100">
              <a:solidFill>
                <a:schemeClr val="bg1"/>
              </a:solidFill>
              <a:round/>
              <a:headEnd/>
              <a:tailEnd/>
            </a:ln>
          </p:spPr>
          <p:txBody>
            <a:bodyPr wrap="none" anchor="ctr"/>
            <a:lstStyle/>
            <a:p>
              <a:endParaRPr lang="en-US" sz="2800" b="1"/>
            </a:p>
          </p:txBody>
        </p:sp>
      </p:grpSp>
      <p:sp>
        <p:nvSpPr>
          <p:cNvPr id="1215501" name="Line 13"/>
          <p:cNvSpPr>
            <a:spLocks noChangeShapeType="1"/>
          </p:cNvSpPr>
          <p:nvPr/>
        </p:nvSpPr>
        <p:spPr bwMode="auto">
          <a:xfrm flipV="1">
            <a:off x="4724400" y="5283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02" name="AutoShape 14"/>
          <p:cNvSpPr>
            <a:spLocks noChangeArrowheads="1"/>
          </p:cNvSpPr>
          <p:nvPr/>
        </p:nvSpPr>
        <p:spPr bwMode="auto">
          <a:xfrm>
            <a:off x="6400800" y="4495800"/>
            <a:ext cx="22860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200" b="1">
                <a:latin typeface="Arial" pitchFamily="34" charset="0"/>
                <a:cs typeface="Arial" pitchFamily="34" charset="0"/>
              </a:rPr>
              <a:t>Telemarketing</a:t>
            </a:r>
          </a:p>
        </p:txBody>
      </p:sp>
      <p:sp>
        <p:nvSpPr>
          <p:cNvPr id="1215503" name="Line 15"/>
          <p:cNvSpPr>
            <a:spLocks noChangeShapeType="1"/>
          </p:cNvSpPr>
          <p:nvPr/>
        </p:nvSpPr>
        <p:spPr bwMode="auto">
          <a:xfrm flipH="1">
            <a:off x="5638800" y="3048000"/>
            <a:ext cx="7620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05" name="Line 17"/>
          <p:cNvSpPr>
            <a:spLocks noChangeShapeType="1"/>
          </p:cNvSpPr>
          <p:nvPr/>
        </p:nvSpPr>
        <p:spPr bwMode="auto">
          <a:xfrm>
            <a:off x="4724400" y="2743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06" name="Line 18"/>
          <p:cNvSpPr>
            <a:spLocks noChangeShapeType="1"/>
          </p:cNvSpPr>
          <p:nvPr/>
        </p:nvSpPr>
        <p:spPr bwMode="auto">
          <a:xfrm>
            <a:off x="2882900" y="3048000"/>
            <a:ext cx="8382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07" name="AutoShape 19">
            <a:hlinkHover r:id="" action="ppaction://macro?name=changecolor"/>
          </p:cNvPr>
          <p:cNvSpPr>
            <a:spLocks noChangeArrowheads="1"/>
          </p:cNvSpPr>
          <p:nvPr/>
        </p:nvSpPr>
        <p:spPr bwMode="auto">
          <a:xfrm>
            <a:off x="609600" y="2438400"/>
            <a:ext cx="22860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200" b="1">
                <a:latin typeface="Arial" pitchFamily="34" charset="0"/>
                <a:cs typeface="Arial" pitchFamily="34" charset="0"/>
              </a:rPr>
              <a:t>Team Selling</a:t>
            </a:r>
          </a:p>
        </p:txBody>
      </p:sp>
      <p:sp>
        <p:nvSpPr>
          <p:cNvPr id="1215509" name="Line 21"/>
          <p:cNvSpPr>
            <a:spLocks noChangeShapeType="1"/>
          </p:cNvSpPr>
          <p:nvPr/>
        </p:nvSpPr>
        <p:spPr bwMode="auto">
          <a:xfrm flipV="1">
            <a:off x="2882900" y="4876800"/>
            <a:ext cx="9271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10" name="AutoShape 22"/>
          <p:cNvSpPr>
            <a:spLocks noChangeArrowheads="1"/>
          </p:cNvSpPr>
          <p:nvPr/>
        </p:nvSpPr>
        <p:spPr bwMode="auto">
          <a:xfrm>
            <a:off x="3581400" y="5410200"/>
            <a:ext cx="22860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200" b="1">
                <a:latin typeface="Arial" pitchFamily="34" charset="0"/>
                <a:cs typeface="Arial" pitchFamily="34" charset="0"/>
              </a:rPr>
              <a:t>Sales Territories</a:t>
            </a:r>
          </a:p>
        </p:txBody>
      </p:sp>
      <p:sp>
        <p:nvSpPr>
          <p:cNvPr id="1215511" name="AutoShape 23"/>
          <p:cNvSpPr>
            <a:spLocks noChangeArrowheads="1"/>
          </p:cNvSpPr>
          <p:nvPr/>
        </p:nvSpPr>
        <p:spPr bwMode="auto">
          <a:xfrm>
            <a:off x="6400800" y="2438400"/>
            <a:ext cx="22860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200" b="1">
                <a:latin typeface="Arial" pitchFamily="34" charset="0"/>
                <a:cs typeface="Arial" pitchFamily="34" charset="0"/>
              </a:rPr>
              <a:t>Major Accounts Sales Force</a:t>
            </a:r>
          </a:p>
        </p:txBody>
      </p:sp>
      <p:sp>
        <p:nvSpPr>
          <p:cNvPr id="1215512" name="Line 24"/>
          <p:cNvSpPr>
            <a:spLocks noChangeShapeType="1"/>
          </p:cNvSpPr>
          <p:nvPr/>
        </p:nvSpPr>
        <p:spPr bwMode="auto">
          <a:xfrm flipH="1" flipV="1">
            <a:off x="5638800" y="4800600"/>
            <a:ext cx="7620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04" name="AutoShape 16"/>
          <p:cNvSpPr>
            <a:spLocks noChangeArrowheads="1"/>
          </p:cNvSpPr>
          <p:nvPr/>
        </p:nvSpPr>
        <p:spPr bwMode="auto">
          <a:xfrm>
            <a:off x="3581400" y="1447800"/>
            <a:ext cx="22860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400" b="1">
                <a:latin typeface="Arial" pitchFamily="34" charset="0"/>
                <a:cs typeface="Arial" pitchFamily="34" charset="0"/>
              </a:rPr>
              <a:t>Different Markets, Different Tasks</a:t>
            </a:r>
          </a:p>
        </p:txBody>
      </p:sp>
      <p:sp>
        <p:nvSpPr>
          <p:cNvPr id="1215508" name="AutoShape 20"/>
          <p:cNvSpPr>
            <a:spLocks noChangeArrowheads="1"/>
          </p:cNvSpPr>
          <p:nvPr/>
        </p:nvSpPr>
        <p:spPr bwMode="auto">
          <a:xfrm>
            <a:off x="609600" y="4495800"/>
            <a:ext cx="22860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200" b="1">
                <a:latin typeface="Arial" pitchFamily="34" charset="0"/>
                <a:cs typeface="Arial" pitchFamily="34" charset="0"/>
              </a:rPr>
              <a:t>Sales Force Size and Workload</a:t>
            </a:r>
          </a:p>
        </p:txBody>
      </p:sp>
      <p:sp>
        <p:nvSpPr>
          <p:cNvPr id="18"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15506"/>
                                        </p:tgtEl>
                                        <p:attrNameLst>
                                          <p:attrName>style.visibility</p:attrName>
                                        </p:attrNameLst>
                                      </p:cBhvr>
                                      <p:to>
                                        <p:strVal val="visible"/>
                                      </p:to>
                                    </p:set>
                                    <p:animEffect transition="in" filter="wipe(down)">
                                      <p:cBhvr>
                                        <p:cTn id="7" dur="500"/>
                                        <p:tgtEl>
                                          <p:spTgt spid="121550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15507"/>
                                        </p:tgtEl>
                                        <p:attrNameLst>
                                          <p:attrName>style.visibility</p:attrName>
                                        </p:attrNameLst>
                                      </p:cBhvr>
                                      <p:to>
                                        <p:strVal val="visible"/>
                                      </p:to>
                                    </p:set>
                                    <p:animEffect transition="in" filter="wipe(right)">
                                      <p:cBhvr>
                                        <p:cTn id="11" dur="500"/>
                                        <p:tgtEl>
                                          <p:spTgt spid="12155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15507"/>
                                        </p:tgtEl>
                                        <p:attrNameLst>
                                          <p:attrName>style.color</p:attrName>
                                        </p:attrNameLst>
                                      </p:cBhvr>
                                      <p:by>
                                        <p:hsl h="0" s="-70588" l="0"/>
                                      </p:by>
                                    </p:animClr>
                                    <p:animClr clrSpc="hsl" dir="cw">
                                      <p:cBhvr>
                                        <p:cTn id="16" dur="500" fill="hold"/>
                                        <p:tgtEl>
                                          <p:spTgt spid="1215507"/>
                                        </p:tgtEl>
                                        <p:attrNameLst>
                                          <p:attrName>fillcolor</p:attrName>
                                        </p:attrNameLst>
                                      </p:cBhvr>
                                      <p:by>
                                        <p:hsl h="0" s="-70588" l="0"/>
                                      </p:by>
                                    </p:animClr>
                                    <p:animClr clrSpc="hsl" dir="cw">
                                      <p:cBhvr>
                                        <p:cTn id="17" dur="500" fill="hold"/>
                                        <p:tgtEl>
                                          <p:spTgt spid="1215507"/>
                                        </p:tgtEl>
                                        <p:attrNameLst>
                                          <p:attrName>stroke.color</p:attrName>
                                        </p:attrNameLst>
                                      </p:cBhvr>
                                      <p:by>
                                        <p:hsl h="0" s="-70588" l="0"/>
                                      </p:by>
                                    </p:animClr>
                                    <p:set>
                                      <p:cBhvr>
                                        <p:cTn id="18" dur="500" fill="hold"/>
                                        <p:tgtEl>
                                          <p:spTgt spid="1215507"/>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215505"/>
                                        </p:tgtEl>
                                        <p:attrNameLst>
                                          <p:attrName>style.visibility</p:attrName>
                                        </p:attrNameLst>
                                      </p:cBhvr>
                                      <p:to>
                                        <p:strVal val="visible"/>
                                      </p:to>
                                    </p:set>
                                    <p:animEffect transition="in" filter="wipe(down)">
                                      <p:cBhvr>
                                        <p:cTn id="21" dur="500"/>
                                        <p:tgtEl>
                                          <p:spTgt spid="1215505"/>
                                        </p:tgtEl>
                                      </p:cBhvr>
                                    </p:animEffect>
                                  </p:childTnLst>
                                </p:cTn>
                              </p:par>
                            </p:childTnLst>
                          </p:cTn>
                        </p:par>
                        <p:par>
                          <p:cTn id="22" fill="hold" nodeType="afterGroup">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215504"/>
                                        </p:tgtEl>
                                        <p:attrNameLst>
                                          <p:attrName>style.visibility</p:attrName>
                                        </p:attrNameLst>
                                      </p:cBhvr>
                                      <p:to>
                                        <p:strVal val="visible"/>
                                      </p:to>
                                    </p:set>
                                    <p:animEffect transition="in" filter="wipe(down)">
                                      <p:cBhvr>
                                        <p:cTn id="25" dur="500"/>
                                        <p:tgtEl>
                                          <p:spTgt spid="121550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215504"/>
                                        </p:tgtEl>
                                        <p:attrNameLst>
                                          <p:attrName>style.color</p:attrName>
                                        </p:attrNameLst>
                                      </p:cBhvr>
                                      <p:by>
                                        <p:hsl h="0" s="-70588" l="0"/>
                                      </p:by>
                                    </p:animClr>
                                    <p:animClr clrSpc="hsl" dir="cw">
                                      <p:cBhvr>
                                        <p:cTn id="30" dur="500" fill="hold"/>
                                        <p:tgtEl>
                                          <p:spTgt spid="1215504"/>
                                        </p:tgtEl>
                                        <p:attrNameLst>
                                          <p:attrName>fillcolor</p:attrName>
                                        </p:attrNameLst>
                                      </p:cBhvr>
                                      <p:by>
                                        <p:hsl h="0" s="-70588" l="0"/>
                                      </p:by>
                                    </p:animClr>
                                    <p:animClr clrSpc="hsl" dir="cw">
                                      <p:cBhvr>
                                        <p:cTn id="31" dur="500" fill="hold"/>
                                        <p:tgtEl>
                                          <p:spTgt spid="1215504"/>
                                        </p:tgtEl>
                                        <p:attrNameLst>
                                          <p:attrName>stroke.color</p:attrName>
                                        </p:attrNameLst>
                                      </p:cBhvr>
                                      <p:by>
                                        <p:hsl h="0" s="-70588" l="0"/>
                                      </p:by>
                                    </p:animClr>
                                    <p:set>
                                      <p:cBhvr>
                                        <p:cTn id="32" dur="500" fill="hold"/>
                                        <p:tgtEl>
                                          <p:spTgt spid="1215504"/>
                                        </p:tgtEl>
                                        <p:attrNameLst>
                                          <p:attrName>fill.type</p:attrName>
                                        </p:attrNameLst>
                                      </p:cBhvr>
                                      <p:to>
                                        <p:strVal val="solid"/>
                                      </p:to>
                                    </p:set>
                                  </p:childTnLst>
                                </p:cTn>
                              </p:par>
                              <p:par>
                                <p:cTn id="33" presetID="22" presetClass="entr" presetSubtype="4" fill="hold" grpId="0" nodeType="withEffect">
                                  <p:stCondLst>
                                    <p:cond delay="0"/>
                                  </p:stCondLst>
                                  <p:childTnLst>
                                    <p:set>
                                      <p:cBhvr>
                                        <p:cTn id="34" dur="1" fill="hold">
                                          <p:stCondLst>
                                            <p:cond delay="0"/>
                                          </p:stCondLst>
                                        </p:cTn>
                                        <p:tgtEl>
                                          <p:spTgt spid="1215503"/>
                                        </p:tgtEl>
                                        <p:attrNameLst>
                                          <p:attrName>style.visibility</p:attrName>
                                        </p:attrNameLst>
                                      </p:cBhvr>
                                      <p:to>
                                        <p:strVal val="visible"/>
                                      </p:to>
                                    </p:set>
                                    <p:animEffect transition="in" filter="wipe(down)">
                                      <p:cBhvr>
                                        <p:cTn id="35" dur="500"/>
                                        <p:tgtEl>
                                          <p:spTgt spid="1215503"/>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15511"/>
                                        </p:tgtEl>
                                        <p:attrNameLst>
                                          <p:attrName>style.visibility</p:attrName>
                                        </p:attrNameLst>
                                      </p:cBhvr>
                                      <p:to>
                                        <p:strVal val="visible"/>
                                      </p:to>
                                    </p:set>
                                    <p:animEffect transition="in" filter="wipe(left)">
                                      <p:cBhvr>
                                        <p:cTn id="39" dur="500"/>
                                        <p:tgtEl>
                                          <p:spTgt spid="12155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215511"/>
                                        </p:tgtEl>
                                        <p:attrNameLst>
                                          <p:attrName>style.color</p:attrName>
                                        </p:attrNameLst>
                                      </p:cBhvr>
                                      <p:by>
                                        <p:hsl h="0" s="-70588" l="0"/>
                                      </p:by>
                                    </p:animClr>
                                    <p:animClr clrSpc="hsl" dir="cw">
                                      <p:cBhvr>
                                        <p:cTn id="44" dur="500" fill="hold"/>
                                        <p:tgtEl>
                                          <p:spTgt spid="1215511"/>
                                        </p:tgtEl>
                                        <p:attrNameLst>
                                          <p:attrName>fillcolor</p:attrName>
                                        </p:attrNameLst>
                                      </p:cBhvr>
                                      <p:by>
                                        <p:hsl h="0" s="-70588" l="0"/>
                                      </p:by>
                                    </p:animClr>
                                    <p:animClr clrSpc="hsl" dir="cw">
                                      <p:cBhvr>
                                        <p:cTn id="45" dur="500" fill="hold"/>
                                        <p:tgtEl>
                                          <p:spTgt spid="1215511"/>
                                        </p:tgtEl>
                                        <p:attrNameLst>
                                          <p:attrName>stroke.color</p:attrName>
                                        </p:attrNameLst>
                                      </p:cBhvr>
                                      <p:by>
                                        <p:hsl h="0" s="-70588" l="0"/>
                                      </p:by>
                                    </p:animClr>
                                    <p:set>
                                      <p:cBhvr>
                                        <p:cTn id="46" dur="500" fill="hold"/>
                                        <p:tgtEl>
                                          <p:spTgt spid="1215511"/>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215512"/>
                                        </p:tgtEl>
                                        <p:attrNameLst>
                                          <p:attrName>style.visibility</p:attrName>
                                        </p:attrNameLst>
                                      </p:cBhvr>
                                      <p:to>
                                        <p:strVal val="visible"/>
                                      </p:to>
                                    </p:set>
                                    <p:animEffect transition="in" filter="wipe(up)">
                                      <p:cBhvr>
                                        <p:cTn id="49" dur="500"/>
                                        <p:tgtEl>
                                          <p:spTgt spid="1215512"/>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15502"/>
                                        </p:tgtEl>
                                        <p:attrNameLst>
                                          <p:attrName>style.visibility</p:attrName>
                                        </p:attrNameLst>
                                      </p:cBhvr>
                                      <p:to>
                                        <p:strVal val="visible"/>
                                      </p:to>
                                    </p:set>
                                    <p:animEffect transition="in" filter="wipe(left)">
                                      <p:cBhvr>
                                        <p:cTn id="53" dur="500"/>
                                        <p:tgtEl>
                                          <p:spTgt spid="121550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mph" presetSubtype="0" fill="hold" grpId="1" nodeType="clickEffect">
                                  <p:stCondLst>
                                    <p:cond delay="0"/>
                                  </p:stCondLst>
                                  <p:childTnLst>
                                    <p:animClr clrSpc="hsl" dir="cw">
                                      <p:cBhvr override="childStyle">
                                        <p:cTn id="57" dur="500" fill="hold"/>
                                        <p:tgtEl>
                                          <p:spTgt spid="1215502"/>
                                        </p:tgtEl>
                                        <p:attrNameLst>
                                          <p:attrName>style.color</p:attrName>
                                        </p:attrNameLst>
                                      </p:cBhvr>
                                      <p:by>
                                        <p:hsl h="0" s="-70588" l="0"/>
                                      </p:by>
                                    </p:animClr>
                                    <p:animClr clrSpc="hsl" dir="cw">
                                      <p:cBhvr>
                                        <p:cTn id="58" dur="500" fill="hold"/>
                                        <p:tgtEl>
                                          <p:spTgt spid="1215502"/>
                                        </p:tgtEl>
                                        <p:attrNameLst>
                                          <p:attrName>fillcolor</p:attrName>
                                        </p:attrNameLst>
                                      </p:cBhvr>
                                      <p:by>
                                        <p:hsl h="0" s="-70588" l="0"/>
                                      </p:by>
                                    </p:animClr>
                                    <p:animClr clrSpc="hsl" dir="cw">
                                      <p:cBhvr>
                                        <p:cTn id="59" dur="500" fill="hold"/>
                                        <p:tgtEl>
                                          <p:spTgt spid="1215502"/>
                                        </p:tgtEl>
                                        <p:attrNameLst>
                                          <p:attrName>stroke.color</p:attrName>
                                        </p:attrNameLst>
                                      </p:cBhvr>
                                      <p:by>
                                        <p:hsl h="0" s="-70588" l="0"/>
                                      </p:by>
                                    </p:animClr>
                                    <p:set>
                                      <p:cBhvr>
                                        <p:cTn id="60" dur="500" fill="hold"/>
                                        <p:tgtEl>
                                          <p:spTgt spid="1215502"/>
                                        </p:tgtEl>
                                        <p:attrNameLst>
                                          <p:attrName>fill.type</p:attrName>
                                        </p:attrNameLst>
                                      </p:cBhvr>
                                      <p:to>
                                        <p:strVal val="solid"/>
                                      </p:to>
                                    </p:set>
                                  </p:childTnLst>
                                </p:cTn>
                              </p:par>
                              <p:par>
                                <p:cTn id="61" presetID="22" presetClass="entr" presetSubtype="1" fill="hold" grpId="0" nodeType="withEffect">
                                  <p:stCondLst>
                                    <p:cond delay="0"/>
                                  </p:stCondLst>
                                  <p:childTnLst>
                                    <p:set>
                                      <p:cBhvr>
                                        <p:cTn id="62" dur="1" fill="hold">
                                          <p:stCondLst>
                                            <p:cond delay="0"/>
                                          </p:stCondLst>
                                        </p:cTn>
                                        <p:tgtEl>
                                          <p:spTgt spid="1215501"/>
                                        </p:tgtEl>
                                        <p:attrNameLst>
                                          <p:attrName>style.visibility</p:attrName>
                                        </p:attrNameLst>
                                      </p:cBhvr>
                                      <p:to>
                                        <p:strVal val="visible"/>
                                      </p:to>
                                    </p:set>
                                    <p:animEffect transition="in" filter="wipe(up)">
                                      <p:cBhvr>
                                        <p:cTn id="63" dur="500"/>
                                        <p:tgtEl>
                                          <p:spTgt spid="1215501"/>
                                        </p:tgtEl>
                                      </p:cBhvr>
                                    </p:animEffect>
                                  </p:childTnLst>
                                </p:cTn>
                              </p:par>
                            </p:childTnLst>
                          </p:cTn>
                        </p:par>
                        <p:par>
                          <p:cTn id="64" fill="hold" nodeType="afterGroup">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1215510"/>
                                        </p:tgtEl>
                                        <p:attrNameLst>
                                          <p:attrName>style.visibility</p:attrName>
                                        </p:attrNameLst>
                                      </p:cBhvr>
                                      <p:to>
                                        <p:strVal val="visible"/>
                                      </p:to>
                                    </p:set>
                                    <p:animEffect transition="in" filter="wipe(up)">
                                      <p:cBhvr>
                                        <p:cTn id="67" dur="500"/>
                                        <p:tgtEl>
                                          <p:spTgt spid="12155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5" presetClass="emph" presetSubtype="0" fill="hold" grpId="1" nodeType="clickEffect">
                                  <p:stCondLst>
                                    <p:cond delay="0"/>
                                  </p:stCondLst>
                                  <p:childTnLst>
                                    <p:animClr clrSpc="hsl" dir="cw">
                                      <p:cBhvr override="childStyle">
                                        <p:cTn id="71" dur="500" fill="hold"/>
                                        <p:tgtEl>
                                          <p:spTgt spid="1215510"/>
                                        </p:tgtEl>
                                        <p:attrNameLst>
                                          <p:attrName>style.color</p:attrName>
                                        </p:attrNameLst>
                                      </p:cBhvr>
                                      <p:by>
                                        <p:hsl h="0" s="-70588" l="0"/>
                                      </p:by>
                                    </p:animClr>
                                    <p:animClr clrSpc="hsl" dir="cw">
                                      <p:cBhvr>
                                        <p:cTn id="72" dur="500" fill="hold"/>
                                        <p:tgtEl>
                                          <p:spTgt spid="1215510"/>
                                        </p:tgtEl>
                                        <p:attrNameLst>
                                          <p:attrName>fillcolor</p:attrName>
                                        </p:attrNameLst>
                                      </p:cBhvr>
                                      <p:by>
                                        <p:hsl h="0" s="-70588" l="0"/>
                                      </p:by>
                                    </p:animClr>
                                    <p:animClr clrSpc="hsl" dir="cw">
                                      <p:cBhvr>
                                        <p:cTn id="73" dur="500" fill="hold"/>
                                        <p:tgtEl>
                                          <p:spTgt spid="1215510"/>
                                        </p:tgtEl>
                                        <p:attrNameLst>
                                          <p:attrName>stroke.color</p:attrName>
                                        </p:attrNameLst>
                                      </p:cBhvr>
                                      <p:by>
                                        <p:hsl h="0" s="-70588" l="0"/>
                                      </p:by>
                                    </p:animClr>
                                    <p:set>
                                      <p:cBhvr>
                                        <p:cTn id="74" dur="500" fill="hold"/>
                                        <p:tgtEl>
                                          <p:spTgt spid="1215510"/>
                                        </p:tgtEl>
                                        <p:attrNameLst>
                                          <p:attrName>fill.type</p:attrName>
                                        </p:attrNameLst>
                                      </p:cBhvr>
                                      <p:to>
                                        <p:strVal val="solid"/>
                                      </p:to>
                                    </p:set>
                                  </p:childTnLst>
                                </p:cTn>
                              </p:par>
                              <p:par>
                                <p:cTn id="75" presetID="22" presetClass="entr" presetSubtype="2" fill="hold" grpId="0" nodeType="withEffect">
                                  <p:stCondLst>
                                    <p:cond delay="0"/>
                                  </p:stCondLst>
                                  <p:childTnLst>
                                    <p:set>
                                      <p:cBhvr>
                                        <p:cTn id="76" dur="1" fill="hold">
                                          <p:stCondLst>
                                            <p:cond delay="0"/>
                                          </p:stCondLst>
                                        </p:cTn>
                                        <p:tgtEl>
                                          <p:spTgt spid="1215509"/>
                                        </p:tgtEl>
                                        <p:attrNameLst>
                                          <p:attrName>style.visibility</p:attrName>
                                        </p:attrNameLst>
                                      </p:cBhvr>
                                      <p:to>
                                        <p:strVal val="visible"/>
                                      </p:to>
                                    </p:set>
                                    <p:animEffect transition="in" filter="wipe(right)">
                                      <p:cBhvr>
                                        <p:cTn id="77" dur="500"/>
                                        <p:tgtEl>
                                          <p:spTgt spid="1215509"/>
                                        </p:tgtEl>
                                      </p:cBhvr>
                                    </p:animEffect>
                                  </p:childTnLst>
                                </p:cTn>
                              </p:par>
                            </p:childTnLst>
                          </p:cTn>
                        </p:par>
                        <p:par>
                          <p:cTn id="78" fill="hold" nodeType="afterGroup">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1215508"/>
                                        </p:tgtEl>
                                        <p:attrNameLst>
                                          <p:attrName>style.visibility</p:attrName>
                                        </p:attrNameLst>
                                      </p:cBhvr>
                                      <p:to>
                                        <p:strVal val="visible"/>
                                      </p:to>
                                    </p:set>
                                    <p:animEffect transition="in" filter="wipe(right)">
                                      <p:cBhvr>
                                        <p:cTn id="81" dur="500"/>
                                        <p:tgtEl>
                                          <p:spTgt spid="121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501" grpId="0" animBg="1"/>
      <p:bldP spid="1215502" grpId="0" animBg="1"/>
      <p:bldP spid="1215502" grpId="1" animBg="1"/>
      <p:bldP spid="1215503" grpId="0" animBg="1"/>
      <p:bldP spid="1215505" grpId="0" animBg="1"/>
      <p:bldP spid="1215506" grpId="0" animBg="1"/>
      <p:bldP spid="1215507" grpId="0" animBg="1"/>
      <p:bldP spid="1215507" grpId="1" animBg="1"/>
      <p:bldP spid="1215509" grpId="0" animBg="1"/>
      <p:bldP spid="1215510" grpId="0" animBg="1"/>
      <p:bldP spid="1215510" grpId="1" animBg="1"/>
      <p:bldP spid="1215511" grpId="0" animBg="1"/>
      <p:bldP spid="1215511" grpId="1" animBg="1"/>
      <p:bldP spid="1215512" grpId="0" animBg="1"/>
      <p:bldP spid="1215504" grpId="0" animBg="1"/>
      <p:bldP spid="1215504" grpId="1" animBg="1"/>
      <p:bldP spid="12155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08817" y="-46037"/>
            <a:ext cx="8229600" cy="1398587"/>
          </a:xfrm>
        </p:spPr>
        <p:txBody>
          <a:bodyPr>
            <a:normAutofit/>
          </a:bodyPr>
          <a:lstStyle/>
          <a:p>
            <a:r>
              <a:rPr lang="en-US" sz="4000" dirty="0" smtClean="0"/>
              <a:t>Interactive Exercise: </a:t>
            </a:r>
            <a:br>
              <a:rPr lang="en-US" sz="4000" dirty="0" smtClean="0"/>
            </a:br>
            <a:r>
              <a:rPr lang="en-US" sz="4000" dirty="0" smtClean="0"/>
              <a:t>Sales Force Workload</a:t>
            </a:r>
          </a:p>
        </p:txBody>
      </p:sp>
      <p:pic>
        <p:nvPicPr>
          <p:cNvPr id="28676" name="Picture 7" descr="ie_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52550"/>
            <a:ext cx="693420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0616" name="Oval 8">
            <a:hlinkClick r:id="rId4" action="ppaction://program"/>
          </p:cNvPr>
          <p:cNvSpPr>
            <a:spLocks noChangeArrowheads="1"/>
          </p:cNvSpPr>
          <p:nvPr/>
        </p:nvSpPr>
        <p:spPr bwMode="auto">
          <a:xfrm>
            <a:off x="7696200" y="6172200"/>
            <a:ext cx="533400" cy="533400"/>
          </a:xfrm>
          <a:prstGeom prst="ellipse">
            <a:avLst/>
          </a:prstGeom>
          <a:solidFill>
            <a:schemeClr val="tx2"/>
          </a:solidFill>
          <a:ln w="38100">
            <a:solidFill>
              <a:srgbClr val="A8A776"/>
            </a:solidFill>
            <a:round/>
            <a:headEnd/>
            <a:tailEnd/>
          </a:ln>
        </p:spPr>
        <p:txBody>
          <a:bodyPr wrap="none" anchor="ctr"/>
          <a:lstStyle/>
          <a:p>
            <a:endParaRPr lang="en-US"/>
          </a:p>
        </p:txBody>
      </p:sp>
      <p:sp>
        <p:nvSpPr>
          <p:cNvPr id="28678" name="AutoShape 9">
            <a:hlinkClick r:id="rId4" action="ppaction://program"/>
          </p:cNvPr>
          <p:cNvSpPr>
            <a:spLocks noChangeArrowheads="1"/>
          </p:cNvSpPr>
          <p:nvPr/>
        </p:nvSpPr>
        <p:spPr bwMode="auto">
          <a:xfrm rot="5400000">
            <a:off x="7858125" y="63436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6"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0616"/>
                                        </p:tgtEl>
                                        <p:attrNameLst>
                                          <p:attrName>style.visibility</p:attrName>
                                        </p:attrNameLst>
                                      </p:cBhvr>
                                      <p:to>
                                        <p:strVal val="visible"/>
                                      </p:to>
                                    </p:set>
                                    <p:animEffect transition="in" filter="dissolve">
                                      <p:cBhvr>
                                        <p:cTn id="7" dur="500"/>
                                        <p:tgtEl>
                                          <p:spTgt spid="1220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r>
              <a:rPr lang="en-US" sz="3600" dirty="0" smtClean="0"/>
              <a:t>Sometimes Technology Can Substitute for Personal Selling </a:t>
            </a:r>
            <a:br>
              <a:rPr lang="en-US" sz="3600" dirty="0" smtClean="0"/>
            </a:br>
            <a:r>
              <a:rPr lang="en-US" sz="3600" dirty="0" smtClean="0"/>
              <a:t>(Exhibit 14-2)</a:t>
            </a:r>
          </a:p>
        </p:txBody>
      </p:sp>
      <p:sp>
        <p:nvSpPr>
          <p:cNvPr id="11" name="AutoShape 17"/>
          <p:cNvSpPr>
            <a:spLocks noChangeArrowheads="1"/>
          </p:cNvSpPr>
          <p:nvPr/>
        </p:nvSpPr>
        <p:spPr bwMode="auto">
          <a:xfrm>
            <a:off x="3352800" y="1828800"/>
            <a:ext cx="2514600" cy="1524000"/>
          </a:xfrm>
          <a:prstGeom prst="roundRect">
            <a:avLst>
              <a:gd name="adj" fmla="val 14069"/>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dirty="0">
                <a:latin typeface="Arial" pitchFamily="34" charset="0"/>
                <a:cs typeface="Arial" pitchFamily="34" charset="0"/>
              </a:rPr>
              <a:t>Emphasis on standardized </a:t>
            </a:r>
          </a:p>
          <a:p>
            <a:r>
              <a:rPr lang="en-US" sz="2000" b="1" dirty="0">
                <a:latin typeface="Arial" pitchFamily="34" charset="0"/>
                <a:cs typeface="Arial" pitchFamily="34" charset="0"/>
              </a:rPr>
              <a:t>e-commerce (with customer service)</a:t>
            </a:r>
          </a:p>
        </p:txBody>
      </p:sp>
      <p:sp>
        <p:nvSpPr>
          <p:cNvPr id="12" name="AutoShape 17"/>
          <p:cNvSpPr>
            <a:spLocks noChangeArrowheads="1"/>
          </p:cNvSpPr>
          <p:nvPr/>
        </p:nvSpPr>
        <p:spPr bwMode="auto">
          <a:xfrm>
            <a:off x="3352800" y="3657600"/>
            <a:ext cx="2514600" cy="1524000"/>
          </a:xfrm>
          <a:prstGeom prst="roundRect">
            <a:avLst>
              <a:gd name="adj" fmla="val 14069"/>
            </a:avLst>
          </a:pr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000" b="1">
                <a:latin typeface="Arial" pitchFamily="34" charset="0"/>
                <a:cs typeface="Arial" pitchFamily="34" charset="0"/>
              </a:rPr>
              <a:t>Emphasis on digital self-service</a:t>
            </a:r>
          </a:p>
        </p:txBody>
      </p:sp>
      <p:sp>
        <p:nvSpPr>
          <p:cNvPr id="13" name="AutoShape 17"/>
          <p:cNvSpPr>
            <a:spLocks noChangeArrowheads="1"/>
          </p:cNvSpPr>
          <p:nvPr/>
        </p:nvSpPr>
        <p:spPr bwMode="auto">
          <a:xfrm>
            <a:off x="6248400" y="3657600"/>
            <a:ext cx="2514600" cy="1524000"/>
          </a:xfrm>
          <a:prstGeom prst="roundRect">
            <a:avLst>
              <a:gd name="adj" fmla="val 14069"/>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Emphasis on personal selling</a:t>
            </a:r>
          </a:p>
        </p:txBody>
      </p:sp>
      <p:sp>
        <p:nvSpPr>
          <p:cNvPr id="14" name="AutoShape 17"/>
          <p:cNvSpPr>
            <a:spLocks noChangeArrowheads="1"/>
          </p:cNvSpPr>
          <p:nvPr/>
        </p:nvSpPr>
        <p:spPr bwMode="auto">
          <a:xfrm>
            <a:off x="6248400" y="1828800"/>
            <a:ext cx="2514600" cy="1524000"/>
          </a:xfrm>
          <a:prstGeom prst="roundRect">
            <a:avLst>
              <a:gd name="adj" fmla="val 14069"/>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Emphasis on both personal selling &amp; customized </a:t>
            </a:r>
          </a:p>
          <a:p>
            <a:r>
              <a:rPr lang="en-US" sz="2000" b="1">
                <a:latin typeface="Arial" pitchFamily="34" charset="0"/>
                <a:cs typeface="Arial" pitchFamily="34" charset="0"/>
              </a:rPr>
              <a:t>e-commerce</a:t>
            </a:r>
          </a:p>
        </p:txBody>
      </p:sp>
      <p:sp>
        <p:nvSpPr>
          <p:cNvPr id="29703" name="TextBox 2"/>
          <p:cNvSpPr txBox="1">
            <a:spLocks noChangeArrowheads="1"/>
          </p:cNvSpPr>
          <p:nvPr/>
        </p:nvSpPr>
        <p:spPr bwMode="auto">
          <a:xfrm>
            <a:off x="152400" y="1905000"/>
            <a:ext cx="2209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r" eaLnBrk="1" hangingPunct="1"/>
            <a:r>
              <a:rPr lang="en-US" sz="2000" b="1">
                <a:latin typeface="Arial" pitchFamily="34" charset="0"/>
                <a:cs typeface="Arial" pitchFamily="34" charset="0"/>
              </a:rPr>
              <a:t>Standardized information exchanged on a recurring basis (orders, invoices, delivery status, product information prices</a:t>
            </a:r>
          </a:p>
        </p:txBody>
      </p:sp>
      <p:sp>
        <p:nvSpPr>
          <p:cNvPr id="29704" name="TextBox 15"/>
          <p:cNvSpPr txBox="1">
            <a:spLocks noChangeArrowheads="1"/>
          </p:cNvSpPr>
          <p:nvPr/>
        </p:nvSpPr>
        <p:spPr bwMode="auto">
          <a:xfrm>
            <a:off x="1866900" y="5845175"/>
            <a:ext cx="7200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a:latin typeface="Arial" pitchFamily="34" charset="0"/>
                <a:cs typeface="Arial" pitchFamily="34" charset="0"/>
              </a:rPr>
              <a:t>Relationship building required</a:t>
            </a:r>
          </a:p>
          <a:p>
            <a:pPr eaLnBrk="1" hangingPunct="1"/>
            <a:r>
              <a:rPr lang="en-US" sz="2000" b="1">
                <a:latin typeface="Arial" pitchFamily="34" charset="0"/>
                <a:cs typeface="Arial" pitchFamily="34" charset="0"/>
              </a:rPr>
              <a:t>(problem solving, coordination, support, cooperation)</a:t>
            </a:r>
          </a:p>
        </p:txBody>
      </p:sp>
      <p:sp>
        <p:nvSpPr>
          <p:cNvPr id="29705" name="TextBox 16"/>
          <p:cNvSpPr txBox="1">
            <a:spLocks noChangeArrowheads="1"/>
          </p:cNvSpPr>
          <p:nvPr/>
        </p:nvSpPr>
        <p:spPr bwMode="auto">
          <a:xfrm>
            <a:off x="4114800" y="5368925"/>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i="1">
                <a:latin typeface="Arial" pitchFamily="34" charset="0"/>
                <a:cs typeface="Arial" pitchFamily="34" charset="0"/>
              </a:rPr>
              <a:t>Low</a:t>
            </a:r>
          </a:p>
        </p:txBody>
      </p:sp>
      <p:sp>
        <p:nvSpPr>
          <p:cNvPr id="29706" name="TextBox 17"/>
          <p:cNvSpPr txBox="1">
            <a:spLocks noChangeArrowheads="1"/>
          </p:cNvSpPr>
          <p:nvPr/>
        </p:nvSpPr>
        <p:spPr bwMode="auto">
          <a:xfrm>
            <a:off x="2438400" y="424815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i="1">
                <a:latin typeface="Arial" pitchFamily="34" charset="0"/>
                <a:cs typeface="Arial" pitchFamily="34" charset="0"/>
              </a:rPr>
              <a:t>Low</a:t>
            </a:r>
          </a:p>
        </p:txBody>
      </p:sp>
      <p:sp>
        <p:nvSpPr>
          <p:cNvPr id="29707" name="TextBox 18"/>
          <p:cNvSpPr txBox="1">
            <a:spLocks noChangeArrowheads="1"/>
          </p:cNvSpPr>
          <p:nvPr/>
        </p:nvSpPr>
        <p:spPr bwMode="auto">
          <a:xfrm>
            <a:off x="2438400" y="23622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i="1">
                <a:latin typeface="Arial" pitchFamily="34" charset="0"/>
                <a:cs typeface="Arial" pitchFamily="34" charset="0"/>
              </a:rPr>
              <a:t>High</a:t>
            </a:r>
          </a:p>
        </p:txBody>
      </p:sp>
      <p:sp>
        <p:nvSpPr>
          <p:cNvPr id="29708" name="TextBox 19"/>
          <p:cNvSpPr txBox="1">
            <a:spLocks noChangeArrowheads="1"/>
          </p:cNvSpPr>
          <p:nvPr/>
        </p:nvSpPr>
        <p:spPr bwMode="auto">
          <a:xfrm>
            <a:off x="7010400" y="5368925"/>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i="1">
                <a:latin typeface="Arial" pitchFamily="34" charset="0"/>
                <a:cs typeface="Arial" pitchFamily="34" charset="0"/>
              </a:rPr>
              <a:t>High</a:t>
            </a:r>
          </a:p>
        </p:txBody>
      </p:sp>
      <p:sp>
        <p:nvSpPr>
          <p:cNvPr id="1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An Example </a:t>
            </a:r>
            <a:r>
              <a:rPr lang="en-US" dirty="0" smtClean="0"/>
              <a:t>of Technology Changing Sales Tasks</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32" y="1676400"/>
            <a:ext cx="8029222" cy="5041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16</a:t>
            </a:fld>
            <a:endParaRPr lang="en-US" dirty="0"/>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descr="20c-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58271"/>
            <a:ext cx="4816475" cy="67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28600"/>
            <a:ext cx="3429000" cy="3810000"/>
          </a:xfrm>
        </p:spPr>
        <p:txBody>
          <a:bodyPr>
            <a:normAutofit/>
          </a:bodyPr>
          <a:lstStyle/>
          <a:p>
            <a:r>
              <a:rPr lang="en-IN" dirty="0" smtClean="0"/>
              <a:t>An Example of Digital Self-Service</a:t>
            </a:r>
            <a:br>
              <a:rPr lang="en-IN"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17</a:t>
            </a:fld>
            <a:endParaRPr lang="en-US" dirty="0"/>
          </a:p>
        </p:txBody>
      </p:sp>
    </p:spTree>
    <p:extLst>
      <p:ext uri="{BB962C8B-B14F-4D97-AF65-F5344CB8AC3E}">
        <p14:creationId xmlns:p14="http://schemas.microsoft.com/office/powerpoint/2010/main" val="3243755768"/>
      </p:ext>
    </p:extLst>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3936" name="Line 16"/>
          <p:cNvSpPr>
            <a:spLocks noChangeShapeType="1"/>
          </p:cNvSpPr>
          <p:nvPr/>
        </p:nvSpPr>
        <p:spPr bwMode="auto">
          <a:xfrm>
            <a:off x="2806700" y="2959100"/>
            <a:ext cx="8382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939" name="Line 19"/>
          <p:cNvSpPr>
            <a:spLocks noChangeShapeType="1"/>
          </p:cNvSpPr>
          <p:nvPr/>
        </p:nvSpPr>
        <p:spPr bwMode="auto">
          <a:xfrm flipV="1">
            <a:off x="2806700" y="4787900"/>
            <a:ext cx="1003300" cy="48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932" name="Line 12"/>
          <p:cNvSpPr>
            <a:spLocks noChangeShapeType="1"/>
          </p:cNvSpPr>
          <p:nvPr/>
        </p:nvSpPr>
        <p:spPr bwMode="auto">
          <a:xfrm flipH="1" flipV="1">
            <a:off x="5486400" y="4724400"/>
            <a:ext cx="8382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935" name="Line 15"/>
          <p:cNvSpPr>
            <a:spLocks noChangeShapeType="1"/>
          </p:cNvSpPr>
          <p:nvPr/>
        </p:nvSpPr>
        <p:spPr bwMode="auto">
          <a:xfrm>
            <a:off x="4648200" y="26543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0" name="Rectangle 2"/>
          <p:cNvSpPr>
            <a:spLocks noGrp="1" noChangeArrowheads="1"/>
          </p:cNvSpPr>
          <p:nvPr>
            <p:ph type="title"/>
          </p:nvPr>
        </p:nvSpPr>
        <p:spPr>
          <a:xfrm>
            <a:off x="457200" y="-26987"/>
            <a:ext cx="8229600" cy="1398587"/>
          </a:xfrm>
        </p:spPr>
        <p:txBody>
          <a:bodyPr/>
          <a:lstStyle/>
          <a:p>
            <a:r>
              <a:rPr lang="en-US" dirty="0" smtClean="0"/>
              <a:t>Information Technology Provides Tools to Do the Job</a:t>
            </a:r>
          </a:p>
        </p:txBody>
      </p:sp>
      <p:sp>
        <p:nvSpPr>
          <p:cNvPr id="1233930" name="Line 10"/>
          <p:cNvSpPr>
            <a:spLocks noChangeShapeType="1"/>
          </p:cNvSpPr>
          <p:nvPr/>
        </p:nvSpPr>
        <p:spPr bwMode="auto">
          <a:xfrm flipV="1">
            <a:off x="4724400" y="51943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931" name="AutoShape 11"/>
          <p:cNvSpPr>
            <a:spLocks noChangeArrowheads="1"/>
          </p:cNvSpPr>
          <p:nvPr/>
        </p:nvSpPr>
        <p:spPr bwMode="auto">
          <a:xfrm>
            <a:off x="6324600" y="4572000"/>
            <a:ext cx="22860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ct val="85000"/>
              </a:lnSpc>
            </a:pPr>
            <a:r>
              <a:rPr lang="en-US" sz="2200" b="1">
                <a:latin typeface="Arial" pitchFamily="34" charset="0"/>
                <a:cs typeface="Arial" pitchFamily="34" charset="0"/>
              </a:rPr>
              <a:t>Technology Can Be a Competitive Advantage</a:t>
            </a:r>
          </a:p>
        </p:txBody>
      </p:sp>
      <p:sp>
        <p:nvSpPr>
          <p:cNvPr id="1233933" name="Line 13"/>
          <p:cNvSpPr>
            <a:spLocks noChangeShapeType="1"/>
          </p:cNvSpPr>
          <p:nvPr/>
        </p:nvSpPr>
        <p:spPr bwMode="auto">
          <a:xfrm flipH="1">
            <a:off x="5562600" y="2819400"/>
            <a:ext cx="914400" cy="520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934" name="AutoShape 14"/>
          <p:cNvSpPr>
            <a:spLocks noChangeArrowheads="1"/>
          </p:cNvSpPr>
          <p:nvPr/>
        </p:nvSpPr>
        <p:spPr bwMode="auto">
          <a:xfrm>
            <a:off x="3429000" y="1358900"/>
            <a:ext cx="22860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ct val="85000"/>
              </a:lnSpc>
            </a:pPr>
            <a:r>
              <a:rPr lang="en-US" sz="2400" b="1">
                <a:latin typeface="Arial" pitchFamily="34" charset="0"/>
                <a:cs typeface="Arial" pitchFamily="34" charset="0"/>
              </a:rPr>
              <a:t>New </a:t>
            </a:r>
            <a:br>
              <a:rPr lang="en-US" sz="2400" b="1">
                <a:latin typeface="Arial" pitchFamily="34" charset="0"/>
                <a:cs typeface="Arial" pitchFamily="34" charset="0"/>
              </a:rPr>
            </a:br>
            <a:r>
              <a:rPr lang="en-US" sz="2400" b="1">
                <a:latin typeface="Arial" pitchFamily="34" charset="0"/>
                <a:cs typeface="Arial" pitchFamily="34" charset="0"/>
              </a:rPr>
              <a:t>Software</a:t>
            </a:r>
          </a:p>
        </p:txBody>
      </p:sp>
      <p:sp>
        <p:nvSpPr>
          <p:cNvPr id="1233937" name="AutoShape 17">
            <a:hlinkHover r:id="" action="ppaction://macro?name=changecolor"/>
          </p:cNvPr>
          <p:cNvSpPr>
            <a:spLocks noChangeArrowheads="1"/>
          </p:cNvSpPr>
          <p:nvPr/>
        </p:nvSpPr>
        <p:spPr bwMode="auto">
          <a:xfrm>
            <a:off x="533400" y="2133600"/>
            <a:ext cx="22860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ct val="85000"/>
              </a:lnSpc>
            </a:pPr>
            <a:r>
              <a:rPr lang="en-US" sz="2200" b="1">
                <a:latin typeface="Arial" pitchFamily="34" charset="0"/>
                <a:cs typeface="Arial" pitchFamily="34" charset="0"/>
              </a:rPr>
              <a:t>Great Changes in Handling Tasks</a:t>
            </a:r>
          </a:p>
        </p:txBody>
      </p:sp>
      <p:sp>
        <p:nvSpPr>
          <p:cNvPr id="1233938" name="AutoShape 18"/>
          <p:cNvSpPr>
            <a:spLocks noChangeArrowheads="1"/>
          </p:cNvSpPr>
          <p:nvPr/>
        </p:nvSpPr>
        <p:spPr bwMode="auto">
          <a:xfrm>
            <a:off x="533400" y="4572000"/>
            <a:ext cx="22860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ct val="85000"/>
              </a:lnSpc>
            </a:pPr>
            <a:r>
              <a:rPr lang="en-US" sz="2200" b="1">
                <a:latin typeface="Arial" pitchFamily="34" charset="0"/>
                <a:cs typeface="Arial" pitchFamily="34" charset="0"/>
              </a:rPr>
              <a:t>Good Selection and Training Needed</a:t>
            </a:r>
          </a:p>
        </p:txBody>
      </p:sp>
      <p:pic>
        <p:nvPicPr>
          <p:cNvPr id="31760" name="Picture 21" descr="business-phon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8356" y="2819400"/>
            <a:ext cx="2363645" cy="2364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33943" name="AutoShape 23"/>
          <p:cNvSpPr>
            <a:spLocks noChangeArrowheads="1"/>
          </p:cNvSpPr>
          <p:nvPr/>
        </p:nvSpPr>
        <p:spPr bwMode="auto">
          <a:xfrm>
            <a:off x="3581400" y="5334000"/>
            <a:ext cx="22860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ct val="85000"/>
              </a:lnSpc>
            </a:pPr>
            <a:r>
              <a:rPr lang="en-US" sz="2200" b="1">
                <a:latin typeface="Arial" pitchFamily="34" charset="0"/>
                <a:cs typeface="Arial" pitchFamily="34" charset="0"/>
              </a:rPr>
              <a:t>What is Done vs. </a:t>
            </a:r>
          </a:p>
          <a:p>
            <a:pPr>
              <a:lnSpc>
                <a:spcPct val="85000"/>
              </a:lnSpc>
            </a:pPr>
            <a:r>
              <a:rPr lang="en-US" sz="2200" b="1">
                <a:latin typeface="Arial" pitchFamily="34" charset="0"/>
                <a:cs typeface="Arial" pitchFamily="34" charset="0"/>
              </a:rPr>
              <a:t>How It’s Done</a:t>
            </a:r>
          </a:p>
        </p:txBody>
      </p:sp>
      <p:sp>
        <p:nvSpPr>
          <p:cNvPr id="1233944" name="AutoShape 24"/>
          <p:cNvSpPr>
            <a:spLocks noChangeArrowheads="1"/>
          </p:cNvSpPr>
          <p:nvPr/>
        </p:nvSpPr>
        <p:spPr bwMode="auto">
          <a:xfrm>
            <a:off x="6324600" y="2133600"/>
            <a:ext cx="22860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ct val="85000"/>
              </a:lnSpc>
            </a:pPr>
            <a:r>
              <a:rPr lang="en-US" sz="2200" b="1">
                <a:latin typeface="Arial" pitchFamily="34" charset="0"/>
                <a:cs typeface="Arial" pitchFamily="34" charset="0"/>
              </a:rPr>
              <a:t>New Hardware</a:t>
            </a:r>
          </a:p>
        </p:txBody>
      </p:sp>
      <p:sp>
        <p:nvSpPr>
          <p:cNvPr id="16"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33936"/>
                                        </p:tgtEl>
                                        <p:attrNameLst>
                                          <p:attrName>style.visibility</p:attrName>
                                        </p:attrNameLst>
                                      </p:cBhvr>
                                      <p:to>
                                        <p:strVal val="visible"/>
                                      </p:to>
                                    </p:set>
                                    <p:animEffect transition="in" filter="wipe(down)">
                                      <p:cBhvr>
                                        <p:cTn id="7" dur="500"/>
                                        <p:tgtEl>
                                          <p:spTgt spid="123393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33937"/>
                                        </p:tgtEl>
                                        <p:attrNameLst>
                                          <p:attrName>style.visibility</p:attrName>
                                        </p:attrNameLst>
                                      </p:cBhvr>
                                      <p:to>
                                        <p:strVal val="visible"/>
                                      </p:to>
                                    </p:set>
                                    <p:animEffect transition="in" filter="wipe(right)">
                                      <p:cBhvr>
                                        <p:cTn id="11" dur="500"/>
                                        <p:tgtEl>
                                          <p:spTgt spid="12339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33937"/>
                                        </p:tgtEl>
                                        <p:attrNameLst>
                                          <p:attrName>style.color</p:attrName>
                                        </p:attrNameLst>
                                      </p:cBhvr>
                                      <p:by>
                                        <p:hsl h="0" s="-70588" l="0"/>
                                      </p:by>
                                    </p:animClr>
                                    <p:animClr clrSpc="hsl" dir="cw">
                                      <p:cBhvr>
                                        <p:cTn id="16" dur="500" fill="hold"/>
                                        <p:tgtEl>
                                          <p:spTgt spid="1233937"/>
                                        </p:tgtEl>
                                        <p:attrNameLst>
                                          <p:attrName>fillcolor</p:attrName>
                                        </p:attrNameLst>
                                      </p:cBhvr>
                                      <p:by>
                                        <p:hsl h="0" s="-70588" l="0"/>
                                      </p:by>
                                    </p:animClr>
                                    <p:animClr clrSpc="hsl" dir="cw">
                                      <p:cBhvr>
                                        <p:cTn id="17" dur="500" fill="hold"/>
                                        <p:tgtEl>
                                          <p:spTgt spid="1233937"/>
                                        </p:tgtEl>
                                        <p:attrNameLst>
                                          <p:attrName>stroke.color</p:attrName>
                                        </p:attrNameLst>
                                      </p:cBhvr>
                                      <p:by>
                                        <p:hsl h="0" s="-70588" l="0"/>
                                      </p:by>
                                    </p:animClr>
                                    <p:set>
                                      <p:cBhvr>
                                        <p:cTn id="18" dur="500" fill="hold"/>
                                        <p:tgtEl>
                                          <p:spTgt spid="1233937"/>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233935"/>
                                        </p:tgtEl>
                                        <p:attrNameLst>
                                          <p:attrName>style.visibility</p:attrName>
                                        </p:attrNameLst>
                                      </p:cBhvr>
                                      <p:to>
                                        <p:strVal val="visible"/>
                                      </p:to>
                                    </p:set>
                                    <p:animEffect transition="in" filter="wipe(down)">
                                      <p:cBhvr>
                                        <p:cTn id="21" dur="500"/>
                                        <p:tgtEl>
                                          <p:spTgt spid="1233935"/>
                                        </p:tgtEl>
                                      </p:cBhvr>
                                    </p:animEffect>
                                  </p:childTnLst>
                                </p:cTn>
                              </p:par>
                            </p:childTnLst>
                          </p:cTn>
                        </p:par>
                        <p:par>
                          <p:cTn id="22" fill="hold" nodeType="afterGroup">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233934"/>
                                        </p:tgtEl>
                                        <p:attrNameLst>
                                          <p:attrName>style.visibility</p:attrName>
                                        </p:attrNameLst>
                                      </p:cBhvr>
                                      <p:to>
                                        <p:strVal val="visible"/>
                                      </p:to>
                                    </p:set>
                                    <p:animEffect transition="in" filter="wipe(down)">
                                      <p:cBhvr>
                                        <p:cTn id="25" dur="500"/>
                                        <p:tgtEl>
                                          <p:spTgt spid="12339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233934"/>
                                        </p:tgtEl>
                                        <p:attrNameLst>
                                          <p:attrName>style.color</p:attrName>
                                        </p:attrNameLst>
                                      </p:cBhvr>
                                      <p:by>
                                        <p:hsl h="0" s="-70588" l="0"/>
                                      </p:by>
                                    </p:animClr>
                                    <p:animClr clrSpc="hsl" dir="cw">
                                      <p:cBhvr>
                                        <p:cTn id="30" dur="500" fill="hold"/>
                                        <p:tgtEl>
                                          <p:spTgt spid="1233934"/>
                                        </p:tgtEl>
                                        <p:attrNameLst>
                                          <p:attrName>fillcolor</p:attrName>
                                        </p:attrNameLst>
                                      </p:cBhvr>
                                      <p:by>
                                        <p:hsl h="0" s="-70588" l="0"/>
                                      </p:by>
                                    </p:animClr>
                                    <p:animClr clrSpc="hsl" dir="cw">
                                      <p:cBhvr>
                                        <p:cTn id="31" dur="500" fill="hold"/>
                                        <p:tgtEl>
                                          <p:spTgt spid="1233934"/>
                                        </p:tgtEl>
                                        <p:attrNameLst>
                                          <p:attrName>stroke.color</p:attrName>
                                        </p:attrNameLst>
                                      </p:cBhvr>
                                      <p:by>
                                        <p:hsl h="0" s="-70588" l="0"/>
                                      </p:by>
                                    </p:animClr>
                                    <p:set>
                                      <p:cBhvr>
                                        <p:cTn id="32" dur="500" fill="hold"/>
                                        <p:tgtEl>
                                          <p:spTgt spid="1233934"/>
                                        </p:tgtEl>
                                        <p:attrNameLst>
                                          <p:attrName>fill.type</p:attrName>
                                        </p:attrNameLst>
                                      </p:cBhvr>
                                      <p:to>
                                        <p:strVal val="solid"/>
                                      </p:to>
                                    </p:set>
                                  </p:childTnLst>
                                </p:cTn>
                              </p:par>
                              <p:par>
                                <p:cTn id="33" presetID="22" presetClass="entr" presetSubtype="4" fill="hold" grpId="0" nodeType="withEffect">
                                  <p:stCondLst>
                                    <p:cond delay="0"/>
                                  </p:stCondLst>
                                  <p:childTnLst>
                                    <p:set>
                                      <p:cBhvr>
                                        <p:cTn id="34" dur="1" fill="hold">
                                          <p:stCondLst>
                                            <p:cond delay="0"/>
                                          </p:stCondLst>
                                        </p:cTn>
                                        <p:tgtEl>
                                          <p:spTgt spid="1233933"/>
                                        </p:tgtEl>
                                        <p:attrNameLst>
                                          <p:attrName>style.visibility</p:attrName>
                                        </p:attrNameLst>
                                      </p:cBhvr>
                                      <p:to>
                                        <p:strVal val="visible"/>
                                      </p:to>
                                    </p:set>
                                    <p:animEffect transition="in" filter="wipe(down)">
                                      <p:cBhvr>
                                        <p:cTn id="35" dur="500"/>
                                        <p:tgtEl>
                                          <p:spTgt spid="1233933"/>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33944"/>
                                        </p:tgtEl>
                                        <p:attrNameLst>
                                          <p:attrName>style.visibility</p:attrName>
                                        </p:attrNameLst>
                                      </p:cBhvr>
                                      <p:to>
                                        <p:strVal val="visible"/>
                                      </p:to>
                                    </p:set>
                                    <p:animEffect transition="in" filter="wipe(left)">
                                      <p:cBhvr>
                                        <p:cTn id="39" dur="500"/>
                                        <p:tgtEl>
                                          <p:spTgt spid="12339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233944"/>
                                        </p:tgtEl>
                                        <p:attrNameLst>
                                          <p:attrName>style.color</p:attrName>
                                        </p:attrNameLst>
                                      </p:cBhvr>
                                      <p:by>
                                        <p:hsl h="0" s="-70588" l="0"/>
                                      </p:by>
                                    </p:animClr>
                                    <p:animClr clrSpc="hsl" dir="cw">
                                      <p:cBhvr>
                                        <p:cTn id="44" dur="500" fill="hold"/>
                                        <p:tgtEl>
                                          <p:spTgt spid="1233944"/>
                                        </p:tgtEl>
                                        <p:attrNameLst>
                                          <p:attrName>fillcolor</p:attrName>
                                        </p:attrNameLst>
                                      </p:cBhvr>
                                      <p:by>
                                        <p:hsl h="0" s="-70588" l="0"/>
                                      </p:by>
                                    </p:animClr>
                                    <p:animClr clrSpc="hsl" dir="cw">
                                      <p:cBhvr>
                                        <p:cTn id="45" dur="500" fill="hold"/>
                                        <p:tgtEl>
                                          <p:spTgt spid="1233944"/>
                                        </p:tgtEl>
                                        <p:attrNameLst>
                                          <p:attrName>stroke.color</p:attrName>
                                        </p:attrNameLst>
                                      </p:cBhvr>
                                      <p:by>
                                        <p:hsl h="0" s="-70588" l="0"/>
                                      </p:by>
                                    </p:animClr>
                                    <p:set>
                                      <p:cBhvr>
                                        <p:cTn id="46" dur="500" fill="hold"/>
                                        <p:tgtEl>
                                          <p:spTgt spid="1233944"/>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233932"/>
                                        </p:tgtEl>
                                        <p:attrNameLst>
                                          <p:attrName>style.visibility</p:attrName>
                                        </p:attrNameLst>
                                      </p:cBhvr>
                                      <p:to>
                                        <p:strVal val="visible"/>
                                      </p:to>
                                    </p:set>
                                    <p:animEffect transition="in" filter="wipe(up)">
                                      <p:cBhvr>
                                        <p:cTn id="49" dur="500"/>
                                        <p:tgtEl>
                                          <p:spTgt spid="1233932"/>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33931"/>
                                        </p:tgtEl>
                                        <p:attrNameLst>
                                          <p:attrName>style.visibility</p:attrName>
                                        </p:attrNameLst>
                                      </p:cBhvr>
                                      <p:to>
                                        <p:strVal val="visible"/>
                                      </p:to>
                                    </p:set>
                                    <p:animEffect transition="in" filter="wipe(left)">
                                      <p:cBhvr>
                                        <p:cTn id="53" dur="500"/>
                                        <p:tgtEl>
                                          <p:spTgt spid="123393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mph" presetSubtype="0" fill="hold" grpId="1" nodeType="clickEffect">
                                  <p:stCondLst>
                                    <p:cond delay="0"/>
                                  </p:stCondLst>
                                  <p:childTnLst>
                                    <p:animClr clrSpc="hsl" dir="cw">
                                      <p:cBhvr override="childStyle">
                                        <p:cTn id="57" dur="500" fill="hold"/>
                                        <p:tgtEl>
                                          <p:spTgt spid="1233931"/>
                                        </p:tgtEl>
                                        <p:attrNameLst>
                                          <p:attrName>style.color</p:attrName>
                                        </p:attrNameLst>
                                      </p:cBhvr>
                                      <p:by>
                                        <p:hsl h="0" s="-70588" l="0"/>
                                      </p:by>
                                    </p:animClr>
                                    <p:animClr clrSpc="hsl" dir="cw">
                                      <p:cBhvr>
                                        <p:cTn id="58" dur="500" fill="hold"/>
                                        <p:tgtEl>
                                          <p:spTgt spid="1233931"/>
                                        </p:tgtEl>
                                        <p:attrNameLst>
                                          <p:attrName>fillcolor</p:attrName>
                                        </p:attrNameLst>
                                      </p:cBhvr>
                                      <p:by>
                                        <p:hsl h="0" s="-70588" l="0"/>
                                      </p:by>
                                    </p:animClr>
                                    <p:animClr clrSpc="hsl" dir="cw">
                                      <p:cBhvr>
                                        <p:cTn id="59" dur="500" fill="hold"/>
                                        <p:tgtEl>
                                          <p:spTgt spid="1233931"/>
                                        </p:tgtEl>
                                        <p:attrNameLst>
                                          <p:attrName>stroke.color</p:attrName>
                                        </p:attrNameLst>
                                      </p:cBhvr>
                                      <p:by>
                                        <p:hsl h="0" s="-70588" l="0"/>
                                      </p:by>
                                    </p:animClr>
                                    <p:set>
                                      <p:cBhvr>
                                        <p:cTn id="60" dur="500" fill="hold"/>
                                        <p:tgtEl>
                                          <p:spTgt spid="1233931"/>
                                        </p:tgtEl>
                                        <p:attrNameLst>
                                          <p:attrName>fill.type</p:attrName>
                                        </p:attrNameLst>
                                      </p:cBhvr>
                                      <p:to>
                                        <p:strVal val="solid"/>
                                      </p:to>
                                    </p:set>
                                  </p:childTnLst>
                                </p:cTn>
                              </p:par>
                              <p:par>
                                <p:cTn id="61" presetID="22" presetClass="entr" presetSubtype="1" fill="hold" grpId="0" nodeType="withEffect">
                                  <p:stCondLst>
                                    <p:cond delay="0"/>
                                  </p:stCondLst>
                                  <p:childTnLst>
                                    <p:set>
                                      <p:cBhvr>
                                        <p:cTn id="62" dur="1" fill="hold">
                                          <p:stCondLst>
                                            <p:cond delay="0"/>
                                          </p:stCondLst>
                                        </p:cTn>
                                        <p:tgtEl>
                                          <p:spTgt spid="1233930"/>
                                        </p:tgtEl>
                                        <p:attrNameLst>
                                          <p:attrName>style.visibility</p:attrName>
                                        </p:attrNameLst>
                                      </p:cBhvr>
                                      <p:to>
                                        <p:strVal val="visible"/>
                                      </p:to>
                                    </p:set>
                                    <p:animEffect transition="in" filter="wipe(up)">
                                      <p:cBhvr>
                                        <p:cTn id="63" dur="500"/>
                                        <p:tgtEl>
                                          <p:spTgt spid="1233930"/>
                                        </p:tgtEl>
                                      </p:cBhvr>
                                    </p:animEffect>
                                  </p:childTnLst>
                                </p:cTn>
                              </p:par>
                            </p:childTnLst>
                          </p:cTn>
                        </p:par>
                        <p:par>
                          <p:cTn id="64" fill="hold" nodeType="afterGroup">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1233943"/>
                                        </p:tgtEl>
                                        <p:attrNameLst>
                                          <p:attrName>style.visibility</p:attrName>
                                        </p:attrNameLst>
                                      </p:cBhvr>
                                      <p:to>
                                        <p:strVal val="visible"/>
                                      </p:to>
                                    </p:set>
                                    <p:animEffect transition="in" filter="wipe(up)">
                                      <p:cBhvr>
                                        <p:cTn id="67" dur="500"/>
                                        <p:tgtEl>
                                          <p:spTgt spid="12339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5" presetClass="emph" presetSubtype="0" fill="hold" grpId="1" nodeType="clickEffect">
                                  <p:stCondLst>
                                    <p:cond delay="0"/>
                                  </p:stCondLst>
                                  <p:childTnLst>
                                    <p:animClr clrSpc="hsl" dir="cw">
                                      <p:cBhvr override="childStyle">
                                        <p:cTn id="71" dur="500" fill="hold"/>
                                        <p:tgtEl>
                                          <p:spTgt spid="1233943"/>
                                        </p:tgtEl>
                                        <p:attrNameLst>
                                          <p:attrName>style.color</p:attrName>
                                        </p:attrNameLst>
                                      </p:cBhvr>
                                      <p:by>
                                        <p:hsl h="0" s="-70588" l="0"/>
                                      </p:by>
                                    </p:animClr>
                                    <p:animClr clrSpc="hsl" dir="cw">
                                      <p:cBhvr>
                                        <p:cTn id="72" dur="500" fill="hold"/>
                                        <p:tgtEl>
                                          <p:spTgt spid="1233943"/>
                                        </p:tgtEl>
                                        <p:attrNameLst>
                                          <p:attrName>fillcolor</p:attrName>
                                        </p:attrNameLst>
                                      </p:cBhvr>
                                      <p:by>
                                        <p:hsl h="0" s="-70588" l="0"/>
                                      </p:by>
                                    </p:animClr>
                                    <p:animClr clrSpc="hsl" dir="cw">
                                      <p:cBhvr>
                                        <p:cTn id="73" dur="500" fill="hold"/>
                                        <p:tgtEl>
                                          <p:spTgt spid="1233943"/>
                                        </p:tgtEl>
                                        <p:attrNameLst>
                                          <p:attrName>stroke.color</p:attrName>
                                        </p:attrNameLst>
                                      </p:cBhvr>
                                      <p:by>
                                        <p:hsl h="0" s="-70588" l="0"/>
                                      </p:by>
                                    </p:animClr>
                                    <p:set>
                                      <p:cBhvr>
                                        <p:cTn id="74" dur="500" fill="hold"/>
                                        <p:tgtEl>
                                          <p:spTgt spid="1233943"/>
                                        </p:tgtEl>
                                        <p:attrNameLst>
                                          <p:attrName>fill.type</p:attrName>
                                        </p:attrNameLst>
                                      </p:cBhvr>
                                      <p:to>
                                        <p:strVal val="solid"/>
                                      </p:to>
                                    </p:set>
                                  </p:childTnLst>
                                </p:cTn>
                              </p:par>
                              <p:par>
                                <p:cTn id="75" presetID="22" presetClass="entr" presetSubtype="1" fill="hold" grpId="0" nodeType="withEffect">
                                  <p:stCondLst>
                                    <p:cond delay="0"/>
                                  </p:stCondLst>
                                  <p:childTnLst>
                                    <p:set>
                                      <p:cBhvr>
                                        <p:cTn id="76" dur="1" fill="hold">
                                          <p:stCondLst>
                                            <p:cond delay="0"/>
                                          </p:stCondLst>
                                        </p:cTn>
                                        <p:tgtEl>
                                          <p:spTgt spid="1233939"/>
                                        </p:tgtEl>
                                        <p:attrNameLst>
                                          <p:attrName>style.visibility</p:attrName>
                                        </p:attrNameLst>
                                      </p:cBhvr>
                                      <p:to>
                                        <p:strVal val="visible"/>
                                      </p:to>
                                    </p:set>
                                    <p:animEffect transition="in" filter="wipe(up)">
                                      <p:cBhvr>
                                        <p:cTn id="77" dur="500"/>
                                        <p:tgtEl>
                                          <p:spTgt spid="1233939"/>
                                        </p:tgtEl>
                                      </p:cBhvr>
                                    </p:animEffect>
                                  </p:childTnLst>
                                </p:cTn>
                              </p:par>
                            </p:childTnLst>
                          </p:cTn>
                        </p:par>
                        <p:par>
                          <p:cTn id="78" fill="hold" nodeType="afterGroup">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1233938"/>
                                        </p:tgtEl>
                                        <p:attrNameLst>
                                          <p:attrName>style.visibility</p:attrName>
                                        </p:attrNameLst>
                                      </p:cBhvr>
                                      <p:to>
                                        <p:strVal val="visible"/>
                                      </p:to>
                                    </p:set>
                                    <p:animEffect transition="in" filter="wipe(right)">
                                      <p:cBhvr>
                                        <p:cTn id="81" dur="500"/>
                                        <p:tgtEl>
                                          <p:spTgt spid="123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36" grpId="0" animBg="1"/>
      <p:bldP spid="1233939" grpId="0" animBg="1"/>
      <p:bldP spid="1233932" grpId="0" animBg="1"/>
      <p:bldP spid="1233935" grpId="0" animBg="1"/>
      <p:bldP spid="1233930" grpId="0" animBg="1"/>
      <p:bldP spid="1233931" grpId="0" animBg="1"/>
      <p:bldP spid="1233931" grpId="1" animBg="1"/>
      <p:bldP spid="1233933" grpId="0" animBg="1"/>
      <p:bldP spid="1233934" grpId="0" animBg="1"/>
      <p:bldP spid="1233934" grpId="1" animBg="1"/>
      <p:bldP spid="1233937" grpId="0" animBg="1"/>
      <p:bldP spid="1233937" grpId="1" animBg="1"/>
      <p:bldP spid="1233938" grpId="0" animBg="1"/>
      <p:bldP spid="1233943" grpId="0" animBg="1"/>
      <p:bldP spid="1233943" grpId="1" animBg="1"/>
      <p:bldP spid="1233944" grpId="0" animBg="1"/>
      <p:bldP spid="123394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t>Using Technology </a:t>
            </a:r>
            <a:br>
              <a:rPr lang="en-US" dirty="0" smtClean="0"/>
            </a:br>
            <a:r>
              <a:rPr lang="en-US" dirty="0" smtClean="0"/>
              <a:t>in Personal Selling</a:t>
            </a:r>
          </a:p>
        </p:txBody>
      </p:sp>
      <p:sp>
        <p:nvSpPr>
          <p:cNvPr id="1028" name="Text Box 13"/>
          <p:cNvSpPr txBox="1">
            <a:spLocks noChangeArrowheads="1"/>
          </p:cNvSpPr>
          <p:nvPr/>
        </p:nvSpPr>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900" dirty="0">
                <a:cs typeface="Times New Roman" pitchFamily="18" charset="0"/>
              </a:rPr>
              <a:t>© </a:t>
            </a:r>
            <a:r>
              <a:rPr lang="en-US" sz="900" dirty="0" smtClean="0"/>
              <a:t>2014 </a:t>
            </a:r>
            <a:r>
              <a:rPr lang="en-US" sz="900" dirty="0"/>
              <a:t>McGraw-Hill Companies, Inc., McGraw-Hill/Irwin</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19</a:t>
            </a:fld>
            <a:endParaRPr lang="en-US" dirty="0"/>
          </a:p>
        </p:txBody>
      </p:sp>
    </p:spTree>
    <p:controls>
      <mc:AlternateContent xmlns:mc="http://schemas.openxmlformats.org/markup-compatibility/2006">
        <mc:Choice xmlns:v="urn:schemas-microsoft-com:vml" Requires="v">
          <p:control spid="1040" name="WindowsMediaPlayer1" r:id="rId2" imgW="6095238" imgH="4315427"/>
        </mc:Choice>
        <mc:Fallback>
          <p:control name="WindowsMediaPlayer1" r:id="rId2" imgW="6095238" imgH="4315427">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728788"/>
                  <a:ext cx="6096000" cy="431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a:xfrm>
            <a:off x="457200" y="1882808"/>
            <a:ext cx="8229600" cy="4975192"/>
          </a:xfrm>
        </p:spPr>
        <p:txBody>
          <a:bodyPr>
            <a:normAutofit fontScale="85000" lnSpcReduction="20000"/>
          </a:bodyPr>
          <a:lstStyle/>
          <a:p>
            <a:pPr marL="514350" indent="-514350">
              <a:buFont typeface="+mj-lt"/>
              <a:buAutoNum type="arabicPeriod"/>
            </a:pPr>
            <a:r>
              <a:rPr lang="en-US" dirty="0" smtClean="0"/>
              <a:t>Understand the importance and nature of personal selling.</a:t>
            </a:r>
          </a:p>
          <a:p>
            <a:pPr marL="514350" indent="-514350">
              <a:buFont typeface="+mj-lt"/>
              <a:buAutoNum type="arabicPeriod"/>
            </a:pPr>
            <a:r>
              <a:rPr lang="en-US" dirty="0" smtClean="0"/>
              <a:t>Know the three basic sales tasks—order-getting, order-taking, and supporting—and what various kinds of salespeople can be expected to do.</a:t>
            </a:r>
          </a:p>
          <a:p>
            <a:pPr marL="514350" indent="-514350">
              <a:buFont typeface="+mj-lt"/>
              <a:buAutoNum type="arabicPeriod"/>
            </a:pPr>
            <a:r>
              <a:rPr lang="en-US" dirty="0" smtClean="0"/>
              <a:t>Understand why customer service presents different challenges than other personal selling tasks. </a:t>
            </a:r>
          </a:p>
          <a:p>
            <a:pPr marL="514350" indent="-514350">
              <a:buFont typeface="+mj-lt"/>
              <a:buAutoNum type="arabicPeriod"/>
            </a:pPr>
            <a:r>
              <a:rPr lang="en-US" dirty="0" smtClean="0"/>
              <a:t>Know the different ways sales managers can organize salespeople so that personal selling jobs are handled effectively. </a:t>
            </a:r>
          </a:p>
          <a:p>
            <a:pPr marL="514350" indent="-514350">
              <a:buFont typeface="+mj-lt"/>
              <a:buAutoNum type="arabicPeriod"/>
            </a:pPr>
            <a:r>
              <a:rPr lang="en-US" dirty="0" smtClean="0"/>
              <a:t>Know how sales technology affects the way sales tasks are performed.  </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5" descr="08c-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0599"/>
            <a:ext cx="4876800" cy="678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3597275" cy="3313112"/>
          </a:xfrm>
        </p:spPr>
        <p:txBody>
          <a:bodyPr>
            <a:normAutofit/>
          </a:bodyPr>
          <a:lstStyle/>
          <a:p>
            <a:r>
              <a:rPr lang="en-IN" dirty="0" smtClean="0"/>
              <a:t>Sound Selection to Build a Sales Force</a:t>
            </a:r>
            <a:br>
              <a:rPr lang="en-IN"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20</a:t>
            </a:fld>
            <a:endParaRPr lang="en-US" dirty="0"/>
          </a:p>
        </p:txBody>
      </p:sp>
    </p:spTree>
    <p:extLst>
      <p:ext uri="{BB962C8B-B14F-4D97-AF65-F5344CB8AC3E}">
        <p14:creationId xmlns:p14="http://schemas.microsoft.com/office/powerpoint/2010/main" val="929546571"/>
      </p:ext>
    </p:extLst>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6230" name="Line 22"/>
          <p:cNvSpPr>
            <a:spLocks noChangeShapeType="1"/>
          </p:cNvSpPr>
          <p:nvPr/>
        </p:nvSpPr>
        <p:spPr bwMode="auto">
          <a:xfrm flipV="1">
            <a:off x="3556000" y="2057400"/>
            <a:ext cx="121920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228" name="Line 20"/>
          <p:cNvSpPr>
            <a:spLocks noChangeShapeType="1"/>
          </p:cNvSpPr>
          <p:nvPr/>
        </p:nvSpPr>
        <p:spPr bwMode="auto">
          <a:xfrm>
            <a:off x="3556000" y="38100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232" name="Line 24"/>
          <p:cNvSpPr>
            <a:spLocks noChangeShapeType="1"/>
          </p:cNvSpPr>
          <p:nvPr/>
        </p:nvSpPr>
        <p:spPr bwMode="auto">
          <a:xfrm>
            <a:off x="3556000" y="3810000"/>
            <a:ext cx="12192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Rectangle 2"/>
          <p:cNvSpPr>
            <a:spLocks noGrp="1" noChangeArrowheads="1"/>
          </p:cNvSpPr>
          <p:nvPr>
            <p:ph type="title"/>
          </p:nvPr>
        </p:nvSpPr>
        <p:spPr/>
        <p:txBody>
          <a:bodyPr/>
          <a:lstStyle/>
          <a:p>
            <a:r>
              <a:rPr lang="en-US" dirty="0" smtClean="0"/>
              <a:t>Training to Meet a </a:t>
            </a:r>
            <a:br>
              <a:rPr lang="en-US" dirty="0" smtClean="0"/>
            </a:br>
            <a:r>
              <a:rPr lang="en-US" dirty="0" smtClean="0"/>
              <a:t>Job Description</a:t>
            </a:r>
          </a:p>
        </p:txBody>
      </p:sp>
      <p:sp>
        <p:nvSpPr>
          <p:cNvPr id="1246227" name="AutoShape 19"/>
          <p:cNvSpPr>
            <a:spLocks noChangeArrowheads="1"/>
          </p:cNvSpPr>
          <p:nvPr/>
        </p:nvSpPr>
        <p:spPr bwMode="auto">
          <a:xfrm>
            <a:off x="4775200" y="3124200"/>
            <a:ext cx="3962400" cy="1447800"/>
          </a:xfrm>
          <a:prstGeom prst="roundRect">
            <a:avLst>
              <a:gd name="adj" fmla="val 3221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800" b="1">
                <a:latin typeface="Arial" pitchFamily="34" charset="0"/>
                <a:cs typeface="Arial" pitchFamily="34" charset="0"/>
              </a:rPr>
              <a:t>Trained, Not Born</a:t>
            </a:r>
          </a:p>
        </p:txBody>
      </p:sp>
      <p:sp>
        <p:nvSpPr>
          <p:cNvPr id="1246229" name="AutoShape 21"/>
          <p:cNvSpPr>
            <a:spLocks noChangeArrowheads="1"/>
          </p:cNvSpPr>
          <p:nvPr/>
        </p:nvSpPr>
        <p:spPr bwMode="auto">
          <a:xfrm>
            <a:off x="4775200" y="1371600"/>
            <a:ext cx="3962400" cy="1447800"/>
          </a:xfrm>
          <a:prstGeom prst="roundRect">
            <a:avLst>
              <a:gd name="adj" fmla="val 3221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800" b="1">
                <a:latin typeface="Arial" pitchFamily="34" charset="0"/>
                <a:cs typeface="Arial" pitchFamily="34" charset="0"/>
              </a:rPr>
              <a:t>Specific, Written Job Description</a:t>
            </a:r>
          </a:p>
        </p:txBody>
      </p:sp>
      <p:sp>
        <p:nvSpPr>
          <p:cNvPr id="1246231" name="AutoShape 23"/>
          <p:cNvSpPr>
            <a:spLocks noChangeArrowheads="1"/>
          </p:cNvSpPr>
          <p:nvPr/>
        </p:nvSpPr>
        <p:spPr bwMode="auto">
          <a:xfrm>
            <a:off x="4775200" y="4876800"/>
            <a:ext cx="3962400" cy="1447800"/>
          </a:xfrm>
          <a:prstGeom prst="roundRect">
            <a:avLst>
              <a:gd name="adj" fmla="val 3221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800" b="1">
                <a:latin typeface="Arial" pitchFamily="34" charset="0"/>
                <a:cs typeface="Arial" pitchFamily="34" charset="0"/>
              </a:rPr>
              <a:t>All Salespeople Need Training</a:t>
            </a:r>
          </a:p>
        </p:txBody>
      </p:sp>
      <p:pic>
        <p:nvPicPr>
          <p:cNvPr id="33801" name="Picture 25" descr="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2159000"/>
            <a:ext cx="3327400" cy="332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21</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46230"/>
                                        </p:tgtEl>
                                        <p:attrNameLst>
                                          <p:attrName>style.visibility</p:attrName>
                                        </p:attrNameLst>
                                      </p:cBhvr>
                                      <p:to>
                                        <p:strVal val="visible"/>
                                      </p:to>
                                    </p:set>
                                    <p:animEffect transition="in" filter="wipe(down)">
                                      <p:cBhvr>
                                        <p:cTn id="7" dur="500"/>
                                        <p:tgtEl>
                                          <p:spTgt spid="12462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46229"/>
                                        </p:tgtEl>
                                        <p:attrNameLst>
                                          <p:attrName>style.visibility</p:attrName>
                                        </p:attrNameLst>
                                      </p:cBhvr>
                                      <p:to>
                                        <p:strVal val="visible"/>
                                      </p:to>
                                    </p:set>
                                    <p:animEffect transition="in" filter="wipe(left)">
                                      <p:cBhvr>
                                        <p:cTn id="11" dur="500"/>
                                        <p:tgtEl>
                                          <p:spTgt spid="12462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46229"/>
                                        </p:tgtEl>
                                        <p:attrNameLst>
                                          <p:attrName>style.color</p:attrName>
                                        </p:attrNameLst>
                                      </p:cBhvr>
                                      <p:by>
                                        <p:hsl h="0" s="-70588" l="0"/>
                                      </p:by>
                                    </p:animClr>
                                    <p:animClr clrSpc="hsl" dir="cw">
                                      <p:cBhvr>
                                        <p:cTn id="16" dur="500" fill="hold"/>
                                        <p:tgtEl>
                                          <p:spTgt spid="1246229"/>
                                        </p:tgtEl>
                                        <p:attrNameLst>
                                          <p:attrName>fillcolor</p:attrName>
                                        </p:attrNameLst>
                                      </p:cBhvr>
                                      <p:by>
                                        <p:hsl h="0" s="-70588" l="0"/>
                                      </p:by>
                                    </p:animClr>
                                    <p:animClr clrSpc="hsl" dir="cw">
                                      <p:cBhvr>
                                        <p:cTn id="17" dur="500" fill="hold"/>
                                        <p:tgtEl>
                                          <p:spTgt spid="1246229"/>
                                        </p:tgtEl>
                                        <p:attrNameLst>
                                          <p:attrName>stroke.color</p:attrName>
                                        </p:attrNameLst>
                                      </p:cBhvr>
                                      <p:by>
                                        <p:hsl h="0" s="-70588" l="0"/>
                                      </p:by>
                                    </p:animClr>
                                    <p:set>
                                      <p:cBhvr>
                                        <p:cTn id="18" dur="500" fill="hold"/>
                                        <p:tgtEl>
                                          <p:spTgt spid="1246229"/>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1246228"/>
                                        </p:tgtEl>
                                        <p:attrNameLst>
                                          <p:attrName>style.visibility</p:attrName>
                                        </p:attrNameLst>
                                      </p:cBhvr>
                                      <p:to>
                                        <p:strVal val="visible"/>
                                      </p:to>
                                    </p:set>
                                    <p:animEffect transition="in" filter="wipe(left)">
                                      <p:cBhvr>
                                        <p:cTn id="21" dur="500"/>
                                        <p:tgtEl>
                                          <p:spTgt spid="124622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46227"/>
                                        </p:tgtEl>
                                        <p:attrNameLst>
                                          <p:attrName>style.visibility</p:attrName>
                                        </p:attrNameLst>
                                      </p:cBhvr>
                                      <p:to>
                                        <p:strVal val="visible"/>
                                      </p:to>
                                    </p:set>
                                    <p:animEffect transition="in" filter="wipe(left)">
                                      <p:cBhvr>
                                        <p:cTn id="25" dur="500"/>
                                        <p:tgtEl>
                                          <p:spTgt spid="1246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246227"/>
                                        </p:tgtEl>
                                        <p:attrNameLst>
                                          <p:attrName>style.color</p:attrName>
                                        </p:attrNameLst>
                                      </p:cBhvr>
                                      <p:by>
                                        <p:hsl h="0" s="-70588" l="0"/>
                                      </p:by>
                                    </p:animClr>
                                    <p:animClr clrSpc="hsl" dir="cw">
                                      <p:cBhvr>
                                        <p:cTn id="30" dur="500" fill="hold"/>
                                        <p:tgtEl>
                                          <p:spTgt spid="1246227"/>
                                        </p:tgtEl>
                                        <p:attrNameLst>
                                          <p:attrName>fillcolor</p:attrName>
                                        </p:attrNameLst>
                                      </p:cBhvr>
                                      <p:by>
                                        <p:hsl h="0" s="-70588" l="0"/>
                                      </p:by>
                                    </p:animClr>
                                    <p:animClr clrSpc="hsl" dir="cw">
                                      <p:cBhvr>
                                        <p:cTn id="31" dur="500" fill="hold"/>
                                        <p:tgtEl>
                                          <p:spTgt spid="1246227"/>
                                        </p:tgtEl>
                                        <p:attrNameLst>
                                          <p:attrName>stroke.color</p:attrName>
                                        </p:attrNameLst>
                                      </p:cBhvr>
                                      <p:by>
                                        <p:hsl h="0" s="-70588" l="0"/>
                                      </p:by>
                                    </p:animClr>
                                    <p:set>
                                      <p:cBhvr>
                                        <p:cTn id="32" dur="500" fill="hold"/>
                                        <p:tgtEl>
                                          <p:spTgt spid="1246227"/>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246232"/>
                                        </p:tgtEl>
                                        <p:attrNameLst>
                                          <p:attrName>style.visibility</p:attrName>
                                        </p:attrNameLst>
                                      </p:cBhvr>
                                      <p:to>
                                        <p:strVal val="visible"/>
                                      </p:to>
                                    </p:set>
                                    <p:animEffect transition="in" filter="wipe(up)">
                                      <p:cBhvr>
                                        <p:cTn id="35" dur="500"/>
                                        <p:tgtEl>
                                          <p:spTgt spid="1246232"/>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46231"/>
                                        </p:tgtEl>
                                        <p:attrNameLst>
                                          <p:attrName>style.visibility</p:attrName>
                                        </p:attrNameLst>
                                      </p:cBhvr>
                                      <p:to>
                                        <p:strVal val="visible"/>
                                      </p:to>
                                    </p:set>
                                    <p:animEffect transition="in" filter="wipe(left)">
                                      <p:cBhvr>
                                        <p:cTn id="39" dur="500"/>
                                        <p:tgtEl>
                                          <p:spTgt spid="1246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30" grpId="0" animBg="1"/>
      <p:bldP spid="1246228" grpId="0" animBg="1"/>
      <p:bldP spid="1246232" grpId="0" animBg="1"/>
      <p:bldP spid="1246227" grpId="0" animBg="1"/>
      <p:bldP spid="1246227" grpId="1" animBg="1"/>
      <p:bldP spid="1246229" grpId="0" animBg="1"/>
      <p:bldP spid="1246229" grpId="1" animBg="1"/>
      <p:bldP spid="12462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5" descr="per25231_p1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869" y="34636"/>
            <a:ext cx="5065713" cy="675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fontScale="90000"/>
          </a:bodyPr>
          <a:lstStyle/>
          <a:p>
            <a:r>
              <a:rPr lang="en-US" dirty="0"/>
              <a:t>Selling </a:t>
            </a:r>
            <a:r>
              <a:rPr lang="en-US" dirty="0" smtClean="0"/>
              <a:t>Skills</a:t>
            </a:r>
            <a:br>
              <a:rPr lang="en-US" dirty="0" smtClean="0"/>
            </a:br>
            <a:r>
              <a:rPr lang="en-US" dirty="0" smtClean="0"/>
              <a:t>Can Be</a:t>
            </a:r>
            <a:br>
              <a:rPr lang="en-US" dirty="0" smtClean="0"/>
            </a:br>
            <a:r>
              <a:rPr lang="en-US" dirty="0" smtClean="0"/>
              <a:t>Learned</a:t>
            </a: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22</a:t>
            </a:fld>
            <a:endParaRPr lang="en-US" dirty="0"/>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6987"/>
            <a:ext cx="8229600" cy="1398587"/>
          </a:xfrm>
        </p:spPr>
        <p:txBody>
          <a:bodyPr/>
          <a:lstStyle/>
          <a:p>
            <a:r>
              <a:rPr lang="en-US" dirty="0" smtClean="0"/>
              <a:t>Compensating and </a:t>
            </a:r>
            <a:br>
              <a:rPr lang="en-US" dirty="0" smtClean="0"/>
            </a:br>
            <a:r>
              <a:rPr lang="en-US" dirty="0" smtClean="0"/>
              <a:t>Motivating Salespeople</a:t>
            </a:r>
          </a:p>
        </p:txBody>
      </p:sp>
      <p:sp>
        <p:nvSpPr>
          <p:cNvPr id="1254411" name="AutoShape 11"/>
          <p:cNvSpPr>
            <a:spLocks noChangeArrowheads="1"/>
          </p:cNvSpPr>
          <p:nvPr/>
        </p:nvSpPr>
        <p:spPr bwMode="auto">
          <a:xfrm>
            <a:off x="3276600" y="5562600"/>
            <a:ext cx="2667000" cy="914400"/>
          </a:xfrm>
          <a:prstGeom prst="roundRect">
            <a:avLst>
              <a:gd name="adj" fmla="val 3221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400"/>
              <a:t>Straight Commission</a:t>
            </a:r>
          </a:p>
        </p:txBody>
      </p:sp>
      <p:sp>
        <p:nvSpPr>
          <p:cNvPr id="1254412" name="Line 12"/>
          <p:cNvSpPr>
            <a:spLocks noChangeShapeType="1"/>
          </p:cNvSpPr>
          <p:nvPr/>
        </p:nvSpPr>
        <p:spPr bwMode="auto">
          <a:xfrm flipV="1">
            <a:off x="4572000" y="51816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413" name="AutoShape 13"/>
          <p:cNvSpPr>
            <a:spLocks noChangeArrowheads="1"/>
          </p:cNvSpPr>
          <p:nvPr/>
        </p:nvSpPr>
        <p:spPr bwMode="auto">
          <a:xfrm>
            <a:off x="381000" y="5562600"/>
            <a:ext cx="2667000" cy="914400"/>
          </a:xfrm>
          <a:prstGeom prst="roundRect">
            <a:avLst>
              <a:gd name="adj" fmla="val 3221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400"/>
              <a:t>Straight Salary</a:t>
            </a:r>
          </a:p>
        </p:txBody>
      </p:sp>
      <p:sp>
        <p:nvSpPr>
          <p:cNvPr id="1254414" name="Line 14"/>
          <p:cNvSpPr>
            <a:spLocks noChangeShapeType="1"/>
          </p:cNvSpPr>
          <p:nvPr/>
        </p:nvSpPr>
        <p:spPr bwMode="auto">
          <a:xfrm>
            <a:off x="4572000" y="48006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415" name="Line 15"/>
          <p:cNvSpPr>
            <a:spLocks noChangeShapeType="1"/>
          </p:cNvSpPr>
          <p:nvPr/>
        </p:nvSpPr>
        <p:spPr bwMode="auto">
          <a:xfrm flipV="1">
            <a:off x="1676400" y="517048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416" name="Line 16"/>
          <p:cNvSpPr>
            <a:spLocks noChangeShapeType="1"/>
          </p:cNvSpPr>
          <p:nvPr/>
        </p:nvSpPr>
        <p:spPr bwMode="auto">
          <a:xfrm>
            <a:off x="1676400" y="5181600"/>
            <a:ext cx="289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5849" name="Picture 17" descr="luxury-tri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54419" name="AutoShape 19"/>
          <p:cNvSpPr>
            <a:spLocks noChangeArrowheads="1"/>
          </p:cNvSpPr>
          <p:nvPr/>
        </p:nvSpPr>
        <p:spPr bwMode="auto">
          <a:xfrm>
            <a:off x="457200" y="1371600"/>
            <a:ext cx="2667000" cy="914400"/>
          </a:xfrm>
          <a:prstGeom prst="roundRect">
            <a:avLst>
              <a:gd name="adj" fmla="val 3221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400"/>
              <a:t>Level of Compensation</a:t>
            </a:r>
          </a:p>
        </p:txBody>
      </p:sp>
      <p:sp>
        <p:nvSpPr>
          <p:cNvPr id="1254420" name="Line 20"/>
          <p:cNvSpPr>
            <a:spLocks noChangeShapeType="1"/>
          </p:cNvSpPr>
          <p:nvPr/>
        </p:nvSpPr>
        <p:spPr bwMode="auto">
          <a:xfrm>
            <a:off x="3048000" y="2209800"/>
            <a:ext cx="3810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421" name="AutoShape 21"/>
          <p:cNvSpPr>
            <a:spLocks noChangeArrowheads="1"/>
          </p:cNvSpPr>
          <p:nvPr/>
        </p:nvSpPr>
        <p:spPr bwMode="auto">
          <a:xfrm>
            <a:off x="6248400" y="1371600"/>
            <a:ext cx="2667000" cy="914400"/>
          </a:xfrm>
          <a:prstGeom prst="roundRect">
            <a:avLst>
              <a:gd name="adj" fmla="val 3221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400"/>
              <a:t>Method of Payment</a:t>
            </a:r>
          </a:p>
        </p:txBody>
      </p:sp>
      <p:sp>
        <p:nvSpPr>
          <p:cNvPr id="1254422" name="Line 22"/>
          <p:cNvSpPr>
            <a:spLocks noChangeShapeType="1"/>
          </p:cNvSpPr>
          <p:nvPr/>
        </p:nvSpPr>
        <p:spPr bwMode="auto">
          <a:xfrm flipH="1">
            <a:off x="5867400" y="2209800"/>
            <a:ext cx="4572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423" name="AutoShape 23"/>
          <p:cNvSpPr>
            <a:spLocks noChangeArrowheads="1"/>
          </p:cNvSpPr>
          <p:nvPr/>
        </p:nvSpPr>
        <p:spPr bwMode="auto">
          <a:xfrm>
            <a:off x="6172200" y="5562600"/>
            <a:ext cx="2667000" cy="914400"/>
          </a:xfrm>
          <a:prstGeom prst="roundRect">
            <a:avLst>
              <a:gd name="adj" fmla="val 3221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400"/>
              <a:t>Combination Plan</a:t>
            </a:r>
          </a:p>
        </p:txBody>
      </p:sp>
      <p:sp>
        <p:nvSpPr>
          <p:cNvPr id="1254424" name="Line 24"/>
          <p:cNvSpPr>
            <a:spLocks noChangeShapeType="1"/>
          </p:cNvSpPr>
          <p:nvPr/>
        </p:nvSpPr>
        <p:spPr bwMode="auto">
          <a:xfrm flipV="1">
            <a:off x="7620000" y="51816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425" name="Line 25"/>
          <p:cNvSpPr>
            <a:spLocks noChangeShapeType="1"/>
          </p:cNvSpPr>
          <p:nvPr/>
        </p:nvSpPr>
        <p:spPr bwMode="auto">
          <a:xfrm>
            <a:off x="4572000" y="5181600"/>
            <a:ext cx="3048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54420"/>
                                        </p:tgtEl>
                                        <p:attrNameLst>
                                          <p:attrName>style.visibility</p:attrName>
                                        </p:attrNameLst>
                                      </p:cBhvr>
                                      <p:to>
                                        <p:strVal val="visible"/>
                                      </p:to>
                                    </p:set>
                                    <p:animEffect transition="in" filter="wipe(down)">
                                      <p:cBhvr>
                                        <p:cTn id="7" dur="500"/>
                                        <p:tgtEl>
                                          <p:spTgt spid="1254420"/>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54419"/>
                                        </p:tgtEl>
                                        <p:attrNameLst>
                                          <p:attrName>style.visibility</p:attrName>
                                        </p:attrNameLst>
                                      </p:cBhvr>
                                      <p:to>
                                        <p:strVal val="visible"/>
                                      </p:to>
                                    </p:set>
                                    <p:animEffect transition="in" filter="wipe(right)">
                                      <p:cBhvr>
                                        <p:cTn id="11" dur="500"/>
                                        <p:tgtEl>
                                          <p:spTgt spid="1254419"/>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54422"/>
                                        </p:tgtEl>
                                        <p:attrNameLst>
                                          <p:attrName>style.visibility</p:attrName>
                                        </p:attrNameLst>
                                      </p:cBhvr>
                                      <p:to>
                                        <p:strVal val="visible"/>
                                      </p:to>
                                    </p:set>
                                    <p:animEffect transition="in" filter="wipe(down)">
                                      <p:cBhvr>
                                        <p:cTn id="15" dur="500"/>
                                        <p:tgtEl>
                                          <p:spTgt spid="125442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54421"/>
                                        </p:tgtEl>
                                        <p:attrNameLst>
                                          <p:attrName>style.visibility</p:attrName>
                                        </p:attrNameLst>
                                      </p:cBhvr>
                                      <p:to>
                                        <p:strVal val="visible"/>
                                      </p:to>
                                    </p:set>
                                    <p:animEffect transition="in" filter="wipe(left)">
                                      <p:cBhvr>
                                        <p:cTn id="19" dur="500"/>
                                        <p:tgtEl>
                                          <p:spTgt spid="12544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54414"/>
                                        </p:tgtEl>
                                        <p:attrNameLst>
                                          <p:attrName>style.visibility</p:attrName>
                                        </p:attrNameLst>
                                      </p:cBhvr>
                                      <p:to>
                                        <p:strVal val="visible"/>
                                      </p:to>
                                    </p:set>
                                    <p:animEffect transition="in" filter="wipe(up)">
                                      <p:cBhvr>
                                        <p:cTn id="24" dur="500"/>
                                        <p:tgtEl>
                                          <p:spTgt spid="1254414"/>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254416"/>
                                        </p:tgtEl>
                                        <p:attrNameLst>
                                          <p:attrName>style.visibility</p:attrName>
                                        </p:attrNameLst>
                                      </p:cBhvr>
                                      <p:to>
                                        <p:strVal val="visible"/>
                                      </p:to>
                                    </p:set>
                                    <p:animEffect transition="in" filter="wipe(right)">
                                      <p:cBhvr>
                                        <p:cTn id="28" dur="500"/>
                                        <p:tgtEl>
                                          <p:spTgt spid="1254416"/>
                                        </p:tgtEl>
                                      </p:cBhvr>
                                    </p:animEffect>
                                  </p:childTnLst>
                                </p:cTn>
                              </p:par>
                            </p:childTnLst>
                          </p:cTn>
                        </p:par>
                        <p:par>
                          <p:cTn id="29" fill="hold" nodeType="afterGroup">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254415"/>
                                        </p:tgtEl>
                                        <p:attrNameLst>
                                          <p:attrName>style.visibility</p:attrName>
                                        </p:attrNameLst>
                                      </p:cBhvr>
                                      <p:to>
                                        <p:strVal val="visible"/>
                                      </p:to>
                                    </p:set>
                                    <p:animEffect transition="in" filter="wipe(up)">
                                      <p:cBhvr>
                                        <p:cTn id="32" dur="500"/>
                                        <p:tgtEl>
                                          <p:spTgt spid="1254415"/>
                                        </p:tgtEl>
                                      </p:cBhvr>
                                    </p:animEffect>
                                  </p:childTnLst>
                                </p:cTn>
                              </p:par>
                            </p:childTnLst>
                          </p:cTn>
                        </p:par>
                        <p:par>
                          <p:cTn id="33" fill="hold" nodeType="afterGroup">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254413"/>
                                        </p:tgtEl>
                                        <p:attrNameLst>
                                          <p:attrName>style.visibility</p:attrName>
                                        </p:attrNameLst>
                                      </p:cBhvr>
                                      <p:to>
                                        <p:strVal val="visible"/>
                                      </p:to>
                                    </p:set>
                                    <p:animEffect transition="in" filter="wipe(up)">
                                      <p:cBhvr>
                                        <p:cTn id="36" dur="500"/>
                                        <p:tgtEl>
                                          <p:spTgt spid="12544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mph" presetSubtype="0" fill="hold" grpId="1" nodeType="clickEffect">
                                  <p:stCondLst>
                                    <p:cond delay="0"/>
                                  </p:stCondLst>
                                  <p:childTnLst>
                                    <p:animClr clrSpc="hsl" dir="cw">
                                      <p:cBhvr override="childStyle">
                                        <p:cTn id="40" dur="500" fill="hold"/>
                                        <p:tgtEl>
                                          <p:spTgt spid="1254413"/>
                                        </p:tgtEl>
                                        <p:attrNameLst>
                                          <p:attrName>style.color</p:attrName>
                                        </p:attrNameLst>
                                      </p:cBhvr>
                                      <p:by>
                                        <p:hsl h="0" s="-70588" l="0"/>
                                      </p:by>
                                    </p:animClr>
                                    <p:animClr clrSpc="hsl" dir="cw">
                                      <p:cBhvr>
                                        <p:cTn id="41" dur="500" fill="hold"/>
                                        <p:tgtEl>
                                          <p:spTgt spid="1254413"/>
                                        </p:tgtEl>
                                        <p:attrNameLst>
                                          <p:attrName>fillcolor</p:attrName>
                                        </p:attrNameLst>
                                      </p:cBhvr>
                                      <p:by>
                                        <p:hsl h="0" s="-70588" l="0"/>
                                      </p:by>
                                    </p:animClr>
                                    <p:animClr clrSpc="hsl" dir="cw">
                                      <p:cBhvr>
                                        <p:cTn id="42" dur="500" fill="hold"/>
                                        <p:tgtEl>
                                          <p:spTgt spid="1254413"/>
                                        </p:tgtEl>
                                        <p:attrNameLst>
                                          <p:attrName>stroke.color</p:attrName>
                                        </p:attrNameLst>
                                      </p:cBhvr>
                                      <p:by>
                                        <p:hsl h="0" s="-70588" l="0"/>
                                      </p:by>
                                    </p:animClr>
                                    <p:set>
                                      <p:cBhvr>
                                        <p:cTn id="43" dur="500" fill="hold"/>
                                        <p:tgtEl>
                                          <p:spTgt spid="1254413"/>
                                        </p:tgtEl>
                                        <p:attrNameLst>
                                          <p:attrName>fill.type</p:attrName>
                                        </p:attrNameLst>
                                      </p:cBhvr>
                                      <p:to>
                                        <p:strVal val="solid"/>
                                      </p:to>
                                    </p:set>
                                  </p:childTnLst>
                                </p:cTn>
                              </p:par>
                              <p:par>
                                <p:cTn id="44" presetID="22" presetClass="entr" presetSubtype="1" fill="hold" grpId="0" nodeType="withEffect">
                                  <p:stCondLst>
                                    <p:cond delay="0"/>
                                  </p:stCondLst>
                                  <p:childTnLst>
                                    <p:set>
                                      <p:cBhvr>
                                        <p:cTn id="45" dur="1" fill="hold">
                                          <p:stCondLst>
                                            <p:cond delay="0"/>
                                          </p:stCondLst>
                                        </p:cTn>
                                        <p:tgtEl>
                                          <p:spTgt spid="1254412"/>
                                        </p:tgtEl>
                                        <p:attrNameLst>
                                          <p:attrName>style.visibility</p:attrName>
                                        </p:attrNameLst>
                                      </p:cBhvr>
                                      <p:to>
                                        <p:strVal val="visible"/>
                                      </p:to>
                                    </p:set>
                                    <p:animEffect transition="in" filter="wipe(up)">
                                      <p:cBhvr>
                                        <p:cTn id="46" dur="500"/>
                                        <p:tgtEl>
                                          <p:spTgt spid="1254412"/>
                                        </p:tgtEl>
                                      </p:cBhvr>
                                    </p:animEffect>
                                  </p:childTnLst>
                                </p:cTn>
                              </p:par>
                            </p:childTnLst>
                          </p:cTn>
                        </p:par>
                        <p:par>
                          <p:cTn id="47" fill="hold" nodeType="afterGroup">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254411"/>
                                        </p:tgtEl>
                                        <p:attrNameLst>
                                          <p:attrName>style.visibility</p:attrName>
                                        </p:attrNameLst>
                                      </p:cBhvr>
                                      <p:to>
                                        <p:strVal val="visible"/>
                                      </p:to>
                                    </p:set>
                                    <p:animEffect transition="in" filter="wipe(up)">
                                      <p:cBhvr>
                                        <p:cTn id="50" dur="500"/>
                                        <p:tgtEl>
                                          <p:spTgt spid="12544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mph" presetSubtype="0" fill="hold" grpId="1" nodeType="clickEffect">
                                  <p:stCondLst>
                                    <p:cond delay="0"/>
                                  </p:stCondLst>
                                  <p:childTnLst>
                                    <p:animClr clrSpc="hsl" dir="cw">
                                      <p:cBhvr override="childStyle">
                                        <p:cTn id="54" dur="500" fill="hold"/>
                                        <p:tgtEl>
                                          <p:spTgt spid="1254411"/>
                                        </p:tgtEl>
                                        <p:attrNameLst>
                                          <p:attrName>style.color</p:attrName>
                                        </p:attrNameLst>
                                      </p:cBhvr>
                                      <p:by>
                                        <p:hsl h="0" s="-70588" l="0"/>
                                      </p:by>
                                    </p:animClr>
                                    <p:animClr clrSpc="hsl" dir="cw">
                                      <p:cBhvr>
                                        <p:cTn id="55" dur="500" fill="hold"/>
                                        <p:tgtEl>
                                          <p:spTgt spid="1254411"/>
                                        </p:tgtEl>
                                        <p:attrNameLst>
                                          <p:attrName>fillcolor</p:attrName>
                                        </p:attrNameLst>
                                      </p:cBhvr>
                                      <p:by>
                                        <p:hsl h="0" s="-70588" l="0"/>
                                      </p:by>
                                    </p:animClr>
                                    <p:animClr clrSpc="hsl" dir="cw">
                                      <p:cBhvr>
                                        <p:cTn id="56" dur="500" fill="hold"/>
                                        <p:tgtEl>
                                          <p:spTgt spid="1254411"/>
                                        </p:tgtEl>
                                        <p:attrNameLst>
                                          <p:attrName>stroke.color</p:attrName>
                                        </p:attrNameLst>
                                      </p:cBhvr>
                                      <p:by>
                                        <p:hsl h="0" s="-70588" l="0"/>
                                      </p:by>
                                    </p:animClr>
                                    <p:set>
                                      <p:cBhvr>
                                        <p:cTn id="57" dur="500" fill="hold"/>
                                        <p:tgtEl>
                                          <p:spTgt spid="1254411"/>
                                        </p:tgtEl>
                                        <p:attrNameLst>
                                          <p:attrName>fill.type</p:attrName>
                                        </p:attrNameLst>
                                      </p:cBhvr>
                                      <p:to>
                                        <p:strVal val="solid"/>
                                      </p:to>
                                    </p:set>
                                  </p:childTnLst>
                                </p:cTn>
                              </p:par>
                              <p:par>
                                <p:cTn id="58" presetID="22" presetClass="entr" presetSubtype="8" fill="hold" grpId="0" nodeType="withEffect">
                                  <p:stCondLst>
                                    <p:cond delay="0"/>
                                  </p:stCondLst>
                                  <p:childTnLst>
                                    <p:set>
                                      <p:cBhvr>
                                        <p:cTn id="59" dur="1" fill="hold">
                                          <p:stCondLst>
                                            <p:cond delay="0"/>
                                          </p:stCondLst>
                                        </p:cTn>
                                        <p:tgtEl>
                                          <p:spTgt spid="1254425"/>
                                        </p:tgtEl>
                                        <p:attrNameLst>
                                          <p:attrName>style.visibility</p:attrName>
                                        </p:attrNameLst>
                                      </p:cBhvr>
                                      <p:to>
                                        <p:strVal val="visible"/>
                                      </p:to>
                                    </p:set>
                                    <p:animEffect transition="in" filter="wipe(left)">
                                      <p:cBhvr>
                                        <p:cTn id="60" dur="500"/>
                                        <p:tgtEl>
                                          <p:spTgt spid="1254425"/>
                                        </p:tgtEl>
                                      </p:cBhvr>
                                    </p:animEffect>
                                  </p:childTnLst>
                                </p:cTn>
                              </p:par>
                            </p:childTnLst>
                          </p:cTn>
                        </p:par>
                        <p:par>
                          <p:cTn id="61" fill="hold" nodeType="afterGroup">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254424"/>
                                        </p:tgtEl>
                                        <p:attrNameLst>
                                          <p:attrName>style.visibility</p:attrName>
                                        </p:attrNameLst>
                                      </p:cBhvr>
                                      <p:to>
                                        <p:strVal val="visible"/>
                                      </p:to>
                                    </p:set>
                                    <p:animEffect transition="in" filter="wipe(up)">
                                      <p:cBhvr>
                                        <p:cTn id="64" dur="500"/>
                                        <p:tgtEl>
                                          <p:spTgt spid="1254424"/>
                                        </p:tgtEl>
                                      </p:cBhvr>
                                    </p:animEffect>
                                  </p:childTnLst>
                                </p:cTn>
                              </p:par>
                            </p:childTnLst>
                          </p:cTn>
                        </p:par>
                        <p:par>
                          <p:cTn id="65" fill="hold" nodeType="afterGroup">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1254423"/>
                                        </p:tgtEl>
                                        <p:attrNameLst>
                                          <p:attrName>style.visibility</p:attrName>
                                        </p:attrNameLst>
                                      </p:cBhvr>
                                      <p:to>
                                        <p:strVal val="visible"/>
                                      </p:to>
                                    </p:set>
                                    <p:animEffect transition="in" filter="wipe(up)">
                                      <p:cBhvr>
                                        <p:cTn id="68" dur="500"/>
                                        <p:tgtEl>
                                          <p:spTgt spid="1254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1" grpId="0" animBg="1"/>
      <p:bldP spid="1254411" grpId="1" animBg="1"/>
      <p:bldP spid="1254412" grpId="0" animBg="1"/>
      <p:bldP spid="1254413" grpId="0" animBg="1"/>
      <p:bldP spid="1254413" grpId="1" animBg="1"/>
      <p:bldP spid="1254414" grpId="0" animBg="1"/>
      <p:bldP spid="1254415" grpId="0" animBg="1"/>
      <p:bldP spid="1254416" grpId="0" animBg="1"/>
      <p:bldP spid="1254419" grpId="0" animBg="1"/>
      <p:bldP spid="1254420" grpId="0" animBg="1"/>
      <p:bldP spid="1254421" grpId="0" animBg="1"/>
      <p:bldP spid="1254422" grpId="0" animBg="1"/>
      <p:bldP spid="1254423" grpId="0" animBg="1"/>
      <p:bldP spid="1254424" grpId="0" animBg="1"/>
      <p:bldP spid="12544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1398587"/>
          </a:xfrm>
        </p:spPr>
        <p:txBody>
          <a:bodyPr>
            <a:normAutofit/>
          </a:bodyPr>
          <a:lstStyle/>
          <a:p>
            <a:r>
              <a:rPr lang="en-US" sz="4000" dirty="0" smtClean="0"/>
              <a:t>Interactive Exercise: </a:t>
            </a:r>
            <a:br>
              <a:rPr lang="en-US" sz="4000" dirty="0" smtClean="0"/>
            </a:br>
            <a:r>
              <a:rPr lang="en-US" sz="4000" dirty="0" smtClean="0"/>
              <a:t>Sales Force Compensation</a:t>
            </a:r>
          </a:p>
        </p:txBody>
      </p:sp>
      <p:sp>
        <p:nvSpPr>
          <p:cNvPr id="36867" name="AutoShape 7">
            <a:hlinkClick r:id="rId3" action="ppaction://program"/>
          </p:cNvPr>
          <p:cNvSpPr>
            <a:spLocks noChangeArrowheads="1"/>
          </p:cNvSpPr>
          <p:nvPr/>
        </p:nvSpPr>
        <p:spPr bwMode="auto">
          <a:xfrm rot="5400000">
            <a:off x="7934325" y="61912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6868" name="AutoShape 8">
            <a:hlinkClick r:id="rId4" action="ppaction://program"/>
          </p:cNvPr>
          <p:cNvSpPr>
            <a:spLocks noChangeArrowheads="1"/>
          </p:cNvSpPr>
          <p:nvPr/>
        </p:nvSpPr>
        <p:spPr bwMode="auto">
          <a:xfrm rot="5400000">
            <a:off x="7858125" y="61912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36870" name="Picture 10" descr="ie_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35075"/>
            <a:ext cx="6835775" cy="508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8507" name="Oval 11">
            <a:hlinkClick r:id="rId6" action="ppaction://program"/>
          </p:cNvPr>
          <p:cNvSpPr>
            <a:spLocks noChangeArrowheads="1"/>
          </p:cNvSpPr>
          <p:nvPr/>
        </p:nvSpPr>
        <p:spPr bwMode="auto">
          <a:xfrm>
            <a:off x="7642225" y="6019800"/>
            <a:ext cx="533400" cy="533400"/>
          </a:xfrm>
          <a:prstGeom prst="ellipse">
            <a:avLst/>
          </a:prstGeom>
          <a:solidFill>
            <a:schemeClr val="tx2"/>
          </a:solidFill>
          <a:ln w="38100">
            <a:solidFill>
              <a:srgbClr val="A8A776"/>
            </a:solidFill>
            <a:round/>
            <a:headEnd/>
            <a:tailEnd/>
          </a:ln>
        </p:spPr>
        <p:txBody>
          <a:bodyPr wrap="none" anchor="ctr"/>
          <a:lstStyle/>
          <a:p>
            <a:endParaRPr lang="en-US"/>
          </a:p>
        </p:txBody>
      </p:sp>
      <p:sp>
        <p:nvSpPr>
          <p:cNvPr id="36872" name="AutoShape 12">
            <a:hlinkClick r:id="rId6" action="ppaction://program"/>
          </p:cNvPr>
          <p:cNvSpPr>
            <a:spLocks noChangeArrowheads="1"/>
          </p:cNvSpPr>
          <p:nvPr/>
        </p:nvSpPr>
        <p:spPr bwMode="auto">
          <a:xfrm rot="5400000">
            <a:off x="7839075" y="61912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8"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58507"/>
                                        </p:tgtEl>
                                        <p:attrNameLst>
                                          <p:attrName>style.visibility</p:attrName>
                                        </p:attrNameLst>
                                      </p:cBhvr>
                                      <p:to>
                                        <p:strVal val="visible"/>
                                      </p:to>
                                    </p:set>
                                    <p:animEffect transition="in" filter="dissolve">
                                      <p:cBhvr>
                                        <p:cTn id="7" dur="500"/>
                                        <p:tgtEl>
                                          <p:spTgt spid="1258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85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synygy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0218"/>
            <a:ext cx="4876800" cy="675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a:xfrm>
            <a:off x="457200" y="268288"/>
            <a:ext cx="3576638" cy="4151312"/>
          </a:xfrm>
        </p:spPr>
        <p:txBody>
          <a:bodyPr>
            <a:normAutofit/>
          </a:bodyPr>
          <a:lstStyle/>
          <a:p>
            <a:r>
              <a:rPr lang="en-IN" dirty="0" smtClean="0"/>
              <a:t>Determining the Choice of the Pay Plan</a:t>
            </a:r>
            <a:br>
              <a:rPr lang="en-IN"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25</a:t>
            </a:fld>
            <a:endParaRPr lang="en-US" dirty="0"/>
          </a:p>
        </p:txBody>
      </p:sp>
    </p:spTree>
    <p:extLst>
      <p:ext uri="{BB962C8B-B14F-4D97-AF65-F5344CB8AC3E}">
        <p14:creationId xmlns:p14="http://schemas.microsoft.com/office/powerpoint/2010/main" val="715237667"/>
      </p:ext>
    </p:extLst>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3600" dirty="0" smtClean="0"/>
              <a:t>Flexibility vs. Simplicity (Exhibit 14-3)</a:t>
            </a:r>
          </a:p>
        </p:txBody>
      </p:sp>
      <p:sp>
        <p:nvSpPr>
          <p:cNvPr id="38915" name="AutoShape 19"/>
          <p:cNvSpPr>
            <a:spLocks noChangeArrowheads="1"/>
          </p:cNvSpPr>
          <p:nvPr/>
        </p:nvSpPr>
        <p:spPr bwMode="auto">
          <a:xfrm>
            <a:off x="457200" y="1577975"/>
            <a:ext cx="8420100" cy="4594225"/>
          </a:xfrm>
          <a:prstGeom prst="roundRect">
            <a:avLst>
              <a:gd name="adj" fmla="val 9463"/>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endParaRPr lang="en-US" altLang="en-US" sz="2800" b="1">
              <a:latin typeface="Arial" pitchFamily="34" charset="0"/>
              <a:cs typeface="Arial" pitchFamily="34" charset="0"/>
            </a:endParaRPr>
          </a:p>
        </p:txBody>
      </p:sp>
      <p:cxnSp>
        <p:nvCxnSpPr>
          <p:cNvPr id="38916" name="Straight Connector 4"/>
          <p:cNvCxnSpPr>
            <a:cxnSpLocks noChangeShapeType="1"/>
          </p:cNvCxnSpPr>
          <p:nvPr/>
        </p:nvCxnSpPr>
        <p:spPr bwMode="auto">
          <a:xfrm>
            <a:off x="1752600" y="2133600"/>
            <a:ext cx="0" cy="304800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917" name="Straight Connector 8"/>
          <p:cNvCxnSpPr>
            <a:cxnSpLocks noChangeShapeType="1"/>
          </p:cNvCxnSpPr>
          <p:nvPr/>
        </p:nvCxnSpPr>
        <p:spPr bwMode="auto">
          <a:xfrm flipH="1">
            <a:off x="1752600" y="5181600"/>
            <a:ext cx="5105400" cy="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918" name="TextBox 7"/>
          <p:cNvSpPr txBox="1">
            <a:spLocks noChangeArrowheads="1"/>
          </p:cNvSpPr>
          <p:nvPr/>
        </p:nvSpPr>
        <p:spPr bwMode="auto">
          <a:xfrm rot="-5400000">
            <a:off x="-264415" y="3457546"/>
            <a:ext cx="2757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a:latin typeface="Arial" pitchFamily="34" charset="0"/>
                <a:cs typeface="Arial" pitchFamily="34" charset="0"/>
              </a:rPr>
              <a:t>Total selling expense</a:t>
            </a:r>
          </a:p>
        </p:txBody>
      </p:sp>
      <p:sp>
        <p:nvSpPr>
          <p:cNvPr id="38919" name="TextBox 11"/>
          <p:cNvSpPr txBox="1">
            <a:spLocks noChangeArrowheads="1"/>
          </p:cNvSpPr>
          <p:nvPr/>
        </p:nvSpPr>
        <p:spPr bwMode="auto">
          <a:xfrm>
            <a:off x="3012833" y="5410200"/>
            <a:ext cx="182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a:latin typeface="Arial" pitchFamily="34" charset="0"/>
                <a:cs typeface="Arial" pitchFamily="34" charset="0"/>
              </a:rPr>
              <a:t>Sales volume</a:t>
            </a:r>
          </a:p>
        </p:txBody>
      </p:sp>
      <p:sp>
        <p:nvSpPr>
          <p:cNvPr id="38920" name="TextBox 13"/>
          <p:cNvSpPr txBox="1">
            <a:spLocks noChangeArrowheads="1"/>
          </p:cNvSpPr>
          <p:nvPr/>
        </p:nvSpPr>
        <p:spPr bwMode="auto">
          <a:xfrm>
            <a:off x="1460500" y="521335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a:latin typeface="Arial" pitchFamily="34" charset="0"/>
                <a:cs typeface="Arial" pitchFamily="34" charset="0"/>
              </a:rPr>
              <a:t>0</a:t>
            </a:r>
          </a:p>
        </p:txBody>
      </p:sp>
      <p:grpSp>
        <p:nvGrpSpPr>
          <p:cNvPr id="20" name="Group 19"/>
          <p:cNvGrpSpPr>
            <a:grpSpLocks/>
          </p:cNvGrpSpPr>
          <p:nvPr/>
        </p:nvGrpSpPr>
        <p:grpSpPr bwMode="auto">
          <a:xfrm>
            <a:off x="1752600" y="2170113"/>
            <a:ext cx="7239000" cy="3011487"/>
            <a:chOff x="1752601" y="2170769"/>
            <a:chExt cx="7239315" cy="3010831"/>
          </a:xfrm>
        </p:grpSpPr>
        <p:sp>
          <p:nvSpPr>
            <p:cNvPr id="38928" name="TextBox 12"/>
            <p:cNvSpPr txBox="1">
              <a:spLocks noChangeArrowheads="1"/>
            </p:cNvSpPr>
            <p:nvPr/>
          </p:nvSpPr>
          <p:spPr bwMode="auto">
            <a:xfrm>
              <a:off x="6272784" y="2170769"/>
              <a:ext cx="2719132" cy="40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dirty="0">
                  <a:latin typeface="Arial" pitchFamily="34" charset="0"/>
                  <a:cs typeface="Arial" pitchFamily="34" charset="0"/>
                </a:rPr>
                <a:t>Straight commission</a:t>
              </a:r>
            </a:p>
          </p:txBody>
        </p:sp>
        <p:cxnSp>
          <p:nvCxnSpPr>
            <p:cNvPr id="38929" name="Straight Connector 10"/>
            <p:cNvCxnSpPr>
              <a:cxnSpLocks noChangeShapeType="1"/>
            </p:cNvCxnSpPr>
            <p:nvPr/>
          </p:nvCxnSpPr>
          <p:spPr bwMode="auto">
            <a:xfrm flipV="1">
              <a:off x="1752601" y="2374011"/>
              <a:ext cx="4544703" cy="280758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3" name="Group 22"/>
          <p:cNvGrpSpPr>
            <a:grpSpLocks/>
          </p:cNvGrpSpPr>
          <p:nvPr/>
        </p:nvGrpSpPr>
        <p:grpSpPr bwMode="auto">
          <a:xfrm>
            <a:off x="1752600" y="3486150"/>
            <a:ext cx="6471332" cy="400110"/>
            <a:chOff x="1752601" y="3486090"/>
            <a:chExt cx="6471331" cy="400170"/>
          </a:xfrm>
        </p:grpSpPr>
        <p:sp>
          <p:nvSpPr>
            <p:cNvPr id="38926" name="TextBox 15"/>
            <p:cNvSpPr txBox="1">
              <a:spLocks noChangeArrowheads="1"/>
            </p:cNvSpPr>
            <p:nvPr/>
          </p:nvSpPr>
          <p:spPr bwMode="auto">
            <a:xfrm>
              <a:off x="6259933" y="3486090"/>
              <a:ext cx="1963999"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a:latin typeface="Arial" pitchFamily="34" charset="0"/>
                  <a:cs typeface="Arial" pitchFamily="34" charset="0"/>
                </a:rPr>
                <a:t>Straight salary</a:t>
              </a:r>
            </a:p>
          </p:txBody>
        </p:sp>
        <p:cxnSp>
          <p:nvCxnSpPr>
            <p:cNvPr id="38927" name="Straight Connector 18"/>
            <p:cNvCxnSpPr>
              <a:cxnSpLocks noChangeShapeType="1"/>
            </p:cNvCxnSpPr>
            <p:nvPr/>
          </p:nvCxnSpPr>
          <p:spPr bwMode="auto">
            <a:xfrm>
              <a:off x="1752601" y="3657601"/>
              <a:ext cx="4544703" cy="9918"/>
            </a:xfrm>
            <a:prstGeom prst="line">
              <a:avLst/>
            </a:prstGeom>
            <a:noFill/>
            <a:ln w="3810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2" name="Group 21"/>
          <p:cNvGrpSpPr>
            <a:grpSpLocks/>
          </p:cNvGrpSpPr>
          <p:nvPr/>
        </p:nvGrpSpPr>
        <p:grpSpPr bwMode="auto">
          <a:xfrm>
            <a:off x="1752600" y="2800350"/>
            <a:ext cx="6934200" cy="1684338"/>
            <a:chOff x="1752601" y="2800290"/>
            <a:chExt cx="6934687" cy="1683700"/>
          </a:xfrm>
        </p:grpSpPr>
        <p:sp>
          <p:nvSpPr>
            <p:cNvPr id="38924" name="TextBox 14"/>
            <p:cNvSpPr txBox="1">
              <a:spLocks noChangeArrowheads="1"/>
            </p:cNvSpPr>
            <p:nvPr/>
          </p:nvSpPr>
          <p:spPr bwMode="auto">
            <a:xfrm>
              <a:off x="6336800" y="2800290"/>
              <a:ext cx="2350488" cy="39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dirty="0">
                  <a:latin typeface="Arial" pitchFamily="34" charset="0"/>
                  <a:cs typeface="Arial" pitchFamily="34" charset="0"/>
                </a:rPr>
                <a:t>Combination plan</a:t>
              </a:r>
            </a:p>
          </p:txBody>
        </p:sp>
        <p:cxnSp>
          <p:nvCxnSpPr>
            <p:cNvPr id="38925" name="Straight Connector 20"/>
            <p:cNvCxnSpPr>
              <a:cxnSpLocks noChangeShapeType="1"/>
            </p:cNvCxnSpPr>
            <p:nvPr/>
          </p:nvCxnSpPr>
          <p:spPr bwMode="auto">
            <a:xfrm flipV="1">
              <a:off x="1752601" y="2971800"/>
              <a:ext cx="4577863" cy="1512190"/>
            </a:xfrm>
            <a:prstGeom prst="line">
              <a:avLst/>
            </a:prstGeom>
            <a:noFill/>
            <a:ln w="38100" algn="ctr">
              <a:solidFill>
                <a:srgbClr val="63AE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8"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Checking Your Knowledge</a:t>
            </a:r>
          </a:p>
        </p:txBody>
      </p:sp>
      <p:sp>
        <p:nvSpPr>
          <p:cNvPr id="39939" name="Rectangle 3"/>
          <p:cNvSpPr>
            <a:spLocks noGrp="1" noChangeArrowheads="1"/>
          </p:cNvSpPr>
          <p:nvPr>
            <p:ph idx="1"/>
          </p:nvPr>
        </p:nvSpPr>
        <p:spPr>
          <a:xfrm>
            <a:off x="457200" y="1882808"/>
            <a:ext cx="8229600" cy="4975192"/>
          </a:xfrm>
        </p:spPr>
        <p:txBody>
          <a:bodyPr>
            <a:normAutofit fontScale="77500" lnSpcReduction="20000"/>
          </a:bodyPr>
          <a:lstStyle/>
          <a:p>
            <a:r>
              <a:rPr lang="en-US" dirty="0" smtClean="0"/>
              <a:t>After spending two years in the insurance business, Anne McCauley decided to go to graduate school so that she could become qualified to teach high school English. Even though she had a reasonable amount of success in selling insurance, she could not deal with the variability in her income from month to month. She said, “In some months I earn all the money I need in a couple of days. In other months, I can work hard all month long and earn nothing.” She wanted a career with more regular earnings. It sounds as though Anne was on a _________ compensation plan in the insurance business.</a:t>
            </a:r>
          </a:p>
          <a:p>
            <a:endParaRPr lang="en-US" dirty="0" smtClean="0"/>
          </a:p>
          <a:p>
            <a:pPr marL="461963" indent="-461963"/>
            <a:r>
              <a:rPr lang="en-US" dirty="0" smtClean="0"/>
              <a:t>A.	straight commission</a:t>
            </a:r>
          </a:p>
          <a:p>
            <a:pPr marL="461963" indent="-461963"/>
            <a:r>
              <a:rPr lang="en-US" dirty="0" smtClean="0"/>
              <a:t>B.	straight salary</a:t>
            </a:r>
          </a:p>
          <a:p>
            <a:pPr marL="461963" indent="-461963"/>
            <a:r>
              <a:rPr lang="en-US" dirty="0" smtClean="0"/>
              <a:t>C.	combination</a:t>
            </a:r>
          </a:p>
          <a:p>
            <a:pPr marL="461963" indent="-461963"/>
            <a:r>
              <a:rPr lang="en-US" dirty="0" smtClean="0"/>
              <a:t>D.	cost-plus</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AutoShape 18"/>
          <p:cNvSpPr>
            <a:spLocks noChangeArrowheads="1"/>
          </p:cNvSpPr>
          <p:nvPr/>
        </p:nvSpPr>
        <p:spPr bwMode="auto">
          <a:xfrm rot="10800000">
            <a:off x="5943600" y="2209800"/>
            <a:ext cx="7620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endParaRPr lang="en-US" b="1">
              <a:latin typeface="Arial" pitchFamily="34" charset="0"/>
              <a:cs typeface="Arial" pitchFamily="34" charset="0"/>
            </a:endParaRPr>
          </a:p>
        </p:txBody>
      </p:sp>
      <p:sp>
        <p:nvSpPr>
          <p:cNvPr id="17" name="AutoShape 17"/>
          <p:cNvSpPr>
            <a:spLocks noChangeArrowheads="1"/>
          </p:cNvSpPr>
          <p:nvPr/>
        </p:nvSpPr>
        <p:spPr bwMode="auto">
          <a:xfrm rot="10800000" flipH="1">
            <a:off x="2286000" y="2209800"/>
            <a:ext cx="9144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endParaRPr lang="en-US" b="1">
              <a:latin typeface="Arial" pitchFamily="34" charset="0"/>
              <a:cs typeface="Arial" pitchFamily="34" charset="0"/>
            </a:endParaRPr>
          </a:p>
        </p:txBody>
      </p:sp>
      <p:sp>
        <p:nvSpPr>
          <p:cNvPr id="40964" name="Rectangle 2"/>
          <p:cNvSpPr>
            <a:spLocks noGrp="1" noChangeArrowheads="1"/>
          </p:cNvSpPr>
          <p:nvPr>
            <p:ph type="title"/>
          </p:nvPr>
        </p:nvSpPr>
        <p:spPr>
          <a:xfrm>
            <a:off x="457200" y="-76200"/>
            <a:ext cx="8229600" cy="1398587"/>
          </a:xfrm>
        </p:spPr>
        <p:txBody>
          <a:bodyPr>
            <a:normAutofit/>
          </a:bodyPr>
          <a:lstStyle/>
          <a:p>
            <a:r>
              <a:rPr lang="en-US" altLang="en-US" sz="3600" dirty="0" smtClean="0"/>
              <a:t>Key Steps in the Personal Selling Process  (Exhibit 14-4)</a:t>
            </a:r>
            <a:endParaRPr lang="en-US" sz="3600" dirty="0" smtClean="0"/>
          </a:p>
        </p:txBody>
      </p:sp>
      <p:sp>
        <p:nvSpPr>
          <p:cNvPr id="15" name="AutoShape 3"/>
          <p:cNvSpPr>
            <a:spLocks noChangeArrowheads="1"/>
          </p:cNvSpPr>
          <p:nvPr/>
        </p:nvSpPr>
        <p:spPr bwMode="auto">
          <a:xfrm>
            <a:off x="228600" y="1219200"/>
            <a:ext cx="3810000" cy="9144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Prospect for new customers</a:t>
            </a:r>
          </a:p>
        </p:txBody>
      </p:sp>
      <p:sp>
        <p:nvSpPr>
          <p:cNvPr id="16" name="AutoShape 15"/>
          <p:cNvSpPr>
            <a:spLocks noChangeArrowheads="1"/>
          </p:cNvSpPr>
          <p:nvPr/>
        </p:nvSpPr>
        <p:spPr bwMode="auto">
          <a:xfrm>
            <a:off x="5105400" y="1219200"/>
            <a:ext cx="3810000" cy="9144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Evaluate needs of established customers and business opportunity</a:t>
            </a:r>
          </a:p>
        </p:txBody>
      </p:sp>
      <p:sp>
        <p:nvSpPr>
          <p:cNvPr id="19" name="AutoShape 19"/>
          <p:cNvSpPr>
            <a:spLocks noChangeArrowheads="1"/>
          </p:cNvSpPr>
          <p:nvPr/>
        </p:nvSpPr>
        <p:spPr bwMode="auto">
          <a:xfrm>
            <a:off x="1371600" y="5181600"/>
            <a:ext cx="6324600" cy="1295400"/>
          </a:xfrm>
          <a:prstGeom prst="roundRect">
            <a:avLst>
              <a:gd name="adj" fmla="val 19583"/>
            </a:avLst>
          </a:prstGeom>
          <a:solidFill>
            <a:schemeClr val="accent6"/>
          </a:solidFill>
          <a:ln>
            <a:solidFill>
              <a:srgbClr val="C00000"/>
            </a:solidFill>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Preplan sales call and presentation(s)</a:t>
            </a:r>
          </a:p>
          <a:p>
            <a:pPr marL="173038" indent="-173038">
              <a:buFontTx/>
              <a:buChar char="•"/>
              <a:defRPr/>
            </a:pPr>
            <a:r>
              <a:rPr lang="en-US" sz="2000" b="1" dirty="0">
                <a:latin typeface="Arial" pitchFamily="34" charset="0"/>
                <a:cs typeface="Arial" pitchFamily="34" charset="0"/>
              </a:rPr>
              <a:t>Prepared presentation</a:t>
            </a:r>
          </a:p>
          <a:p>
            <a:pPr marL="173038" indent="-173038">
              <a:buFontTx/>
              <a:buChar char="•"/>
              <a:defRPr/>
            </a:pPr>
            <a:r>
              <a:rPr lang="en-US" sz="2000" b="1" dirty="0">
                <a:latin typeface="Arial" pitchFamily="34" charset="0"/>
                <a:cs typeface="Arial" pitchFamily="34" charset="0"/>
              </a:rPr>
              <a:t>Consultative selling approach</a:t>
            </a:r>
          </a:p>
          <a:p>
            <a:pPr marL="173038" indent="-173038">
              <a:buFontTx/>
              <a:buChar char="•"/>
              <a:defRPr/>
            </a:pPr>
            <a:r>
              <a:rPr lang="en-US" sz="2000" b="1" dirty="0">
                <a:latin typeface="Arial" pitchFamily="34" charset="0"/>
                <a:cs typeface="Arial" pitchFamily="34" charset="0"/>
              </a:rPr>
              <a:t>Selling formula approach</a:t>
            </a:r>
          </a:p>
        </p:txBody>
      </p:sp>
      <p:sp>
        <p:nvSpPr>
          <p:cNvPr id="21" name="AutoShape 22"/>
          <p:cNvSpPr>
            <a:spLocks noChangeArrowheads="1"/>
          </p:cNvSpPr>
          <p:nvPr/>
        </p:nvSpPr>
        <p:spPr bwMode="auto">
          <a:xfrm>
            <a:off x="4419600" y="3276600"/>
            <a:ext cx="228600" cy="304800"/>
          </a:xfrm>
          <a:prstGeom prst="downArrow">
            <a:avLst>
              <a:gd name="adj1" fmla="val 13889"/>
              <a:gd name="adj2" fmla="val 39580"/>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22" name="AutoShape 16"/>
          <p:cNvSpPr>
            <a:spLocks noChangeArrowheads="1"/>
          </p:cNvSpPr>
          <p:nvPr/>
        </p:nvSpPr>
        <p:spPr bwMode="auto">
          <a:xfrm>
            <a:off x="3276600" y="2286000"/>
            <a:ext cx="2590800" cy="9144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Set effort priorities</a:t>
            </a:r>
          </a:p>
        </p:txBody>
      </p:sp>
      <p:sp>
        <p:nvSpPr>
          <p:cNvPr id="23" name="AutoShape 20"/>
          <p:cNvSpPr>
            <a:spLocks noChangeArrowheads="1"/>
          </p:cNvSpPr>
          <p:nvPr/>
        </p:nvSpPr>
        <p:spPr bwMode="auto">
          <a:xfrm>
            <a:off x="1371600" y="3657600"/>
            <a:ext cx="6324600" cy="1066800"/>
          </a:xfrm>
          <a:prstGeom prst="roundRect">
            <a:avLst>
              <a:gd name="adj" fmla="val 19583"/>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91440" rIns="91440" anchor="ctr"/>
          <a:lstStyle/>
          <a:p>
            <a:pPr marL="173038" indent="-173038">
              <a:defRPr/>
            </a:pPr>
            <a:r>
              <a:rPr lang="en-US" sz="2000" b="1" dirty="0">
                <a:latin typeface="Arial" pitchFamily="34" charset="0"/>
                <a:cs typeface="Arial" pitchFamily="34" charset="0"/>
              </a:rPr>
              <a:t>Select target customer</a:t>
            </a:r>
          </a:p>
          <a:p>
            <a:pPr marL="173038" indent="-173038">
              <a:defRPr/>
            </a:pPr>
            <a:r>
              <a:rPr lang="en-US" sz="2000" b="1" dirty="0">
                <a:latin typeface="Arial" pitchFamily="34" charset="0"/>
                <a:cs typeface="Arial" pitchFamily="34" charset="0"/>
              </a:rPr>
              <a:t>Identify who influences purchase decision and/or who is involved in buyer-seller relationship</a:t>
            </a:r>
          </a:p>
        </p:txBody>
      </p:sp>
      <p:sp>
        <p:nvSpPr>
          <p:cNvPr id="24" name="AutoShape 22"/>
          <p:cNvSpPr>
            <a:spLocks noChangeArrowheads="1"/>
          </p:cNvSpPr>
          <p:nvPr/>
        </p:nvSpPr>
        <p:spPr bwMode="auto">
          <a:xfrm>
            <a:off x="4419600" y="4800600"/>
            <a:ext cx="228600" cy="304800"/>
          </a:xfrm>
          <a:prstGeom prst="downArrow">
            <a:avLst>
              <a:gd name="adj1" fmla="val 13889"/>
              <a:gd name="adj2" fmla="val 39580"/>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25" name="AutoShape 22"/>
          <p:cNvSpPr>
            <a:spLocks noChangeArrowheads="1"/>
          </p:cNvSpPr>
          <p:nvPr/>
        </p:nvSpPr>
        <p:spPr bwMode="auto">
          <a:xfrm>
            <a:off x="4419600" y="6553200"/>
            <a:ext cx="228600" cy="304800"/>
          </a:xfrm>
          <a:prstGeom prst="downArrow">
            <a:avLst>
              <a:gd name="adj1" fmla="val 13889"/>
              <a:gd name="adj2" fmla="val 39580"/>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13"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nodeType="afterGroup">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5" grpId="0" animBg="1"/>
      <p:bldP spid="16" grpId="0" animBg="1"/>
      <p:bldP spid="19" grpId="0" animBg="1"/>
      <p:bldP spid="21"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Checking Your Knowledge</a:t>
            </a:r>
          </a:p>
        </p:txBody>
      </p:sp>
      <p:sp>
        <p:nvSpPr>
          <p:cNvPr id="41987" name="Rectangle 3"/>
          <p:cNvSpPr>
            <a:spLocks noGrp="1" noChangeArrowheads="1"/>
          </p:cNvSpPr>
          <p:nvPr>
            <p:ph idx="1"/>
          </p:nvPr>
        </p:nvSpPr>
        <p:spPr/>
        <p:txBody>
          <a:bodyPr>
            <a:normAutofit fontScale="77500" lnSpcReduction="20000"/>
          </a:bodyPr>
          <a:lstStyle/>
          <a:p>
            <a:r>
              <a:rPr lang="en-US" dirty="0" smtClean="0"/>
              <a:t>A seller of asset-management services specializes in marketing his services to people connected with the publishing business, such as authors, book distributors, and bookstore owners. He often gets leads by scanning newspapers and magazines, looking for new authors whose books are favorably reviewed. This searching takes place in the _________ stage of the personal selling process.</a:t>
            </a:r>
          </a:p>
          <a:p>
            <a:endParaRPr lang="en-US" dirty="0" smtClean="0"/>
          </a:p>
          <a:p>
            <a:pPr marL="461963" indent="-461963"/>
            <a:r>
              <a:rPr lang="en-US" dirty="0" smtClean="0"/>
              <a:t>A.	follow-up</a:t>
            </a:r>
          </a:p>
          <a:p>
            <a:pPr marL="461963" indent="-461963"/>
            <a:r>
              <a:rPr lang="en-US" dirty="0" smtClean="0"/>
              <a:t>B.	sales presentation</a:t>
            </a:r>
          </a:p>
          <a:p>
            <a:pPr marL="461963" indent="-461963"/>
            <a:r>
              <a:rPr lang="en-US" dirty="0" smtClean="0"/>
              <a:t>C.	closing</a:t>
            </a:r>
          </a:p>
          <a:p>
            <a:pPr marL="461963" indent="-461963"/>
            <a:r>
              <a:rPr lang="en-US" dirty="0" smtClean="0"/>
              <a:t>D.	prospecting</a:t>
            </a:r>
          </a:p>
          <a:p>
            <a:pPr marL="461963" indent="-461963"/>
            <a:r>
              <a:rPr lang="en-US" dirty="0" smtClean="0"/>
              <a:t>E.	prequalification</a:t>
            </a:r>
          </a:p>
          <a:p>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29</a:t>
            </a:fld>
            <a:endParaRPr lang="en-US" dirty="0"/>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p:txBody>
          <a:bodyPr>
            <a:normAutofit lnSpcReduction="10000"/>
          </a:bodyPr>
          <a:lstStyle/>
          <a:p>
            <a:pPr marL="514350" indent="-514350">
              <a:buFont typeface="+mj-lt"/>
              <a:buAutoNum type="arabicPeriod" startAt="6"/>
            </a:pPr>
            <a:r>
              <a:rPr lang="en-US" dirty="0" smtClean="0"/>
              <a:t>Know what the sales manager must do, including selecting, training, and organizing salespeople to carry out the personal selling job.  </a:t>
            </a:r>
          </a:p>
          <a:p>
            <a:pPr marL="514350" indent="-514350">
              <a:buFont typeface="+mj-lt"/>
              <a:buAutoNum type="arabicPeriod" startAt="6"/>
            </a:pPr>
            <a:r>
              <a:rPr lang="en-US" dirty="0" smtClean="0"/>
              <a:t>Understand how the right compensation plan can help motivate and control salespeople.</a:t>
            </a:r>
          </a:p>
          <a:p>
            <a:pPr marL="514350" indent="-514350">
              <a:buFont typeface="+mj-lt"/>
              <a:buAutoNum type="arabicPeriod" startAt="6"/>
            </a:pPr>
            <a:r>
              <a:rPr lang="en-US" dirty="0" smtClean="0"/>
              <a:t>Understand when and where to use the three types of sales presentations.  </a:t>
            </a:r>
          </a:p>
          <a:p>
            <a:pPr marL="514350" indent="-514350">
              <a:buFont typeface="+mj-lt"/>
              <a:buAutoNum type="arabicPeriod" startAt="6"/>
            </a:pPr>
            <a:r>
              <a:rPr lang="en-US" dirty="0" smtClean="0"/>
              <a:t>Understand important new terms.</a:t>
            </a:r>
          </a:p>
          <a:p>
            <a:pPr marL="514350" indent="-514350">
              <a:buFont typeface="+mj-lt"/>
              <a:buAutoNum type="arabicPeriod" startAt="6"/>
            </a:pPr>
            <a:endParaRPr lang="en-US" dirty="0" smtClean="0"/>
          </a:p>
          <a:p>
            <a:pPr marL="514350" indent="-514350">
              <a:buFont typeface="+mj-lt"/>
              <a:buAutoNum type="arabicPeriod" startAt="6"/>
            </a:pPr>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3079" name="Line 7"/>
          <p:cNvSpPr>
            <a:spLocks noChangeShapeType="1"/>
          </p:cNvSpPr>
          <p:nvPr/>
        </p:nvSpPr>
        <p:spPr bwMode="auto">
          <a:xfrm flipH="1">
            <a:off x="2286000" y="3124200"/>
            <a:ext cx="13716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080" name="Line 8"/>
          <p:cNvSpPr>
            <a:spLocks noChangeShapeType="1"/>
          </p:cNvSpPr>
          <p:nvPr/>
        </p:nvSpPr>
        <p:spPr bwMode="auto">
          <a:xfrm>
            <a:off x="4572000" y="3581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088" name="Line 16"/>
          <p:cNvSpPr>
            <a:spLocks noChangeShapeType="1"/>
          </p:cNvSpPr>
          <p:nvPr/>
        </p:nvSpPr>
        <p:spPr bwMode="auto">
          <a:xfrm rot="4500000" flipH="1">
            <a:off x="5661819" y="3018632"/>
            <a:ext cx="1460500" cy="11668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0" name="Rectangle 2"/>
          <p:cNvSpPr>
            <a:spLocks noGrp="1" noChangeArrowheads="1"/>
          </p:cNvSpPr>
          <p:nvPr>
            <p:ph type="title"/>
          </p:nvPr>
        </p:nvSpPr>
        <p:spPr>
          <a:xfrm>
            <a:off x="457200" y="-76200"/>
            <a:ext cx="8229600" cy="1398587"/>
          </a:xfrm>
        </p:spPr>
        <p:txBody>
          <a:bodyPr>
            <a:normAutofit fontScale="90000"/>
          </a:bodyPr>
          <a:lstStyle/>
          <a:p>
            <a:r>
              <a:rPr lang="en-US" dirty="0" smtClean="0"/>
              <a:t>Three Types of Sales Presentation Approaches May Be Useful</a:t>
            </a:r>
          </a:p>
        </p:txBody>
      </p:sp>
      <p:pic>
        <p:nvPicPr>
          <p:cNvPr id="43027" name="Picture 5" descr="selling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75100"/>
            <a:ext cx="19812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3025" name="Picture 10" descr="consult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962400"/>
            <a:ext cx="19812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83084" name="AutoShape 12"/>
          <p:cNvSpPr>
            <a:spLocks noChangeArrowheads="1"/>
          </p:cNvSpPr>
          <p:nvPr/>
        </p:nvSpPr>
        <p:spPr bwMode="auto">
          <a:xfrm>
            <a:off x="3276600" y="5715000"/>
            <a:ext cx="2590800" cy="990600"/>
          </a:xfrm>
          <a:prstGeom prst="roundRect">
            <a:avLst>
              <a:gd name="adj" fmla="val 3269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Consultative Approach</a:t>
            </a:r>
          </a:p>
        </p:txBody>
      </p:sp>
      <p:pic>
        <p:nvPicPr>
          <p:cNvPr id="43023" name="Picture 14" descr="prepa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3975100"/>
            <a:ext cx="1955800" cy="195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83089" name="AutoShape 17"/>
          <p:cNvSpPr>
            <a:spLocks noChangeArrowheads="1"/>
          </p:cNvSpPr>
          <p:nvPr/>
        </p:nvSpPr>
        <p:spPr bwMode="auto">
          <a:xfrm>
            <a:off x="6477000" y="5715000"/>
            <a:ext cx="2590800" cy="990600"/>
          </a:xfrm>
          <a:prstGeom prst="roundRect">
            <a:avLst>
              <a:gd name="adj" fmla="val 3269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Selling Formula Approach</a:t>
            </a:r>
          </a:p>
        </p:txBody>
      </p:sp>
      <p:sp>
        <p:nvSpPr>
          <p:cNvPr id="1283090" name="AutoShape 18"/>
          <p:cNvSpPr>
            <a:spLocks noChangeArrowheads="1"/>
          </p:cNvSpPr>
          <p:nvPr/>
        </p:nvSpPr>
        <p:spPr bwMode="auto">
          <a:xfrm>
            <a:off x="228600" y="5715000"/>
            <a:ext cx="2590800" cy="990600"/>
          </a:xfrm>
          <a:prstGeom prst="roundRect">
            <a:avLst>
              <a:gd name="adj" fmla="val 3269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dirty="0">
                <a:latin typeface="Arial" pitchFamily="34" charset="0"/>
                <a:cs typeface="Arial" pitchFamily="34" charset="0"/>
              </a:rPr>
              <a:t>Prepared Approach</a:t>
            </a:r>
          </a:p>
        </p:txBody>
      </p:sp>
      <p:sp>
        <p:nvSpPr>
          <p:cNvPr id="1283091" name="Oval 19"/>
          <p:cNvSpPr>
            <a:spLocks noChangeArrowheads="1"/>
          </p:cNvSpPr>
          <p:nvPr/>
        </p:nvSpPr>
        <p:spPr bwMode="auto">
          <a:xfrm>
            <a:off x="3352800" y="1295400"/>
            <a:ext cx="2438400" cy="229711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600" b="1" dirty="0"/>
              <a:t>Three</a:t>
            </a:r>
            <a:br>
              <a:rPr lang="en-US" sz="2600" b="1" dirty="0"/>
            </a:br>
            <a:r>
              <a:rPr lang="en-US" sz="2600" b="1" dirty="0"/>
              <a:t>Presentation</a:t>
            </a:r>
            <a:br>
              <a:rPr lang="en-US" sz="2600" b="1" dirty="0"/>
            </a:br>
            <a:r>
              <a:rPr lang="en-US" sz="2600" b="1" dirty="0"/>
              <a:t>Approaches</a:t>
            </a:r>
          </a:p>
        </p:txBody>
      </p:sp>
      <p:sp>
        <p:nvSpPr>
          <p:cNvPr id="13"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283091"/>
                                        </p:tgtEl>
                                        <p:attrNameLst>
                                          <p:attrName>style.visibility</p:attrName>
                                        </p:attrNameLst>
                                      </p:cBhvr>
                                      <p:to>
                                        <p:strVal val="visible"/>
                                      </p:to>
                                    </p:set>
                                    <p:animEffect transition="in" filter="box(out)">
                                      <p:cBhvr>
                                        <p:cTn id="7" dur="500"/>
                                        <p:tgtEl>
                                          <p:spTgt spid="128309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83079"/>
                                        </p:tgtEl>
                                        <p:attrNameLst>
                                          <p:attrName>style.visibility</p:attrName>
                                        </p:attrNameLst>
                                      </p:cBhvr>
                                      <p:to>
                                        <p:strVal val="visible"/>
                                      </p:to>
                                    </p:set>
                                    <p:animEffect transition="in" filter="wipe(up)">
                                      <p:cBhvr>
                                        <p:cTn id="11" dur="500"/>
                                        <p:tgtEl>
                                          <p:spTgt spid="128307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27"/>
                                        </p:tgtEl>
                                        <p:attrNameLst>
                                          <p:attrName>style.visibility</p:attrName>
                                        </p:attrNameLst>
                                      </p:cBhvr>
                                      <p:to>
                                        <p:strVal val="visible"/>
                                      </p:to>
                                    </p:set>
                                    <p:animEffect transition="in" filter="fade">
                                      <p:cBhvr>
                                        <p:cTn id="15" dur="500"/>
                                        <p:tgtEl>
                                          <p:spTgt spid="4302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83090"/>
                                        </p:tgtEl>
                                        <p:attrNameLst>
                                          <p:attrName>style.visibility</p:attrName>
                                        </p:attrNameLst>
                                      </p:cBhvr>
                                      <p:to>
                                        <p:strVal val="visible"/>
                                      </p:to>
                                    </p:set>
                                    <p:animEffect transition="in" filter="wipe(up)">
                                      <p:cBhvr>
                                        <p:cTn id="19" dur="500"/>
                                        <p:tgtEl>
                                          <p:spTgt spid="1283090"/>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grpId="1" nodeType="clickEffect">
                                  <p:stCondLst>
                                    <p:cond delay="0"/>
                                  </p:stCondLst>
                                  <p:childTnLst>
                                    <p:animClr clrSpc="hsl" dir="cw">
                                      <p:cBhvr override="childStyle">
                                        <p:cTn id="23" dur="500" fill="hold"/>
                                        <p:tgtEl>
                                          <p:spTgt spid="1283090"/>
                                        </p:tgtEl>
                                        <p:attrNameLst>
                                          <p:attrName>style.color</p:attrName>
                                        </p:attrNameLst>
                                      </p:cBhvr>
                                      <p:by>
                                        <p:hsl h="0" s="-70588" l="0"/>
                                      </p:by>
                                    </p:animClr>
                                    <p:animClr clrSpc="hsl" dir="cw">
                                      <p:cBhvr>
                                        <p:cTn id="24" dur="500" fill="hold"/>
                                        <p:tgtEl>
                                          <p:spTgt spid="1283090"/>
                                        </p:tgtEl>
                                        <p:attrNameLst>
                                          <p:attrName>fillcolor</p:attrName>
                                        </p:attrNameLst>
                                      </p:cBhvr>
                                      <p:by>
                                        <p:hsl h="0" s="-70588" l="0"/>
                                      </p:by>
                                    </p:animClr>
                                    <p:animClr clrSpc="hsl" dir="cw">
                                      <p:cBhvr>
                                        <p:cTn id="25" dur="500" fill="hold"/>
                                        <p:tgtEl>
                                          <p:spTgt spid="1283090"/>
                                        </p:tgtEl>
                                        <p:attrNameLst>
                                          <p:attrName>stroke.color</p:attrName>
                                        </p:attrNameLst>
                                      </p:cBhvr>
                                      <p:by>
                                        <p:hsl h="0" s="-70588" l="0"/>
                                      </p:by>
                                    </p:animClr>
                                    <p:set>
                                      <p:cBhvr>
                                        <p:cTn id="26" dur="500" fill="hold"/>
                                        <p:tgtEl>
                                          <p:spTgt spid="1283090"/>
                                        </p:tgtEl>
                                        <p:attrNameLst>
                                          <p:attrName>fill.type</p:attrName>
                                        </p:attrNameLst>
                                      </p:cBhvr>
                                      <p:to>
                                        <p:strVal val="solid"/>
                                      </p:to>
                                    </p:set>
                                  </p:childTnLst>
                                </p:cTn>
                              </p:par>
                              <p:par>
                                <p:cTn id="27" presetID="22" presetClass="entr" presetSubtype="1" fill="hold" grpId="0" nodeType="withEffect">
                                  <p:stCondLst>
                                    <p:cond delay="0"/>
                                  </p:stCondLst>
                                  <p:childTnLst>
                                    <p:set>
                                      <p:cBhvr>
                                        <p:cTn id="28" dur="1" fill="hold">
                                          <p:stCondLst>
                                            <p:cond delay="0"/>
                                          </p:stCondLst>
                                        </p:cTn>
                                        <p:tgtEl>
                                          <p:spTgt spid="1283080"/>
                                        </p:tgtEl>
                                        <p:attrNameLst>
                                          <p:attrName>style.visibility</p:attrName>
                                        </p:attrNameLst>
                                      </p:cBhvr>
                                      <p:to>
                                        <p:strVal val="visible"/>
                                      </p:to>
                                    </p:set>
                                    <p:animEffect transition="in" filter="wipe(up)">
                                      <p:cBhvr>
                                        <p:cTn id="29" dur="500"/>
                                        <p:tgtEl>
                                          <p:spTgt spid="128308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3025"/>
                                        </p:tgtEl>
                                        <p:attrNameLst>
                                          <p:attrName>style.visibility</p:attrName>
                                        </p:attrNameLst>
                                      </p:cBhvr>
                                      <p:to>
                                        <p:strVal val="visible"/>
                                      </p:to>
                                    </p:set>
                                    <p:animEffect transition="in" filter="fade">
                                      <p:cBhvr>
                                        <p:cTn id="33" dur="500"/>
                                        <p:tgtEl>
                                          <p:spTgt spid="43025"/>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283084"/>
                                        </p:tgtEl>
                                        <p:attrNameLst>
                                          <p:attrName>style.visibility</p:attrName>
                                        </p:attrNameLst>
                                      </p:cBhvr>
                                      <p:to>
                                        <p:strVal val="visible"/>
                                      </p:to>
                                    </p:set>
                                    <p:animEffect transition="in" filter="wipe(up)">
                                      <p:cBhvr>
                                        <p:cTn id="37" dur="500"/>
                                        <p:tgtEl>
                                          <p:spTgt spid="1283084"/>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grpId="1" nodeType="clickEffect">
                                  <p:stCondLst>
                                    <p:cond delay="0"/>
                                  </p:stCondLst>
                                  <p:childTnLst>
                                    <p:animClr clrSpc="hsl" dir="cw">
                                      <p:cBhvr override="childStyle">
                                        <p:cTn id="41" dur="500" fill="hold"/>
                                        <p:tgtEl>
                                          <p:spTgt spid="1283084"/>
                                        </p:tgtEl>
                                        <p:attrNameLst>
                                          <p:attrName>style.color</p:attrName>
                                        </p:attrNameLst>
                                      </p:cBhvr>
                                      <p:by>
                                        <p:hsl h="0" s="-70588" l="0"/>
                                      </p:by>
                                    </p:animClr>
                                    <p:animClr clrSpc="hsl" dir="cw">
                                      <p:cBhvr>
                                        <p:cTn id="42" dur="500" fill="hold"/>
                                        <p:tgtEl>
                                          <p:spTgt spid="1283084"/>
                                        </p:tgtEl>
                                        <p:attrNameLst>
                                          <p:attrName>fillcolor</p:attrName>
                                        </p:attrNameLst>
                                      </p:cBhvr>
                                      <p:by>
                                        <p:hsl h="0" s="-70588" l="0"/>
                                      </p:by>
                                    </p:animClr>
                                    <p:animClr clrSpc="hsl" dir="cw">
                                      <p:cBhvr>
                                        <p:cTn id="43" dur="500" fill="hold"/>
                                        <p:tgtEl>
                                          <p:spTgt spid="1283084"/>
                                        </p:tgtEl>
                                        <p:attrNameLst>
                                          <p:attrName>stroke.color</p:attrName>
                                        </p:attrNameLst>
                                      </p:cBhvr>
                                      <p:by>
                                        <p:hsl h="0" s="-70588" l="0"/>
                                      </p:by>
                                    </p:animClr>
                                    <p:set>
                                      <p:cBhvr>
                                        <p:cTn id="44" dur="500" fill="hold"/>
                                        <p:tgtEl>
                                          <p:spTgt spid="1283084"/>
                                        </p:tgtEl>
                                        <p:attrNameLst>
                                          <p:attrName>fill.type</p:attrName>
                                        </p:attrNameLst>
                                      </p:cBhvr>
                                      <p:to>
                                        <p:strVal val="solid"/>
                                      </p:to>
                                    </p:set>
                                  </p:childTnLst>
                                </p:cTn>
                              </p:par>
                              <p:par>
                                <p:cTn id="45" presetID="22" presetClass="entr" presetSubtype="1" fill="hold" grpId="0" nodeType="withEffect">
                                  <p:stCondLst>
                                    <p:cond delay="0"/>
                                  </p:stCondLst>
                                  <p:childTnLst>
                                    <p:set>
                                      <p:cBhvr>
                                        <p:cTn id="46" dur="1" fill="hold">
                                          <p:stCondLst>
                                            <p:cond delay="0"/>
                                          </p:stCondLst>
                                        </p:cTn>
                                        <p:tgtEl>
                                          <p:spTgt spid="1283088"/>
                                        </p:tgtEl>
                                        <p:attrNameLst>
                                          <p:attrName>style.visibility</p:attrName>
                                        </p:attrNameLst>
                                      </p:cBhvr>
                                      <p:to>
                                        <p:strVal val="visible"/>
                                      </p:to>
                                    </p:set>
                                    <p:animEffect transition="in" filter="wipe(up)">
                                      <p:cBhvr>
                                        <p:cTn id="47" dur="500"/>
                                        <p:tgtEl>
                                          <p:spTgt spid="1283088"/>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3023"/>
                                        </p:tgtEl>
                                        <p:attrNameLst>
                                          <p:attrName>style.visibility</p:attrName>
                                        </p:attrNameLst>
                                      </p:cBhvr>
                                      <p:to>
                                        <p:strVal val="visible"/>
                                      </p:to>
                                    </p:set>
                                    <p:animEffect transition="in" filter="fade">
                                      <p:cBhvr>
                                        <p:cTn id="51" dur="500"/>
                                        <p:tgtEl>
                                          <p:spTgt spid="43023"/>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283089"/>
                                        </p:tgtEl>
                                        <p:attrNameLst>
                                          <p:attrName>style.visibility</p:attrName>
                                        </p:attrNameLst>
                                      </p:cBhvr>
                                      <p:to>
                                        <p:strVal val="visible"/>
                                      </p:to>
                                    </p:set>
                                    <p:animEffect transition="in" filter="wipe(up)">
                                      <p:cBhvr>
                                        <p:cTn id="55" dur="500"/>
                                        <p:tgtEl>
                                          <p:spTgt spid="128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079" grpId="0" animBg="1"/>
      <p:bldP spid="1283080" grpId="0" animBg="1"/>
      <p:bldP spid="1283088" grpId="0" animBg="1"/>
      <p:bldP spid="1283084" grpId="0" animBg="1"/>
      <p:bldP spid="1283084" grpId="1" animBg="1"/>
      <p:bldP spid="1283089" grpId="0" animBg="1"/>
      <p:bldP spid="1283090" grpId="0" animBg="1"/>
      <p:bldP spid="128309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04800" y="268288"/>
            <a:ext cx="8686800" cy="1398587"/>
          </a:xfrm>
        </p:spPr>
        <p:txBody>
          <a:bodyPr>
            <a:normAutofit/>
          </a:bodyPr>
          <a:lstStyle/>
          <a:p>
            <a:r>
              <a:rPr lang="en-US" sz="4000" dirty="0" smtClean="0"/>
              <a:t>An Example of Consultative Selling</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31</a:t>
            </a:fld>
            <a:endParaRPr lang="en-US" dirty="0"/>
          </a:p>
        </p:txBody>
      </p:sp>
    </p:spTree>
    <p:controls>
      <mc:AlternateContent xmlns:mc="http://schemas.openxmlformats.org/markup-compatibility/2006">
        <mc:Choice xmlns:v="urn:schemas-microsoft-com:vml" Requires="v">
          <p:control spid="2064" name="WindowsMediaPlayer1" r:id="rId2" imgW="6095238" imgH="4315427"/>
        </mc:Choice>
        <mc:Fallback>
          <p:control name="WindowsMediaPlayer1" r:id="rId2" imgW="6095238" imgH="4315427">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728788"/>
                  <a:ext cx="6096000" cy="431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Line 26"/>
          <p:cNvSpPr>
            <a:spLocks noChangeShapeType="1"/>
          </p:cNvSpPr>
          <p:nvPr/>
        </p:nvSpPr>
        <p:spPr bwMode="auto">
          <a:xfrm>
            <a:off x="4572000" y="1905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8" name="AutoShape 31"/>
          <p:cNvSpPr>
            <a:spLocks noChangeArrowheads="1"/>
          </p:cNvSpPr>
          <p:nvPr/>
        </p:nvSpPr>
        <p:spPr bwMode="auto">
          <a:xfrm>
            <a:off x="4495800" y="6477000"/>
            <a:ext cx="152400" cy="381000"/>
          </a:xfrm>
          <a:prstGeom prst="downArrow">
            <a:avLst>
              <a:gd name="adj1" fmla="val 13889"/>
              <a:gd name="adj2" fmla="val 39583"/>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17" name="AutoShape 31"/>
          <p:cNvSpPr>
            <a:spLocks noChangeArrowheads="1"/>
          </p:cNvSpPr>
          <p:nvPr/>
        </p:nvSpPr>
        <p:spPr bwMode="auto">
          <a:xfrm>
            <a:off x="4495800" y="4953000"/>
            <a:ext cx="152400" cy="381000"/>
          </a:xfrm>
          <a:prstGeom prst="downArrow">
            <a:avLst>
              <a:gd name="adj1" fmla="val 13889"/>
              <a:gd name="adj2" fmla="val 39583"/>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44037" name="Line 25"/>
          <p:cNvSpPr>
            <a:spLocks noChangeShapeType="1"/>
          </p:cNvSpPr>
          <p:nvPr/>
        </p:nvSpPr>
        <p:spPr bwMode="auto">
          <a:xfrm>
            <a:off x="4576763" y="2590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1295" name="AutoShape 31"/>
          <p:cNvSpPr>
            <a:spLocks noChangeArrowheads="1"/>
          </p:cNvSpPr>
          <p:nvPr/>
        </p:nvSpPr>
        <p:spPr bwMode="auto">
          <a:xfrm>
            <a:off x="4538663" y="3276600"/>
            <a:ext cx="109537" cy="381000"/>
          </a:xfrm>
          <a:prstGeom prst="downArrow">
            <a:avLst>
              <a:gd name="adj1" fmla="val 13889"/>
              <a:gd name="adj2" fmla="val 39582"/>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44039" name="Rectangle 2"/>
          <p:cNvSpPr>
            <a:spLocks noGrp="1" noChangeArrowheads="1"/>
          </p:cNvSpPr>
          <p:nvPr>
            <p:ph type="title"/>
          </p:nvPr>
        </p:nvSpPr>
        <p:spPr>
          <a:xfrm>
            <a:off x="457200" y="-76200"/>
            <a:ext cx="8229600" cy="1398587"/>
          </a:xfrm>
        </p:spPr>
        <p:txBody>
          <a:bodyPr>
            <a:normAutofit/>
          </a:bodyPr>
          <a:lstStyle/>
          <a:p>
            <a:r>
              <a:rPr lang="en-US" altLang="en-US" sz="4000" dirty="0" smtClean="0"/>
              <a:t>Key Steps in the Personal Selling Process  (Exhibit 14-4)</a:t>
            </a:r>
            <a:endParaRPr lang="en-US" sz="4000" dirty="0" smtClean="0"/>
          </a:p>
        </p:txBody>
      </p:sp>
      <p:sp>
        <p:nvSpPr>
          <p:cNvPr id="1291283" name="AutoShape 19"/>
          <p:cNvSpPr>
            <a:spLocks noChangeArrowheads="1"/>
          </p:cNvSpPr>
          <p:nvPr/>
        </p:nvSpPr>
        <p:spPr bwMode="auto">
          <a:xfrm>
            <a:off x="6400800" y="1371600"/>
            <a:ext cx="2559050" cy="4572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Evaluate needs</a:t>
            </a:r>
          </a:p>
        </p:txBody>
      </p:sp>
      <p:sp>
        <p:nvSpPr>
          <p:cNvPr id="1291284" name="AutoShape 20"/>
          <p:cNvSpPr>
            <a:spLocks noChangeArrowheads="1"/>
          </p:cNvSpPr>
          <p:nvPr/>
        </p:nvSpPr>
        <p:spPr bwMode="auto">
          <a:xfrm>
            <a:off x="1828800" y="2819400"/>
            <a:ext cx="5484813" cy="457200"/>
          </a:xfrm>
          <a:prstGeom prst="roundRect">
            <a:avLst>
              <a:gd name="adj" fmla="val 19583"/>
            </a:avLst>
          </a:prstGeom>
          <a:solidFill>
            <a:schemeClr val="accent6"/>
          </a:solidFill>
          <a:ln>
            <a:solidFill>
              <a:srgbClr val="C00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Preplan sales call and presentation(s)</a:t>
            </a:r>
          </a:p>
        </p:txBody>
      </p:sp>
      <p:sp>
        <p:nvSpPr>
          <p:cNvPr id="1291285" name="AutoShape 21"/>
          <p:cNvSpPr>
            <a:spLocks noChangeArrowheads="1"/>
          </p:cNvSpPr>
          <p:nvPr/>
        </p:nvSpPr>
        <p:spPr bwMode="auto">
          <a:xfrm>
            <a:off x="3130550" y="1371600"/>
            <a:ext cx="2925763" cy="4572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Set effort priorities</a:t>
            </a:r>
          </a:p>
        </p:txBody>
      </p:sp>
      <p:sp>
        <p:nvSpPr>
          <p:cNvPr id="1291286" name="AutoShape 22"/>
          <p:cNvSpPr>
            <a:spLocks noChangeArrowheads="1"/>
          </p:cNvSpPr>
          <p:nvPr/>
        </p:nvSpPr>
        <p:spPr bwMode="auto">
          <a:xfrm>
            <a:off x="1828800" y="2133600"/>
            <a:ext cx="5484813" cy="457200"/>
          </a:xfrm>
          <a:prstGeom prst="roundRect">
            <a:avLst>
              <a:gd name="adj" fmla="val 1958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Select target customer</a:t>
            </a:r>
          </a:p>
        </p:txBody>
      </p:sp>
      <p:sp>
        <p:nvSpPr>
          <p:cNvPr id="44044" name="Line 23"/>
          <p:cNvSpPr>
            <a:spLocks noChangeShapeType="1"/>
          </p:cNvSpPr>
          <p:nvPr/>
        </p:nvSpPr>
        <p:spPr bwMode="auto">
          <a:xfrm>
            <a:off x="2743200" y="16764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44045" name="Line 24"/>
          <p:cNvSpPr>
            <a:spLocks noChangeShapeType="1"/>
          </p:cNvSpPr>
          <p:nvPr/>
        </p:nvSpPr>
        <p:spPr bwMode="auto">
          <a:xfrm flipH="1">
            <a:off x="6096000" y="16002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1291" name="AutoShape 27"/>
          <p:cNvSpPr>
            <a:spLocks noChangeArrowheads="1"/>
          </p:cNvSpPr>
          <p:nvPr/>
        </p:nvSpPr>
        <p:spPr bwMode="auto">
          <a:xfrm>
            <a:off x="228600" y="1371600"/>
            <a:ext cx="2559050" cy="4572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Prospect</a:t>
            </a:r>
          </a:p>
        </p:txBody>
      </p:sp>
      <p:sp>
        <p:nvSpPr>
          <p:cNvPr id="1291293" name="AutoShape 29"/>
          <p:cNvSpPr>
            <a:spLocks noChangeArrowheads="1"/>
          </p:cNvSpPr>
          <p:nvPr/>
        </p:nvSpPr>
        <p:spPr bwMode="auto">
          <a:xfrm>
            <a:off x="1371600" y="5410200"/>
            <a:ext cx="6324600" cy="990600"/>
          </a:xfrm>
          <a:prstGeom prst="roundRect">
            <a:avLst>
              <a:gd name="adj" fmla="val 1958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Close the sale (get action)</a:t>
            </a:r>
          </a:p>
        </p:txBody>
      </p:sp>
      <p:sp>
        <p:nvSpPr>
          <p:cNvPr id="1291296" name="AutoShape 32"/>
          <p:cNvSpPr>
            <a:spLocks noChangeArrowheads="1"/>
          </p:cNvSpPr>
          <p:nvPr/>
        </p:nvSpPr>
        <p:spPr bwMode="auto">
          <a:xfrm>
            <a:off x="1371600" y="3733800"/>
            <a:ext cx="6324600" cy="1219200"/>
          </a:xfrm>
          <a:prstGeom prst="roundRect">
            <a:avLst>
              <a:gd name="adj" fmla="val 1958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Make sales presentation</a:t>
            </a:r>
          </a:p>
          <a:p>
            <a:pPr marL="173038" indent="-173038">
              <a:buFontTx/>
              <a:buChar char="•"/>
              <a:defRPr/>
            </a:pPr>
            <a:r>
              <a:rPr lang="en-US" sz="2000" b="1" dirty="0">
                <a:latin typeface="Arial" pitchFamily="34" charset="0"/>
                <a:cs typeface="Arial" pitchFamily="34" charset="0"/>
              </a:rPr>
              <a:t>Create interest</a:t>
            </a:r>
          </a:p>
          <a:p>
            <a:pPr marL="173038" indent="-173038">
              <a:buFontTx/>
              <a:buChar char="•"/>
              <a:defRPr/>
            </a:pPr>
            <a:r>
              <a:rPr lang="en-US" sz="2000" b="1" dirty="0">
                <a:latin typeface="Arial" pitchFamily="34" charset="0"/>
                <a:cs typeface="Arial" pitchFamily="34" charset="0"/>
              </a:rPr>
              <a:t>Overcome problems/objections</a:t>
            </a:r>
          </a:p>
          <a:p>
            <a:pPr marL="173038" indent="-173038">
              <a:buFontTx/>
              <a:buChar char="•"/>
              <a:defRPr/>
            </a:pPr>
            <a:r>
              <a:rPr lang="en-US" sz="2000" b="1" dirty="0">
                <a:latin typeface="Arial" pitchFamily="34" charset="0"/>
                <a:cs typeface="Arial" pitchFamily="34" charset="0"/>
              </a:rPr>
              <a:t>Arouse desire</a:t>
            </a:r>
          </a:p>
        </p:txBody>
      </p:sp>
      <p:sp>
        <p:nvSpPr>
          <p:cNvPr id="19"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91295"/>
                                        </p:tgtEl>
                                        <p:attrNameLst>
                                          <p:attrName>style.visibility</p:attrName>
                                        </p:attrNameLst>
                                      </p:cBhvr>
                                      <p:to>
                                        <p:strVal val="visible"/>
                                      </p:to>
                                    </p:set>
                                    <p:animEffect transition="in" filter="wipe(up)">
                                      <p:cBhvr>
                                        <p:cTn id="7" dur="500"/>
                                        <p:tgtEl>
                                          <p:spTgt spid="129129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91296"/>
                                        </p:tgtEl>
                                        <p:attrNameLst>
                                          <p:attrName>style.visibility</p:attrName>
                                        </p:attrNameLst>
                                      </p:cBhvr>
                                      <p:to>
                                        <p:strVal val="visible"/>
                                      </p:to>
                                    </p:set>
                                    <p:animEffect transition="in" filter="wipe(up)">
                                      <p:cBhvr>
                                        <p:cTn id="11" dur="500"/>
                                        <p:tgtEl>
                                          <p:spTgt spid="12912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91293"/>
                                        </p:tgtEl>
                                        <p:attrNameLst>
                                          <p:attrName>style.visibility</p:attrName>
                                        </p:attrNameLst>
                                      </p:cBhvr>
                                      <p:to>
                                        <p:strVal val="visible"/>
                                      </p:to>
                                    </p:set>
                                    <p:animEffect transition="in" filter="wipe(up)">
                                      <p:cBhvr>
                                        <p:cTn id="20" dur="500"/>
                                        <p:tgtEl>
                                          <p:spTgt spid="1291293"/>
                                        </p:tgtEl>
                                      </p:cBhvr>
                                    </p:animEffect>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291295" grpId="0" animBg="1"/>
      <p:bldP spid="1291293" grpId="0" animBg="1"/>
      <p:bldP spid="129129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Line 30"/>
          <p:cNvSpPr>
            <a:spLocks noChangeShapeType="1"/>
          </p:cNvSpPr>
          <p:nvPr/>
        </p:nvSpPr>
        <p:spPr bwMode="auto">
          <a:xfrm>
            <a:off x="4572000" y="4114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45059" name="Line 25"/>
          <p:cNvSpPr>
            <a:spLocks noChangeShapeType="1"/>
          </p:cNvSpPr>
          <p:nvPr/>
        </p:nvSpPr>
        <p:spPr bwMode="auto">
          <a:xfrm>
            <a:off x="4572000" y="1905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45060" name="Line 24"/>
          <p:cNvSpPr>
            <a:spLocks noChangeShapeType="1"/>
          </p:cNvSpPr>
          <p:nvPr/>
        </p:nvSpPr>
        <p:spPr bwMode="auto">
          <a:xfrm>
            <a:off x="4576763" y="2590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45061" name="Line 23"/>
          <p:cNvSpPr>
            <a:spLocks noChangeShapeType="1"/>
          </p:cNvSpPr>
          <p:nvPr/>
        </p:nvSpPr>
        <p:spPr bwMode="auto">
          <a:xfrm flipH="1">
            <a:off x="6096000" y="16764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45062" name="Rectangle 2"/>
          <p:cNvSpPr>
            <a:spLocks noGrp="1" noChangeArrowheads="1"/>
          </p:cNvSpPr>
          <p:nvPr>
            <p:ph type="title"/>
          </p:nvPr>
        </p:nvSpPr>
        <p:spPr>
          <a:xfrm>
            <a:off x="457200" y="-76200"/>
            <a:ext cx="8229600" cy="1398587"/>
          </a:xfrm>
        </p:spPr>
        <p:txBody>
          <a:bodyPr>
            <a:normAutofit/>
          </a:bodyPr>
          <a:lstStyle/>
          <a:p>
            <a:r>
              <a:rPr lang="en-US" altLang="en-US" sz="4000" dirty="0" smtClean="0"/>
              <a:t>Key Steps in the Personal Selling Process  (Exhibit 14-4)</a:t>
            </a:r>
            <a:endParaRPr lang="en-US" sz="4000" dirty="0" smtClean="0"/>
          </a:p>
        </p:txBody>
      </p:sp>
      <p:sp>
        <p:nvSpPr>
          <p:cNvPr id="1293329" name="AutoShape 17"/>
          <p:cNvSpPr>
            <a:spLocks noChangeArrowheads="1"/>
          </p:cNvSpPr>
          <p:nvPr/>
        </p:nvSpPr>
        <p:spPr bwMode="auto">
          <a:xfrm>
            <a:off x="6400800" y="1371600"/>
            <a:ext cx="2559050" cy="4572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Evaluate needs</a:t>
            </a:r>
          </a:p>
        </p:txBody>
      </p:sp>
      <p:sp>
        <p:nvSpPr>
          <p:cNvPr id="1293330" name="AutoShape 18"/>
          <p:cNvSpPr>
            <a:spLocks noChangeArrowheads="1"/>
          </p:cNvSpPr>
          <p:nvPr/>
        </p:nvSpPr>
        <p:spPr bwMode="auto">
          <a:xfrm>
            <a:off x="1828800" y="2819400"/>
            <a:ext cx="5484813" cy="457200"/>
          </a:xfrm>
          <a:prstGeom prst="roundRect">
            <a:avLst>
              <a:gd name="adj" fmla="val 19583"/>
            </a:avLst>
          </a:prstGeom>
          <a:solidFill>
            <a:schemeClr val="accent6"/>
          </a:solidFill>
          <a:ln>
            <a:solidFill>
              <a:srgbClr val="C00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Preplan sales call and presentation(s)</a:t>
            </a:r>
          </a:p>
        </p:txBody>
      </p:sp>
      <p:sp>
        <p:nvSpPr>
          <p:cNvPr id="1293331" name="AutoShape 19"/>
          <p:cNvSpPr>
            <a:spLocks noChangeArrowheads="1"/>
          </p:cNvSpPr>
          <p:nvPr/>
        </p:nvSpPr>
        <p:spPr bwMode="auto">
          <a:xfrm>
            <a:off x="3130550" y="1371600"/>
            <a:ext cx="2925763" cy="4572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Set effort priorities</a:t>
            </a:r>
          </a:p>
        </p:txBody>
      </p:sp>
      <p:sp>
        <p:nvSpPr>
          <p:cNvPr id="1293332" name="AutoShape 20"/>
          <p:cNvSpPr>
            <a:spLocks noChangeArrowheads="1"/>
          </p:cNvSpPr>
          <p:nvPr/>
        </p:nvSpPr>
        <p:spPr bwMode="auto">
          <a:xfrm>
            <a:off x="1828800" y="2133600"/>
            <a:ext cx="5484813" cy="457200"/>
          </a:xfrm>
          <a:prstGeom prst="roundRect">
            <a:avLst>
              <a:gd name="adj" fmla="val 1958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Select target customer</a:t>
            </a:r>
          </a:p>
        </p:txBody>
      </p:sp>
      <p:sp>
        <p:nvSpPr>
          <p:cNvPr id="45067" name="Line 21"/>
          <p:cNvSpPr>
            <a:spLocks noChangeShapeType="1"/>
          </p:cNvSpPr>
          <p:nvPr/>
        </p:nvSpPr>
        <p:spPr bwMode="auto">
          <a:xfrm>
            <a:off x="2743200" y="16764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45068" name="Line 22"/>
          <p:cNvSpPr>
            <a:spLocks noChangeShapeType="1"/>
          </p:cNvSpPr>
          <p:nvPr/>
        </p:nvSpPr>
        <p:spPr bwMode="auto">
          <a:xfrm>
            <a:off x="4572000" y="3352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3338" name="AutoShape 26"/>
          <p:cNvSpPr>
            <a:spLocks noChangeArrowheads="1"/>
          </p:cNvSpPr>
          <p:nvPr/>
        </p:nvSpPr>
        <p:spPr bwMode="auto">
          <a:xfrm>
            <a:off x="228600" y="1371600"/>
            <a:ext cx="2559050" cy="457200"/>
          </a:xfrm>
          <a:prstGeom prst="roundRect">
            <a:avLst>
              <a:gd name="adj" fmla="val 1958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defRPr/>
            </a:pPr>
            <a:r>
              <a:rPr lang="en-US" sz="2000" b="1" dirty="0">
                <a:latin typeface="Arial" pitchFamily="34" charset="0"/>
                <a:cs typeface="Arial" pitchFamily="34" charset="0"/>
              </a:rPr>
              <a:t>Prospect</a:t>
            </a:r>
          </a:p>
        </p:txBody>
      </p:sp>
      <p:sp>
        <p:nvSpPr>
          <p:cNvPr id="1293339" name="AutoShape 27"/>
          <p:cNvSpPr>
            <a:spLocks noChangeArrowheads="1"/>
          </p:cNvSpPr>
          <p:nvPr/>
        </p:nvSpPr>
        <p:spPr bwMode="auto">
          <a:xfrm>
            <a:off x="1830388" y="4343400"/>
            <a:ext cx="5484812" cy="457200"/>
          </a:xfrm>
          <a:prstGeom prst="roundRect">
            <a:avLst>
              <a:gd name="adj" fmla="val 1958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Close the sale (get action)</a:t>
            </a:r>
          </a:p>
        </p:txBody>
      </p:sp>
      <p:sp>
        <p:nvSpPr>
          <p:cNvPr id="1293340" name="AutoShape 28"/>
          <p:cNvSpPr>
            <a:spLocks noChangeArrowheads="1"/>
          </p:cNvSpPr>
          <p:nvPr/>
        </p:nvSpPr>
        <p:spPr bwMode="auto">
          <a:xfrm>
            <a:off x="2286000" y="4876800"/>
            <a:ext cx="152400" cy="304800"/>
          </a:xfrm>
          <a:prstGeom prst="downArrow">
            <a:avLst>
              <a:gd name="adj1" fmla="val 13889"/>
              <a:gd name="adj2" fmla="val 39583"/>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1293341" name="AutoShape 29"/>
          <p:cNvSpPr>
            <a:spLocks noChangeArrowheads="1"/>
          </p:cNvSpPr>
          <p:nvPr/>
        </p:nvSpPr>
        <p:spPr bwMode="auto">
          <a:xfrm>
            <a:off x="1830388" y="3581400"/>
            <a:ext cx="5484812" cy="457200"/>
          </a:xfrm>
          <a:prstGeom prst="roundRect">
            <a:avLst>
              <a:gd name="adj" fmla="val 1958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Make sales presentation</a:t>
            </a:r>
          </a:p>
        </p:txBody>
      </p:sp>
      <p:sp>
        <p:nvSpPr>
          <p:cNvPr id="1293343" name="AutoShape 31"/>
          <p:cNvSpPr>
            <a:spLocks noChangeArrowheads="1"/>
          </p:cNvSpPr>
          <p:nvPr/>
        </p:nvSpPr>
        <p:spPr bwMode="auto">
          <a:xfrm>
            <a:off x="609600" y="5257800"/>
            <a:ext cx="3427413" cy="1219200"/>
          </a:xfrm>
          <a:prstGeom prst="roundRect">
            <a:avLst>
              <a:gd name="adj" fmla="val 19583"/>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Follow up after sales call to establish relationship</a:t>
            </a:r>
          </a:p>
        </p:txBody>
      </p:sp>
      <p:sp>
        <p:nvSpPr>
          <p:cNvPr id="1293345" name="AutoShape 33"/>
          <p:cNvSpPr>
            <a:spLocks noChangeArrowheads="1"/>
          </p:cNvSpPr>
          <p:nvPr/>
        </p:nvSpPr>
        <p:spPr bwMode="auto">
          <a:xfrm>
            <a:off x="5105400" y="5257800"/>
            <a:ext cx="3427413" cy="1219200"/>
          </a:xfrm>
          <a:prstGeom prst="roundRect">
            <a:avLst>
              <a:gd name="adj" fmla="val 19583"/>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marL="173038" indent="-173038">
              <a:defRPr/>
            </a:pPr>
            <a:r>
              <a:rPr lang="en-US" sz="2000" b="1" dirty="0">
                <a:latin typeface="Arial" pitchFamily="34" charset="0"/>
                <a:cs typeface="Arial" pitchFamily="34" charset="0"/>
              </a:rPr>
              <a:t>Follow-up after the purchase to maintain and enhance relationship</a:t>
            </a:r>
          </a:p>
        </p:txBody>
      </p:sp>
      <p:sp>
        <p:nvSpPr>
          <p:cNvPr id="1293348" name="Line 36"/>
          <p:cNvSpPr>
            <a:spLocks noChangeShapeType="1"/>
          </p:cNvSpPr>
          <p:nvPr/>
        </p:nvSpPr>
        <p:spPr bwMode="auto">
          <a:xfrm flipV="1">
            <a:off x="8763000" y="1905000"/>
            <a:ext cx="0" cy="4800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3349" name="Line 37"/>
          <p:cNvSpPr>
            <a:spLocks noChangeShapeType="1"/>
          </p:cNvSpPr>
          <p:nvPr/>
        </p:nvSpPr>
        <p:spPr bwMode="auto">
          <a:xfrm flipH="1" flipV="1">
            <a:off x="7391400" y="23622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3350" name="Line 38"/>
          <p:cNvSpPr>
            <a:spLocks noChangeShapeType="1"/>
          </p:cNvSpPr>
          <p:nvPr/>
        </p:nvSpPr>
        <p:spPr bwMode="auto">
          <a:xfrm flipH="1" flipV="1">
            <a:off x="7391400" y="30480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3351" name="Line 39"/>
          <p:cNvSpPr>
            <a:spLocks noChangeShapeType="1"/>
          </p:cNvSpPr>
          <p:nvPr/>
        </p:nvSpPr>
        <p:spPr bwMode="auto">
          <a:xfrm flipH="1" flipV="1">
            <a:off x="7391400" y="38100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3352" name="Line 40"/>
          <p:cNvSpPr>
            <a:spLocks noChangeShapeType="1"/>
          </p:cNvSpPr>
          <p:nvPr/>
        </p:nvSpPr>
        <p:spPr bwMode="auto">
          <a:xfrm flipH="1" flipV="1">
            <a:off x="7391400" y="45720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3353" name="Text Box 41"/>
          <p:cNvSpPr txBox="1">
            <a:spLocks noChangeArrowheads="1"/>
          </p:cNvSpPr>
          <p:nvPr/>
        </p:nvSpPr>
        <p:spPr bwMode="auto">
          <a:xfrm>
            <a:off x="7524750" y="32146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800" b="1">
                <a:latin typeface="Arial" pitchFamily="34" charset="0"/>
                <a:cs typeface="Arial" pitchFamily="34" charset="0"/>
              </a:rPr>
              <a:t>Feedback</a:t>
            </a:r>
          </a:p>
        </p:txBody>
      </p:sp>
      <p:sp>
        <p:nvSpPr>
          <p:cNvPr id="1293354" name="Line 42"/>
          <p:cNvSpPr>
            <a:spLocks noChangeShapeType="1"/>
          </p:cNvSpPr>
          <p:nvPr/>
        </p:nvSpPr>
        <p:spPr bwMode="auto">
          <a:xfrm>
            <a:off x="2362200" y="6705600"/>
            <a:ext cx="4572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293355" name="Line 43"/>
          <p:cNvSpPr>
            <a:spLocks noChangeShapeType="1"/>
          </p:cNvSpPr>
          <p:nvPr/>
        </p:nvSpPr>
        <p:spPr bwMode="auto">
          <a:xfrm>
            <a:off x="6934200" y="6705600"/>
            <a:ext cx="1828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cxnSp>
        <p:nvCxnSpPr>
          <p:cNvPr id="31" name="Straight Arrow Connector 30"/>
          <p:cNvCxnSpPr/>
          <p:nvPr/>
        </p:nvCxnSpPr>
        <p:spPr>
          <a:xfrm rot="5400000">
            <a:off x="2286794" y="6628606"/>
            <a:ext cx="152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6858794" y="6628606"/>
            <a:ext cx="152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AutoShape 28"/>
          <p:cNvSpPr>
            <a:spLocks noChangeArrowheads="1"/>
          </p:cNvSpPr>
          <p:nvPr/>
        </p:nvSpPr>
        <p:spPr bwMode="auto">
          <a:xfrm>
            <a:off x="6705600" y="4876800"/>
            <a:ext cx="152400" cy="304800"/>
          </a:xfrm>
          <a:prstGeom prst="downArrow">
            <a:avLst>
              <a:gd name="adj1" fmla="val 13889"/>
              <a:gd name="adj2" fmla="val 39583"/>
            </a:avLst>
          </a:prstGeom>
          <a:solidFill>
            <a:schemeClr val="tx1"/>
          </a:solidFill>
          <a:ln w="38100" algn="ctr">
            <a:solidFill>
              <a:schemeClr val="tx1"/>
            </a:solidFill>
            <a:miter lim="800000"/>
            <a:headEnd/>
            <a:tailEnd/>
          </a:ln>
        </p:spPr>
        <p:txBody>
          <a:bodyPr wrap="none" anchor="ctr"/>
          <a:lstStyle/>
          <a:p>
            <a:endParaRPr lang="en-US" b="1">
              <a:latin typeface="Arial" pitchFamily="34" charset="0"/>
              <a:cs typeface="Arial" pitchFamily="34" charset="0"/>
            </a:endParaRPr>
          </a:p>
        </p:txBody>
      </p:sp>
      <p:sp>
        <p:nvSpPr>
          <p:cNvPr id="32"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93340"/>
                                        </p:tgtEl>
                                        <p:attrNameLst>
                                          <p:attrName>style.visibility</p:attrName>
                                        </p:attrNameLst>
                                      </p:cBhvr>
                                      <p:to>
                                        <p:strVal val="visible"/>
                                      </p:to>
                                    </p:set>
                                    <p:animEffect transition="in" filter="wipe(up)">
                                      <p:cBhvr>
                                        <p:cTn id="7" dur="500"/>
                                        <p:tgtEl>
                                          <p:spTgt spid="129334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93343"/>
                                        </p:tgtEl>
                                        <p:attrNameLst>
                                          <p:attrName>style.visibility</p:attrName>
                                        </p:attrNameLst>
                                      </p:cBhvr>
                                      <p:to>
                                        <p:strVal val="visible"/>
                                      </p:to>
                                    </p:set>
                                    <p:animEffect transition="in" filter="wipe(up)">
                                      <p:cBhvr>
                                        <p:cTn id="11" dur="500"/>
                                        <p:tgtEl>
                                          <p:spTgt spid="1293343"/>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93345"/>
                                        </p:tgtEl>
                                        <p:attrNameLst>
                                          <p:attrName>style.visibility</p:attrName>
                                        </p:attrNameLst>
                                      </p:cBhvr>
                                      <p:to>
                                        <p:strVal val="visible"/>
                                      </p:to>
                                    </p:set>
                                    <p:animEffect transition="in" filter="wipe(up)">
                                      <p:cBhvr>
                                        <p:cTn id="19" dur="500"/>
                                        <p:tgtEl>
                                          <p:spTgt spid="1293345"/>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93354"/>
                                        </p:tgtEl>
                                        <p:attrNameLst>
                                          <p:attrName>style.visibility</p:attrName>
                                        </p:attrNameLst>
                                      </p:cBhvr>
                                      <p:to>
                                        <p:strVal val="visible"/>
                                      </p:to>
                                    </p:set>
                                    <p:animEffect transition="in" filter="wipe(left)">
                                      <p:cBhvr>
                                        <p:cTn id="31" dur="500"/>
                                        <p:tgtEl>
                                          <p:spTgt spid="1293354"/>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93355"/>
                                        </p:tgtEl>
                                        <p:attrNameLst>
                                          <p:attrName>style.visibility</p:attrName>
                                        </p:attrNameLst>
                                      </p:cBhvr>
                                      <p:to>
                                        <p:strVal val="visible"/>
                                      </p:to>
                                    </p:set>
                                    <p:animEffect transition="in" filter="wipe(left)">
                                      <p:cBhvr>
                                        <p:cTn id="35" dur="500"/>
                                        <p:tgtEl>
                                          <p:spTgt spid="1293355"/>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293348"/>
                                        </p:tgtEl>
                                        <p:attrNameLst>
                                          <p:attrName>style.visibility</p:attrName>
                                        </p:attrNameLst>
                                      </p:cBhvr>
                                      <p:to>
                                        <p:strVal val="visible"/>
                                      </p:to>
                                    </p:set>
                                    <p:animEffect transition="in" filter="wipe(down)">
                                      <p:cBhvr>
                                        <p:cTn id="39" dur="500"/>
                                        <p:tgtEl>
                                          <p:spTgt spid="1293348"/>
                                        </p:tgtEl>
                                      </p:cBhvr>
                                    </p:animEffect>
                                  </p:childTnLst>
                                </p:cTn>
                              </p:par>
                            </p:childTnLst>
                          </p:cTn>
                        </p:par>
                        <p:par>
                          <p:cTn id="40" fill="hold" nodeType="afterGroup">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293352"/>
                                        </p:tgtEl>
                                        <p:attrNameLst>
                                          <p:attrName>style.visibility</p:attrName>
                                        </p:attrNameLst>
                                      </p:cBhvr>
                                      <p:to>
                                        <p:strVal val="visible"/>
                                      </p:to>
                                    </p:set>
                                    <p:animEffect transition="in" filter="wipe(right)">
                                      <p:cBhvr>
                                        <p:cTn id="43" dur="500"/>
                                        <p:tgtEl>
                                          <p:spTgt spid="1293352"/>
                                        </p:tgtEl>
                                      </p:cBhvr>
                                    </p:animEffect>
                                  </p:childTnLst>
                                </p:cTn>
                              </p:par>
                            </p:childTnLst>
                          </p:cTn>
                        </p:par>
                        <p:par>
                          <p:cTn id="44" fill="hold" nodeType="afterGroup">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293351"/>
                                        </p:tgtEl>
                                        <p:attrNameLst>
                                          <p:attrName>style.visibility</p:attrName>
                                        </p:attrNameLst>
                                      </p:cBhvr>
                                      <p:to>
                                        <p:strVal val="visible"/>
                                      </p:to>
                                    </p:set>
                                    <p:animEffect transition="in" filter="wipe(right)">
                                      <p:cBhvr>
                                        <p:cTn id="47" dur="500"/>
                                        <p:tgtEl>
                                          <p:spTgt spid="1293351"/>
                                        </p:tgtEl>
                                      </p:cBhvr>
                                    </p:animEffect>
                                  </p:childTnLst>
                                </p:cTn>
                              </p:par>
                            </p:childTnLst>
                          </p:cTn>
                        </p:par>
                        <p:par>
                          <p:cTn id="48" fill="hold" nodeType="afterGroup">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293350"/>
                                        </p:tgtEl>
                                        <p:attrNameLst>
                                          <p:attrName>style.visibility</p:attrName>
                                        </p:attrNameLst>
                                      </p:cBhvr>
                                      <p:to>
                                        <p:strVal val="visible"/>
                                      </p:to>
                                    </p:set>
                                    <p:animEffect transition="in" filter="wipe(right)">
                                      <p:cBhvr>
                                        <p:cTn id="51" dur="500"/>
                                        <p:tgtEl>
                                          <p:spTgt spid="1293350"/>
                                        </p:tgtEl>
                                      </p:cBhvr>
                                    </p:animEffect>
                                  </p:childTnLst>
                                </p:cTn>
                              </p:par>
                            </p:childTnLst>
                          </p:cTn>
                        </p:par>
                        <p:par>
                          <p:cTn id="52" fill="hold" nodeType="afterGroup">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1293349"/>
                                        </p:tgtEl>
                                        <p:attrNameLst>
                                          <p:attrName>style.visibility</p:attrName>
                                        </p:attrNameLst>
                                      </p:cBhvr>
                                      <p:to>
                                        <p:strVal val="visible"/>
                                      </p:to>
                                    </p:set>
                                    <p:animEffect transition="in" filter="wipe(right)">
                                      <p:cBhvr>
                                        <p:cTn id="55" dur="500"/>
                                        <p:tgtEl>
                                          <p:spTgt spid="1293349"/>
                                        </p:tgtEl>
                                      </p:cBhvr>
                                    </p:animEffect>
                                  </p:child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293353"/>
                                        </p:tgtEl>
                                        <p:attrNameLst>
                                          <p:attrName>style.visibility</p:attrName>
                                        </p:attrNameLst>
                                      </p:cBhvr>
                                      <p:to>
                                        <p:strVal val="visible"/>
                                      </p:to>
                                    </p:set>
                                    <p:animEffect transition="in" filter="wipe(left)">
                                      <p:cBhvr>
                                        <p:cTn id="59" dur="500"/>
                                        <p:tgtEl>
                                          <p:spTgt spid="1293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40" grpId="0" animBg="1"/>
      <p:bldP spid="1293343" grpId="0" animBg="1"/>
      <p:bldP spid="1293345" grpId="0" animBg="1"/>
      <p:bldP spid="1293348" grpId="0" animBg="1"/>
      <p:bldP spid="1293349" grpId="0" animBg="1"/>
      <p:bldP spid="1293350" grpId="0" animBg="1"/>
      <p:bldP spid="1293351" grpId="0" animBg="1"/>
      <p:bldP spid="1293352" grpId="0" animBg="1"/>
      <p:bldP spid="1293353" grpId="0"/>
      <p:bldP spid="1293354" grpId="0" animBg="1"/>
      <p:bldP spid="1293355"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Checking Your Knowledge</a:t>
            </a:r>
          </a:p>
        </p:txBody>
      </p:sp>
      <p:sp>
        <p:nvSpPr>
          <p:cNvPr id="46083" name="Rectangle 3"/>
          <p:cNvSpPr>
            <a:spLocks noGrp="1" noChangeArrowheads="1"/>
          </p:cNvSpPr>
          <p:nvPr>
            <p:ph idx="1"/>
          </p:nvPr>
        </p:nvSpPr>
        <p:spPr>
          <a:xfrm>
            <a:off x="457200" y="1882808"/>
            <a:ext cx="8229600" cy="4975192"/>
          </a:xfrm>
        </p:spPr>
        <p:txBody>
          <a:bodyPr>
            <a:normAutofit fontScale="70000" lnSpcReduction="20000"/>
          </a:bodyPr>
          <a:lstStyle/>
          <a:p>
            <a:r>
              <a:rPr lang="en-US" dirty="0" smtClean="0"/>
              <a:t>Light-the-Way, Inc. sells standard household items such as cleaners, trash bags, and light bulbs via telemarketing. The products are made or packaged by people who are visually impaired. The company donates a percentage of its sales revenue to organizations that provide services to the blind. The telephone sales presentation emphasizes this fact and the quality of the merchandise. The salesperson making the calls reads the same sales script to every potential customer who is called. The only opportunity for the customer to talk comes when the salesperson attempts to close the sale. This is an example of a(n):</a:t>
            </a:r>
          </a:p>
          <a:p>
            <a:endParaRPr lang="en-US" dirty="0" smtClean="0"/>
          </a:p>
          <a:p>
            <a:pPr marL="461963" indent="-461963"/>
            <a:r>
              <a:rPr lang="en-US" dirty="0" smtClean="0"/>
              <a:t>A.	consultative selling approach.</a:t>
            </a:r>
          </a:p>
          <a:p>
            <a:pPr marL="461963" indent="-461963"/>
            <a:r>
              <a:rPr lang="en-US" dirty="0" smtClean="0"/>
              <a:t>B.	selling formula approach.</a:t>
            </a:r>
          </a:p>
          <a:p>
            <a:pPr marL="461963" indent="-461963"/>
            <a:r>
              <a:rPr lang="en-US" dirty="0" smtClean="0"/>
              <a:t>C.	prospecting approach.  </a:t>
            </a:r>
          </a:p>
          <a:p>
            <a:pPr marL="461963" indent="-461963"/>
            <a:r>
              <a:rPr lang="en-US" dirty="0" smtClean="0"/>
              <a:t>D.	systems selling approach.</a:t>
            </a:r>
          </a:p>
          <a:p>
            <a:pPr marL="461963" indent="-461963"/>
            <a:r>
              <a:rPr lang="en-US" dirty="0" smtClean="0"/>
              <a:t>E.	prepared sales presentation.</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You should now be able to:</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sz="3100" dirty="0" smtClean="0"/>
              <a:t>Understand the importance and nature of personal selling.</a:t>
            </a:r>
          </a:p>
          <a:p>
            <a:pPr marL="514350" indent="-514350">
              <a:buFont typeface="+mj-lt"/>
              <a:buAutoNum type="arabicPeriod"/>
            </a:pPr>
            <a:r>
              <a:rPr lang="en-US" sz="3100" dirty="0" smtClean="0"/>
              <a:t>Know the three basic sales tasks—order-getting, order-taking, and supporting—and what various kinds of salespeople can be expected to do.</a:t>
            </a:r>
          </a:p>
          <a:p>
            <a:pPr marL="514350" indent="-514350">
              <a:buFont typeface="+mj-lt"/>
              <a:buAutoNum type="arabicPeriod"/>
            </a:pPr>
            <a:r>
              <a:rPr lang="en-US" sz="3100" dirty="0" smtClean="0"/>
              <a:t>Understand why customer service presents different challenges than other personal selling tasks. </a:t>
            </a:r>
          </a:p>
          <a:p>
            <a:pPr marL="514350" indent="-514350">
              <a:buFont typeface="+mj-lt"/>
              <a:buAutoNum type="arabicPeriod"/>
            </a:pPr>
            <a:r>
              <a:rPr lang="en-US" sz="3100" dirty="0" smtClean="0"/>
              <a:t>Know the different ways sales managers can organize salespeople so that personal selling jobs are handled effectively. </a:t>
            </a:r>
          </a:p>
          <a:p>
            <a:pPr marL="514350" indent="-514350">
              <a:buFont typeface="+mj-lt"/>
              <a:buAutoNum type="arabicPeriod"/>
            </a:pPr>
            <a:r>
              <a:rPr lang="en-US" sz="3100" dirty="0" smtClean="0"/>
              <a:t>Know how sales technology affects the way sales tasks are performed</a:t>
            </a:r>
            <a:r>
              <a:rPr lang="en-US" dirty="0" smtClean="0"/>
              <a:t>.  </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You should now be able to:</a:t>
            </a:r>
          </a:p>
        </p:txBody>
      </p:sp>
      <p:sp>
        <p:nvSpPr>
          <p:cNvPr id="3" name="Content Placeholder 2"/>
          <p:cNvSpPr>
            <a:spLocks noGrp="1"/>
          </p:cNvSpPr>
          <p:nvPr>
            <p:ph idx="1"/>
          </p:nvPr>
        </p:nvSpPr>
        <p:spPr/>
        <p:txBody>
          <a:bodyPr>
            <a:normAutofit/>
          </a:bodyPr>
          <a:lstStyle/>
          <a:p>
            <a:pPr marL="514350" indent="-514350">
              <a:buFont typeface="+mj-lt"/>
              <a:buAutoNum type="arabicPeriod" startAt="6"/>
            </a:pPr>
            <a:r>
              <a:rPr lang="en-US" sz="2400" dirty="0" smtClean="0"/>
              <a:t>Know what the sales manager must do, including selecting, training, and organizing salespeople to carry out the personal selling job.  </a:t>
            </a:r>
          </a:p>
          <a:p>
            <a:pPr marL="514350" indent="-514350">
              <a:buFont typeface="+mj-lt"/>
              <a:buAutoNum type="arabicPeriod" startAt="6"/>
            </a:pPr>
            <a:r>
              <a:rPr lang="en-US" sz="2400" dirty="0" smtClean="0"/>
              <a:t>Understand how the right compensation plan can help motivate and control salespeople.</a:t>
            </a:r>
          </a:p>
          <a:p>
            <a:pPr marL="514350" indent="-514350">
              <a:buFont typeface="+mj-lt"/>
              <a:buAutoNum type="arabicPeriod" startAt="6"/>
            </a:pPr>
            <a:r>
              <a:rPr lang="en-US" sz="2400" dirty="0" smtClean="0"/>
              <a:t>Understand when and where to use the three types of sales presentations.  </a:t>
            </a:r>
          </a:p>
          <a:p>
            <a:pPr marL="514350" indent="-514350">
              <a:buFont typeface="+mj-lt"/>
              <a:buAutoNum type="arabicPeriod" startAt="6"/>
            </a:pPr>
            <a:r>
              <a:rPr lang="en-US" sz="2400" dirty="0" smtClean="0"/>
              <a:t>Understand important new terms.</a:t>
            </a:r>
          </a:p>
          <a:p>
            <a:endParaRPr lang="en-US" dirty="0" smtClean="0"/>
          </a:p>
          <a:p>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r>
              <a:rPr lang="en-US" smtClean="0"/>
              <a:t>Key Terms</a:t>
            </a:r>
          </a:p>
        </p:txBody>
      </p:sp>
      <p:sp>
        <p:nvSpPr>
          <p:cNvPr id="49155" name="Content Placeholder 4"/>
          <p:cNvSpPr>
            <a:spLocks noGrp="1"/>
          </p:cNvSpPr>
          <p:nvPr>
            <p:ph sz="half" idx="1"/>
          </p:nvPr>
        </p:nvSpPr>
        <p:spPr/>
        <p:txBody>
          <a:bodyPr/>
          <a:lstStyle/>
          <a:p>
            <a:pPr marL="514350" indent="-514350">
              <a:buFont typeface="+mj-lt"/>
              <a:buAutoNum type="arabicPeriod"/>
            </a:pPr>
            <a:r>
              <a:rPr lang="en-US" dirty="0" smtClean="0"/>
              <a:t>basic sales tasks</a:t>
            </a:r>
          </a:p>
          <a:p>
            <a:pPr marL="514350" indent="-514350">
              <a:buFont typeface="+mj-lt"/>
              <a:buAutoNum type="arabicPeriod"/>
            </a:pPr>
            <a:r>
              <a:rPr lang="en-US" dirty="0" smtClean="0"/>
              <a:t>order getters</a:t>
            </a:r>
          </a:p>
          <a:p>
            <a:pPr marL="514350" indent="-514350">
              <a:buFont typeface="+mj-lt"/>
              <a:buAutoNum type="arabicPeriod"/>
            </a:pPr>
            <a:r>
              <a:rPr lang="en-US" dirty="0" smtClean="0"/>
              <a:t>order-getting</a:t>
            </a:r>
          </a:p>
          <a:p>
            <a:pPr marL="514350" indent="-514350">
              <a:buFont typeface="+mj-lt"/>
              <a:buAutoNum type="arabicPeriod"/>
            </a:pPr>
            <a:r>
              <a:rPr lang="en-US" dirty="0" smtClean="0"/>
              <a:t>order takers </a:t>
            </a:r>
          </a:p>
          <a:p>
            <a:pPr marL="514350" indent="-514350">
              <a:buFont typeface="+mj-lt"/>
              <a:buAutoNum type="arabicPeriod"/>
            </a:pPr>
            <a:r>
              <a:rPr lang="en-US" dirty="0" smtClean="0"/>
              <a:t>order-taking</a:t>
            </a:r>
          </a:p>
          <a:p>
            <a:pPr marL="514350" indent="-514350">
              <a:buFont typeface="+mj-lt"/>
              <a:buAutoNum type="arabicPeriod"/>
            </a:pPr>
            <a:r>
              <a:rPr lang="en-US" dirty="0" smtClean="0"/>
              <a:t>supporting salespeople</a:t>
            </a:r>
          </a:p>
          <a:p>
            <a:pPr marL="514350" indent="-514350">
              <a:buFont typeface="+mj-lt"/>
              <a:buAutoNum type="arabicPeriod"/>
            </a:pPr>
            <a:r>
              <a:rPr lang="en-US" dirty="0" smtClean="0"/>
              <a:t>missionary salespeople</a:t>
            </a:r>
          </a:p>
          <a:p>
            <a:pPr marL="514350" indent="-514350">
              <a:buFont typeface="+mj-lt"/>
              <a:buAutoNum type="arabicPeriod"/>
            </a:pPr>
            <a:r>
              <a:rPr lang="en-US" dirty="0" smtClean="0"/>
              <a:t>technical specialists</a:t>
            </a:r>
          </a:p>
          <a:p>
            <a:endParaRPr lang="en-US" dirty="0" smtClean="0"/>
          </a:p>
        </p:txBody>
      </p:sp>
      <p:sp>
        <p:nvSpPr>
          <p:cNvPr id="4" name="Content Placeholder 3"/>
          <p:cNvSpPr>
            <a:spLocks noGrp="1"/>
          </p:cNvSpPr>
          <p:nvPr>
            <p:ph sz="half" idx="2"/>
          </p:nvPr>
        </p:nvSpPr>
        <p:spPr/>
        <p:txBody>
          <a:bodyPr/>
          <a:lstStyle/>
          <a:p>
            <a:pPr marL="514350" indent="-514350">
              <a:buFont typeface="+mj-lt"/>
              <a:buAutoNum type="arabicPeriod" startAt="9"/>
            </a:pPr>
            <a:r>
              <a:rPr lang="en-US" dirty="0"/>
              <a:t>customer service reps</a:t>
            </a:r>
          </a:p>
          <a:p>
            <a:pPr marL="514350" indent="-514350">
              <a:buFont typeface="+mj-lt"/>
              <a:buAutoNum type="arabicPeriod" startAt="9"/>
            </a:pPr>
            <a:r>
              <a:rPr lang="en-US" dirty="0" smtClean="0"/>
              <a:t>team selling</a:t>
            </a:r>
          </a:p>
          <a:p>
            <a:pPr marL="514350" indent="-514350">
              <a:buFont typeface="+mj-lt"/>
              <a:buAutoNum type="arabicPeriod" startAt="9"/>
            </a:pPr>
            <a:r>
              <a:rPr lang="en-US" dirty="0" smtClean="0"/>
              <a:t>major accounts sales force</a:t>
            </a:r>
          </a:p>
          <a:p>
            <a:pPr marL="514350" indent="-514350">
              <a:buFont typeface="+mj-lt"/>
              <a:buAutoNum type="arabicPeriod" startAt="9"/>
            </a:pPr>
            <a:r>
              <a:rPr lang="en-US" dirty="0" smtClean="0"/>
              <a:t>telemarketing</a:t>
            </a:r>
          </a:p>
          <a:p>
            <a:pPr marL="514350" indent="-514350">
              <a:buFont typeface="+mj-lt"/>
              <a:buAutoNum type="arabicPeriod" startAt="9"/>
            </a:pPr>
            <a:r>
              <a:rPr lang="en-US" dirty="0" smtClean="0"/>
              <a:t>sales territory</a:t>
            </a:r>
          </a:p>
          <a:p>
            <a:pPr marL="514350" indent="-514350">
              <a:buFont typeface="+mj-lt"/>
              <a:buAutoNum type="arabicPeriod" startAt="9"/>
            </a:pPr>
            <a:r>
              <a:rPr lang="en-US" dirty="0" smtClean="0"/>
              <a:t>job description</a:t>
            </a:r>
          </a:p>
          <a:p>
            <a:pPr marL="514350" indent="-514350">
              <a:buFont typeface="+mj-lt"/>
              <a:buAutoNum type="arabicPeriod" startAt="9"/>
            </a:pPr>
            <a:r>
              <a:rPr lang="en-US" dirty="0" smtClean="0"/>
              <a:t>sales quota</a:t>
            </a:r>
          </a:p>
          <a:p>
            <a:pPr marL="514350" indent="-514350">
              <a:buFont typeface="+mj-lt"/>
              <a:buAutoNum type="arabicPeriod" startAt="9"/>
            </a:pPr>
            <a:r>
              <a:rPr lang="en-US" dirty="0" smtClean="0"/>
              <a:t>prospecting</a:t>
            </a:r>
          </a:p>
          <a:p>
            <a:endParaRPr lang="en-US" dirty="0" smtClean="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up)">
                                      <p:cBhvr>
                                        <p:cTn id="39" dur="500"/>
                                        <p:tgtEl>
                                          <p:spTgt spid="4">
                                            <p:txEl>
                                              <p:pRg st="0" end="0"/>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up)">
                                      <p:cBhvr>
                                        <p:cTn id="43" dur="500"/>
                                        <p:tgtEl>
                                          <p:spTgt spid="4">
                                            <p:txEl>
                                              <p:pRg st="1" end="1"/>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up)">
                                      <p:cBhvr>
                                        <p:cTn id="51" dur="500"/>
                                        <p:tgtEl>
                                          <p:spTgt spid="4">
                                            <p:txEl>
                                              <p:pRg st="3" end="3"/>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up)">
                                      <p:cBhvr>
                                        <p:cTn id="55" dur="500"/>
                                        <p:tgtEl>
                                          <p:spTgt spid="4">
                                            <p:txEl>
                                              <p:pRg st="4" end="4"/>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up)">
                                      <p:cBhvr>
                                        <p:cTn id="59" dur="500"/>
                                        <p:tgtEl>
                                          <p:spTgt spid="4">
                                            <p:txEl>
                                              <p:pRg st="5" end="5"/>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wipe(up)">
                                      <p:cBhvr>
                                        <p:cTn id="63" dur="500"/>
                                        <p:tgtEl>
                                          <p:spTgt spid="4">
                                            <p:txEl>
                                              <p:pRg st="6" end="6"/>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up)">
                                      <p:cBhvr>
                                        <p:cTn id="6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r>
              <a:rPr lang="en-US" smtClean="0"/>
              <a:t>Key Terms</a:t>
            </a:r>
          </a:p>
        </p:txBody>
      </p:sp>
      <p:sp>
        <p:nvSpPr>
          <p:cNvPr id="49155" name="Content Placeholder 4"/>
          <p:cNvSpPr>
            <a:spLocks noGrp="1"/>
          </p:cNvSpPr>
          <p:nvPr>
            <p:ph sz="half" idx="1"/>
          </p:nvPr>
        </p:nvSpPr>
        <p:spPr>
          <a:xfrm>
            <a:off x="457200" y="1722437"/>
            <a:ext cx="5410200" cy="4525963"/>
          </a:xfrm>
        </p:spPr>
        <p:txBody>
          <a:bodyPr/>
          <a:lstStyle/>
          <a:p>
            <a:pPr marL="514350" indent="-514350">
              <a:buFont typeface="+mj-lt"/>
              <a:buAutoNum type="arabicPeriod" startAt="17"/>
            </a:pPr>
            <a:r>
              <a:rPr lang="en-US" dirty="0"/>
              <a:t>sales presentation</a:t>
            </a:r>
          </a:p>
          <a:p>
            <a:pPr marL="514350" indent="-514350">
              <a:buFont typeface="+mj-lt"/>
              <a:buAutoNum type="arabicPeriod" startAt="17"/>
            </a:pPr>
            <a:r>
              <a:rPr lang="en-US" dirty="0"/>
              <a:t>prepared sales presentation</a:t>
            </a:r>
          </a:p>
          <a:p>
            <a:pPr marL="514350" indent="-514350">
              <a:buFont typeface="+mj-lt"/>
              <a:buAutoNum type="arabicPeriod" startAt="17"/>
            </a:pPr>
            <a:r>
              <a:rPr lang="en-US" dirty="0" smtClean="0"/>
              <a:t>close</a:t>
            </a:r>
          </a:p>
          <a:p>
            <a:pPr marL="514350" indent="-514350">
              <a:buFont typeface="+mj-lt"/>
              <a:buAutoNum type="arabicPeriod" startAt="17"/>
            </a:pPr>
            <a:r>
              <a:rPr lang="en-US" dirty="0" smtClean="0"/>
              <a:t>consultative selling approach</a:t>
            </a:r>
          </a:p>
          <a:p>
            <a:pPr marL="514350" indent="-514350">
              <a:buFont typeface="+mj-lt"/>
              <a:buAutoNum type="arabicPeriod" startAt="17"/>
            </a:pPr>
            <a:r>
              <a:rPr lang="en-US" dirty="0" smtClean="0"/>
              <a:t>selling formula approach</a:t>
            </a:r>
          </a:p>
          <a:p>
            <a:pPr marL="514350" indent="-514350">
              <a:buFont typeface="+mj-lt"/>
              <a:buAutoNum type="arabicPeriod" startAt="17"/>
            </a:pPr>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38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Marketing Strategy Planning Process</a:t>
            </a:r>
          </a:p>
        </p:txBody>
      </p:sp>
      <p:pic>
        <p:nvPicPr>
          <p:cNvPr id="18435" name="Picture 4" descr="15.1.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286000" y="1524000"/>
            <a:ext cx="47244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4</a:t>
            </a:fld>
            <a:endParaRPr lang="en-US" dirty="0"/>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 name="Picture 4" descr="15.1.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010400" y="1524000"/>
            <a:ext cx="1447800" cy="144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rot="5400000">
            <a:off x="3962400" y="4495800"/>
            <a:ext cx="1066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Line 9"/>
          <p:cNvSpPr>
            <a:spLocks noChangeShapeType="1"/>
          </p:cNvSpPr>
          <p:nvPr/>
        </p:nvSpPr>
        <p:spPr bwMode="auto">
          <a:xfrm flipH="1" flipV="1">
            <a:off x="8153400" y="2667000"/>
            <a:ext cx="6096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Rectangle 2"/>
          <p:cNvSpPr>
            <a:spLocks noGrp="1" noChangeArrowheads="1"/>
          </p:cNvSpPr>
          <p:nvPr>
            <p:ph type="title"/>
          </p:nvPr>
        </p:nvSpPr>
        <p:spPr/>
        <p:txBody>
          <a:bodyPr/>
          <a:lstStyle/>
          <a:p>
            <a:r>
              <a:rPr lang="en-US" smtClean="0"/>
              <a:t>Strategy Planning and Personal Selling (Exhibit 14-1)</a:t>
            </a:r>
          </a:p>
        </p:txBody>
      </p:sp>
      <p:grpSp>
        <p:nvGrpSpPr>
          <p:cNvPr id="2" name="Group 6"/>
          <p:cNvGrpSpPr>
            <a:grpSpLocks/>
          </p:cNvGrpSpPr>
          <p:nvPr/>
        </p:nvGrpSpPr>
        <p:grpSpPr bwMode="auto">
          <a:xfrm>
            <a:off x="6376988" y="3178175"/>
            <a:ext cx="2573337" cy="1528763"/>
            <a:chOff x="4017" y="1648"/>
            <a:chExt cx="1621" cy="963"/>
          </a:xfrm>
        </p:grpSpPr>
        <p:sp>
          <p:nvSpPr>
            <p:cNvPr id="1193991" name="AutoShape 7"/>
            <p:cNvSpPr>
              <a:spLocks noChangeArrowheads="1"/>
            </p:cNvSpPr>
            <p:nvPr/>
          </p:nvSpPr>
          <p:spPr bwMode="auto">
            <a:xfrm>
              <a:off x="4017" y="1861"/>
              <a:ext cx="1621" cy="750"/>
            </a:xfrm>
            <a:prstGeom prst="roundRect">
              <a:avLst>
                <a:gd name="adj" fmla="val 16667"/>
              </a:avLst>
            </a:prstGeom>
            <a:ln>
              <a:prstDash val="sysDot"/>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n-US" sz="1800" b="1" dirty="0"/>
                <a:t>CH 15: </a:t>
              </a:r>
              <a:r>
                <a:rPr lang="en-US" sz="1800" b="1" dirty="0" smtClean="0"/>
                <a:t>Advertising, Publicity </a:t>
              </a:r>
              <a:r>
                <a:rPr lang="en-US" sz="1800" b="1" dirty="0"/>
                <a:t>&amp; Sales Promotion</a:t>
              </a:r>
              <a:r>
                <a:rPr lang="en-US" sz="1800" dirty="0">
                  <a:effectLst>
                    <a:outerShdw blurRad="38100" dist="38100" dir="2700000" algn="tl">
                      <a:srgbClr val="000000"/>
                    </a:outerShdw>
                  </a:effectLst>
                </a:rPr>
                <a:t> </a:t>
              </a:r>
            </a:p>
          </p:txBody>
        </p:sp>
        <p:sp>
          <p:nvSpPr>
            <p:cNvPr id="19482" name="Line 8"/>
            <p:cNvSpPr>
              <a:spLocks noChangeShapeType="1"/>
            </p:cNvSpPr>
            <p:nvPr/>
          </p:nvSpPr>
          <p:spPr bwMode="auto">
            <a:xfrm rot="-5400000" flipH="1" flipV="1">
              <a:off x="4794" y="1746"/>
              <a:ext cx="197" cy="1"/>
            </a:xfrm>
            <a:prstGeom prst="line">
              <a:avLst/>
            </a:prstGeom>
            <a:ln>
              <a:solidFill>
                <a:schemeClr val="accent1"/>
              </a:solidFill>
              <a:prstDash val="sysDot"/>
              <a:headEnd/>
              <a:tailEnd type="triangle" w="med" len="med"/>
            </a:ln>
            <a:extLst/>
          </p:spPr>
          <p:style>
            <a:lnRef idx="2">
              <a:schemeClr val="accent4">
                <a:shade val="50000"/>
              </a:schemeClr>
            </a:lnRef>
            <a:fillRef idx="1">
              <a:schemeClr val="accent4"/>
            </a:fillRef>
            <a:effectRef idx="0">
              <a:schemeClr val="accent4"/>
            </a:effectRef>
            <a:fontRef idx="minor">
              <a:schemeClr val="lt1"/>
            </a:fontRef>
          </p:style>
          <p:txBody>
            <a:bodyPr/>
            <a:lstStyle/>
            <a:p>
              <a:endParaRPr lang="en-US"/>
            </a:p>
          </p:txBody>
        </p:sp>
      </p:grpSp>
      <p:sp>
        <p:nvSpPr>
          <p:cNvPr id="1193993" name="Line 9"/>
          <p:cNvSpPr>
            <a:spLocks noChangeShapeType="1"/>
          </p:cNvSpPr>
          <p:nvPr/>
        </p:nvSpPr>
        <p:spPr bwMode="auto">
          <a:xfrm flipH="1" flipV="1">
            <a:off x="8763000" y="2659063"/>
            <a:ext cx="0" cy="4651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95" name="AutoShape 11"/>
          <p:cNvSpPr>
            <a:spLocks noChangeArrowheads="1"/>
          </p:cNvSpPr>
          <p:nvPr/>
        </p:nvSpPr>
        <p:spPr bwMode="auto">
          <a:xfrm>
            <a:off x="365125" y="5476875"/>
            <a:ext cx="2011363" cy="1073150"/>
          </a:xfrm>
          <a:prstGeom prst="roundRect">
            <a:avLst>
              <a:gd name="adj" fmla="val 16667"/>
            </a:avLst>
          </a:prstGeom>
          <a:solidFill>
            <a:schemeClr val="accent4"/>
          </a:solidFill>
          <a:ln w="38100">
            <a:solidFill>
              <a:srgbClr val="2C842C"/>
            </a:solidFill>
            <a:round/>
            <a:headEnd/>
            <a:tailEnd/>
          </a:ln>
        </p:spPr>
        <p:txBody>
          <a:bodyPr/>
          <a:lstStyle/>
          <a:p>
            <a:r>
              <a:rPr lang="en-US" sz="1800" b="1"/>
              <a:t>Importance of personal selling</a:t>
            </a:r>
          </a:p>
        </p:txBody>
      </p:sp>
      <p:sp>
        <p:nvSpPr>
          <p:cNvPr id="1193998" name="AutoShape 14"/>
          <p:cNvSpPr>
            <a:spLocks noChangeArrowheads="1"/>
          </p:cNvSpPr>
          <p:nvPr/>
        </p:nvSpPr>
        <p:spPr bwMode="auto">
          <a:xfrm>
            <a:off x="2503488" y="5480050"/>
            <a:ext cx="2011362" cy="1073150"/>
          </a:xfrm>
          <a:prstGeom prst="roundRect">
            <a:avLst>
              <a:gd name="adj" fmla="val 16667"/>
            </a:avLst>
          </a:prstGeom>
          <a:solidFill>
            <a:schemeClr val="accent4"/>
          </a:solidFill>
          <a:ln w="38100">
            <a:solidFill>
              <a:srgbClr val="2C842C"/>
            </a:solidFill>
            <a:round/>
            <a:headEnd/>
            <a:tailEnd/>
          </a:ln>
        </p:spPr>
        <p:txBody>
          <a:bodyPr/>
          <a:lstStyle/>
          <a:p>
            <a:r>
              <a:rPr lang="en-US" sz="1800" b="1"/>
              <a:t>Personal selling tasks</a:t>
            </a:r>
          </a:p>
        </p:txBody>
      </p:sp>
      <p:sp>
        <p:nvSpPr>
          <p:cNvPr id="1194001" name="AutoShape 17"/>
          <p:cNvSpPr>
            <a:spLocks noChangeArrowheads="1"/>
          </p:cNvSpPr>
          <p:nvPr/>
        </p:nvSpPr>
        <p:spPr bwMode="auto">
          <a:xfrm>
            <a:off x="4641850" y="5483225"/>
            <a:ext cx="2011363" cy="1073150"/>
          </a:xfrm>
          <a:prstGeom prst="roundRect">
            <a:avLst>
              <a:gd name="adj" fmla="val 16667"/>
            </a:avLst>
          </a:prstGeom>
          <a:solidFill>
            <a:schemeClr val="accent4"/>
          </a:solidFill>
          <a:ln w="38100">
            <a:solidFill>
              <a:srgbClr val="2C842C"/>
            </a:solidFill>
            <a:round/>
            <a:headEnd/>
            <a:tailEnd/>
          </a:ln>
        </p:spPr>
        <p:txBody>
          <a:bodyPr/>
          <a:lstStyle/>
          <a:p>
            <a:r>
              <a:rPr lang="en-US" sz="1800" b="1"/>
              <a:t>Strategy decisions</a:t>
            </a:r>
          </a:p>
        </p:txBody>
      </p:sp>
      <p:sp>
        <p:nvSpPr>
          <p:cNvPr id="1194004" name="AutoShape 20"/>
          <p:cNvSpPr>
            <a:spLocks noChangeArrowheads="1"/>
          </p:cNvSpPr>
          <p:nvPr/>
        </p:nvSpPr>
        <p:spPr bwMode="auto">
          <a:xfrm>
            <a:off x="6781800" y="5486400"/>
            <a:ext cx="2011363" cy="1073150"/>
          </a:xfrm>
          <a:prstGeom prst="roundRect">
            <a:avLst>
              <a:gd name="adj" fmla="val 16667"/>
            </a:avLst>
          </a:prstGeom>
          <a:solidFill>
            <a:schemeClr val="accent4"/>
          </a:solidFill>
          <a:ln w="38100">
            <a:solidFill>
              <a:srgbClr val="2C842C"/>
            </a:solidFill>
            <a:round/>
            <a:headEnd/>
            <a:tailEnd/>
          </a:ln>
        </p:spPr>
        <p:txBody>
          <a:bodyPr/>
          <a:lstStyle/>
          <a:p>
            <a:r>
              <a:rPr lang="en-US" sz="1800" b="1"/>
              <a:t>Personal selling process</a:t>
            </a:r>
          </a:p>
        </p:txBody>
      </p:sp>
      <p:grpSp>
        <p:nvGrpSpPr>
          <p:cNvPr id="3" name="Group 22"/>
          <p:cNvGrpSpPr>
            <a:grpSpLocks/>
          </p:cNvGrpSpPr>
          <p:nvPr/>
        </p:nvGrpSpPr>
        <p:grpSpPr bwMode="auto">
          <a:xfrm>
            <a:off x="3225800" y="3146425"/>
            <a:ext cx="2559050" cy="1531938"/>
            <a:chOff x="2032" y="1628"/>
            <a:chExt cx="1612" cy="965"/>
          </a:xfrm>
        </p:grpSpPr>
        <p:sp>
          <p:nvSpPr>
            <p:cNvPr id="19479" name="AutoShape 23"/>
            <p:cNvSpPr>
              <a:spLocks noChangeArrowheads="1"/>
            </p:cNvSpPr>
            <p:nvPr/>
          </p:nvSpPr>
          <p:spPr bwMode="auto">
            <a:xfrm>
              <a:off x="2032" y="1843"/>
              <a:ext cx="1612" cy="75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1800" b="1"/>
                <a:t>CH 14: Personal Selling and Customer Service</a:t>
              </a:r>
            </a:p>
          </p:txBody>
        </p:sp>
        <p:sp>
          <p:nvSpPr>
            <p:cNvPr id="19480" name="Line 24"/>
            <p:cNvSpPr>
              <a:spLocks noChangeShapeType="1"/>
            </p:cNvSpPr>
            <p:nvPr/>
          </p:nvSpPr>
          <p:spPr bwMode="auto">
            <a:xfrm rot="16200000" flipH="1" flipV="1">
              <a:off x="2775" y="1733"/>
              <a:ext cx="211" cy="1"/>
            </a:xfrm>
            <a:prstGeom prst="line">
              <a:avLst/>
            </a:prstGeom>
            <a:ln>
              <a:solidFill>
                <a:schemeClr val="accent1"/>
              </a:solidFill>
              <a:headEnd/>
              <a:tailEnd type="triangle" w="med" len="med"/>
            </a:ln>
            <a:extLst/>
          </p:spPr>
          <p:style>
            <a:lnRef idx="2">
              <a:schemeClr val="accent4">
                <a:shade val="50000"/>
              </a:schemeClr>
            </a:lnRef>
            <a:fillRef idx="1">
              <a:schemeClr val="accent4"/>
            </a:fillRef>
            <a:effectRef idx="0">
              <a:schemeClr val="accent4"/>
            </a:effectRef>
            <a:fontRef idx="minor">
              <a:schemeClr val="lt1"/>
            </a:fontRef>
          </p:style>
          <p:txBody>
            <a:bodyPr/>
            <a:lstStyle/>
            <a:p>
              <a:endParaRPr lang="en-US"/>
            </a:p>
          </p:txBody>
        </p:sp>
      </p:grpSp>
      <p:grpSp>
        <p:nvGrpSpPr>
          <p:cNvPr id="4" name="Group 25"/>
          <p:cNvGrpSpPr>
            <a:grpSpLocks/>
          </p:cNvGrpSpPr>
          <p:nvPr/>
        </p:nvGrpSpPr>
        <p:grpSpPr bwMode="auto">
          <a:xfrm>
            <a:off x="193675" y="3149600"/>
            <a:ext cx="2533650" cy="1535113"/>
            <a:chOff x="122" y="1630"/>
            <a:chExt cx="1596" cy="967"/>
          </a:xfrm>
        </p:grpSpPr>
        <p:sp>
          <p:nvSpPr>
            <p:cNvPr id="19477" name="AutoShape 26"/>
            <p:cNvSpPr>
              <a:spLocks noChangeArrowheads="1"/>
            </p:cNvSpPr>
            <p:nvPr/>
          </p:nvSpPr>
          <p:spPr bwMode="auto">
            <a:xfrm>
              <a:off x="122" y="1847"/>
              <a:ext cx="1596" cy="750"/>
            </a:xfrm>
            <a:prstGeom prst="roundRect">
              <a:avLst>
                <a:gd name="adj" fmla="val 16667"/>
              </a:avLst>
            </a:prstGeom>
            <a:ln>
              <a:prstDash val="sysDash"/>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1800" b="1" dirty="0"/>
                <a:t>CH 13: Promotion Intro. to Integrated Marketing Communications</a:t>
              </a:r>
            </a:p>
          </p:txBody>
        </p:sp>
        <p:sp>
          <p:nvSpPr>
            <p:cNvPr id="19478" name="Line 27"/>
            <p:cNvSpPr>
              <a:spLocks noChangeShapeType="1"/>
            </p:cNvSpPr>
            <p:nvPr/>
          </p:nvSpPr>
          <p:spPr bwMode="auto">
            <a:xfrm rot="-5400000" flipH="1" flipV="1">
              <a:off x="875" y="1734"/>
              <a:ext cx="209" cy="1"/>
            </a:xfrm>
            <a:prstGeom prst="line">
              <a:avLst/>
            </a:prstGeom>
            <a:noFill/>
            <a:ln w="3810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cxnSp>
        <p:nvCxnSpPr>
          <p:cNvPr id="35" name="Straight Connector 34"/>
          <p:cNvCxnSpPr/>
          <p:nvPr/>
        </p:nvCxnSpPr>
        <p:spPr>
          <a:xfrm>
            <a:off x="1371600" y="5029200"/>
            <a:ext cx="6477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1142207" y="5257006"/>
            <a:ext cx="457200"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3277394" y="5257006"/>
            <a:ext cx="457200"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487194" y="5257006"/>
            <a:ext cx="457200"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7620794" y="5257006"/>
            <a:ext cx="457200"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Line 5"/>
          <p:cNvSpPr>
            <a:spLocks noChangeShapeType="1"/>
          </p:cNvSpPr>
          <p:nvPr/>
        </p:nvSpPr>
        <p:spPr bwMode="auto">
          <a:xfrm rot="-60000" flipH="1" flipV="1">
            <a:off x="1565275" y="3114675"/>
            <a:ext cx="3006725" cy="42863"/>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9"/>
          <p:cNvSpPr>
            <a:spLocks noChangeShapeType="1"/>
          </p:cNvSpPr>
          <p:nvPr/>
        </p:nvSpPr>
        <p:spPr bwMode="auto">
          <a:xfrm flipH="1">
            <a:off x="4571998" y="3124200"/>
            <a:ext cx="4191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3993"/>
                                        </p:tgtEl>
                                        <p:attrNameLst>
                                          <p:attrName>style.visibility</p:attrName>
                                        </p:attrNameLst>
                                      </p:cBhvr>
                                      <p:to>
                                        <p:strVal val="visible"/>
                                      </p:to>
                                    </p:set>
                                    <p:animEffect transition="in" filter="wipe(up)">
                                      <p:cBhvr>
                                        <p:cTn id="11" dur="500"/>
                                        <p:tgtEl>
                                          <p:spTgt spid="119399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193995"/>
                                        </p:tgtEl>
                                        <p:attrNameLst>
                                          <p:attrName>style.visibility</p:attrName>
                                        </p:attrNameLst>
                                      </p:cBhvr>
                                      <p:to>
                                        <p:strVal val="visible"/>
                                      </p:to>
                                    </p:set>
                                    <p:animEffect transition="in" filter="wipe(up)">
                                      <p:cBhvr>
                                        <p:cTn id="47" dur="500"/>
                                        <p:tgtEl>
                                          <p:spTgt spid="1193995"/>
                                        </p:tgtEl>
                                      </p:cBhvr>
                                    </p:animEffect>
                                  </p:childTnLst>
                                </p:cTn>
                              </p:par>
                            </p:childTnLst>
                          </p:cTn>
                        </p:par>
                        <p:par>
                          <p:cTn id="48" fill="hold" nodeType="afterGroup">
                            <p:stCondLst>
                              <p:cond delay="5500"/>
                            </p:stCondLst>
                            <p:childTnLst>
                              <p:par>
                                <p:cTn id="49" presetID="22" presetClass="entr" presetSubtype="1"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up)">
                                      <p:cBhvr>
                                        <p:cTn id="51" dur="500"/>
                                        <p:tgtEl>
                                          <p:spTgt spid="48"/>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193998"/>
                                        </p:tgtEl>
                                        <p:attrNameLst>
                                          <p:attrName>style.visibility</p:attrName>
                                        </p:attrNameLst>
                                      </p:cBhvr>
                                      <p:to>
                                        <p:strVal val="visible"/>
                                      </p:to>
                                    </p:set>
                                    <p:animEffect transition="in" filter="wipe(up)">
                                      <p:cBhvr>
                                        <p:cTn id="55" dur="500"/>
                                        <p:tgtEl>
                                          <p:spTgt spid="1193998"/>
                                        </p:tgtEl>
                                      </p:cBhvr>
                                    </p:animEffect>
                                  </p:childTnLst>
                                </p:cTn>
                              </p:par>
                            </p:childTnLst>
                          </p:cTn>
                        </p:par>
                        <p:par>
                          <p:cTn id="56" fill="hold" nodeType="afterGroup">
                            <p:stCondLst>
                              <p:cond delay="6500"/>
                            </p:stCondLst>
                            <p:childTnLst>
                              <p:par>
                                <p:cTn id="57" presetID="22" presetClass="entr" presetSubtype="1"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up)">
                                      <p:cBhvr>
                                        <p:cTn id="59" dur="500"/>
                                        <p:tgtEl>
                                          <p:spTgt spid="49"/>
                                        </p:tgtEl>
                                      </p:cBhvr>
                                    </p:animEffect>
                                  </p:childTnLst>
                                </p:cTn>
                              </p:par>
                            </p:childTnLst>
                          </p:cTn>
                        </p:par>
                        <p:par>
                          <p:cTn id="60" fill="hold" nodeType="afterGroup">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1194001"/>
                                        </p:tgtEl>
                                        <p:attrNameLst>
                                          <p:attrName>style.visibility</p:attrName>
                                        </p:attrNameLst>
                                      </p:cBhvr>
                                      <p:to>
                                        <p:strVal val="visible"/>
                                      </p:to>
                                    </p:set>
                                    <p:animEffect transition="in" filter="wipe(up)">
                                      <p:cBhvr>
                                        <p:cTn id="63" dur="500"/>
                                        <p:tgtEl>
                                          <p:spTgt spid="1194001"/>
                                        </p:tgtEl>
                                      </p:cBhvr>
                                    </p:animEffect>
                                  </p:childTnLst>
                                </p:cTn>
                              </p:par>
                            </p:childTnLst>
                          </p:cTn>
                        </p:par>
                        <p:par>
                          <p:cTn id="64" fill="hold" nodeType="afterGroup">
                            <p:stCondLst>
                              <p:cond delay="7500"/>
                            </p:stCondLst>
                            <p:childTnLst>
                              <p:par>
                                <p:cTn id="65" presetID="22" presetClass="entr" presetSubtype="1"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500"/>
                                        <p:tgtEl>
                                          <p:spTgt spid="51"/>
                                        </p:tgtEl>
                                      </p:cBhvr>
                                    </p:animEffect>
                                  </p:childTnLst>
                                </p:cTn>
                              </p:par>
                            </p:childTnLst>
                          </p:cTn>
                        </p:par>
                        <p:par>
                          <p:cTn id="68" fill="hold" nodeType="afterGroup">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194004"/>
                                        </p:tgtEl>
                                        <p:attrNameLst>
                                          <p:attrName>style.visibility</p:attrName>
                                        </p:attrNameLst>
                                      </p:cBhvr>
                                      <p:to>
                                        <p:strVal val="visible"/>
                                      </p:to>
                                    </p:set>
                                    <p:animEffect transition="in" filter="wipe(up)">
                                      <p:cBhvr>
                                        <p:cTn id="71" dur="500"/>
                                        <p:tgtEl>
                                          <p:spTgt spid="1194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93993" grpId="0" animBg="1"/>
      <p:bldP spid="1193995" grpId="0" animBg="1"/>
      <p:bldP spid="1193998" grpId="0" animBg="1"/>
      <p:bldP spid="1194001" grpId="0" animBg="1"/>
      <p:bldP spid="1194004"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6065" name="Line 33"/>
          <p:cNvSpPr>
            <a:spLocks noChangeShapeType="1"/>
          </p:cNvSpPr>
          <p:nvPr/>
        </p:nvSpPr>
        <p:spPr bwMode="auto">
          <a:xfrm flipH="1">
            <a:off x="5715000" y="2667000"/>
            <a:ext cx="762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7" name="Line 35"/>
          <p:cNvSpPr>
            <a:spLocks noChangeShapeType="1"/>
          </p:cNvSpPr>
          <p:nvPr/>
        </p:nvSpPr>
        <p:spPr bwMode="auto">
          <a:xfrm>
            <a:off x="2667000" y="2667000"/>
            <a:ext cx="685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Rectangle 2"/>
          <p:cNvSpPr>
            <a:spLocks noGrp="1" noChangeArrowheads="1"/>
          </p:cNvSpPr>
          <p:nvPr>
            <p:ph type="title"/>
          </p:nvPr>
        </p:nvSpPr>
        <p:spPr>
          <a:xfrm>
            <a:off x="457200" y="-26987"/>
            <a:ext cx="8229600" cy="1398587"/>
          </a:xfrm>
        </p:spPr>
        <p:txBody>
          <a:bodyPr>
            <a:normAutofit/>
          </a:bodyPr>
          <a:lstStyle/>
          <a:p>
            <a:r>
              <a:rPr lang="en-US" sz="4000" dirty="0" smtClean="0"/>
              <a:t>The Importance and Role of Personal Selling</a:t>
            </a:r>
          </a:p>
        </p:txBody>
      </p:sp>
      <p:sp>
        <p:nvSpPr>
          <p:cNvPr id="1196061" name="Line 29"/>
          <p:cNvSpPr>
            <a:spLocks noChangeShapeType="1"/>
          </p:cNvSpPr>
          <p:nvPr/>
        </p:nvSpPr>
        <p:spPr bwMode="auto">
          <a:xfrm flipH="1" flipV="1">
            <a:off x="5788025" y="4335463"/>
            <a:ext cx="688975" cy="2365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2" name="AutoShape 30"/>
          <p:cNvSpPr>
            <a:spLocks noChangeArrowheads="1"/>
          </p:cNvSpPr>
          <p:nvPr/>
        </p:nvSpPr>
        <p:spPr bwMode="auto">
          <a:xfrm>
            <a:off x="3273425" y="5389563"/>
            <a:ext cx="25908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Sales force provides market information</a:t>
            </a:r>
          </a:p>
        </p:txBody>
      </p:sp>
      <p:sp>
        <p:nvSpPr>
          <p:cNvPr id="1196063" name="Line 31"/>
          <p:cNvSpPr>
            <a:spLocks noChangeShapeType="1"/>
          </p:cNvSpPr>
          <p:nvPr/>
        </p:nvSpPr>
        <p:spPr bwMode="auto">
          <a:xfrm flipV="1">
            <a:off x="4568825" y="5097463"/>
            <a:ext cx="0" cy="292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4" name="AutoShape 32"/>
          <p:cNvSpPr>
            <a:spLocks noChangeArrowheads="1"/>
          </p:cNvSpPr>
          <p:nvPr/>
        </p:nvSpPr>
        <p:spPr bwMode="auto">
          <a:xfrm>
            <a:off x="5635625" y="1358900"/>
            <a:ext cx="23622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Helping to buy is good selling</a:t>
            </a:r>
          </a:p>
        </p:txBody>
      </p:sp>
      <p:sp>
        <p:nvSpPr>
          <p:cNvPr id="1196066" name="AutoShape 34">
            <a:hlinkHover r:id="" action="ppaction://macro?name=changecolor"/>
          </p:cNvPr>
          <p:cNvSpPr>
            <a:spLocks noChangeArrowheads="1"/>
          </p:cNvSpPr>
          <p:nvPr/>
        </p:nvSpPr>
        <p:spPr bwMode="auto">
          <a:xfrm>
            <a:off x="835025" y="1358900"/>
            <a:ext cx="25146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Requires strategy decisions</a:t>
            </a:r>
          </a:p>
        </p:txBody>
      </p:sp>
      <p:sp>
        <p:nvSpPr>
          <p:cNvPr id="1196068" name="Line 36"/>
          <p:cNvSpPr>
            <a:spLocks noChangeShapeType="1"/>
          </p:cNvSpPr>
          <p:nvPr/>
        </p:nvSpPr>
        <p:spPr bwMode="auto">
          <a:xfrm flipV="1">
            <a:off x="2676525" y="4335463"/>
            <a:ext cx="5334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9" name="AutoShape 37"/>
          <p:cNvSpPr>
            <a:spLocks noChangeArrowheads="1"/>
          </p:cNvSpPr>
          <p:nvPr/>
        </p:nvSpPr>
        <p:spPr bwMode="auto">
          <a:xfrm>
            <a:off x="466725" y="3802063"/>
            <a:ext cx="22860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Salespeople can be strategy planners</a:t>
            </a:r>
          </a:p>
        </p:txBody>
      </p:sp>
      <p:sp>
        <p:nvSpPr>
          <p:cNvPr id="1196070" name="Oval 38"/>
          <p:cNvSpPr>
            <a:spLocks noChangeArrowheads="1"/>
          </p:cNvSpPr>
          <p:nvPr/>
        </p:nvSpPr>
        <p:spPr bwMode="auto">
          <a:xfrm>
            <a:off x="3094038" y="2527300"/>
            <a:ext cx="2925762" cy="2671763"/>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n-US" sz="2600" b="1" dirty="0"/>
              <a:t>Personal Selling </a:t>
            </a:r>
          </a:p>
          <a:p>
            <a:pPr>
              <a:defRPr/>
            </a:pPr>
            <a:r>
              <a:rPr lang="en-US" sz="2600" b="1" dirty="0"/>
              <a:t>Is </a:t>
            </a:r>
          </a:p>
          <a:p>
            <a:pPr>
              <a:defRPr/>
            </a:pPr>
            <a:r>
              <a:rPr lang="en-US" sz="2600" b="1" dirty="0"/>
              <a:t>Important </a:t>
            </a:r>
          </a:p>
        </p:txBody>
      </p:sp>
      <p:sp>
        <p:nvSpPr>
          <p:cNvPr id="1196071" name="AutoShape 39"/>
          <p:cNvSpPr>
            <a:spLocks noChangeArrowheads="1"/>
          </p:cNvSpPr>
          <p:nvPr/>
        </p:nvSpPr>
        <p:spPr bwMode="auto">
          <a:xfrm>
            <a:off x="6400800" y="3802063"/>
            <a:ext cx="2362200" cy="1379537"/>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Salespeople represent whole company &amp; customers</a:t>
            </a:r>
          </a:p>
        </p:txBody>
      </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96070"/>
                                        </p:tgtEl>
                                        <p:attrNameLst>
                                          <p:attrName>style.visibility</p:attrName>
                                        </p:attrNameLst>
                                      </p:cBhvr>
                                      <p:to>
                                        <p:strVal val="visible"/>
                                      </p:to>
                                    </p:set>
                                    <p:animEffect transition="in" filter="box(out)">
                                      <p:cBhvr>
                                        <p:cTn id="7" dur="500"/>
                                        <p:tgtEl>
                                          <p:spTgt spid="119607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96067"/>
                                        </p:tgtEl>
                                        <p:attrNameLst>
                                          <p:attrName>style.visibility</p:attrName>
                                        </p:attrNameLst>
                                      </p:cBhvr>
                                      <p:to>
                                        <p:strVal val="visible"/>
                                      </p:to>
                                    </p:set>
                                    <p:animEffect transition="in" filter="wipe(down)">
                                      <p:cBhvr>
                                        <p:cTn id="11" dur="500"/>
                                        <p:tgtEl>
                                          <p:spTgt spid="1196067"/>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96066"/>
                                        </p:tgtEl>
                                        <p:attrNameLst>
                                          <p:attrName>style.visibility</p:attrName>
                                        </p:attrNameLst>
                                      </p:cBhvr>
                                      <p:to>
                                        <p:strVal val="visible"/>
                                      </p:to>
                                    </p:set>
                                    <p:animEffect transition="in" filter="wipe(down)">
                                      <p:cBhvr>
                                        <p:cTn id="15" dur="500"/>
                                        <p:tgtEl>
                                          <p:spTgt spid="11960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1196066"/>
                                        </p:tgtEl>
                                        <p:attrNameLst>
                                          <p:attrName>style.color</p:attrName>
                                        </p:attrNameLst>
                                      </p:cBhvr>
                                      <p:by>
                                        <p:hsl h="0" s="-70588" l="0"/>
                                      </p:by>
                                    </p:animClr>
                                    <p:animClr clrSpc="hsl" dir="cw">
                                      <p:cBhvr>
                                        <p:cTn id="20" dur="500" fill="hold"/>
                                        <p:tgtEl>
                                          <p:spTgt spid="1196066"/>
                                        </p:tgtEl>
                                        <p:attrNameLst>
                                          <p:attrName>fillcolor</p:attrName>
                                        </p:attrNameLst>
                                      </p:cBhvr>
                                      <p:by>
                                        <p:hsl h="0" s="-70588" l="0"/>
                                      </p:by>
                                    </p:animClr>
                                    <p:animClr clrSpc="hsl" dir="cw">
                                      <p:cBhvr>
                                        <p:cTn id="21" dur="500" fill="hold"/>
                                        <p:tgtEl>
                                          <p:spTgt spid="1196066"/>
                                        </p:tgtEl>
                                        <p:attrNameLst>
                                          <p:attrName>stroke.color</p:attrName>
                                        </p:attrNameLst>
                                      </p:cBhvr>
                                      <p:by>
                                        <p:hsl h="0" s="-70588" l="0"/>
                                      </p:by>
                                    </p:animClr>
                                    <p:set>
                                      <p:cBhvr>
                                        <p:cTn id="22" dur="500" fill="hold"/>
                                        <p:tgtEl>
                                          <p:spTgt spid="1196066"/>
                                        </p:tgtEl>
                                        <p:attrNameLst>
                                          <p:attrName>fill.type</p:attrName>
                                        </p:attrNameLst>
                                      </p:cBhvr>
                                      <p:to>
                                        <p:strVal val="solid"/>
                                      </p:to>
                                    </p:set>
                                  </p:childTnLst>
                                </p:cTn>
                              </p:par>
                              <p:par>
                                <p:cTn id="23" presetID="22" presetClass="entr" presetSubtype="4" fill="hold" grpId="0" nodeType="withEffect">
                                  <p:stCondLst>
                                    <p:cond delay="0"/>
                                  </p:stCondLst>
                                  <p:childTnLst>
                                    <p:set>
                                      <p:cBhvr>
                                        <p:cTn id="24" dur="1" fill="hold">
                                          <p:stCondLst>
                                            <p:cond delay="0"/>
                                          </p:stCondLst>
                                        </p:cTn>
                                        <p:tgtEl>
                                          <p:spTgt spid="1196065"/>
                                        </p:tgtEl>
                                        <p:attrNameLst>
                                          <p:attrName>style.visibility</p:attrName>
                                        </p:attrNameLst>
                                      </p:cBhvr>
                                      <p:to>
                                        <p:strVal val="visible"/>
                                      </p:to>
                                    </p:set>
                                    <p:animEffect transition="in" filter="wipe(down)">
                                      <p:cBhvr>
                                        <p:cTn id="25" dur="500"/>
                                        <p:tgtEl>
                                          <p:spTgt spid="1196065"/>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196064"/>
                                        </p:tgtEl>
                                        <p:attrNameLst>
                                          <p:attrName>style.visibility</p:attrName>
                                        </p:attrNameLst>
                                      </p:cBhvr>
                                      <p:to>
                                        <p:strVal val="visible"/>
                                      </p:to>
                                    </p:set>
                                    <p:animEffect transition="in" filter="wipe(down)">
                                      <p:cBhvr>
                                        <p:cTn id="29" dur="500"/>
                                        <p:tgtEl>
                                          <p:spTgt spid="119606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mph" presetSubtype="0" fill="hold" grpId="1" nodeType="clickEffect">
                                  <p:stCondLst>
                                    <p:cond delay="0"/>
                                  </p:stCondLst>
                                  <p:childTnLst>
                                    <p:animClr clrSpc="hsl" dir="cw">
                                      <p:cBhvr override="childStyle">
                                        <p:cTn id="33" dur="500" fill="hold"/>
                                        <p:tgtEl>
                                          <p:spTgt spid="1196064"/>
                                        </p:tgtEl>
                                        <p:attrNameLst>
                                          <p:attrName>style.color</p:attrName>
                                        </p:attrNameLst>
                                      </p:cBhvr>
                                      <p:by>
                                        <p:hsl h="0" s="-70588" l="0"/>
                                      </p:by>
                                    </p:animClr>
                                    <p:animClr clrSpc="hsl" dir="cw">
                                      <p:cBhvr>
                                        <p:cTn id="34" dur="500" fill="hold"/>
                                        <p:tgtEl>
                                          <p:spTgt spid="1196064"/>
                                        </p:tgtEl>
                                        <p:attrNameLst>
                                          <p:attrName>fillcolor</p:attrName>
                                        </p:attrNameLst>
                                      </p:cBhvr>
                                      <p:by>
                                        <p:hsl h="0" s="-70588" l="0"/>
                                      </p:by>
                                    </p:animClr>
                                    <p:animClr clrSpc="hsl" dir="cw">
                                      <p:cBhvr>
                                        <p:cTn id="35" dur="500" fill="hold"/>
                                        <p:tgtEl>
                                          <p:spTgt spid="1196064"/>
                                        </p:tgtEl>
                                        <p:attrNameLst>
                                          <p:attrName>stroke.color</p:attrName>
                                        </p:attrNameLst>
                                      </p:cBhvr>
                                      <p:by>
                                        <p:hsl h="0" s="-70588" l="0"/>
                                      </p:by>
                                    </p:animClr>
                                    <p:set>
                                      <p:cBhvr>
                                        <p:cTn id="36" dur="500" fill="hold"/>
                                        <p:tgtEl>
                                          <p:spTgt spid="1196064"/>
                                        </p:tgtEl>
                                        <p:attrNameLst>
                                          <p:attrName>fill.type</p:attrName>
                                        </p:attrNameLst>
                                      </p:cBhvr>
                                      <p:to>
                                        <p:strVal val="solid"/>
                                      </p:to>
                                    </p:set>
                                  </p:childTnLst>
                                </p:cTn>
                              </p:par>
                              <p:par>
                                <p:cTn id="37" presetID="22" presetClass="entr" presetSubtype="1" fill="hold" grpId="0" nodeType="withEffect">
                                  <p:stCondLst>
                                    <p:cond delay="0"/>
                                  </p:stCondLst>
                                  <p:childTnLst>
                                    <p:set>
                                      <p:cBhvr>
                                        <p:cTn id="38" dur="1" fill="hold">
                                          <p:stCondLst>
                                            <p:cond delay="0"/>
                                          </p:stCondLst>
                                        </p:cTn>
                                        <p:tgtEl>
                                          <p:spTgt spid="1196061"/>
                                        </p:tgtEl>
                                        <p:attrNameLst>
                                          <p:attrName>style.visibility</p:attrName>
                                        </p:attrNameLst>
                                      </p:cBhvr>
                                      <p:to>
                                        <p:strVal val="visible"/>
                                      </p:to>
                                    </p:set>
                                    <p:animEffect transition="in" filter="wipe(up)">
                                      <p:cBhvr>
                                        <p:cTn id="39" dur="500"/>
                                        <p:tgtEl>
                                          <p:spTgt spid="1196061"/>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96071"/>
                                        </p:tgtEl>
                                        <p:attrNameLst>
                                          <p:attrName>style.visibility</p:attrName>
                                        </p:attrNameLst>
                                      </p:cBhvr>
                                      <p:to>
                                        <p:strVal val="visible"/>
                                      </p:to>
                                    </p:set>
                                    <p:animEffect transition="in" filter="wipe(left)">
                                      <p:cBhvr>
                                        <p:cTn id="43" dur="500"/>
                                        <p:tgtEl>
                                          <p:spTgt spid="11960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mph" presetSubtype="0" fill="hold" grpId="1" nodeType="clickEffect">
                                  <p:stCondLst>
                                    <p:cond delay="0"/>
                                  </p:stCondLst>
                                  <p:childTnLst>
                                    <p:animClr clrSpc="hsl" dir="cw">
                                      <p:cBhvr override="childStyle">
                                        <p:cTn id="47" dur="500" fill="hold"/>
                                        <p:tgtEl>
                                          <p:spTgt spid="1196071"/>
                                        </p:tgtEl>
                                        <p:attrNameLst>
                                          <p:attrName>style.color</p:attrName>
                                        </p:attrNameLst>
                                      </p:cBhvr>
                                      <p:by>
                                        <p:hsl h="0" s="-70588" l="0"/>
                                      </p:by>
                                    </p:animClr>
                                    <p:animClr clrSpc="hsl" dir="cw">
                                      <p:cBhvr>
                                        <p:cTn id="48" dur="500" fill="hold"/>
                                        <p:tgtEl>
                                          <p:spTgt spid="1196071"/>
                                        </p:tgtEl>
                                        <p:attrNameLst>
                                          <p:attrName>fillcolor</p:attrName>
                                        </p:attrNameLst>
                                      </p:cBhvr>
                                      <p:by>
                                        <p:hsl h="0" s="-70588" l="0"/>
                                      </p:by>
                                    </p:animClr>
                                    <p:animClr clrSpc="hsl" dir="cw">
                                      <p:cBhvr>
                                        <p:cTn id="49" dur="500" fill="hold"/>
                                        <p:tgtEl>
                                          <p:spTgt spid="1196071"/>
                                        </p:tgtEl>
                                        <p:attrNameLst>
                                          <p:attrName>stroke.color</p:attrName>
                                        </p:attrNameLst>
                                      </p:cBhvr>
                                      <p:by>
                                        <p:hsl h="0" s="-70588" l="0"/>
                                      </p:by>
                                    </p:animClr>
                                    <p:set>
                                      <p:cBhvr>
                                        <p:cTn id="50" dur="500" fill="hold"/>
                                        <p:tgtEl>
                                          <p:spTgt spid="1196071"/>
                                        </p:tgtEl>
                                        <p:attrNameLst>
                                          <p:attrName>fill.type</p:attrName>
                                        </p:attrNameLst>
                                      </p:cBhvr>
                                      <p:to>
                                        <p:strVal val="solid"/>
                                      </p:to>
                                    </p:set>
                                  </p:childTnLst>
                                </p:cTn>
                              </p:par>
                              <p:par>
                                <p:cTn id="51" presetID="22" presetClass="entr" presetSubtype="1" fill="hold" grpId="0" nodeType="withEffect">
                                  <p:stCondLst>
                                    <p:cond delay="0"/>
                                  </p:stCondLst>
                                  <p:childTnLst>
                                    <p:set>
                                      <p:cBhvr>
                                        <p:cTn id="52" dur="1" fill="hold">
                                          <p:stCondLst>
                                            <p:cond delay="0"/>
                                          </p:stCondLst>
                                        </p:cTn>
                                        <p:tgtEl>
                                          <p:spTgt spid="1196063"/>
                                        </p:tgtEl>
                                        <p:attrNameLst>
                                          <p:attrName>style.visibility</p:attrName>
                                        </p:attrNameLst>
                                      </p:cBhvr>
                                      <p:to>
                                        <p:strVal val="visible"/>
                                      </p:to>
                                    </p:set>
                                    <p:animEffect transition="in" filter="wipe(up)">
                                      <p:cBhvr>
                                        <p:cTn id="53" dur="500"/>
                                        <p:tgtEl>
                                          <p:spTgt spid="1196063"/>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196062"/>
                                        </p:tgtEl>
                                        <p:attrNameLst>
                                          <p:attrName>style.visibility</p:attrName>
                                        </p:attrNameLst>
                                      </p:cBhvr>
                                      <p:to>
                                        <p:strVal val="visible"/>
                                      </p:to>
                                    </p:set>
                                    <p:animEffect transition="in" filter="wipe(up)">
                                      <p:cBhvr>
                                        <p:cTn id="57" dur="500"/>
                                        <p:tgtEl>
                                          <p:spTgt spid="11960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mph" presetSubtype="0" fill="hold" grpId="1" nodeType="clickEffect">
                                  <p:stCondLst>
                                    <p:cond delay="0"/>
                                  </p:stCondLst>
                                  <p:childTnLst>
                                    <p:animClr clrSpc="hsl" dir="cw">
                                      <p:cBhvr override="childStyle">
                                        <p:cTn id="61" dur="500" fill="hold"/>
                                        <p:tgtEl>
                                          <p:spTgt spid="1196062"/>
                                        </p:tgtEl>
                                        <p:attrNameLst>
                                          <p:attrName>style.color</p:attrName>
                                        </p:attrNameLst>
                                      </p:cBhvr>
                                      <p:by>
                                        <p:hsl h="0" s="-70588" l="0"/>
                                      </p:by>
                                    </p:animClr>
                                    <p:animClr clrSpc="hsl" dir="cw">
                                      <p:cBhvr>
                                        <p:cTn id="62" dur="500" fill="hold"/>
                                        <p:tgtEl>
                                          <p:spTgt spid="1196062"/>
                                        </p:tgtEl>
                                        <p:attrNameLst>
                                          <p:attrName>fillcolor</p:attrName>
                                        </p:attrNameLst>
                                      </p:cBhvr>
                                      <p:by>
                                        <p:hsl h="0" s="-70588" l="0"/>
                                      </p:by>
                                    </p:animClr>
                                    <p:animClr clrSpc="hsl" dir="cw">
                                      <p:cBhvr>
                                        <p:cTn id="63" dur="500" fill="hold"/>
                                        <p:tgtEl>
                                          <p:spTgt spid="1196062"/>
                                        </p:tgtEl>
                                        <p:attrNameLst>
                                          <p:attrName>stroke.color</p:attrName>
                                        </p:attrNameLst>
                                      </p:cBhvr>
                                      <p:by>
                                        <p:hsl h="0" s="-70588" l="0"/>
                                      </p:by>
                                    </p:animClr>
                                    <p:set>
                                      <p:cBhvr>
                                        <p:cTn id="64" dur="500" fill="hold"/>
                                        <p:tgtEl>
                                          <p:spTgt spid="1196062"/>
                                        </p:tgtEl>
                                        <p:attrNameLst>
                                          <p:attrName>fill.type</p:attrName>
                                        </p:attrNameLst>
                                      </p:cBhvr>
                                      <p:to>
                                        <p:strVal val="solid"/>
                                      </p:to>
                                    </p:set>
                                  </p:childTnLst>
                                </p:cTn>
                              </p:par>
                              <p:par>
                                <p:cTn id="65" presetID="22" presetClass="entr" presetSubtype="1" fill="hold" grpId="0" nodeType="withEffect">
                                  <p:stCondLst>
                                    <p:cond delay="0"/>
                                  </p:stCondLst>
                                  <p:childTnLst>
                                    <p:set>
                                      <p:cBhvr>
                                        <p:cTn id="66" dur="1" fill="hold">
                                          <p:stCondLst>
                                            <p:cond delay="0"/>
                                          </p:stCondLst>
                                        </p:cTn>
                                        <p:tgtEl>
                                          <p:spTgt spid="1196068"/>
                                        </p:tgtEl>
                                        <p:attrNameLst>
                                          <p:attrName>style.visibility</p:attrName>
                                        </p:attrNameLst>
                                      </p:cBhvr>
                                      <p:to>
                                        <p:strVal val="visible"/>
                                      </p:to>
                                    </p:set>
                                    <p:animEffect transition="in" filter="wipe(up)">
                                      <p:cBhvr>
                                        <p:cTn id="67" dur="500"/>
                                        <p:tgtEl>
                                          <p:spTgt spid="1196068"/>
                                        </p:tgtEl>
                                      </p:cBhvr>
                                    </p:animEffect>
                                  </p:childTnLst>
                                </p:cTn>
                              </p:par>
                            </p:childTnLst>
                          </p:cTn>
                        </p:par>
                        <p:par>
                          <p:cTn id="68" fill="hold" nodeType="afterGroup">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1196069"/>
                                        </p:tgtEl>
                                        <p:attrNameLst>
                                          <p:attrName>style.visibility</p:attrName>
                                        </p:attrNameLst>
                                      </p:cBhvr>
                                      <p:to>
                                        <p:strVal val="visible"/>
                                      </p:to>
                                    </p:set>
                                    <p:animEffect transition="in" filter="wipe(right)">
                                      <p:cBhvr>
                                        <p:cTn id="71" dur="500"/>
                                        <p:tgtEl>
                                          <p:spTgt spid="119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65" grpId="0" animBg="1"/>
      <p:bldP spid="1196067" grpId="0" animBg="1"/>
      <p:bldP spid="1196061" grpId="0" animBg="1"/>
      <p:bldP spid="1196062" grpId="0" animBg="1"/>
      <p:bldP spid="1196062" grpId="1" animBg="1"/>
      <p:bldP spid="1196063" grpId="0" animBg="1"/>
      <p:bldP spid="1196064" grpId="0" animBg="1"/>
      <p:bldP spid="1196064" grpId="1" animBg="1"/>
      <p:bldP spid="1196066" grpId="0" animBg="1"/>
      <p:bldP spid="1196066" grpId="1" animBg="1"/>
      <p:bldP spid="1196068" grpId="0" animBg="1"/>
      <p:bldP spid="1196069" grpId="0" animBg="1"/>
      <p:bldP spid="1196071" grpId="0" animBg="1"/>
      <p:bldP spid="1196071"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398587"/>
          </a:xfrm>
        </p:spPr>
        <p:txBody>
          <a:bodyPr>
            <a:normAutofit/>
          </a:bodyPr>
          <a:lstStyle/>
          <a:p>
            <a:r>
              <a:rPr lang="en-US" sz="3600" dirty="0" smtClean="0"/>
              <a:t>What Kinds of Personal </a:t>
            </a:r>
            <a:br>
              <a:rPr lang="en-US" sz="3600" dirty="0" smtClean="0"/>
            </a:br>
            <a:r>
              <a:rPr lang="en-US" sz="3600" dirty="0" smtClean="0"/>
              <a:t>Selling Are Needed?</a:t>
            </a:r>
          </a:p>
        </p:txBody>
      </p:sp>
      <p:sp>
        <p:nvSpPr>
          <p:cNvPr id="1198094" name="AutoShape 14"/>
          <p:cNvSpPr>
            <a:spLocks noChangeArrowheads="1"/>
          </p:cNvSpPr>
          <p:nvPr/>
        </p:nvSpPr>
        <p:spPr bwMode="auto">
          <a:xfrm>
            <a:off x="1828800" y="1447800"/>
            <a:ext cx="5562600" cy="4044950"/>
          </a:xfrm>
          <a:prstGeom prst="star16">
            <a:avLst>
              <a:gd name="adj" fmla="val 39009"/>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b="1" dirty="0">
              <a:latin typeface="Arial" pitchFamily="34" charset="0"/>
              <a:cs typeface="Arial" pitchFamily="34" charset="0"/>
            </a:endParaRPr>
          </a:p>
        </p:txBody>
      </p:sp>
      <p:sp>
        <p:nvSpPr>
          <p:cNvPr id="1198095" name="AutoShape 15"/>
          <p:cNvSpPr>
            <a:spLocks noChangeArrowheads="1"/>
          </p:cNvSpPr>
          <p:nvPr/>
        </p:nvSpPr>
        <p:spPr bwMode="auto">
          <a:xfrm>
            <a:off x="5638800" y="1219200"/>
            <a:ext cx="2514600" cy="1752600"/>
          </a:xfrm>
          <a:prstGeom prst="roundRect">
            <a:avLst>
              <a:gd name="adj" fmla="val 298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a:latin typeface="Arial" pitchFamily="34" charset="0"/>
                <a:cs typeface="Arial" pitchFamily="34" charset="0"/>
              </a:rPr>
              <a:t>Order-Taking</a:t>
            </a:r>
          </a:p>
        </p:txBody>
      </p:sp>
      <p:sp>
        <p:nvSpPr>
          <p:cNvPr id="1198096" name="AutoShape 16"/>
          <p:cNvSpPr>
            <a:spLocks noChangeArrowheads="1"/>
          </p:cNvSpPr>
          <p:nvPr/>
        </p:nvSpPr>
        <p:spPr bwMode="auto">
          <a:xfrm>
            <a:off x="990600" y="1219200"/>
            <a:ext cx="2514600" cy="1752600"/>
          </a:xfrm>
          <a:prstGeom prst="roundRect">
            <a:avLst>
              <a:gd name="adj" fmla="val 298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a:latin typeface="Arial" pitchFamily="34" charset="0"/>
                <a:cs typeface="Arial" pitchFamily="34" charset="0"/>
              </a:rPr>
              <a:t>Order-Getting</a:t>
            </a:r>
          </a:p>
        </p:txBody>
      </p:sp>
      <p:sp>
        <p:nvSpPr>
          <p:cNvPr id="1198097" name="AutoShape 17"/>
          <p:cNvSpPr>
            <a:spLocks noChangeArrowheads="1"/>
          </p:cNvSpPr>
          <p:nvPr/>
        </p:nvSpPr>
        <p:spPr bwMode="auto">
          <a:xfrm>
            <a:off x="3200400" y="4876800"/>
            <a:ext cx="2743200" cy="1752600"/>
          </a:xfrm>
          <a:prstGeom prst="roundRect">
            <a:avLst>
              <a:gd name="adj" fmla="val 298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a:latin typeface="Arial" pitchFamily="34" charset="0"/>
                <a:cs typeface="Arial" pitchFamily="34" charset="0"/>
              </a:rPr>
              <a:t>Supporting</a:t>
            </a:r>
          </a:p>
        </p:txBody>
      </p:sp>
      <p:sp>
        <p:nvSpPr>
          <p:cNvPr id="1198098" name="Oval 18"/>
          <p:cNvSpPr>
            <a:spLocks noChangeArrowheads="1"/>
          </p:cNvSpPr>
          <p:nvPr/>
        </p:nvSpPr>
        <p:spPr bwMode="auto">
          <a:xfrm>
            <a:off x="3048000" y="1981200"/>
            <a:ext cx="3048000" cy="30480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r>
              <a:rPr lang="en-US" sz="2800" b="1" dirty="0">
                <a:latin typeface="Arial" pitchFamily="34" charset="0"/>
                <a:cs typeface="Arial" pitchFamily="34" charset="0"/>
              </a:rPr>
              <a:t>Basic</a:t>
            </a:r>
          </a:p>
          <a:p>
            <a:pPr>
              <a:defRPr/>
            </a:pPr>
            <a:r>
              <a:rPr lang="en-US" sz="2800" b="1" dirty="0">
                <a:latin typeface="Arial" pitchFamily="34" charset="0"/>
                <a:cs typeface="Arial" pitchFamily="34" charset="0"/>
              </a:rPr>
              <a:t>Sales Tasks</a:t>
            </a:r>
          </a:p>
        </p:txBody>
      </p:sp>
      <p:sp>
        <p:nvSpPr>
          <p:cNvPr id="8"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98096"/>
                                        </p:tgtEl>
                                        <p:attrNameLst>
                                          <p:attrName>style.visibility</p:attrName>
                                        </p:attrNameLst>
                                      </p:cBhvr>
                                      <p:to>
                                        <p:strVal val="visible"/>
                                      </p:to>
                                    </p:set>
                                    <p:animEffect transition="in" filter="wipe(right)">
                                      <p:cBhvr>
                                        <p:cTn id="7" dur="500"/>
                                        <p:tgtEl>
                                          <p:spTgt spid="11980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1198096"/>
                                        </p:tgtEl>
                                        <p:attrNameLst>
                                          <p:attrName>style.color</p:attrName>
                                        </p:attrNameLst>
                                      </p:cBhvr>
                                      <p:by>
                                        <p:hsl h="0" s="-70588" l="0"/>
                                      </p:by>
                                    </p:animClr>
                                    <p:animClr clrSpc="hsl" dir="cw">
                                      <p:cBhvr>
                                        <p:cTn id="12" dur="500" fill="hold"/>
                                        <p:tgtEl>
                                          <p:spTgt spid="1198096"/>
                                        </p:tgtEl>
                                        <p:attrNameLst>
                                          <p:attrName>fillcolor</p:attrName>
                                        </p:attrNameLst>
                                      </p:cBhvr>
                                      <p:by>
                                        <p:hsl h="0" s="-70588" l="0"/>
                                      </p:by>
                                    </p:animClr>
                                    <p:animClr clrSpc="hsl" dir="cw">
                                      <p:cBhvr>
                                        <p:cTn id="13" dur="500" fill="hold"/>
                                        <p:tgtEl>
                                          <p:spTgt spid="1198096"/>
                                        </p:tgtEl>
                                        <p:attrNameLst>
                                          <p:attrName>stroke.color</p:attrName>
                                        </p:attrNameLst>
                                      </p:cBhvr>
                                      <p:by>
                                        <p:hsl h="0" s="-70588" l="0"/>
                                      </p:by>
                                    </p:animClr>
                                    <p:set>
                                      <p:cBhvr>
                                        <p:cTn id="14" dur="500" fill="hold"/>
                                        <p:tgtEl>
                                          <p:spTgt spid="1198096"/>
                                        </p:tgtEl>
                                        <p:attrNameLst>
                                          <p:attrName>fill.type</p:attrName>
                                        </p:attrNameLst>
                                      </p:cBhvr>
                                      <p:to>
                                        <p:strVal val="solid"/>
                                      </p:to>
                                    </p:se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98095"/>
                                        </p:tgtEl>
                                        <p:attrNameLst>
                                          <p:attrName>style.visibility</p:attrName>
                                        </p:attrNameLst>
                                      </p:cBhvr>
                                      <p:to>
                                        <p:strVal val="visible"/>
                                      </p:to>
                                    </p:set>
                                    <p:animEffect transition="in" filter="wipe(left)">
                                      <p:cBhvr>
                                        <p:cTn id="18" dur="500"/>
                                        <p:tgtEl>
                                          <p:spTgt spid="119809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mph" presetSubtype="0" fill="hold" grpId="1" nodeType="clickEffect">
                                  <p:stCondLst>
                                    <p:cond delay="0"/>
                                  </p:stCondLst>
                                  <p:childTnLst>
                                    <p:animClr clrSpc="hsl" dir="cw">
                                      <p:cBhvr override="childStyle">
                                        <p:cTn id="22" dur="500" fill="hold"/>
                                        <p:tgtEl>
                                          <p:spTgt spid="1198095"/>
                                        </p:tgtEl>
                                        <p:attrNameLst>
                                          <p:attrName>style.color</p:attrName>
                                        </p:attrNameLst>
                                      </p:cBhvr>
                                      <p:by>
                                        <p:hsl h="0" s="-70588" l="0"/>
                                      </p:by>
                                    </p:animClr>
                                    <p:animClr clrSpc="hsl" dir="cw">
                                      <p:cBhvr>
                                        <p:cTn id="23" dur="500" fill="hold"/>
                                        <p:tgtEl>
                                          <p:spTgt spid="1198095"/>
                                        </p:tgtEl>
                                        <p:attrNameLst>
                                          <p:attrName>fillcolor</p:attrName>
                                        </p:attrNameLst>
                                      </p:cBhvr>
                                      <p:by>
                                        <p:hsl h="0" s="-70588" l="0"/>
                                      </p:by>
                                    </p:animClr>
                                    <p:animClr clrSpc="hsl" dir="cw">
                                      <p:cBhvr>
                                        <p:cTn id="24" dur="500" fill="hold"/>
                                        <p:tgtEl>
                                          <p:spTgt spid="1198095"/>
                                        </p:tgtEl>
                                        <p:attrNameLst>
                                          <p:attrName>stroke.color</p:attrName>
                                        </p:attrNameLst>
                                      </p:cBhvr>
                                      <p:by>
                                        <p:hsl h="0" s="-70588" l="0"/>
                                      </p:by>
                                    </p:animClr>
                                    <p:set>
                                      <p:cBhvr>
                                        <p:cTn id="25" dur="500" fill="hold"/>
                                        <p:tgtEl>
                                          <p:spTgt spid="1198095"/>
                                        </p:tgtEl>
                                        <p:attrNameLst>
                                          <p:attrName>fill.type</p:attrName>
                                        </p:attrNameLst>
                                      </p:cBhvr>
                                      <p:to>
                                        <p:strVal val="solid"/>
                                      </p:to>
                                    </p:se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198097"/>
                                        </p:tgtEl>
                                        <p:attrNameLst>
                                          <p:attrName>style.visibility</p:attrName>
                                        </p:attrNameLst>
                                      </p:cBhvr>
                                      <p:to>
                                        <p:strVal val="visible"/>
                                      </p:to>
                                    </p:set>
                                    <p:animEffect transition="in" filter="wipe(up)">
                                      <p:cBhvr>
                                        <p:cTn id="29" dur="500"/>
                                        <p:tgtEl>
                                          <p:spTgt spid="1198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95" grpId="0" animBg="1" autoUpdateAnimBg="0"/>
      <p:bldP spid="1198095" grpId="1" animBg="1"/>
      <p:bldP spid="1198096" grpId="0" animBg="1" autoUpdateAnimBg="0"/>
      <p:bldP spid="1198096" grpId="1" animBg="1"/>
      <p:bldP spid="119809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9213"/>
            <a:ext cx="8229600" cy="1398587"/>
          </a:xfrm>
        </p:spPr>
        <p:txBody>
          <a:bodyPr/>
          <a:lstStyle/>
          <a:p>
            <a:r>
              <a:rPr lang="en-US" dirty="0" smtClean="0"/>
              <a:t>Order Getters Develop New Business Relationships</a:t>
            </a:r>
          </a:p>
        </p:txBody>
      </p:sp>
      <p:sp>
        <p:nvSpPr>
          <p:cNvPr id="1200136" name="AutoShape 8"/>
          <p:cNvSpPr>
            <a:spLocks noChangeArrowheads="1"/>
          </p:cNvSpPr>
          <p:nvPr/>
        </p:nvSpPr>
        <p:spPr bwMode="auto">
          <a:xfrm>
            <a:off x="4724400" y="40386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200" b="1">
                <a:latin typeface="Arial" pitchFamily="34" charset="0"/>
                <a:cs typeface="Arial" pitchFamily="34" charset="0"/>
              </a:rPr>
              <a:t>Wholesalers’ Order Getters Almost Hand It to Customer</a:t>
            </a:r>
          </a:p>
        </p:txBody>
      </p:sp>
      <p:sp>
        <p:nvSpPr>
          <p:cNvPr id="1200137" name="Line 9"/>
          <p:cNvSpPr>
            <a:spLocks noChangeShapeType="1"/>
          </p:cNvSpPr>
          <p:nvPr/>
        </p:nvSpPr>
        <p:spPr bwMode="auto">
          <a:xfrm>
            <a:off x="3429000" y="3886200"/>
            <a:ext cx="1295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0138" name="AutoShape 10"/>
          <p:cNvSpPr>
            <a:spLocks noChangeArrowheads="1"/>
          </p:cNvSpPr>
          <p:nvPr/>
        </p:nvSpPr>
        <p:spPr bwMode="auto">
          <a:xfrm>
            <a:off x="4724400" y="27432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200" b="1">
                <a:latin typeface="Arial" pitchFamily="34" charset="0"/>
                <a:cs typeface="Arial" pitchFamily="34" charset="0"/>
              </a:rPr>
              <a:t>Producers’ Order Getters Find New Opportunities</a:t>
            </a:r>
          </a:p>
        </p:txBody>
      </p:sp>
      <p:sp>
        <p:nvSpPr>
          <p:cNvPr id="1200139" name="Line 11"/>
          <p:cNvSpPr>
            <a:spLocks noChangeShapeType="1"/>
          </p:cNvSpPr>
          <p:nvPr/>
        </p:nvSpPr>
        <p:spPr bwMode="auto">
          <a:xfrm flipV="1">
            <a:off x="3429000" y="3200400"/>
            <a:ext cx="12954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0140" name="Line 12"/>
          <p:cNvSpPr>
            <a:spLocks noChangeShapeType="1"/>
          </p:cNvSpPr>
          <p:nvPr/>
        </p:nvSpPr>
        <p:spPr bwMode="auto">
          <a:xfrm flipV="1">
            <a:off x="3429000" y="1905000"/>
            <a:ext cx="1295400" cy="1981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0143" name="AutoShape 15"/>
          <p:cNvSpPr>
            <a:spLocks noChangeArrowheads="1"/>
          </p:cNvSpPr>
          <p:nvPr/>
        </p:nvSpPr>
        <p:spPr bwMode="auto">
          <a:xfrm>
            <a:off x="4724400" y="53340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200" b="1">
                <a:latin typeface="Arial" pitchFamily="34" charset="0"/>
                <a:cs typeface="Arial" pitchFamily="34" charset="0"/>
              </a:rPr>
              <a:t>Retail Order Getters Influence Buyer Behavior</a:t>
            </a:r>
          </a:p>
        </p:txBody>
      </p:sp>
      <p:sp>
        <p:nvSpPr>
          <p:cNvPr id="1200144" name="Line 16"/>
          <p:cNvSpPr>
            <a:spLocks noChangeShapeType="1"/>
          </p:cNvSpPr>
          <p:nvPr/>
        </p:nvSpPr>
        <p:spPr bwMode="auto">
          <a:xfrm>
            <a:off x="3429000" y="3886200"/>
            <a:ext cx="1295400" cy="1905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0145" name="AutoShape 17"/>
          <p:cNvSpPr>
            <a:spLocks noChangeArrowheads="1"/>
          </p:cNvSpPr>
          <p:nvPr/>
        </p:nvSpPr>
        <p:spPr bwMode="auto">
          <a:xfrm>
            <a:off x="4724400" y="14478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200" b="1">
                <a:latin typeface="Arial" pitchFamily="34" charset="0"/>
                <a:cs typeface="Arial" pitchFamily="34" charset="0"/>
              </a:rPr>
              <a:t>Order Getters and </a:t>
            </a:r>
            <a:br>
              <a:rPr lang="en-US" altLang="en-US" sz="2200" b="1">
                <a:latin typeface="Arial" pitchFamily="34" charset="0"/>
                <a:cs typeface="Arial" pitchFamily="34" charset="0"/>
              </a:rPr>
            </a:br>
            <a:r>
              <a:rPr lang="en-US" altLang="en-US" sz="2200" b="1">
                <a:latin typeface="Arial" pitchFamily="34" charset="0"/>
                <a:cs typeface="Arial" pitchFamily="34" charset="0"/>
              </a:rPr>
              <a:t>Order-Getting</a:t>
            </a:r>
          </a:p>
        </p:txBody>
      </p:sp>
      <p:pic>
        <p:nvPicPr>
          <p:cNvPr id="22536" name="Picture 13" descr="advisor-cl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362200"/>
            <a:ext cx="29718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00140"/>
                                        </p:tgtEl>
                                        <p:attrNameLst>
                                          <p:attrName>style.visibility</p:attrName>
                                        </p:attrNameLst>
                                      </p:cBhvr>
                                      <p:to>
                                        <p:strVal val="visible"/>
                                      </p:to>
                                    </p:set>
                                    <p:animEffect transition="in" filter="wipe(down)">
                                      <p:cBhvr>
                                        <p:cTn id="7" dur="500"/>
                                        <p:tgtEl>
                                          <p:spTgt spid="120014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0145"/>
                                        </p:tgtEl>
                                        <p:attrNameLst>
                                          <p:attrName>style.visibility</p:attrName>
                                        </p:attrNameLst>
                                      </p:cBhvr>
                                      <p:to>
                                        <p:strVal val="visible"/>
                                      </p:to>
                                    </p:set>
                                    <p:animEffect transition="in" filter="wipe(left)">
                                      <p:cBhvr>
                                        <p:cTn id="11" dur="500"/>
                                        <p:tgtEl>
                                          <p:spTgt spid="12001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00145"/>
                                        </p:tgtEl>
                                        <p:attrNameLst>
                                          <p:attrName>style.color</p:attrName>
                                        </p:attrNameLst>
                                      </p:cBhvr>
                                      <p:by>
                                        <p:hsl h="0" s="-70588" l="0"/>
                                      </p:by>
                                    </p:animClr>
                                    <p:animClr clrSpc="hsl" dir="cw">
                                      <p:cBhvr>
                                        <p:cTn id="16" dur="500" fill="hold"/>
                                        <p:tgtEl>
                                          <p:spTgt spid="1200145"/>
                                        </p:tgtEl>
                                        <p:attrNameLst>
                                          <p:attrName>fillcolor</p:attrName>
                                        </p:attrNameLst>
                                      </p:cBhvr>
                                      <p:by>
                                        <p:hsl h="0" s="-70588" l="0"/>
                                      </p:by>
                                    </p:animClr>
                                    <p:animClr clrSpc="hsl" dir="cw">
                                      <p:cBhvr>
                                        <p:cTn id="17" dur="500" fill="hold"/>
                                        <p:tgtEl>
                                          <p:spTgt spid="1200145"/>
                                        </p:tgtEl>
                                        <p:attrNameLst>
                                          <p:attrName>stroke.color</p:attrName>
                                        </p:attrNameLst>
                                      </p:cBhvr>
                                      <p:by>
                                        <p:hsl h="0" s="-70588" l="0"/>
                                      </p:by>
                                    </p:animClr>
                                    <p:set>
                                      <p:cBhvr>
                                        <p:cTn id="18" dur="500" fill="hold"/>
                                        <p:tgtEl>
                                          <p:spTgt spid="1200145"/>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200139"/>
                                        </p:tgtEl>
                                        <p:attrNameLst>
                                          <p:attrName>style.visibility</p:attrName>
                                        </p:attrNameLst>
                                      </p:cBhvr>
                                      <p:to>
                                        <p:strVal val="visible"/>
                                      </p:to>
                                    </p:set>
                                    <p:animEffect transition="in" filter="wipe(down)">
                                      <p:cBhvr>
                                        <p:cTn id="21" dur="500"/>
                                        <p:tgtEl>
                                          <p:spTgt spid="1200139"/>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00138"/>
                                        </p:tgtEl>
                                        <p:attrNameLst>
                                          <p:attrName>style.visibility</p:attrName>
                                        </p:attrNameLst>
                                      </p:cBhvr>
                                      <p:to>
                                        <p:strVal val="visible"/>
                                      </p:to>
                                    </p:set>
                                    <p:animEffect transition="in" filter="wipe(left)">
                                      <p:cBhvr>
                                        <p:cTn id="25" dur="500"/>
                                        <p:tgtEl>
                                          <p:spTgt spid="120013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200138"/>
                                        </p:tgtEl>
                                        <p:attrNameLst>
                                          <p:attrName>style.color</p:attrName>
                                        </p:attrNameLst>
                                      </p:cBhvr>
                                      <p:by>
                                        <p:hsl h="0" s="-70588" l="0"/>
                                      </p:by>
                                    </p:animClr>
                                    <p:animClr clrSpc="hsl" dir="cw">
                                      <p:cBhvr>
                                        <p:cTn id="30" dur="500" fill="hold"/>
                                        <p:tgtEl>
                                          <p:spTgt spid="1200138"/>
                                        </p:tgtEl>
                                        <p:attrNameLst>
                                          <p:attrName>fillcolor</p:attrName>
                                        </p:attrNameLst>
                                      </p:cBhvr>
                                      <p:by>
                                        <p:hsl h="0" s="-70588" l="0"/>
                                      </p:by>
                                    </p:animClr>
                                    <p:animClr clrSpc="hsl" dir="cw">
                                      <p:cBhvr>
                                        <p:cTn id="31" dur="500" fill="hold"/>
                                        <p:tgtEl>
                                          <p:spTgt spid="1200138"/>
                                        </p:tgtEl>
                                        <p:attrNameLst>
                                          <p:attrName>stroke.color</p:attrName>
                                        </p:attrNameLst>
                                      </p:cBhvr>
                                      <p:by>
                                        <p:hsl h="0" s="-70588" l="0"/>
                                      </p:by>
                                    </p:animClr>
                                    <p:set>
                                      <p:cBhvr>
                                        <p:cTn id="32" dur="500" fill="hold"/>
                                        <p:tgtEl>
                                          <p:spTgt spid="1200138"/>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200137"/>
                                        </p:tgtEl>
                                        <p:attrNameLst>
                                          <p:attrName>style.visibility</p:attrName>
                                        </p:attrNameLst>
                                      </p:cBhvr>
                                      <p:to>
                                        <p:strVal val="visible"/>
                                      </p:to>
                                    </p:set>
                                    <p:animEffect transition="in" filter="wipe(up)">
                                      <p:cBhvr>
                                        <p:cTn id="35" dur="500"/>
                                        <p:tgtEl>
                                          <p:spTgt spid="1200137"/>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00136"/>
                                        </p:tgtEl>
                                        <p:attrNameLst>
                                          <p:attrName>style.visibility</p:attrName>
                                        </p:attrNameLst>
                                      </p:cBhvr>
                                      <p:to>
                                        <p:strVal val="visible"/>
                                      </p:to>
                                    </p:set>
                                    <p:animEffect transition="in" filter="wipe(left)">
                                      <p:cBhvr>
                                        <p:cTn id="39" dur="500"/>
                                        <p:tgtEl>
                                          <p:spTgt spid="1200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200136"/>
                                        </p:tgtEl>
                                        <p:attrNameLst>
                                          <p:attrName>style.color</p:attrName>
                                        </p:attrNameLst>
                                      </p:cBhvr>
                                      <p:by>
                                        <p:hsl h="0" s="-70588" l="0"/>
                                      </p:by>
                                    </p:animClr>
                                    <p:animClr clrSpc="hsl" dir="cw">
                                      <p:cBhvr>
                                        <p:cTn id="44" dur="500" fill="hold"/>
                                        <p:tgtEl>
                                          <p:spTgt spid="1200136"/>
                                        </p:tgtEl>
                                        <p:attrNameLst>
                                          <p:attrName>fillcolor</p:attrName>
                                        </p:attrNameLst>
                                      </p:cBhvr>
                                      <p:by>
                                        <p:hsl h="0" s="-70588" l="0"/>
                                      </p:by>
                                    </p:animClr>
                                    <p:animClr clrSpc="hsl" dir="cw">
                                      <p:cBhvr>
                                        <p:cTn id="45" dur="500" fill="hold"/>
                                        <p:tgtEl>
                                          <p:spTgt spid="1200136"/>
                                        </p:tgtEl>
                                        <p:attrNameLst>
                                          <p:attrName>stroke.color</p:attrName>
                                        </p:attrNameLst>
                                      </p:cBhvr>
                                      <p:by>
                                        <p:hsl h="0" s="-70588" l="0"/>
                                      </p:by>
                                    </p:animClr>
                                    <p:set>
                                      <p:cBhvr>
                                        <p:cTn id="46" dur="500" fill="hold"/>
                                        <p:tgtEl>
                                          <p:spTgt spid="1200136"/>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200144"/>
                                        </p:tgtEl>
                                        <p:attrNameLst>
                                          <p:attrName>style.visibility</p:attrName>
                                        </p:attrNameLst>
                                      </p:cBhvr>
                                      <p:to>
                                        <p:strVal val="visible"/>
                                      </p:to>
                                    </p:set>
                                    <p:animEffect transition="in" filter="wipe(up)">
                                      <p:cBhvr>
                                        <p:cTn id="49" dur="500"/>
                                        <p:tgtEl>
                                          <p:spTgt spid="1200144"/>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00143"/>
                                        </p:tgtEl>
                                        <p:attrNameLst>
                                          <p:attrName>style.visibility</p:attrName>
                                        </p:attrNameLst>
                                      </p:cBhvr>
                                      <p:to>
                                        <p:strVal val="visible"/>
                                      </p:to>
                                    </p:set>
                                    <p:animEffect transition="in" filter="wipe(left)">
                                      <p:cBhvr>
                                        <p:cTn id="53" dur="500"/>
                                        <p:tgtEl>
                                          <p:spTgt spid="120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6" grpId="0" animBg="1"/>
      <p:bldP spid="1200136" grpId="1" animBg="1"/>
      <p:bldP spid="1200137" grpId="0" animBg="1"/>
      <p:bldP spid="1200138" grpId="0" animBg="1"/>
      <p:bldP spid="1200138" grpId="1" animBg="1"/>
      <p:bldP spid="1200139" grpId="0" animBg="1"/>
      <p:bldP spid="1200140" grpId="0" animBg="1"/>
      <p:bldP spid="1200143" grpId="0" animBg="1"/>
      <p:bldP spid="1200144" grpId="0" animBg="1"/>
      <p:bldP spid="1200145" grpId="0" animBg="1"/>
      <p:bldP spid="120014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2190" name="Line 14"/>
          <p:cNvSpPr>
            <a:spLocks noChangeShapeType="1"/>
          </p:cNvSpPr>
          <p:nvPr/>
        </p:nvSpPr>
        <p:spPr bwMode="auto">
          <a:xfrm>
            <a:off x="3429000" y="3886200"/>
            <a:ext cx="1295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2192" name="Line 16"/>
          <p:cNvSpPr>
            <a:spLocks noChangeShapeType="1"/>
          </p:cNvSpPr>
          <p:nvPr/>
        </p:nvSpPr>
        <p:spPr bwMode="auto">
          <a:xfrm flipV="1">
            <a:off x="3429000" y="3200400"/>
            <a:ext cx="12954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2194" name="Line 18"/>
          <p:cNvSpPr>
            <a:spLocks noChangeShapeType="1"/>
          </p:cNvSpPr>
          <p:nvPr/>
        </p:nvSpPr>
        <p:spPr bwMode="auto">
          <a:xfrm flipV="1">
            <a:off x="3429000" y="1905000"/>
            <a:ext cx="1295400" cy="1981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2196" name="Line 20"/>
          <p:cNvSpPr>
            <a:spLocks noChangeShapeType="1"/>
          </p:cNvSpPr>
          <p:nvPr/>
        </p:nvSpPr>
        <p:spPr bwMode="auto">
          <a:xfrm>
            <a:off x="3429000" y="3886200"/>
            <a:ext cx="1295400" cy="1905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4" name="Rectangle 2"/>
          <p:cNvSpPr>
            <a:spLocks noGrp="1" noChangeArrowheads="1"/>
          </p:cNvSpPr>
          <p:nvPr>
            <p:ph type="title"/>
          </p:nvPr>
        </p:nvSpPr>
        <p:spPr>
          <a:xfrm>
            <a:off x="457200" y="76200"/>
            <a:ext cx="8229600" cy="1398587"/>
          </a:xfrm>
        </p:spPr>
        <p:txBody>
          <a:bodyPr>
            <a:normAutofit fontScale="90000"/>
          </a:bodyPr>
          <a:lstStyle/>
          <a:p>
            <a:r>
              <a:rPr lang="en-US" dirty="0" smtClean="0"/>
              <a:t>Order Takers Nurture Relationships to Keep the Business Coming</a:t>
            </a:r>
          </a:p>
        </p:txBody>
      </p:sp>
      <p:sp>
        <p:nvSpPr>
          <p:cNvPr id="1202189" name="AutoShape 13"/>
          <p:cNvSpPr>
            <a:spLocks noChangeArrowheads="1"/>
          </p:cNvSpPr>
          <p:nvPr/>
        </p:nvSpPr>
        <p:spPr bwMode="auto">
          <a:xfrm>
            <a:off x="4724400" y="40386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ct val="90000"/>
              </a:lnSpc>
              <a:spcBef>
                <a:spcPct val="50000"/>
              </a:spcBef>
            </a:pPr>
            <a:r>
              <a:rPr lang="en-US" altLang="en-US" sz="2200" b="1">
                <a:latin typeface="Arial" pitchFamily="34" charset="0"/>
                <a:cs typeface="Arial" pitchFamily="34" charset="0"/>
              </a:rPr>
              <a:t>Wholesalers’ Order Takers Don’t Get Orders </a:t>
            </a:r>
            <a:br>
              <a:rPr lang="en-US" altLang="en-US" sz="2200" b="1">
                <a:latin typeface="Arial" pitchFamily="34" charset="0"/>
                <a:cs typeface="Arial" pitchFamily="34" charset="0"/>
              </a:rPr>
            </a:br>
            <a:r>
              <a:rPr lang="en-US" altLang="en-US" sz="2200" b="1">
                <a:latin typeface="Arial" pitchFamily="34" charset="0"/>
                <a:cs typeface="Arial" pitchFamily="34" charset="0"/>
              </a:rPr>
              <a:t>But Keep Them</a:t>
            </a:r>
          </a:p>
        </p:txBody>
      </p:sp>
      <p:sp>
        <p:nvSpPr>
          <p:cNvPr id="1202191" name="AutoShape 15"/>
          <p:cNvSpPr>
            <a:spLocks noChangeArrowheads="1"/>
          </p:cNvSpPr>
          <p:nvPr/>
        </p:nvSpPr>
        <p:spPr bwMode="auto">
          <a:xfrm>
            <a:off x="4724400" y="27432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200" b="1">
                <a:latin typeface="Arial" pitchFamily="34" charset="0"/>
                <a:cs typeface="Arial" pitchFamily="34" charset="0"/>
              </a:rPr>
              <a:t>Producers’ Order Takers Train, Explain, &amp; Collaborate</a:t>
            </a:r>
          </a:p>
        </p:txBody>
      </p:sp>
      <p:sp>
        <p:nvSpPr>
          <p:cNvPr id="1202193" name="AutoShape 17"/>
          <p:cNvSpPr>
            <a:spLocks noChangeArrowheads="1"/>
          </p:cNvSpPr>
          <p:nvPr/>
        </p:nvSpPr>
        <p:spPr bwMode="auto">
          <a:xfrm>
            <a:off x="4724400" y="14478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200" b="1">
                <a:latin typeface="Arial" pitchFamily="34" charset="0"/>
                <a:cs typeface="Arial" pitchFamily="34" charset="0"/>
              </a:rPr>
              <a:t>Order Takers and </a:t>
            </a:r>
            <a:br>
              <a:rPr lang="en-US" altLang="en-US" sz="2200" b="1">
                <a:latin typeface="Arial" pitchFamily="34" charset="0"/>
                <a:cs typeface="Arial" pitchFamily="34" charset="0"/>
              </a:rPr>
            </a:br>
            <a:r>
              <a:rPr lang="en-US" altLang="en-US" sz="2200" b="1">
                <a:latin typeface="Arial" pitchFamily="34" charset="0"/>
                <a:cs typeface="Arial" pitchFamily="34" charset="0"/>
              </a:rPr>
              <a:t>Order-Taking</a:t>
            </a:r>
          </a:p>
        </p:txBody>
      </p:sp>
      <p:sp>
        <p:nvSpPr>
          <p:cNvPr id="1202195" name="AutoShape 19"/>
          <p:cNvSpPr>
            <a:spLocks noChangeArrowheads="1"/>
          </p:cNvSpPr>
          <p:nvPr/>
        </p:nvSpPr>
        <p:spPr bwMode="auto">
          <a:xfrm>
            <a:off x="4724400" y="53340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200" b="1">
                <a:latin typeface="Arial" pitchFamily="34" charset="0"/>
                <a:cs typeface="Arial" pitchFamily="34" charset="0"/>
              </a:rPr>
              <a:t>Retail Order Takers Are Often Poor Sales Clerks</a:t>
            </a:r>
          </a:p>
        </p:txBody>
      </p:sp>
      <p:pic>
        <p:nvPicPr>
          <p:cNvPr id="23563" name="Picture 21" descr="se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374900"/>
            <a:ext cx="29718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14-</a:t>
            </a:r>
            <a:fld id="{95A93DFA-160E-468B-8067-BDB21CB2F241}" type="slidenum">
              <a:rPr lang="en-US" smtClean="0"/>
              <a:pPr>
                <a:defRPr/>
              </a:pPr>
              <a:t>9</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02194"/>
                                        </p:tgtEl>
                                        <p:attrNameLst>
                                          <p:attrName>style.visibility</p:attrName>
                                        </p:attrNameLst>
                                      </p:cBhvr>
                                      <p:to>
                                        <p:strVal val="visible"/>
                                      </p:to>
                                    </p:set>
                                    <p:animEffect transition="in" filter="wipe(down)">
                                      <p:cBhvr>
                                        <p:cTn id="7" dur="500"/>
                                        <p:tgtEl>
                                          <p:spTgt spid="12021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2193"/>
                                        </p:tgtEl>
                                        <p:attrNameLst>
                                          <p:attrName>style.visibility</p:attrName>
                                        </p:attrNameLst>
                                      </p:cBhvr>
                                      <p:to>
                                        <p:strVal val="visible"/>
                                      </p:to>
                                    </p:set>
                                    <p:animEffect transition="in" filter="wipe(left)">
                                      <p:cBhvr>
                                        <p:cTn id="11" dur="500"/>
                                        <p:tgtEl>
                                          <p:spTgt spid="120219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02193"/>
                                        </p:tgtEl>
                                        <p:attrNameLst>
                                          <p:attrName>style.color</p:attrName>
                                        </p:attrNameLst>
                                      </p:cBhvr>
                                      <p:by>
                                        <p:hsl h="0" s="-70588" l="0"/>
                                      </p:by>
                                    </p:animClr>
                                    <p:animClr clrSpc="hsl" dir="cw">
                                      <p:cBhvr>
                                        <p:cTn id="16" dur="500" fill="hold"/>
                                        <p:tgtEl>
                                          <p:spTgt spid="1202193"/>
                                        </p:tgtEl>
                                        <p:attrNameLst>
                                          <p:attrName>fillcolor</p:attrName>
                                        </p:attrNameLst>
                                      </p:cBhvr>
                                      <p:by>
                                        <p:hsl h="0" s="-70588" l="0"/>
                                      </p:by>
                                    </p:animClr>
                                    <p:animClr clrSpc="hsl" dir="cw">
                                      <p:cBhvr>
                                        <p:cTn id="17" dur="500" fill="hold"/>
                                        <p:tgtEl>
                                          <p:spTgt spid="1202193"/>
                                        </p:tgtEl>
                                        <p:attrNameLst>
                                          <p:attrName>stroke.color</p:attrName>
                                        </p:attrNameLst>
                                      </p:cBhvr>
                                      <p:by>
                                        <p:hsl h="0" s="-70588" l="0"/>
                                      </p:by>
                                    </p:animClr>
                                    <p:set>
                                      <p:cBhvr>
                                        <p:cTn id="18" dur="500" fill="hold"/>
                                        <p:tgtEl>
                                          <p:spTgt spid="1202193"/>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1202192"/>
                                        </p:tgtEl>
                                        <p:attrNameLst>
                                          <p:attrName>style.visibility</p:attrName>
                                        </p:attrNameLst>
                                      </p:cBhvr>
                                      <p:to>
                                        <p:strVal val="visible"/>
                                      </p:to>
                                    </p:set>
                                    <p:animEffect transition="in" filter="wipe(left)">
                                      <p:cBhvr>
                                        <p:cTn id="21" dur="500"/>
                                        <p:tgtEl>
                                          <p:spTgt spid="120219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02191"/>
                                        </p:tgtEl>
                                        <p:attrNameLst>
                                          <p:attrName>style.visibility</p:attrName>
                                        </p:attrNameLst>
                                      </p:cBhvr>
                                      <p:to>
                                        <p:strVal val="visible"/>
                                      </p:to>
                                    </p:set>
                                    <p:animEffect transition="in" filter="wipe(left)">
                                      <p:cBhvr>
                                        <p:cTn id="25" dur="500"/>
                                        <p:tgtEl>
                                          <p:spTgt spid="12021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202191"/>
                                        </p:tgtEl>
                                        <p:attrNameLst>
                                          <p:attrName>style.color</p:attrName>
                                        </p:attrNameLst>
                                      </p:cBhvr>
                                      <p:by>
                                        <p:hsl h="0" s="-70588" l="0"/>
                                      </p:by>
                                    </p:animClr>
                                    <p:animClr clrSpc="hsl" dir="cw">
                                      <p:cBhvr>
                                        <p:cTn id="30" dur="500" fill="hold"/>
                                        <p:tgtEl>
                                          <p:spTgt spid="1202191"/>
                                        </p:tgtEl>
                                        <p:attrNameLst>
                                          <p:attrName>fillcolor</p:attrName>
                                        </p:attrNameLst>
                                      </p:cBhvr>
                                      <p:by>
                                        <p:hsl h="0" s="-70588" l="0"/>
                                      </p:by>
                                    </p:animClr>
                                    <p:animClr clrSpc="hsl" dir="cw">
                                      <p:cBhvr>
                                        <p:cTn id="31" dur="500" fill="hold"/>
                                        <p:tgtEl>
                                          <p:spTgt spid="1202191"/>
                                        </p:tgtEl>
                                        <p:attrNameLst>
                                          <p:attrName>stroke.color</p:attrName>
                                        </p:attrNameLst>
                                      </p:cBhvr>
                                      <p:by>
                                        <p:hsl h="0" s="-70588" l="0"/>
                                      </p:by>
                                    </p:animClr>
                                    <p:set>
                                      <p:cBhvr>
                                        <p:cTn id="32" dur="500" fill="hold"/>
                                        <p:tgtEl>
                                          <p:spTgt spid="1202191"/>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202190"/>
                                        </p:tgtEl>
                                        <p:attrNameLst>
                                          <p:attrName>style.visibility</p:attrName>
                                        </p:attrNameLst>
                                      </p:cBhvr>
                                      <p:to>
                                        <p:strVal val="visible"/>
                                      </p:to>
                                    </p:set>
                                    <p:animEffect transition="in" filter="wipe(up)">
                                      <p:cBhvr>
                                        <p:cTn id="35" dur="500"/>
                                        <p:tgtEl>
                                          <p:spTgt spid="1202190"/>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02189"/>
                                        </p:tgtEl>
                                        <p:attrNameLst>
                                          <p:attrName>style.visibility</p:attrName>
                                        </p:attrNameLst>
                                      </p:cBhvr>
                                      <p:to>
                                        <p:strVal val="visible"/>
                                      </p:to>
                                    </p:set>
                                    <p:animEffect transition="in" filter="wipe(left)">
                                      <p:cBhvr>
                                        <p:cTn id="39" dur="500"/>
                                        <p:tgtEl>
                                          <p:spTgt spid="12021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202189"/>
                                        </p:tgtEl>
                                        <p:attrNameLst>
                                          <p:attrName>style.color</p:attrName>
                                        </p:attrNameLst>
                                      </p:cBhvr>
                                      <p:by>
                                        <p:hsl h="0" s="-70588" l="0"/>
                                      </p:by>
                                    </p:animClr>
                                    <p:animClr clrSpc="hsl" dir="cw">
                                      <p:cBhvr>
                                        <p:cTn id="44" dur="500" fill="hold"/>
                                        <p:tgtEl>
                                          <p:spTgt spid="1202189"/>
                                        </p:tgtEl>
                                        <p:attrNameLst>
                                          <p:attrName>fillcolor</p:attrName>
                                        </p:attrNameLst>
                                      </p:cBhvr>
                                      <p:by>
                                        <p:hsl h="0" s="-70588" l="0"/>
                                      </p:by>
                                    </p:animClr>
                                    <p:animClr clrSpc="hsl" dir="cw">
                                      <p:cBhvr>
                                        <p:cTn id="45" dur="500" fill="hold"/>
                                        <p:tgtEl>
                                          <p:spTgt spid="1202189"/>
                                        </p:tgtEl>
                                        <p:attrNameLst>
                                          <p:attrName>stroke.color</p:attrName>
                                        </p:attrNameLst>
                                      </p:cBhvr>
                                      <p:by>
                                        <p:hsl h="0" s="-70588" l="0"/>
                                      </p:by>
                                    </p:animClr>
                                    <p:set>
                                      <p:cBhvr>
                                        <p:cTn id="46" dur="500" fill="hold"/>
                                        <p:tgtEl>
                                          <p:spTgt spid="1202189"/>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202196"/>
                                        </p:tgtEl>
                                        <p:attrNameLst>
                                          <p:attrName>style.visibility</p:attrName>
                                        </p:attrNameLst>
                                      </p:cBhvr>
                                      <p:to>
                                        <p:strVal val="visible"/>
                                      </p:to>
                                    </p:set>
                                    <p:animEffect transition="in" filter="wipe(up)">
                                      <p:cBhvr>
                                        <p:cTn id="49" dur="500"/>
                                        <p:tgtEl>
                                          <p:spTgt spid="1202196"/>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02195"/>
                                        </p:tgtEl>
                                        <p:attrNameLst>
                                          <p:attrName>style.visibility</p:attrName>
                                        </p:attrNameLst>
                                      </p:cBhvr>
                                      <p:to>
                                        <p:strVal val="visible"/>
                                      </p:to>
                                    </p:set>
                                    <p:animEffect transition="in" filter="wipe(left)">
                                      <p:cBhvr>
                                        <p:cTn id="53" dur="500"/>
                                        <p:tgtEl>
                                          <p:spTgt spid="1202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90" grpId="0" animBg="1"/>
      <p:bldP spid="1202192" grpId="0" animBg="1"/>
      <p:bldP spid="1202194" grpId="0" animBg="1"/>
      <p:bldP spid="1202196" grpId="0" animBg="1"/>
      <p:bldP spid="1202189" grpId="0" animBg="1"/>
      <p:bldP spid="1202189" grpId="1" animBg="1"/>
      <p:bldP spid="1202191" grpId="0" animBg="1"/>
      <p:bldP spid="1202191" grpId="1" animBg="1"/>
      <p:bldP spid="1202193" grpId="0" animBg="1"/>
      <p:bldP spid="1202193" grpId="1" animBg="1"/>
      <p:bldP spid="120219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3909</TotalTime>
  <Words>7789</Words>
  <Application>Microsoft Office PowerPoint</Application>
  <PresentationFormat>On-screen Show (4:3)</PresentationFormat>
  <Paragraphs>732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Verve</vt:lpstr>
      <vt:lpstr>Chapter 14</vt:lpstr>
      <vt:lpstr>At the end of this presentation, you should be able to:</vt:lpstr>
      <vt:lpstr>At the end of this presentation, you should be able to:</vt:lpstr>
      <vt:lpstr>Marketing Strategy Planning Process</vt:lpstr>
      <vt:lpstr>Strategy Planning and Personal Selling (Exhibit 14-1)</vt:lpstr>
      <vt:lpstr>The Importance and Role of Personal Selling</vt:lpstr>
      <vt:lpstr>What Kinds of Personal  Selling Are Needed?</vt:lpstr>
      <vt:lpstr>Order Getters Develop New Business Relationships</vt:lpstr>
      <vt:lpstr>Order Takers Nurture Relationships to Keep the Business Coming</vt:lpstr>
      <vt:lpstr>Supporting Sales Force Informs and Promotes in the Channel</vt:lpstr>
      <vt:lpstr>Checking Your Knowledge</vt:lpstr>
      <vt:lpstr>Customer Service Promotes the Next Purchase</vt:lpstr>
      <vt:lpstr>The Right Structure Helps Assign Responsibility</vt:lpstr>
      <vt:lpstr>Interactive Exercise:  Sales Force Workload</vt:lpstr>
      <vt:lpstr>Sometimes Technology Can Substitute for Personal Selling  (Exhibit 14-2)</vt:lpstr>
      <vt:lpstr>An Example of Technology Changing Sales Tasks</vt:lpstr>
      <vt:lpstr>An Example of Digital Self-Service </vt:lpstr>
      <vt:lpstr>Information Technology Provides Tools to Do the Job</vt:lpstr>
      <vt:lpstr>Using Technology  in Personal Selling</vt:lpstr>
      <vt:lpstr>Sound Selection to Build a Sales Force </vt:lpstr>
      <vt:lpstr>Training to Meet a  Job Description</vt:lpstr>
      <vt:lpstr>Selling Skills Can Be Learned</vt:lpstr>
      <vt:lpstr>Compensating and  Motivating Salespeople</vt:lpstr>
      <vt:lpstr>Interactive Exercise:  Sales Force Compensation</vt:lpstr>
      <vt:lpstr>Determining the Choice of the Pay Plan </vt:lpstr>
      <vt:lpstr>Flexibility vs. Simplicity (Exhibit 14-3)</vt:lpstr>
      <vt:lpstr>Checking Your Knowledge</vt:lpstr>
      <vt:lpstr>Key Steps in the Personal Selling Process  (Exhibit 14-4)</vt:lpstr>
      <vt:lpstr>Checking Your Knowledge</vt:lpstr>
      <vt:lpstr>Three Types of Sales Presentation Approaches May Be Useful</vt:lpstr>
      <vt:lpstr>An Example of Consultative Selling</vt:lpstr>
      <vt:lpstr>Key Steps in the Personal Selling Process  (Exhibit 14-4)</vt:lpstr>
      <vt:lpstr>Key Steps in the Personal Selling Process  (Exhibit 14-4)</vt:lpstr>
      <vt:lpstr>Checking Your Knowledge</vt:lpstr>
      <vt:lpstr>You should now be able to:</vt:lpstr>
      <vt:lpstr>You should now be able to:</vt:lpstr>
      <vt:lpstr>Key Terms</vt:lpstr>
      <vt:lpstr>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Bharathi Narayanan</cp:lastModifiedBy>
  <cp:revision>1077</cp:revision>
  <dcterms:created xsi:type="dcterms:W3CDTF">2010-05-28T04:39:50Z</dcterms:created>
  <dcterms:modified xsi:type="dcterms:W3CDTF">2013-04-03T07:42:15Z</dcterms:modified>
</cp:coreProperties>
</file>