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9" r:id="rId1"/>
  </p:sldMasterIdLst>
  <p:notesMasterIdLst>
    <p:notesMasterId r:id="rId34"/>
  </p:notesMasterIdLst>
  <p:handoutMasterIdLst>
    <p:handoutMasterId r:id="rId35"/>
  </p:handoutMasterIdLst>
  <p:sldIdLst>
    <p:sldId id="328" r:id="rId2"/>
    <p:sldId id="330" r:id="rId3"/>
    <p:sldId id="331" r:id="rId4"/>
    <p:sldId id="332" r:id="rId5"/>
    <p:sldId id="333" r:id="rId6"/>
    <p:sldId id="334" r:id="rId7"/>
    <p:sldId id="335" r:id="rId8"/>
    <p:sldId id="371" r:id="rId9"/>
    <p:sldId id="372" r:id="rId10"/>
    <p:sldId id="337" r:id="rId11"/>
    <p:sldId id="373" r:id="rId12"/>
    <p:sldId id="339" r:id="rId13"/>
    <p:sldId id="374" r:id="rId14"/>
    <p:sldId id="341" r:id="rId15"/>
    <p:sldId id="342" r:id="rId16"/>
    <p:sldId id="344" r:id="rId17"/>
    <p:sldId id="345" r:id="rId18"/>
    <p:sldId id="346" r:id="rId19"/>
    <p:sldId id="348" r:id="rId20"/>
    <p:sldId id="349" r:id="rId21"/>
    <p:sldId id="351" r:id="rId22"/>
    <p:sldId id="353" r:id="rId23"/>
    <p:sldId id="356" r:id="rId24"/>
    <p:sldId id="354" r:id="rId25"/>
    <p:sldId id="358" r:id="rId26"/>
    <p:sldId id="359" r:id="rId27"/>
    <p:sldId id="361" r:id="rId28"/>
    <p:sldId id="363" r:id="rId29"/>
    <p:sldId id="369" r:id="rId30"/>
    <p:sldId id="370" r:id="rId31"/>
    <p:sldId id="367" r:id="rId32"/>
    <p:sldId id="368" r:id="rId33"/>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7FDE"/>
    <a:srgbClr val="1D9EFF"/>
    <a:srgbClr val="69BFFF"/>
    <a:srgbClr val="93D1FF"/>
    <a:srgbClr val="B9E1FF"/>
    <a:srgbClr val="3BABFF"/>
    <a:srgbClr val="97D2FF"/>
    <a:srgbClr val="6DC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018" autoAdjust="0"/>
    <p:restoredTop sz="47886" autoAdjust="0"/>
  </p:normalViewPr>
  <p:slideViewPr>
    <p:cSldViewPr>
      <p:cViewPr>
        <p:scale>
          <a:sx n="50" d="100"/>
          <a:sy n="50" d="100"/>
        </p:scale>
        <p:origin x="-24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53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B758642-A878-4624-902D-9F2D688DDC2D}" type="datetimeFigureOut">
              <a:rPr lang="en-US"/>
              <a:pPr>
                <a:defRPr/>
              </a:pPr>
              <a:t>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543B6668-19F9-44A8-A503-A3802BFED38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192088" y="3127375"/>
            <a:ext cx="6510337" cy="5659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3191" name="Rectangle 7"/>
          <p:cNvSpPr>
            <a:spLocks noGrp="1" noChangeArrowheads="1"/>
          </p:cNvSpPr>
          <p:nvPr>
            <p:ph type="sldNum" sz="quarter" idx="5"/>
          </p:nvPr>
        </p:nvSpPr>
        <p:spPr bwMode="auto">
          <a:xfrm>
            <a:off x="6324600" y="8685213"/>
            <a:ext cx="531813"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686BC9EB-0AC3-4C93-8028-48B20B061838}" type="slidenum">
              <a:rPr lang="en-US"/>
              <a:pPr>
                <a:defRPr/>
              </a:pPr>
              <a:t>‹#›</a:t>
            </a:fld>
            <a:endParaRPr lang="en-US" dirty="0"/>
          </a:p>
        </p:txBody>
      </p:sp>
      <p:sp>
        <p:nvSpPr>
          <p:cNvPr id="45063" name="Rectangle 7"/>
          <p:cNvSpPr txBox="1">
            <a:spLocks noGrp="1" noChangeArrowheads="1"/>
          </p:cNvSpPr>
          <p:nvPr/>
        </p:nvSpPr>
        <p:spPr bwMode="auto">
          <a:xfrm>
            <a:off x="1544638" y="8588375"/>
            <a:ext cx="4225925" cy="479425"/>
          </a:xfrm>
          <a:prstGeom prst="rect">
            <a:avLst/>
          </a:prstGeom>
          <a:noFill/>
          <a:ln>
            <a:noFill/>
          </a:ln>
          <a:extLst>
            <a:ext uri="{909E8E84-426E-40DD-AFC4-6F175D3DCCD1}"/>
            <a:ext uri="{91240B29-F687-4F45-9708-019B960494DF}"/>
          </a:extLst>
        </p:spPr>
        <p:txBody>
          <a:bodyPr lIns="96639" tIns="48320" rIns="96639" bIns="48320" anchor="b"/>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sz="900" i="1" dirty="0" smtClean="0"/>
              <a:t>Multimedia Lecture Support Package to Accompany Basic Marketing </a:t>
            </a:r>
          </a:p>
          <a:p>
            <a:pPr algn="ctr" eaLnBrk="1" hangingPunct="1">
              <a:defRPr/>
            </a:pPr>
            <a:r>
              <a:rPr lang="en-US" sz="900" i="1" dirty="0" smtClean="0"/>
              <a:t>Lecture Script 10-</a:t>
            </a:r>
            <a:fld id="{02BA9867-3266-4BDA-92C1-58ABC05C7E56}" type="slidenum">
              <a:rPr lang="en-US" sz="900" i="1" smtClean="0"/>
              <a:pPr algn="ctr" eaLnBrk="1" hangingPunct="1">
                <a:defRPr/>
              </a:pPr>
              <a:t>‹#›</a:t>
            </a:fld>
            <a:endParaRPr lang="en-US" sz="900" i="1" dirty="0" smtClean="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miter lim="800000"/>
            <a:headEnd/>
            <a:tailEnd/>
          </a:ln>
        </p:spPr>
        <p:txBody>
          <a:bodyPr/>
          <a:lstStyle/>
          <a:p>
            <a:fld id="{93486811-8463-457D-80A4-E2B468484664}" type="slidenum">
              <a:rPr lang="en-US" smtClean="0">
                <a:solidFill>
                  <a:srgbClr val="000000"/>
                </a:solidFill>
                <a:latin typeface="Arial" charset="0"/>
                <a:cs typeface="Arial" charset="0"/>
              </a:rPr>
              <a:pPr/>
              <a:t>1</a:t>
            </a:fld>
            <a:endParaRPr lang="en-US" smtClean="0">
              <a:solidFill>
                <a:srgbClr val="000000"/>
              </a:solidFill>
              <a:latin typeface="Arial" charset="0"/>
              <a:cs typeface="Arial" charset="0"/>
            </a:endParaRPr>
          </a:p>
        </p:txBody>
      </p:sp>
      <p:sp>
        <p:nvSpPr>
          <p:cNvPr id="11266" name="Rectangle 2"/>
          <p:cNvSpPr>
            <a:spLocks noGrp="1" noRot="1" noChangeAspect="1" noChangeArrowheads="1" noTextEdit="1"/>
          </p:cNvSpPr>
          <p:nvPr>
            <p:ph type="sldImg"/>
          </p:nvPr>
        </p:nvSpPr>
        <p:spPr>
          <a:xfrm>
            <a:off x="444500" y="533400"/>
            <a:ext cx="3149600" cy="2362200"/>
          </a:xfrm>
          <a:ln/>
        </p:spPr>
      </p:sp>
      <p:sp>
        <p:nvSpPr>
          <p:cNvPr id="6"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dirty="0" smtClean="0">
                <a:latin typeface="Arial" pitchFamily="34" charset="0"/>
                <a:cs typeface="Arial" pitchFamily="34" charset="0"/>
              </a:rPr>
              <a:t>© 2014 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11268" name="Text Box 5"/>
          <p:cNvSpPr txBox="1">
            <a:spLocks noChangeArrowheads="1"/>
          </p:cNvSpPr>
          <p:nvPr/>
        </p:nvSpPr>
        <p:spPr bwMode="auto">
          <a:xfrm>
            <a:off x="1050925" y="3581400"/>
            <a:ext cx="5105400" cy="1512888"/>
          </a:xfrm>
          <a:prstGeom prst="rect">
            <a:avLst/>
          </a:prstGeom>
          <a:noFill/>
          <a:ln w="9525">
            <a:noFill/>
            <a:miter lim="800000"/>
            <a:headEnd/>
            <a:tailEnd/>
          </a:ln>
        </p:spPr>
        <p:txBody>
          <a:bodyPr lIns="96790" tIns="48395" rIns="96790" bIns="48395">
            <a:spAutoFit/>
          </a:bodyPr>
          <a:lstStyle/>
          <a:p>
            <a:pPr algn="ctr" defTabSz="968375"/>
            <a:r>
              <a:rPr lang="en-US" sz="3200" b="1"/>
              <a:t>CHAPTER TEN</a:t>
            </a:r>
          </a:p>
          <a:p>
            <a:pPr algn="ctr" defTabSz="968375"/>
            <a:endParaRPr lang="en-US" sz="2000" b="1"/>
          </a:p>
          <a:p>
            <a:pPr algn="ctr" defTabSz="968375"/>
            <a:r>
              <a:rPr lang="en-US" sz="2000" b="1"/>
              <a:t>Lecture Notes for </a:t>
            </a:r>
          </a:p>
          <a:p>
            <a:pPr algn="ctr" defTabSz="968375"/>
            <a:r>
              <a:rPr lang="en-US" sz="2000" b="1" i="1"/>
              <a:t>Basic Marketing </a:t>
            </a:r>
            <a:r>
              <a:rPr lang="en-US" sz="2000" b="1"/>
              <a:t>19e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9565DF61-746F-446A-B9E1-6B9C1BC4C5C2}" type="slidenum">
              <a:rPr lang="en-US" smtClean="0">
                <a:solidFill>
                  <a:srgbClr val="000000"/>
                </a:solidFill>
                <a:latin typeface="Arial" charset="0"/>
                <a:cs typeface="Arial" charset="0"/>
              </a:rPr>
              <a:pPr/>
              <a:t>10</a:t>
            </a:fld>
            <a:endParaRPr lang="en-US" smtClean="0">
              <a:solidFill>
                <a:srgbClr val="000000"/>
              </a:solidFill>
              <a:latin typeface="Arial" charset="0"/>
              <a:cs typeface="Arial" charset="0"/>
            </a:endParaRPr>
          </a:p>
        </p:txBody>
      </p:sp>
      <p:sp>
        <p:nvSpPr>
          <p:cNvPr id="29698" name="Rectangle 2"/>
          <p:cNvSpPr>
            <a:spLocks noGrp="1" noRot="1" noChangeAspect="1" noChangeArrowheads="1" noTextEdit="1"/>
          </p:cNvSpPr>
          <p:nvPr>
            <p:ph type="sldImg"/>
          </p:nvPr>
        </p:nvSpPr>
        <p:spPr>
          <a:xfrm>
            <a:off x="522288" y="549275"/>
            <a:ext cx="3216275" cy="2413000"/>
          </a:xfrm>
          <a:ln/>
        </p:spPr>
      </p:sp>
      <p:sp>
        <p:nvSpPr>
          <p:cNvPr id="29699" name="Rectangle 3"/>
          <p:cNvSpPr>
            <a:spLocks noGrp="1" noChangeArrowheads="1"/>
          </p:cNvSpPr>
          <p:nvPr>
            <p:ph type="body" idx="1"/>
          </p:nvPr>
        </p:nvSpPr>
        <p:spPr>
          <a:noFill/>
        </p:spPr>
        <p:txBody>
          <a:bodyPr/>
          <a:lstStyle/>
          <a:p>
            <a:r>
              <a:rPr lang="en-US" smtClean="0">
                <a:latin typeface="Arial" charset="0"/>
                <a:cs typeface="Arial" charset="0"/>
              </a:rPr>
              <a:t>Answer: D</a:t>
            </a:r>
          </a:p>
          <a:p>
            <a:endParaRPr lang="en-US" smtClean="0">
              <a:latin typeface="Arial" charset="0"/>
              <a:cs typeface="Arial" charset="0"/>
            </a:endParaRPr>
          </a:p>
          <a:p>
            <a:r>
              <a:rPr lang="en-US" i="1" u="sng" smtClean="0">
                <a:latin typeface="Arial" charset="0"/>
                <a:cs typeface="Arial" charset="0"/>
              </a:rPr>
              <a:t>Checking your knowledge (answer explanation):</a:t>
            </a:r>
          </a:p>
          <a:p>
            <a:r>
              <a:rPr lang="en-US" smtClean="0">
                <a:latin typeface="Arial" charset="0"/>
                <a:cs typeface="Arial" charset="0"/>
              </a:rPr>
              <a:t>Web-based e-commerce systems give many firms direct access to customers.  This website allows customers to place orders and provide information so that Andrea’s Kitchen can ship directly to them.  Andrea’s Kitchen is an example of a direct channel.  The best answer selection is ‘D’.</a:t>
            </a:r>
          </a:p>
          <a:p>
            <a:endParaRPr lang="en-US" i="1" u="sng" smtClean="0">
              <a:latin typeface="Arial" charset="0"/>
              <a:cs typeface="Arial" charset="0"/>
            </a:endParaRPr>
          </a:p>
          <a:p>
            <a:endParaRPr lang="en-US" smtClean="0">
              <a:latin typeface="Arial" charset="0"/>
              <a:cs typeface="Arial" charset="0"/>
            </a:endParaRPr>
          </a:p>
          <a:p>
            <a:pPr eaLnBrk="1" hangingPunct="1"/>
            <a:endParaRPr lang="en-US" smtClean="0">
              <a:latin typeface="Arial" charset="0"/>
              <a:cs typeface="Arial" charset="0"/>
            </a:endParaRPr>
          </a:p>
          <a:p>
            <a:pPr eaLnBrk="1" hangingPunct="1"/>
            <a:endParaRPr lang="en-US" smtClean="0">
              <a:latin typeface="Arial" charset="0"/>
              <a:cs typeface="Arial" charset="0"/>
            </a:endParaRPr>
          </a:p>
        </p:txBody>
      </p:sp>
      <p:sp>
        <p:nvSpPr>
          <p:cNvPr id="29700" name="Text Box 25"/>
          <p:cNvSpPr txBox="1">
            <a:spLocks noChangeArrowheads="1"/>
          </p:cNvSpPr>
          <p:nvPr/>
        </p:nvSpPr>
        <p:spPr bwMode="auto">
          <a:xfrm>
            <a:off x="4114800" y="685800"/>
            <a:ext cx="2438400" cy="558800"/>
          </a:xfrm>
          <a:prstGeom prst="rect">
            <a:avLst/>
          </a:prstGeom>
          <a:noFill/>
          <a:ln w="9525">
            <a:noFill/>
            <a:miter lim="800000"/>
            <a:headEnd/>
            <a:tailEnd/>
          </a:ln>
        </p:spPr>
        <p:txBody>
          <a:bodyPr lIns="96639" tIns="48320" rIns="96639" bIns="48320">
            <a:spAutoFit/>
          </a:bodyPr>
          <a:lstStyle/>
          <a:p>
            <a:pPr defTabSz="984250">
              <a:spcBef>
                <a:spcPct val="50000"/>
              </a:spcBef>
            </a:pPr>
            <a:r>
              <a:rPr lang="en-US" sz="1500" b="1">
                <a:solidFill>
                  <a:srgbClr val="000000"/>
                </a:solidFill>
              </a:rPr>
              <a:t>This slide relates to material on pp. 257.</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FA95229A-1CA1-49E1-9398-C10BFB95F10D}" type="slidenum">
              <a:rPr lang="en-US" smtClean="0">
                <a:solidFill>
                  <a:srgbClr val="000000"/>
                </a:solidFill>
                <a:latin typeface="Arial" charset="0"/>
                <a:cs typeface="Arial" charset="0"/>
              </a:rPr>
              <a:pPr/>
              <a:t>11</a:t>
            </a:fld>
            <a:endParaRPr lang="en-US" smtClean="0">
              <a:solidFill>
                <a:srgbClr val="000000"/>
              </a:solidFill>
              <a:latin typeface="Arial" charset="0"/>
              <a:cs typeface="Arial" charset="0"/>
            </a:endParaRPr>
          </a:p>
        </p:txBody>
      </p:sp>
      <p:sp>
        <p:nvSpPr>
          <p:cNvPr id="31746" name="Rectangle 2"/>
          <p:cNvSpPr>
            <a:spLocks noGrp="1" noRot="1" noChangeAspect="1" noChangeArrowheads="1" noTextEdit="1"/>
          </p:cNvSpPr>
          <p:nvPr>
            <p:ph type="sldImg"/>
          </p:nvPr>
        </p:nvSpPr>
        <p:spPr>
          <a:xfrm>
            <a:off x="522288" y="549275"/>
            <a:ext cx="3216275" cy="2413000"/>
          </a:xfrm>
          <a:ln/>
        </p:spPr>
      </p:sp>
      <p:sp>
        <p:nvSpPr>
          <p:cNvPr id="31747" name="Rectangle 3"/>
          <p:cNvSpPr>
            <a:spLocks noGrp="1" noChangeArrowheads="1"/>
          </p:cNvSpPr>
          <p:nvPr>
            <p:ph type="body" idx="1"/>
          </p:nvPr>
        </p:nvSpPr>
        <p:spPr>
          <a:noFill/>
        </p:spPr>
        <p:txBody>
          <a:bodyPr/>
          <a:lstStyle/>
          <a:p>
            <a:r>
              <a:rPr lang="en-US" b="1" smtClean="0">
                <a:solidFill>
                  <a:srgbClr val="000000"/>
                </a:solidFill>
                <a:latin typeface="Arial" charset="0"/>
                <a:cs typeface="Arial" charset="0"/>
              </a:rPr>
              <a:t>Summary Overview</a:t>
            </a:r>
          </a:p>
          <a:p>
            <a:r>
              <a:rPr lang="en-US" smtClean="0">
                <a:solidFill>
                  <a:srgbClr val="000000"/>
                </a:solidFill>
                <a:latin typeface="Arial" charset="0"/>
                <a:cs typeface="Arial" charset="0"/>
              </a:rPr>
              <a:t>The assortment and quantity of products consumers desire may be different than the assortment and quantity of products offered by producers. Considerable distances may separate producers and consumers. Customers may not be adequately informed about product choices. Channel specialists have evolved to deal with these market separations and discrepancies.</a:t>
            </a:r>
          </a:p>
          <a:p>
            <a:endParaRPr lang="en-US" smtClean="0">
              <a:solidFill>
                <a:srgbClr val="000000"/>
              </a:solidFill>
              <a:latin typeface="Arial" charset="0"/>
              <a:cs typeface="Arial" charset="0"/>
            </a:endParaRPr>
          </a:p>
          <a:p>
            <a:r>
              <a:rPr lang="en-US" b="1" smtClean="0">
                <a:solidFill>
                  <a:srgbClr val="000000"/>
                </a:solidFill>
                <a:latin typeface="Arial" charset="0"/>
                <a:cs typeface="Arial" charset="0"/>
              </a:rPr>
              <a:t>Key Issues</a:t>
            </a:r>
          </a:p>
          <a:p>
            <a:pPr>
              <a:buFontTx/>
              <a:buChar char="•"/>
            </a:pPr>
            <a:r>
              <a:rPr lang="en-US" b="1" u="sng" smtClean="0">
                <a:solidFill>
                  <a:srgbClr val="000000"/>
                </a:solidFill>
                <a:latin typeface="Arial" charset="0"/>
                <a:cs typeface="Arial" charset="0"/>
              </a:rPr>
              <a:t> Intermediaries may supply needed information</a:t>
            </a:r>
            <a:r>
              <a:rPr lang="en-US" b="1" smtClean="0">
                <a:solidFill>
                  <a:srgbClr val="000000"/>
                </a:solidFill>
                <a:latin typeface="Arial" charset="0"/>
                <a:cs typeface="Arial" charset="0"/>
              </a:rPr>
              <a:t> to consumers and bring buyers together with sellers. </a:t>
            </a:r>
          </a:p>
          <a:p>
            <a:pPr lvl="1">
              <a:buFontTx/>
              <a:buChar char="•"/>
            </a:pPr>
            <a:r>
              <a:rPr lang="en-US" smtClean="0">
                <a:solidFill>
                  <a:srgbClr val="000000"/>
                </a:solidFill>
                <a:latin typeface="Arial" charset="0"/>
                <a:cs typeface="Arial" charset="0"/>
              </a:rPr>
              <a:t> Intermediaries can take advantage of their understanding of customers to predict consumer needs and develop accurate demand forecasts. </a:t>
            </a:r>
          </a:p>
          <a:p>
            <a:pPr lvl="1">
              <a:buFontTx/>
              <a:buChar char="•"/>
            </a:pPr>
            <a:r>
              <a:rPr lang="en-US" smtClean="0">
                <a:solidFill>
                  <a:srgbClr val="000000"/>
                </a:solidFill>
                <a:latin typeface="Arial" charset="0"/>
                <a:cs typeface="Arial" charset="0"/>
              </a:rPr>
              <a:t> This information can reduce channel costs, smooth out production runs, and permit easier access to international markets.</a:t>
            </a:r>
          </a:p>
          <a:p>
            <a:pPr>
              <a:buFontTx/>
              <a:buChar char="•"/>
            </a:pPr>
            <a:r>
              <a:rPr lang="en-US" smtClean="0">
                <a:solidFill>
                  <a:srgbClr val="000000"/>
                </a:solidFill>
                <a:latin typeface="Arial" charset="0"/>
                <a:cs typeface="Arial" charset="0"/>
              </a:rPr>
              <a:t> </a:t>
            </a:r>
            <a:r>
              <a:rPr lang="en-US" b="1" smtClean="0">
                <a:solidFill>
                  <a:srgbClr val="000000"/>
                </a:solidFill>
                <a:latin typeface="Arial" charset="0"/>
                <a:cs typeface="Arial" charset="0"/>
              </a:rPr>
              <a:t>Intermediaries can help to rectify </a:t>
            </a:r>
            <a:r>
              <a:rPr lang="en-US" b="1" u="sng" smtClean="0">
                <a:solidFill>
                  <a:srgbClr val="000000"/>
                </a:solidFill>
                <a:latin typeface="Arial" charset="0"/>
                <a:cs typeface="Arial" charset="0"/>
              </a:rPr>
              <a:t>discrepancies of quantity and assortment</a:t>
            </a:r>
            <a:r>
              <a:rPr lang="en-US" b="1" smtClean="0">
                <a:solidFill>
                  <a:srgbClr val="000000"/>
                </a:solidFill>
                <a:latin typeface="Arial" charset="0"/>
                <a:cs typeface="Arial" charset="0"/>
              </a:rPr>
              <a:t>.  </a:t>
            </a:r>
          </a:p>
          <a:p>
            <a:pPr>
              <a:buFontTx/>
              <a:buChar char="•"/>
            </a:pPr>
            <a:r>
              <a:rPr lang="en-US" b="1" u="sng" smtClean="0">
                <a:solidFill>
                  <a:srgbClr val="000000"/>
                </a:solidFill>
                <a:latin typeface="Arial" charset="0"/>
                <a:cs typeface="Arial" charset="0"/>
              </a:rPr>
              <a:t> Discrepancy of quantity</a:t>
            </a:r>
            <a:r>
              <a:rPr lang="en-US" b="1" smtClean="0">
                <a:solidFill>
                  <a:srgbClr val="000000"/>
                </a:solidFill>
                <a:latin typeface="Arial" charset="0"/>
                <a:cs typeface="Arial" charset="0"/>
              </a:rPr>
              <a:t>: </a:t>
            </a:r>
            <a:r>
              <a:rPr lang="en-US" smtClean="0">
                <a:solidFill>
                  <a:srgbClr val="000000"/>
                </a:solidFill>
                <a:latin typeface="Arial" charset="0"/>
                <a:cs typeface="Arial" charset="0"/>
              </a:rPr>
              <a:t>the difference between the quantity of products it is economical for a producer to make and the quantity that consumers or users really want. </a:t>
            </a:r>
          </a:p>
          <a:p>
            <a:pPr>
              <a:buFontTx/>
              <a:buChar char="•"/>
            </a:pPr>
            <a:r>
              <a:rPr lang="en-US" smtClean="0">
                <a:solidFill>
                  <a:srgbClr val="000000"/>
                </a:solidFill>
                <a:latin typeface="Arial" charset="0"/>
                <a:cs typeface="Arial" charset="0"/>
              </a:rPr>
              <a:t> As shown in this ad, Tesco (a UK supermarket) utilizes Emerson to deliver “the freshest foods available” to its customers.  Emerson serves as an intermediary assisting Tesco with adjusting discrepancies of quantity and assortment.  </a:t>
            </a:r>
          </a:p>
          <a:p>
            <a:pPr>
              <a:buFontTx/>
              <a:buChar char="•"/>
            </a:pPr>
            <a:endParaRPr lang="en-US" smtClean="0">
              <a:solidFill>
                <a:srgbClr val="000000"/>
              </a:solidFill>
              <a:latin typeface="Arial" charset="0"/>
              <a:cs typeface="Arial" charset="0"/>
            </a:endParaRPr>
          </a:p>
          <a:p>
            <a:r>
              <a:rPr lang="en-US" b="1" i="1" smtClean="0">
                <a:solidFill>
                  <a:srgbClr val="000000"/>
                </a:solidFill>
                <a:latin typeface="Arial" charset="0"/>
                <a:cs typeface="Arial" charset="0"/>
              </a:rPr>
              <a:t>Discussion Question: Other than a grocery store, can you provide examples of other intermediaries that deal with discrepancy of quantity? How do they do it?</a:t>
            </a:r>
          </a:p>
          <a:p>
            <a:endParaRPr lang="en-US" smtClean="0">
              <a:latin typeface="Arial" charset="0"/>
              <a:cs typeface="Arial" charset="0"/>
            </a:endParaRPr>
          </a:p>
          <a:p>
            <a:endParaRPr lang="en-US" smtClean="0">
              <a:latin typeface="Arial" charset="0"/>
              <a:cs typeface="Arial" charset="0"/>
            </a:endParaRPr>
          </a:p>
        </p:txBody>
      </p:sp>
      <p:sp>
        <p:nvSpPr>
          <p:cNvPr id="31748" name="Text Box 4"/>
          <p:cNvSpPr txBox="1">
            <a:spLocks noChangeArrowheads="1"/>
          </p:cNvSpPr>
          <p:nvPr/>
        </p:nvSpPr>
        <p:spPr bwMode="auto">
          <a:xfrm>
            <a:off x="4191000" y="609600"/>
            <a:ext cx="2436813" cy="1252538"/>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260-261.</a:t>
            </a:r>
          </a:p>
          <a:p>
            <a:pPr defTabSz="982663">
              <a:spcBef>
                <a:spcPct val="50000"/>
              </a:spcBef>
            </a:pPr>
            <a:endParaRPr lang="en-US" sz="1500" b="1">
              <a:solidFill>
                <a:srgbClr val="000000"/>
              </a:solidFill>
            </a:endParaRPr>
          </a:p>
          <a:p>
            <a:pPr defTabSz="982663">
              <a:spcBef>
                <a:spcPct val="50000"/>
              </a:spcBef>
            </a:pPr>
            <a:endParaRPr lang="en-US" sz="1500" b="1">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FF5DA26D-FAC0-463A-AACC-EC74A5C6AB81}" type="slidenum">
              <a:rPr lang="en-US" smtClean="0">
                <a:solidFill>
                  <a:srgbClr val="000000"/>
                </a:solidFill>
                <a:latin typeface="Arial" charset="0"/>
                <a:cs typeface="Arial" charset="0"/>
              </a:rPr>
              <a:pPr/>
              <a:t>12</a:t>
            </a:fld>
            <a:endParaRPr lang="en-US" smtClean="0">
              <a:solidFill>
                <a:srgbClr val="000000"/>
              </a:solidFill>
              <a:latin typeface="Arial" charset="0"/>
              <a:cs typeface="Arial" charset="0"/>
            </a:endParaRPr>
          </a:p>
        </p:txBody>
      </p:sp>
      <p:sp>
        <p:nvSpPr>
          <p:cNvPr id="33794" name="Rectangle 2"/>
          <p:cNvSpPr>
            <a:spLocks noGrp="1" noRot="1" noChangeAspect="1" noChangeArrowheads="1" noTextEdit="1"/>
          </p:cNvSpPr>
          <p:nvPr>
            <p:ph type="sldImg"/>
          </p:nvPr>
        </p:nvSpPr>
        <p:spPr>
          <a:xfrm>
            <a:off x="522288" y="549275"/>
            <a:ext cx="3216275" cy="2413000"/>
          </a:xfrm>
          <a:ln/>
        </p:spPr>
      </p:sp>
      <p:sp>
        <p:nvSpPr>
          <p:cNvPr id="33795" name="Rectangle 3"/>
          <p:cNvSpPr>
            <a:spLocks noGrp="1" noChangeArrowheads="1"/>
          </p:cNvSpPr>
          <p:nvPr>
            <p:ph type="body" idx="1"/>
          </p:nvPr>
        </p:nvSpPr>
        <p:spPr>
          <a:noFill/>
        </p:spPr>
        <p:txBody>
          <a:bodyPr/>
          <a:lstStyle/>
          <a:p>
            <a:r>
              <a:rPr lang="en-US" b="1" smtClean="0">
                <a:solidFill>
                  <a:srgbClr val="000000"/>
                </a:solidFill>
                <a:latin typeface="Arial" charset="0"/>
                <a:cs typeface="Arial" charset="0"/>
                <a:sym typeface="Wingdings" pitchFamily="2" charset="2"/>
              </a:rPr>
              <a:t>Summary Overview</a:t>
            </a:r>
          </a:p>
          <a:p>
            <a:r>
              <a:rPr lang="en-US" smtClean="0">
                <a:solidFill>
                  <a:srgbClr val="000000"/>
                </a:solidFill>
                <a:latin typeface="Arial" charset="0"/>
                <a:cs typeface="Arial" charset="0"/>
                <a:sym typeface="Wingdings" pitchFamily="2" charset="2"/>
              </a:rPr>
              <a:t>A discrepancy of assortment is the difference between the lines of products a producer typically makes and the assortments final consumers or users want. Like discrepancies of quantity, intermediaries are equipped to deal with discrepancies of assortment. </a:t>
            </a:r>
          </a:p>
          <a:p>
            <a:endParaRPr lang="en-US"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Key Issues</a:t>
            </a:r>
          </a:p>
          <a:p>
            <a:pPr>
              <a:buFontTx/>
              <a:buChar char="•"/>
            </a:pPr>
            <a:r>
              <a:rPr lang="en-US" smtClean="0">
                <a:solidFill>
                  <a:srgbClr val="000000"/>
                </a:solidFill>
                <a:latin typeface="Arial" charset="0"/>
                <a:cs typeface="Arial" charset="0"/>
              </a:rPr>
              <a:t> Wholesalers and retailers adjust this discrepancy by bringing assortments of different types to consumers. </a:t>
            </a:r>
          </a:p>
          <a:p>
            <a:pPr>
              <a:buFontTx/>
              <a:buChar char="•"/>
            </a:pPr>
            <a:r>
              <a:rPr lang="en-US" b="1" smtClean="0">
                <a:solidFill>
                  <a:srgbClr val="000000"/>
                </a:solidFill>
                <a:latin typeface="Arial" charset="0"/>
                <a:cs typeface="Arial" charset="0"/>
                <a:sym typeface="Wingdings" pitchFamily="2" charset="2"/>
              </a:rPr>
              <a:t> The need to resolve discrepancies of assortment can lead to a complex web of relationships involving many firms. </a:t>
            </a:r>
          </a:p>
          <a:p>
            <a:endParaRPr lang="en-US" b="1" smtClean="0">
              <a:solidFill>
                <a:srgbClr val="000000"/>
              </a:solidFill>
              <a:latin typeface="Arial" charset="0"/>
              <a:cs typeface="Arial" charset="0"/>
              <a:sym typeface="Wingdings" pitchFamily="2" charset="2"/>
            </a:endParaRPr>
          </a:p>
          <a:p>
            <a:r>
              <a:rPr lang="en-US" b="1" i="1" smtClean="0">
                <a:solidFill>
                  <a:srgbClr val="000000"/>
                </a:solidFill>
                <a:latin typeface="Arial" charset="0"/>
                <a:cs typeface="Arial" charset="0"/>
                <a:sym typeface="Wingdings" pitchFamily="2" charset="2"/>
              </a:rPr>
              <a:t>Discussion Question</a:t>
            </a:r>
            <a:r>
              <a:rPr lang="en-US" i="1" smtClean="0">
                <a:solidFill>
                  <a:srgbClr val="000000"/>
                </a:solidFill>
                <a:latin typeface="Arial" charset="0"/>
                <a:cs typeface="Arial" charset="0"/>
                <a:sym typeface="Wingdings" pitchFamily="2" charset="2"/>
              </a:rPr>
              <a:t>:</a:t>
            </a:r>
            <a:r>
              <a:rPr lang="en-US" b="1" i="1" smtClean="0">
                <a:solidFill>
                  <a:srgbClr val="000000"/>
                </a:solidFill>
                <a:latin typeface="Arial" charset="0"/>
                <a:cs typeface="Arial" charset="0"/>
                <a:sym typeface="Wingdings" pitchFamily="2" charset="2"/>
              </a:rPr>
              <a:t> Some retailers have broadened their assortments in recent years, while others have deepened their assortments. For example, Walgreen’s is more than just a drugstore in that it carries many lines of products. On the other hand, Circuit City has abandoned large home appliances, such as refrigerators and dishwashers, to concentrate on offering a deeper selection of electronics. How can you explain these different strategies in terms of discrepancies of assortment?</a:t>
            </a:r>
          </a:p>
        </p:txBody>
      </p:sp>
      <p:sp>
        <p:nvSpPr>
          <p:cNvPr id="33796" name="Text Box 4"/>
          <p:cNvSpPr txBox="1">
            <a:spLocks noChangeArrowheads="1"/>
          </p:cNvSpPr>
          <p:nvPr/>
        </p:nvSpPr>
        <p:spPr bwMode="auto">
          <a:xfrm>
            <a:off x="4191000" y="609600"/>
            <a:ext cx="2436813" cy="1252538"/>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261.</a:t>
            </a:r>
          </a:p>
          <a:p>
            <a:pPr defTabSz="982663">
              <a:spcBef>
                <a:spcPct val="50000"/>
              </a:spcBef>
            </a:pPr>
            <a:endParaRPr lang="en-US" sz="1500" b="1">
              <a:solidFill>
                <a:srgbClr val="000000"/>
              </a:solidFill>
            </a:endParaRPr>
          </a:p>
          <a:p>
            <a:pPr defTabSz="982663">
              <a:spcBef>
                <a:spcPct val="50000"/>
              </a:spcBef>
            </a:pPr>
            <a:endParaRPr lang="en-US" sz="1500" b="1">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5B4E27DB-4CB2-4D37-83D3-3A51E93ECEE6}" type="slidenum">
              <a:rPr lang="en-US" smtClean="0">
                <a:solidFill>
                  <a:srgbClr val="000000"/>
                </a:solidFill>
                <a:latin typeface="Arial" charset="0"/>
                <a:cs typeface="Arial" charset="0"/>
              </a:rPr>
              <a:pPr/>
              <a:t>13</a:t>
            </a:fld>
            <a:endParaRPr lang="en-US" smtClean="0">
              <a:solidFill>
                <a:srgbClr val="000000"/>
              </a:solidFill>
              <a:latin typeface="Arial" charset="0"/>
              <a:cs typeface="Arial" charset="0"/>
            </a:endParaRPr>
          </a:p>
        </p:txBody>
      </p:sp>
      <p:sp>
        <p:nvSpPr>
          <p:cNvPr id="35842" name="Rectangle 2"/>
          <p:cNvSpPr>
            <a:spLocks noGrp="1" noRot="1" noChangeAspect="1" noChangeArrowheads="1" noTextEdit="1"/>
          </p:cNvSpPr>
          <p:nvPr>
            <p:ph type="sldImg"/>
          </p:nvPr>
        </p:nvSpPr>
        <p:spPr>
          <a:xfrm>
            <a:off x="522288" y="549275"/>
            <a:ext cx="3216275" cy="2413000"/>
          </a:xfrm>
          <a:ln/>
        </p:spPr>
      </p:sp>
      <p:sp>
        <p:nvSpPr>
          <p:cNvPr id="35843" name="Rectangle 3"/>
          <p:cNvSpPr>
            <a:spLocks noGrp="1" noChangeArrowheads="1"/>
          </p:cNvSpPr>
          <p:nvPr>
            <p:ph type="body" idx="1"/>
          </p:nvPr>
        </p:nvSpPr>
        <p:spPr>
          <a:noFill/>
        </p:spPr>
        <p:txBody>
          <a:bodyPr/>
          <a:lstStyle/>
          <a:p>
            <a:r>
              <a:rPr lang="en-US" b="1" smtClean="0">
                <a:solidFill>
                  <a:srgbClr val="000000"/>
                </a:solidFill>
                <a:latin typeface="Arial" charset="0"/>
                <a:cs typeface="Arial" charset="0"/>
                <a:sym typeface="Wingdings" pitchFamily="2" charset="2"/>
              </a:rPr>
              <a:t>Summary Overview</a:t>
            </a:r>
          </a:p>
          <a:p>
            <a:r>
              <a:rPr lang="en-US" smtClean="0">
                <a:solidFill>
                  <a:srgbClr val="000000"/>
                </a:solidFill>
                <a:latin typeface="Arial" charset="0"/>
                <a:cs typeface="Arial" charset="0"/>
                <a:sym typeface="Wingdings" pitchFamily="2" charset="2"/>
              </a:rPr>
              <a:t>A discrepancy of assortment is the difference between the lines of products a producer typically makes and the assortments final consumers or users want. Like discrepancies of quantity, intermediaries are equipped to deal with discrepancies of assortment. </a:t>
            </a:r>
          </a:p>
          <a:p>
            <a:endParaRPr lang="en-US"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Key Issues</a:t>
            </a:r>
          </a:p>
          <a:p>
            <a:pPr>
              <a:buFontTx/>
              <a:buChar char="•"/>
            </a:pPr>
            <a:r>
              <a:rPr lang="en-US" b="1" smtClean="0">
                <a:solidFill>
                  <a:srgbClr val="000000"/>
                </a:solidFill>
                <a:latin typeface="Arial" charset="0"/>
                <a:cs typeface="Arial" charset="0"/>
                <a:sym typeface="Wingdings" pitchFamily="2" charset="2"/>
              </a:rPr>
              <a:t> For example, in this ad, Campbell’s specializes in producing soup as its major product line. </a:t>
            </a:r>
          </a:p>
          <a:p>
            <a:pPr lvl="1">
              <a:buFontTx/>
              <a:buChar char="•"/>
            </a:pPr>
            <a:r>
              <a:rPr lang="en-US" smtClean="0">
                <a:solidFill>
                  <a:srgbClr val="000000"/>
                </a:solidFill>
                <a:latin typeface="Arial" charset="0"/>
                <a:cs typeface="Arial" charset="0"/>
              </a:rPr>
              <a:t> However, consumers purchasing food items typically want to buy other things besides soup during a trip to the grocery store. </a:t>
            </a:r>
          </a:p>
          <a:p>
            <a:pPr lvl="1">
              <a:buFontTx/>
              <a:buChar char="•"/>
            </a:pPr>
            <a:r>
              <a:rPr lang="en-US" smtClean="0">
                <a:solidFill>
                  <a:srgbClr val="000000"/>
                </a:solidFill>
                <a:latin typeface="Arial" charset="0"/>
                <a:cs typeface="Arial" charset="0"/>
              </a:rPr>
              <a:t> Food wholesalers and retailers adjust this discrepancy by bringing assortments of different types of foods to consumers. </a:t>
            </a:r>
          </a:p>
          <a:p>
            <a:pPr>
              <a:buFontTx/>
              <a:buChar char="•"/>
            </a:pPr>
            <a:r>
              <a:rPr lang="en-US" b="1" smtClean="0">
                <a:solidFill>
                  <a:srgbClr val="000000"/>
                </a:solidFill>
                <a:latin typeface="Arial" charset="0"/>
                <a:cs typeface="Arial" charset="0"/>
                <a:sym typeface="Wingdings" pitchFamily="2" charset="2"/>
              </a:rPr>
              <a:t> The need to resolve discrepancies of assortment can lead to a complex web of relationships involving many firms. </a:t>
            </a:r>
          </a:p>
          <a:p>
            <a:endParaRPr lang="en-US" b="1" smtClean="0">
              <a:solidFill>
                <a:srgbClr val="000000"/>
              </a:solidFill>
              <a:latin typeface="Arial" charset="0"/>
              <a:cs typeface="Arial" charset="0"/>
              <a:sym typeface="Wingdings" pitchFamily="2" charset="2"/>
            </a:endParaRPr>
          </a:p>
          <a:p>
            <a:r>
              <a:rPr lang="en-US" b="1" i="1" smtClean="0">
                <a:solidFill>
                  <a:srgbClr val="000000"/>
                </a:solidFill>
                <a:latin typeface="Arial" charset="0"/>
                <a:cs typeface="Arial" charset="0"/>
                <a:sym typeface="Wingdings" pitchFamily="2" charset="2"/>
              </a:rPr>
              <a:t>Discussion Question</a:t>
            </a:r>
            <a:r>
              <a:rPr lang="en-US" i="1" smtClean="0">
                <a:solidFill>
                  <a:srgbClr val="000000"/>
                </a:solidFill>
                <a:latin typeface="Arial" charset="0"/>
                <a:cs typeface="Arial" charset="0"/>
                <a:sym typeface="Wingdings" pitchFamily="2" charset="2"/>
              </a:rPr>
              <a:t>:</a:t>
            </a:r>
            <a:r>
              <a:rPr lang="en-US" b="1" i="1" smtClean="0">
                <a:solidFill>
                  <a:srgbClr val="000000"/>
                </a:solidFill>
                <a:latin typeface="Arial" charset="0"/>
                <a:cs typeface="Arial" charset="0"/>
                <a:sym typeface="Wingdings" pitchFamily="2" charset="2"/>
              </a:rPr>
              <a:t> Some retailers have broadened their assortments in recent years, while others have deepened their assortments. For example, Walgreen’s is more than just a drugstore in that it carries many lines of products. On the other hand, Circuit City has abandoned large home appliances, such as refrigerators and dishwashers, to concentrate on offering a deeper selection of electronics. How can you explain these different strategies in terms of discrepancies of assortment?</a:t>
            </a:r>
          </a:p>
        </p:txBody>
      </p:sp>
      <p:sp>
        <p:nvSpPr>
          <p:cNvPr id="35844" name="Text Box 4"/>
          <p:cNvSpPr txBox="1">
            <a:spLocks noChangeArrowheads="1"/>
          </p:cNvSpPr>
          <p:nvPr/>
        </p:nvSpPr>
        <p:spPr bwMode="auto">
          <a:xfrm>
            <a:off x="4191000" y="609600"/>
            <a:ext cx="2436813" cy="1252538"/>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261.</a:t>
            </a:r>
          </a:p>
          <a:p>
            <a:pPr defTabSz="982663">
              <a:spcBef>
                <a:spcPct val="50000"/>
              </a:spcBef>
            </a:pPr>
            <a:endParaRPr lang="en-US" sz="1500" b="1">
              <a:solidFill>
                <a:srgbClr val="000000"/>
              </a:solidFill>
            </a:endParaRPr>
          </a:p>
          <a:p>
            <a:pPr defTabSz="982663">
              <a:spcBef>
                <a:spcPct val="50000"/>
              </a:spcBef>
            </a:pPr>
            <a:endParaRPr lang="en-US" sz="1500" b="1">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503238" y="539750"/>
            <a:ext cx="3162300" cy="2373313"/>
          </a:xfrm>
          <a:ln/>
        </p:spPr>
      </p:sp>
      <p:sp>
        <p:nvSpPr>
          <p:cNvPr id="58371" name="Rectangle 3"/>
          <p:cNvSpPr>
            <a:spLocks noGrp="1" noChangeArrowheads="1"/>
          </p:cNvSpPr>
          <p:nvPr>
            <p:ph type="body" idx="1"/>
          </p:nvPr>
        </p:nvSpPr>
        <p:spPr>
          <a:xfrm>
            <a:off x="179388" y="3076575"/>
            <a:ext cx="6367462" cy="5565775"/>
          </a:xfrm>
          <a:extLst>
            <a:ext uri="{909E8E84-426E-40DD-AFC4-6F175D3DCCD1}"/>
            <a:ext uri="{91240B29-F687-4F45-9708-019B960494DF}"/>
          </a:extLst>
        </p:spPr>
        <p:txBody>
          <a:bodyPr/>
          <a:lstStyle/>
          <a:p>
            <a:pPr>
              <a:defRPr/>
            </a:pPr>
            <a:r>
              <a:rPr lang="en-US" b="1" dirty="0" smtClean="0">
                <a:solidFill>
                  <a:srgbClr val="000000"/>
                </a:solidFill>
              </a:rPr>
              <a:t>Summary Overview</a:t>
            </a:r>
          </a:p>
          <a:p>
            <a:pPr>
              <a:defRPr/>
            </a:pPr>
            <a:r>
              <a:rPr lang="en-US" u="sng" dirty="0" smtClean="0">
                <a:solidFill>
                  <a:srgbClr val="000000"/>
                </a:solidFill>
              </a:rPr>
              <a:t>Regrouping activities</a:t>
            </a:r>
            <a:r>
              <a:rPr lang="en-US" dirty="0" smtClean="0">
                <a:solidFill>
                  <a:srgbClr val="000000"/>
                </a:solidFill>
              </a:rPr>
              <a:t> are activities that adjust discrepancies in quantity or assortment. </a:t>
            </a:r>
          </a:p>
          <a:p>
            <a:pPr>
              <a:defRPr/>
            </a:pPr>
            <a:endParaRPr lang="en-US" dirty="0" smtClean="0">
              <a:solidFill>
                <a:srgbClr val="000000"/>
              </a:solidFill>
            </a:endParaRPr>
          </a:p>
          <a:p>
            <a:pPr>
              <a:defRPr/>
            </a:pPr>
            <a:r>
              <a:rPr lang="en-US" b="1" dirty="0" smtClean="0">
                <a:solidFill>
                  <a:srgbClr val="000000"/>
                </a:solidFill>
              </a:rPr>
              <a:t>Key Issues</a:t>
            </a:r>
          </a:p>
          <a:p>
            <a:pPr>
              <a:buFontTx/>
              <a:buChar char="•"/>
              <a:defRPr/>
            </a:pPr>
            <a:r>
              <a:rPr lang="en-US" b="1" dirty="0" smtClean="0">
                <a:solidFill>
                  <a:srgbClr val="000000"/>
                </a:solidFill>
              </a:rPr>
              <a:t> Channel specialists </a:t>
            </a:r>
            <a:r>
              <a:rPr lang="en-US" b="1" u="sng" dirty="0" smtClean="0">
                <a:solidFill>
                  <a:srgbClr val="000000"/>
                </a:solidFill>
              </a:rPr>
              <a:t>adjust quantity discrepancies by accumulating and bulk-breaking</a:t>
            </a:r>
            <a:r>
              <a:rPr lang="en-US" b="1" dirty="0" smtClean="0">
                <a:solidFill>
                  <a:srgbClr val="000000"/>
                </a:solidFill>
              </a:rPr>
              <a:t>.</a:t>
            </a:r>
          </a:p>
          <a:p>
            <a:pPr lvl="1">
              <a:buFontTx/>
              <a:buChar char="•"/>
              <a:defRPr/>
            </a:pPr>
            <a:r>
              <a:rPr lang="en-US" u="sng" dirty="0" smtClean="0">
                <a:solidFill>
                  <a:srgbClr val="000000"/>
                </a:solidFill>
                <a:sym typeface="Wingdings" pitchFamily="2" charset="2"/>
              </a:rPr>
              <a:t> </a:t>
            </a:r>
            <a:r>
              <a:rPr lang="en-US" u="sng" dirty="0" smtClean="0">
                <a:solidFill>
                  <a:srgbClr val="000000"/>
                </a:solidFill>
              </a:rPr>
              <a:t>Accumulating</a:t>
            </a:r>
            <a:r>
              <a:rPr lang="en-US" dirty="0" smtClean="0">
                <a:solidFill>
                  <a:srgbClr val="000000"/>
                </a:solidFill>
              </a:rPr>
              <a:t>: collecting products from many small producers. </a:t>
            </a:r>
          </a:p>
          <a:p>
            <a:pPr marL="628650" lvl="1" indent="-171450">
              <a:buFont typeface="Wingdings" pitchFamily="2" charset="2"/>
              <a:buChar char="à"/>
              <a:defRPr/>
            </a:pPr>
            <a:r>
              <a:rPr lang="en-US" u="sng" dirty="0" smtClean="0">
                <a:solidFill>
                  <a:srgbClr val="000000"/>
                </a:solidFill>
              </a:rPr>
              <a:t>Bulk-breaking</a:t>
            </a:r>
            <a:r>
              <a:rPr lang="en-US" dirty="0" smtClean="0">
                <a:solidFill>
                  <a:srgbClr val="000000"/>
                </a:solidFill>
              </a:rPr>
              <a:t>: dividing larger quantities into smaller quantities. Several levels of a channel may be involved.</a:t>
            </a:r>
          </a:p>
          <a:p>
            <a:pPr marL="628650" lvl="1" indent="-171450">
              <a:buFont typeface="Wingdings" pitchFamily="2" charset="2"/>
              <a:buChar char="à"/>
              <a:defRPr/>
            </a:pPr>
            <a:endParaRPr lang="en-US" dirty="0" smtClean="0">
              <a:solidFill>
                <a:srgbClr val="000000"/>
              </a:solidFill>
            </a:endParaRPr>
          </a:p>
          <a:p>
            <a:pPr>
              <a:defRPr/>
            </a:pPr>
            <a:r>
              <a:rPr lang="en-US" b="1" i="1" dirty="0" smtClean="0">
                <a:solidFill>
                  <a:srgbClr val="000000"/>
                </a:solidFill>
              </a:rPr>
              <a:t>Discussion Question: When consumers purchase household products from a warehouse store, such as Costco or Sam’s Club, they often have to buy larger quantities than they would normally buy for their immediate use. How are they compensated for taking on some of the bulk-breaking that a traditional retailer might provide?</a:t>
            </a:r>
          </a:p>
          <a:p>
            <a:pPr>
              <a:defRPr/>
            </a:pPr>
            <a:endParaRPr lang="en-US" b="1" i="1" dirty="0" smtClean="0">
              <a:solidFill>
                <a:srgbClr val="000000"/>
              </a:solidFill>
            </a:endParaRPr>
          </a:p>
          <a:p>
            <a:pPr>
              <a:buFontTx/>
              <a:buChar char="•"/>
              <a:defRPr/>
            </a:pPr>
            <a:r>
              <a:rPr lang="en-US" dirty="0" smtClean="0">
                <a:solidFill>
                  <a:srgbClr val="000000"/>
                </a:solidFill>
              </a:rPr>
              <a:t> Wholesalers and retailers </a:t>
            </a:r>
            <a:r>
              <a:rPr lang="en-US" u="sng" dirty="0" smtClean="0">
                <a:solidFill>
                  <a:srgbClr val="000000"/>
                </a:solidFill>
              </a:rPr>
              <a:t>adjust assortment discrepancies by sorting and assorting</a:t>
            </a:r>
            <a:r>
              <a:rPr lang="en-US" dirty="0" smtClean="0">
                <a:solidFill>
                  <a:srgbClr val="000000"/>
                </a:solidFill>
              </a:rPr>
              <a:t>.</a:t>
            </a:r>
          </a:p>
          <a:p>
            <a:pPr>
              <a:defRPr/>
            </a:pPr>
            <a:r>
              <a:rPr lang="en-US" b="1" dirty="0" smtClean="0">
                <a:sym typeface="Wingdings" pitchFamily="2" charset="2"/>
              </a:rPr>
              <a:t> </a:t>
            </a:r>
            <a:r>
              <a:rPr lang="en-US" u="sng" dirty="0" smtClean="0">
                <a:solidFill>
                  <a:srgbClr val="000000"/>
                </a:solidFill>
              </a:rPr>
              <a:t>Sorting</a:t>
            </a:r>
            <a:r>
              <a:rPr lang="en-US" dirty="0" smtClean="0">
                <a:solidFill>
                  <a:srgbClr val="000000"/>
                </a:solidFill>
              </a:rPr>
              <a:t>: separating products into the grades and qualities desired by consumers. </a:t>
            </a:r>
          </a:p>
          <a:p>
            <a:pPr>
              <a:defRPr/>
            </a:pPr>
            <a:r>
              <a:rPr lang="en-US" b="1" dirty="0" smtClean="0">
                <a:sym typeface="Wingdings" pitchFamily="2" charset="2"/>
              </a:rPr>
              <a:t> </a:t>
            </a:r>
            <a:r>
              <a:rPr lang="en-US" u="sng" dirty="0" smtClean="0">
                <a:solidFill>
                  <a:srgbClr val="000000"/>
                </a:solidFill>
              </a:rPr>
              <a:t>Assorting</a:t>
            </a:r>
            <a:r>
              <a:rPr lang="en-US" dirty="0" smtClean="0">
                <a:solidFill>
                  <a:srgbClr val="000000"/>
                </a:solidFill>
              </a:rPr>
              <a:t>: putting together a variety of products to give a target market what it wants. </a:t>
            </a:r>
          </a:p>
          <a:p>
            <a:pPr>
              <a:buFontTx/>
              <a:buChar char="•"/>
              <a:defRPr/>
            </a:pPr>
            <a:r>
              <a:rPr lang="en-US" dirty="0" smtClean="0">
                <a:solidFill>
                  <a:srgbClr val="000000"/>
                </a:solidFill>
              </a:rPr>
              <a:t> </a:t>
            </a:r>
            <a:r>
              <a:rPr lang="en-US" dirty="0" smtClean="0"/>
              <a:t>Even without a physical form, distribution remains an important marketing strategy decision for firms with digital products.</a:t>
            </a:r>
            <a:endParaRPr lang="en-US" dirty="0" smtClean="0">
              <a:solidFill>
                <a:srgbClr val="000000"/>
              </a:solidFill>
            </a:endParaRPr>
          </a:p>
          <a:p>
            <a:pPr>
              <a:buFontTx/>
              <a:buChar char="•"/>
              <a:defRPr/>
            </a:pPr>
            <a:r>
              <a:rPr lang="en-US" dirty="0" smtClean="0">
                <a:solidFill>
                  <a:srgbClr val="000000"/>
                </a:solidFill>
              </a:rPr>
              <a:t> It is important for marketers to </a:t>
            </a:r>
            <a:r>
              <a:rPr lang="en-US" u="sng" dirty="0" smtClean="0">
                <a:solidFill>
                  <a:srgbClr val="000000"/>
                </a:solidFill>
              </a:rPr>
              <a:t>watch for changes</a:t>
            </a:r>
            <a:r>
              <a:rPr lang="en-US" dirty="0" smtClean="0">
                <a:solidFill>
                  <a:srgbClr val="000000"/>
                </a:solidFill>
              </a:rPr>
              <a:t> needed in assortments and quantities as consumer needs change, or as the marketing environment shifts. </a:t>
            </a:r>
            <a:endParaRPr lang="en-US" dirty="0" smtClean="0"/>
          </a:p>
          <a:p>
            <a:pPr>
              <a:defRPr/>
            </a:pPr>
            <a:endParaRPr lang="en-US" dirty="0" smtClean="0"/>
          </a:p>
          <a:p>
            <a:pPr>
              <a:defRPr/>
            </a:pPr>
            <a:endParaRPr lang="en-US" dirty="0" smtClean="0"/>
          </a:p>
        </p:txBody>
      </p:sp>
      <p:sp>
        <p:nvSpPr>
          <p:cNvPr id="37891"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261-262.</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defTabSz="965200">
              <a:spcBef>
                <a:spcPct val="50000"/>
              </a:spcBef>
            </a:pPr>
            <a:endParaRPr lang="en-US" sz="1500" b="1">
              <a:solidFill>
                <a:srgbClr val="000000"/>
              </a:solidFill>
            </a:endParaRPr>
          </a:p>
        </p:txBody>
      </p:sp>
      <p:sp>
        <p:nvSpPr>
          <p:cNvPr id="37892" name="Rectangle 7"/>
          <p:cNvSpPr>
            <a:spLocks noGrp="1" noChangeArrowheads="1"/>
          </p:cNvSpPr>
          <p:nvPr>
            <p:ph type="sldNum" sz="quarter" idx="5"/>
          </p:nvPr>
        </p:nvSpPr>
        <p:spPr>
          <a:noFill/>
          <a:ln>
            <a:miter lim="800000"/>
            <a:headEnd/>
            <a:tailEnd/>
          </a:ln>
        </p:spPr>
        <p:txBody>
          <a:bodyPr/>
          <a:lstStyle/>
          <a:p>
            <a:fld id="{02B5F396-E9CB-49E1-93F6-6882811A3549}" type="slidenum">
              <a:rPr lang="en-US" smtClean="0">
                <a:solidFill>
                  <a:srgbClr val="000000"/>
                </a:solidFill>
                <a:latin typeface="Arial" charset="0"/>
                <a:cs typeface="Arial" charset="0"/>
              </a:rPr>
              <a:pPr/>
              <a:t>14</a:t>
            </a:fld>
            <a:endParaRPr lang="en-US" smtClean="0">
              <a:solidFill>
                <a:srgbClr val="000000"/>
              </a:solidFill>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503238" y="539750"/>
            <a:ext cx="3162300" cy="2373313"/>
          </a:xfrm>
          <a:ln/>
        </p:spPr>
      </p:sp>
      <p:sp>
        <p:nvSpPr>
          <p:cNvPr id="39938" name="Rectangle 3"/>
          <p:cNvSpPr>
            <a:spLocks noGrp="1" noChangeArrowheads="1"/>
          </p:cNvSpPr>
          <p:nvPr>
            <p:ph type="body" idx="1"/>
          </p:nvPr>
        </p:nvSpPr>
        <p:spPr>
          <a:xfrm>
            <a:off x="179388" y="3076575"/>
            <a:ext cx="6367462" cy="5565775"/>
          </a:xfrm>
          <a:noFill/>
        </p:spPr>
        <p:txBody>
          <a:bodyPr/>
          <a:lstStyle/>
          <a:p>
            <a:r>
              <a:rPr lang="en-US" smtClean="0">
                <a:latin typeface="Arial" charset="0"/>
                <a:cs typeface="Arial" charset="0"/>
              </a:rPr>
              <a:t>The objective of this exercise is to show a graphical example that indicates how adding a wholesale level can, in fact, reduce total transaction costs in a channel of distribution. The exercise contains a hypothetical example, assuming that there are 50 manufacturers and 800 retailers in a channel system. The total transaction cost in a channel system with no wholesale level is computed and compared to the total transaction costs in channels that contain one and two wholesalers, respectively. </a:t>
            </a:r>
          </a:p>
          <a:p>
            <a:r>
              <a:rPr lang="en-US" smtClean="0">
                <a:latin typeface="Arial" charset="0"/>
                <a:cs typeface="Arial" charset="0"/>
              </a:rPr>
              <a:t>Working through the exercise, the students will learn how the number of transactions and the total cost of transactions go down when a wholesaler is added to the channel system.</a:t>
            </a:r>
          </a:p>
          <a:p>
            <a:endParaRPr lang="en-US" smtClean="0">
              <a:latin typeface="Arial" charset="0"/>
              <a:cs typeface="Arial" charset="0"/>
            </a:endParaRPr>
          </a:p>
          <a:p>
            <a:r>
              <a:rPr lang="en-US" b="1" smtClean="0">
                <a:latin typeface="Arial" charset="0"/>
                <a:cs typeface="Arial" charset="0"/>
              </a:rPr>
              <a:t>For complete information and suggestions on using this Interactive Exercise, please refer to the “Notes on the Interactive Exercise” section for this chapter in the </a:t>
            </a:r>
            <a:r>
              <a:rPr lang="en-US" b="1" i="1" smtClean="0">
                <a:latin typeface="Arial" charset="0"/>
                <a:cs typeface="Arial" charset="0"/>
              </a:rPr>
              <a:t>Multimedia Lecture Support Package to Accompany Basic Marketing</a:t>
            </a:r>
            <a:r>
              <a:rPr lang="en-US" b="1" smtClean="0">
                <a:latin typeface="Arial" charset="0"/>
                <a:cs typeface="Arial" charset="0"/>
              </a:rPr>
              <a:t>.  That same information is available as a Word document in the assets folder for the PowerPoint file.</a:t>
            </a:r>
          </a:p>
          <a:p>
            <a:endParaRPr lang="en-US" smtClean="0">
              <a:latin typeface="Arial" charset="0"/>
              <a:cs typeface="Arial" charset="0"/>
            </a:endParaRPr>
          </a:p>
        </p:txBody>
      </p:sp>
      <p:sp>
        <p:nvSpPr>
          <p:cNvPr id="39939" name="Text Box 4"/>
          <p:cNvSpPr txBox="1">
            <a:spLocks noChangeArrowheads="1"/>
          </p:cNvSpPr>
          <p:nvPr/>
        </p:nvSpPr>
        <p:spPr bwMode="auto">
          <a:xfrm>
            <a:off x="4294188" y="395288"/>
            <a:ext cx="2360612"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261-262.</a:t>
            </a:r>
          </a:p>
        </p:txBody>
      </p:sp>
      <p:sp>
        <p:nvSpPr>
          <p:cNvPr id="39940" name="Rectangle 7"/>
          <p:cNvSpPr>
            <a:spLocks noGrp="1" noChangeArrowheads="1"/>
          </p:cNvSpPr>
          <p:nvPr>
            <p:ph type="sldNum" sz="quarter" idx="5"/>
          </p:nvPr>
        </p:nvSpPr>
        <p:spPr>
          <a:noFill/>
          <a:ln>
            <a:miter lim="800000"/>
            <a:headEnd/>
            <a:tailEnd/>
          </a:ln>
        </p:spPr>
        <p:txBody>
          <a:bodyPr/>
          <a:lstStyle/>
          <a:p>
            <a:fld id="{9D626292-E802-488C-9F59-909E63532D86}" type="slidenum">
              <a:rPr lang="en-US" smtClean="0">
                <a:solidFill>
                  <a:srgbClr val="000000"/>
                </a:solidFill>
                <a:latin typeface="Arial" charset="0"/>
                <a:cs typeface="Arial" charset="0"/>
              </a:rPr>
              <a:pPr/>
              <a:t>15</a:t>
            </a:fld>
            <a:endParaRPr lang="en-US" smtClean="0">
              <a:solidFill>
                <a:srgbClr val="000000"/>
              </a:solidFill>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503238" y="539750"/>
            <a:ext cx="3162300" cy="2373313"/>
          </a:xfrm>
          <a:ln/>
        </p:spPr>
      </p:sp>
      <p:sp>
        <p:nvSpPr>
          <p:cNvPr id="60419" name="Rectangle 3"/>
          <p:cNvSpPr>
            <a:spLocks noGrp="1" noChangeArrowheads="1"/>
          </p:cNvSpPr>
          <p:nvPr>
            <p:ph type="body" idx="1"/>
          </p:nvPr>
        </p:nvSpPr>
        <p:spPr>
          <a:xfrm>
            <a:off x="179388" y="3076575"/>
            <a:ext cx="6367462" cy="5565775"/>
          </a:xfrm>
          <a:extLst>
            <a:ext uri="{909E8E84-426E-40DD-AFC4-6F175D3DCCD1}"/>
            <a:ext uri="{91240B29-F687-4F45-9708-019B960494DF}"/>
          </a:extLst>
        </p:spPr>
        <p:txBody>
          <a:bodyPr/>
          <a:lstStyle/>
          <a:p>
            <a:pPr>
              <a:defRPr/>
            </a:pPr>
            <a:r>
              <a:rPr lang="en-US" b="1" dirty="0" smtClean="0">
                <a:solidFill>
                  <a:srgbClr val="000000"/>
                </a:solidFill>
                <a:latin typeface="Arial" charset="0"/>
                <a:cs typeface="Arial" charset="0"/>
              </a:rPr>
              <a:t>Summary Overview</a:t>
            </a:r>
          </a:p>
          <a:p>
            <a:pPr>
              <a:defRPr/>
            </a:pPr>
            <a:r>
              <a:rPr lang="en-US" dirty="0" smtClean="0">
                <a:solidFill>
                  <a:srgbClr val="000000"/>
                </a:solidFill>
                <a:latin typeface="Arial" charset="0"/>
                <a:cs typeface="Arial" charset="0"/>
              </a:rPr>
              <a:t>Just as intermediaries are specialists in certain areas, they are also separate businesses that may not have the same objectives as the marketer of the product. </a:t>
            </a:r>
          </a:p>
          <a:p>
            <a:pPr>
              <a:defRPr/>
            </a:pPr>
            <a:endParaRPr lang="en-US" dirty="0" smtClean="0">
              <a:solidFill>
                <a:srgbClr val="000000"/>
              </a:solidFill>
              <a:latin typeface="Arial" charset="0"/>
              <a:cs typeface="Arial" charset="0"/>
            </a:endParaRPr>
          </a:p>
          <a:p>
            <a:pPr>
              <a:defRPr/>
            </a:pPr>
            <a:r>
              <a:rPr lang="en-US" b="1" dirty="0" smtClean="0">
                <a:solidFill>
                  <a:srgbClr val="000000"/>
                </a:solidFill>
                <a:latin typeface="Arial" charset="0"/>
                <a:cs typeface="Arial" charset="0"/>
              </a:rPr>
              <a:t>Key Issues</a:t>
            </a:r>
          </a:p>
          <a:p>
            <a:pPr>
              <a:buFontTx/>
              <a:buChar char="•"/>
              <a:defRPr/>
            </a:pPr>
            <a:r>
              <a:rPr lang="en-US" dirty="0" smtClean="0">
                <a:solidFill>
                  <a:srgbClr val="000000"/>
                </a:solidFill>
                <a:latin typeface="Arial" charset="0"/>
                <a:cs typeface="Arial" charset="0"/>
              </a:rPr>
              <a:t> The </a:t>
            </a:r>
            <a:r>
              <a:rPr lang="en-US" u="sng" dirty="0" smtClean="0">
                <a:solidFill>
                  <a:srgbClr val="000000"/>
                </a:solidFill>
                <a:latin typeface="Arial" charset="0"/>
                <a:cs typeface="Arial" charset="0"/>
              </a:rPr>
              <a:t>marketing manager must choose the type</a:t>
            </a:r>
            <a:r>
              <a:rPr lang="en-US" dirty="0" smtClean="0">
                <a:solidFill>
                  <a:srgbClr val="000000"/>
                </a:solidFill>
                <a:latin typeface="Arial" charset="0"/>
                <a:cs typeface="Arial" charset="0"/>
              </a:rPr>
              <a:t> of channel system to join or develop. </a:t>
            </a:r>
          </a:p>
          <a:p>
            <a:pPr marL="171450" indent="-171450">
              <a:buFont typeface="Wingdings" pitchFamily="2" charset="2"/>
              <a:buChar char="à"/>
              <a:defRPr/>
            </a:pPr>
            <a:r>
              <a:rPr lang="en-US" u="sng" dirty="0" smtClean="0">
                <a:solidFill>
                  <a:srgbClr val="000000"/>
                </a:solidFill>
                <a:latin typeface="Arial" charset="0"/>
                <a:cs typeface="Arial" charset="0"/>
              </a:rPr>
              <a:t>The whole channel should have a product-market commitment</a:t>
            </a:r>
            <a:r>
              <a:rPr lang="en-US" dirty="0" smtClean="0">
                <a:solidFill>
                  <a:srgbClr val="000000"/>
                </a:solidFill>
                <a:latin typeface="Arial" charset="0"/>
                <a:cs typeface="Arial" charset="0"/>
              </a:rPr>
              <a:t>.  All members must focus on the same target market at the end of the channel and share the various marketing functions in appropriate ways.</a:t>
            </a:r>
          </a:p>
          <a:p>
            <a:pPr marL="171450" indent="-171450">
              <a:buFont typeface="Wingdings" pitchFamily="2" charset="2"/>
              <a:buChar char="à"/>
              <a:defRPr/>
            </a:pPr>
            <a:endParaRPr lang="en-US" dirty="0" smtClean="0">
              <a:solidFill>
                <a:srgbClr val="000000"/>
              </a:solidFill>
              <a:latin typeface="Arial" charset="0"/>
              <a:cs typeface="Arial" charset="0"/>
            </a:endParaRPr>
          </a:p>
          <a:p>
            <a:pPr>
              <a:defRPr/>
            </a:pPr>
            <a:r>
              <a:rPr lang="en-US" b="1" i="1" dirty="0" smtClean="0">
                <a:solidFill>
                  <a:srgbClr val="000000"/>
                </a:solidFill>
                <a:latin typeface="Arial" charset="0"/>
                <a:cs typeface="Arial" charset="0"/>
              </a:rPr>
              <a:t>Discussion Question: How might a producer generate a common product-market commitment among all channel members?</a:t>
            </a:r>
          </a:p>
          <a:p>
            <a:pPr>
              <a:defRPr/>
            </a:pPr>
            <a:endParaRPr lang="en-US" b="1" i="1" dirty="0" smtClean="0">
              <a:solidFill>
                <a:srgbClr val="000000"/>
              </a:solidFill>
              <a:latin typeface="Arial" charset="0"/>
              <a:cs typeface="Arial" charset="0"/>
            </a:endParaRPr>
          </a:p>
          <a:p>
            <a:pPr>
              <a:buFontTx/>
              <a:buChar char="•"/>
              <a:defRPr/>
            </a:pPr>
            <a:r>
              <a:rPr lang="en-US" u="sng" dirty="0" smtClean="0">
                <a:solidFill>
                  <a:srgbClr val="000000"/>
                </a:solidFill>
                <a:latin typeface="Arial" charset="0"/>
                <a:cs typeface="Arial" charset="0"/>
              </a:rPr>
              <a:t> Traditional channel system</a:t>
            </a:r>
            <a:r>
              <a:rPr lang="en-US" dirty="0" smtClean="0">
                <a:solidFill>
                  <a:srgbClr val="000000"/>
                </a:solidFill>
                <a:latin typeface="Arial" charset="0"/>
                <a:cs typeface="Arial" charset="0"/>
              </a:rPr>
              <a:t>: members make little or no effort to cooperate with each other. </a:t>
            </a:r>
          </a:p>
          <a:p>
            <a:pPr>
              <a:defRPr/>
            </a:pPr>
            <a:r>
              <a:rPr lang="en-US" b="1" dirty="0" smtClean="0">
                <a:latin typeface="Arial" charset="0"/>
                <a:cs typeface="Arial" charset="0"/>
                <a:sym typeface="Wingdings" pitchFamily="2" charset="2"/>
              </a:rPr>
              <a:t> </a:t>
            </a:r>
            <a:r>
              <a:rPr lang="en-US" dirty="0" smtClean="0">
                <a:solidFill>
                  <a:srgbClr val="000000"/>
                </a:solidFill>
                <a:latin typeface="Arial" charset="0"/>
                <a:cs typeface="Arial" charset="0"/>
              </a:rPr>
              <a:t>Channel specialization can lead to </a:t>
            </a:r>
            <a:r>
              <a:rPr lang="en-US" u="sng" dirty="0" smtClean="0">
                <a:solidFill>
                  <a:srgbClr val="000000"/>
                </a:solidFill>
                <a:latin typeface="Arial" charset="0"/>
                <a:cs typeface="Arial" charset="0"/>
              </a:rPr>
              <a:t>conflict that gets in the way</a:t>
            </a:r>
            <a:r>
              <a:rPr lang="en-US" dirty="0" smtClean="0">
                <a:solidFill>
                  <a:srgbClr val="000000"/>
                </a:solidFill>
                <a:latin typeface="Arial" charset="0"/>
                <a:cs typeface="Arial" charset="0"/>
              </a:rPr>
              <a:t>. </a:t>
            </a:r>
          </a:p>
          <a:p>
            <a:pPr lvl="1">
              <a:buFontTx/>
              <a:buChar char="•"/>
              <a:defRPr/>
            </a:pPr>
            <a:r>
              <a:rPr lang="en-US" i="1" dirty="0" smtClean="0">
                <a:solidFill>
                  <a:srgbClr val="000000"/>
                </a:solidFill>
                <a:latin typeface="Arial" charset="0"/>
                <a:cs typeface="Arial" charset="0"/>
              </a:rPr>
              <a:t> Vertical conflict</a:t>
            </a:r>
            <a:r>
              <a:rPr lang="en-US" dirty="0" smtClean="0">
                <a:solidFill>
                  <a:srgbClr val="000000"/>
                </a:solidFill>
                <a:latin typeface="Arial" charset="0"/>
                <a:cs typeface="Arial" charset="0"/>
              </a:rPr>
              <a:t> is conflict between two firms at different levels in the channel of distribution, as between a producer and wholesaler. </a:t>
            </a:r>
          </a:p>
          <a:p>
            <a:pPr lvl="1">
              <a:buFontTx/>
              <a:buChar char="•"/>
              <a:defRPr/>
            </a:pPr>
            <a:r>
              <a:rPr lang="en-US" i="1" dirty="0" smtClean="0">
                <a:solidFill>
                  <a:srgbClr val="000000"/>
                </a:solidFill>
                <a:latin typeface="Arial" charset="0"/>
                <a:cs typeface="Arial" charset="0"/>
              </a:rPr>
              <a:t> Horizontal conflict</a:t>
            </a:r>
            <a:r>
              <a:rPr lang="en-US" dirty="0" smtClean="0">
                <a:solidFill>
                  <a:srgbClr val="000000"/>
                </a:solidFill>
                <a:latin typeface="Arial" charset="0"/>
                <a:cs typeface="Arial" charset="0"/>
              </a:rPr>
              <a:t> occurs between two firms at the same level in the channel of distribution, such as two retail</a:t>
            </a:r>
            <a:r>
              <a:rPr lang="en-US" u="sng" dirty="0" smtClean="0">
                <a:solidFill>
                  <a:srgbClr val="000000"/>
                </a:solidFill>
                <a:latin typeface="Arial" charset="0"/>
                <a:cs typeface="Arial" charset="0"/>
              </a:rPr>
              <a:t>ers.</a:t>
            </a:r>
          </a:p>
          <a:p>
            <a:pPr>
              <a:buFontTx/>
              <a:buChar char="•"/>
              <a:defRPr/>
            </a:pPr>
            <a:r>
              <a:rPr lang="en-US" u="sng" dirty="0" smtClean="0">
                <a:solidFill>
                  <a:srgbClr val="000000"/>
                </a:solidFill>
                <a:latin typeface="Arial" charset="0"/>
                <a:cs typeface="Arial" charset="0"/>
              </a:rPr>
              <a:t> Managing channel conflict: </a:t>
            </a:r>
            <a:r>
              <a:rPr lang="en-US" dirty="0" smtClean="0">
                <a:solidFill>
                  <a:srgbClr val="000000"/>
                </a:solidFill>
                <a:latin typeface="Arial" charset="0"/>
                <a:cs typeface="Arial" charset="0"/>
              </a:rPr>
              <a:t>Some level of conflict may be inevitable—or even useful if that is what it takes for customers at the end of the channel to receive better value. </a:t>
            </a:r>
          </a:p>
          <a:p>
            <a:pPr lvl="1">
              <a:buFontTx/>
              <a:buChar char="•"/>
              <a:defRPr/>
            </a:pPr>
            <a:r>
              <a:rPr lang="en-US" u="sng" dirty="0" smtClean="0">
                <a:solidFill>
                  <a:srgbClr val="000000"/>
                </a:solidFill>
                <a:latin typeface="Arial" charset="0"/>
                <a:cs typeface="Arial" charset="0"/>
              </a:rPr>
              <a:t> Most marketing managers try to avoid conflicts that harm relationships with channel partners.</a:t>
            </a:r>
            <a:endParaRPr lang="en-US" dirty="0" smtClean="0">
              <a:solidFill>
                <a:srgbClr val="000000"/>
              </a:solidFill>
              <a:latin typeface="Arial" charset="0"/>
              <a:cs typeface="Arial" charset="0"/>
            </a:endParaRPr>
          </a:p>
          <a:p>
            <a:pPr>
              <a:defRPr/>
            </a:pPr>
            <a:r>
              <a:rPr lang="en-US" b="1" dirty="0" smtClean="0">
                <a:latin typeface="Arial" charset="0"/>
                <a:cs typeface="Arial" charset="0"/>
                <a:sym typeface="Wingdings" pitchFamily="2" charset="2"/>
              </a:rPr>
              <a:t> </a:t>
            </a:r>
            <a:r>
              <a:rPr lang="en-US" b="1" u="sng" dirty="0" smtClean="0">
                <a:solidFill>
                  <a:srgbClr val="000000"/>
                </a:solidFill>
                <a:latin typeface="Arial" charset="0"/>
                <a:cs typeface="Arial" charset="0"/>
              </a:rPr>
              <a:t>Channel captain</a:t>
            </a:r>
            <a:r>
              <a:rPr lang="en-US" dirty="0" smtClean="0">
                <a:solidFill>
                  <a:srgbClr val="000000"/>
                </a:solidFill>
                <a:latin typeface="Arial" charset="0"/>
                <a:cs typeface="Arial" charset="0"/>
              </a:rPr>
              <a:t>: a manager who guides channel relationships. The captain helps direct the activities of the whole channel and tries to avoid or resolve channel conflicts.</a:t>
            </a:r>
          </a:p>
        </p:txBody>
      </p:sp>
      <p:sp>
        <p:nvSpPr>
          <p:cNvPr id="41987"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262-264.</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b="1">
              <a:solidFill>
                <a:srgbClr val="000000"/>
              </a:solidFill>
            </a:endParaRPr>
          </a:p>
        </p:txBody>
      </p:sp>
      <p:sp>
        <p:nvSpPr>
          <p:cNvPr id="41988" name="Rectangle 7"/>
          <p:cNvSpPr>
            <a:spLocks noGrp="1" noChangeArrowheads="1"/>
          </p:cNvSpPr>
          <p:nvPr>
            <p:ph type="sldNum" sz="quarter" idx="5"/>
          </p:nvPr>
        </p:nvSpPr>
        <p:spPr>
          <a:noFill/>
          <a:ln>
            <a:miter lim="800000"/>
            <a:headEnd/>
            <a:tailEnd/>
          </a:ln>
        </p:spPr>
        <p:txBody>
          <a:bodyPr/>
          <a:lstStyle/>
          <a:p>
            <a:fld id="{B3B0E18E-E7D8-48E2-B705-AEED339C95F7}" type="slidenum">
              <a:rPr lang="en-US" smtClean="0">
                <a:solidFill>
                  <a:srgbClr val="000000"/>
                </a:solidFill>
                <a:latin typeface="Arial" charset="0"/>
                <a:cs typeface="Arial" charset="0"/>
              </a:rPr>
              <a:pPr/>
              <a:t>16</a:t>
            </a:fld>
            <a:endParaRPr lang="en-US" smtClean="0">
              <a:solidFill>
                <a:srgbClr val="000000"/>
              </a:solidFill>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503238" y="539750"/>
            <a:ext cx="3162300" cy="2373313"/>
          </a:xfrm>
          <a:ln/>
        </p:spPr>
      </p:sp>
      <p:sp>
        <p:nvSpPr>
          <p:cNvPr id="44034" name="Rectangle 3"/>
          <p:cNvSpPr>
            <a:spLocks noGrp="1" noChangeArrowheads="1"/>
          </p:cNvSpPr>
          <p:nvPr>
            <p:ph type="body" idx="1"/>
          </p:nvPr>
        </p:nvSpPr>
        <p:spPr>
          <a:xfrm>
            <a:off x="179388" y="3076575"/>
            <a:ext cx="6367462" cy="5565775"/>
          </a:xfrm>
          <a:noFill/>
        </p:spPr>
        <p:txBody>
          <a:bodyPr/>
          <a:lstStyle/>
          <a:p>
            <a:r>
              <a:rPr lang="en-US" b="1" smtClean="0">
                <a:latin typeface="Arial" charset="0"/>
                <a:cs typeface="Arial" charset="0"/>
              </a:rPr>
              <a:t>Summary Overview</a:t>
            </a:r>
          </a:p>
          <a:p>
            <a:r>
              <a:rPr lang="en-US" smtClean="0">
                <a:latin typeface="Arial" charset="0"/>
                <a:cs typeface="Arial" charset="0"/>
              </a:rPr>
              <a:t>Although it is often the case that producers assume leadership positions in channels of distribution, powerful intermediaries may also serve as channel captains. In recent years, it has become more popular for intermediaries to take on this role.</a:t>
            </a:r>
          </a:p>
          <a:p>
            <a:endParaRPr lang="en-US" smtClean="0">
              <a:latin typeface="Arial" charset="0"/>
              <a:cs typeface="Arial" charset="0"/>
            </a:endParaRPr>
          </a:p>
          <a:p>
            <a:r>
              <a:rPr lang="en-US" b="1" smtClean="0">
                <a:solidFill>
                  <a:srgbClr val="000000"/>
                </a:solidFill>
                <a:latin typeface="Arial" charset="0"/>
                <a:cs typeface="Arial" charset="0"/>
              </a:rPr>
              <a:t>Key Issues</a:t>
            </a:r>
          </a:p>
          <a:p>
            <a:pPr>
              <a:buFontTx/>
              <a:buChar char="•"/>
            </a:pPr>
            <a:r>
              <a:rPr lang="en-US" smtClean="0">
                <a:solidFill>
                  <a:srgbClr val="000000"/>
                </a:solidFill>
                <a:latin typeface="Arial" charset="0"/>
                <a:cs typeface="Arial" charset="0"/>
              </a:rPr>
              <a:t> This exhibit illustrates an example of how a producer-led channel might operate.</a:t>
            </a:r>
          </a:p>
          <a:p>
            <a:pPr lvl="1">
              <a:buFontTx/>
              <a:buChar char="•"/>
            </a:pPr>
            <a:r>
              <a:rPr lang="en-US" smtClean="0">
                <a:solidFill>
                  <a:srgbClr val="000000"/>
                </a:solidFill>
                <a:latin typeface="Arial" charset="0"/>
                <a:cs typeface="Arial" charset="0"/>
              </a:rPr>
              <a:t> The producer develops the product and the price structure, but relies mainly on intermediaries to help with distribution and promotion. </a:t>
            </a:r>
          </a:p>
          <a:p>
            <a:r>
              <a:rPr lang="en-US" smtClean="0">
                <a:solidFill>
                  <a:srgbClr val="000000"/>
                </a:solidFill>
                <a:latin typeface="Arial" charset="0"/>
                <a:cs typeface="Arial" charset="0"/>
                <a:sym typeface="Wingdings" pitchFamily="2" charset="2"/>
              </a:rPr>
              <a:t> </a:t>
            </a:r>
            <a:r>
              <a:rPr lang="en-US" smtClean="0">
                <a:solidFill>
                  <a:srgbClr val="000000"/>
                </a:solidFill>
                <a:latin typeface="Arial" charset="0"/>
                <a:cs typeface="Arial" charset="0"/>
              </a:rPr>
              <a:t>Wholesalers or retailers might also be channel captains, either because of their size or their proximity to consumers. </a:t>
            </a:r>
          </a:p>
          <a:p>
            <a:pPr lvl="1">
              <a:buFontTx/>
              <a:buChar char="•"/>
            </a:pPr>
            <a:r>
              <a:rPr lang="en-US" smtClean="0">
                <a:solidFill>
                  <a:srgbClr val="000000"/>
                </a:solidFill>
                <a:latin typeface="Arial" charset="0"/>
                <a:cs typeface="Arial" charset="0"/>
              </a:rPr>
              <a:t> In this case, the intermediary takes on all of the place and promotion functions, and part of the pricing and product functions. </a:t>
            </a:r>
          </a:p>
          <a:p>
            <a:pPr lvl="1">
              <a:buFontTx/>
              <a:buChar char="•"/>
            </a:pPr>
            <a:r>
              <a:rPr lang="en-US" smtClean="0">
                <a:solidFill>
                  <a:srgbClr val="000000"/>
                </a:solidFill>
                <a:latin typeface="Arial" charset="0"/>
                <a:cs typeface="Arial" charset="0"/>
              </a:rPr>
              <a:t> A retailer or wholesaler might get involved with the product and pricing by developing dealer brands.</a:t>
            </a:r>
          </a:p>
          <a:p>
            <a:pPr>
              <a:buFontTx/>
              <a:buChar char="•"/>
            </a:pPr>
            <a:r>
              <a:rPr lang="en-US" smtClean="0">
                <a:solidFill>
                  <a:srgbClr val="000000"/>
                </a:solidFill>
                <a:latin typeface="Arial" charset="0"/>
                <a:cs typeface="Arial" charset="0"/>
              </a:rPr>
              <a:t> When intermediaries are large and wield channel power because of their size, they can influence the structure and processes in the channel. </a:t>
            </a:r>
          </a:p>
          <a:p>
            <a:pPr lvl="1">
              <a:buFontTx/>
              <a:buChar char="•"/>
            </a:pPr>
            <a:r>
              <a:rPr lang="en-US" smtClean="0">
                <a:solidFill>
                  <a:srgbClr val="000000"/>
                </a:solidFill>
                <a:latin typeface="Arial" charset="0"/>
                <a:cs typeface="Arial" charset="0"/>
              </a:rPr>
              <a:t> Large retailers buy in such large volume from producers that they often bypass wholesalers and deal with the producers directly. </a:t>
            </a:r>
          </a:p>
          <a:p>
            <a:pPr lvl="1">
              <a:buFontTx/>
              <a:buChar char="•"/>
            </a:pPr>
            <a:r>
              <a:rPr lang="en-US" smtClean="0">
                <a:solidFill>
                  <a:srgbClr val="000000"/>
                </a:solidFill>
                <a:latin typeface="Arial" charset="0"/>
                <a:cs typeface="Arial" charset="0"/>
              </a:rPr>
              <a:t> They also secure volume discounts from producers.</a:t>
            </a:r>
          </a:p>
          <a:p>
            <a:endParaRPr lang="en-US" smtClean="0">
              <a:latin typeface="Arial" charset="0"/>
              <a:cs typeface="Arial" charset="0"/>
            </a:endParaRPr>
          </a:p>
          <a:p>
            <a:endParaRPr lang="en-US" smtClean="0">
              <a:latin typeface="Arial" charset="0"/>
              <a:cs typeface="Arial" charset="0"/>
            </a:endParaRPr>
          </a:p>
        </p:txBody>
      </p:sp>
      <p:sp>
        <p:nvSpPr>
          <p:cNvPr id="44035"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265-266.</a:t>
            </a:r>
          </a:p>
        </p:txBody>
      </p:sp>
      <p:sp>
        <p:nvSpPr>
          <p:cNvPr id="44036" name="Rectangle 7"/>
          <p:cNvSpPr>
            <a:spLocks noGrp="1" noChangeArrowheads="1"/>
          </p:cNvSpPr>
          <p:nvPr>
            <p:ph type="sldNum" sz="quarter" idx="5"/>
          </p:nvPr>
        </p:nvSpPr>
        <p:spPr>
          <a:noFill/>
          <a:ln>
            <a:miter lim="800000"/>
            <a:headEnd/>
            <a:tailEnd/>
          </a:ln>
        </p:spPr>
        <p:txBody>
          <a:bodyPr/>
          <a:lstStyle/>
          <a:p>
            <a:fld id="{5EC84A0A-86E0-43D8-BEB0-5F2FEA50EE94}" type="slidenum">
              <a:rPr lang="en-US" smtClean="0">
                <a:solidFill>
                  <a:srgbClr val="000000"/>
                </a:solidFill>
                <a:latin typeface="Arial" charset="0"/>
                <a:cs typeface="Arial" charset="0"/>
              </a:rPr>
              <a:pPr/>
              <a:t>17</a:t>
            </a:fld>
            <a:endParaRPr lang="en-US" smtClean="0">
              <a:solidFill>
                <a:srgbClr val="000000"/>
              </a:solidFill>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503238" y="539750"/>
            <a:ext cx="3162300" cy="2373313"/>
          </a:xfrm>
          <a:ln/>
        </p:spPr>
      </p:sp>
      <p:sp>
        <p:nvSpPr>
          <p:cNvPr id="46082" name="Rectangle 3"/>
          <p:cNvSpPr>
            <a:spLocks noGrp="1" noChangeArrowheads="1"/>
          </p:cNvSpPr>
          <p:nvPr>
            <p:ph type="body" idx="1"/>
          </p:nvPr>
        </p:nvSpPr>
        <p:spPr>
          <a:xfrm>
            <a:off x="179388" y="3076575"/>
            <a:ext cx="6367462" cy="5565775"/>
          </a:xfrm>
          <a:noFill/>
        </p:spPr>
        <p:txBody>
          <a:bodyPr/>
          <a:lstStyle/>
          <a:p>
            <a:r>
              <a:rPr lang="en-US" b="1" smtClean="0">
                <a:latin typeface="Arial" charset="0"/>
                <a:cs typeface="Arial" charset="0"/>
              </a:rPr>
              <a:t>Summary Overview</a:t>
            </a:r>
            <a:endParaRPr lang="en-US" b="1" smtClean="0">
              <a:solidFill>
                <a:srgbClr val="000000"/>
              </a:solidFill>
              <a:latin typeface="Arial" charset="0"/>
              <a:cs typeface="Arial" charset="0"/>
            </a:endParaRPr>
          </a:p>
          <a:p>
            <a:r>
              <a:rPr lang="en-US" smtClean="0">
                <a:solidFill>
                  <a:srgbClr val="000000"/>
                </a:solidFill>
                <a:latin typeface="Arial" charset="0"/>
                <a:cs typeface="Arial" charset="0"/>
              </a:rPr>
              <a:t>Compared to a traditional channel, in a </a:t>
            </a:r>
            <a:r>
              <a:rPr lang="en-US" u="sng" smtClean="0">
                <a:solidFill>
                  <a:srgbClr val="000000"/>
                </a:solidFill>
                <a:latin typeface="Arial" charset="0"/>
                <a:cs typeface="Arial" charset="0"/>
              </a:rPr>
              <a:t>vertical marketing system</a:t>
            </a:r>
            <a:r>
              <a:rPr lang="en-US" smtClean="0">
                <a:solidFill>
                  <a:srgbClr val="000000"/>
                </a:solidFill>
                <a:latin typeface="Arial" charset="0"/>
                <a:cs typeface="Arial" charset="0"/>
              </a:rPr>
              <a:t>, the whole channel focuses on the same target market at the end of the channel. </a:t>
            </a:r>
          </a:p>
          <a:p>
            <a:endParaRPr lang="en-US" smtClean="0">
              <a:solidFill>
                <a:srgbClr val="000000"/>
              </a:solidFill>
              <a:latin typeface="Arial" charset="0"/>
              <a:cs typeface="Arial" charset="0"/>
            </a:endParaRPr>
          </a:p>
          <a:p>
            <a:r>
              <a:rPr lang="en-US" b="1" smtClean="0">
                <a:solidFill>
                  <a:srgbClr val="000000"/>
                </a:solidFill>
                <a:latin typeface="Arial" charset="0"/>
                <a:cs typeface="Arial" charset="0"/>
              </a:rPr>
              <a:t>Key Issues</a:t>
            </a:r>
          </a:p>
          <a:p>
            <a:r>
              <a:rPr lang="en-US" b="1" smtClean="0">
                <a:latin typeface="Arial" charset="0"/>
                <a:cs typeface="Arial" charset="0"/>
                <a:sym typeface="Wingdings" pitchFamily="2" charset="2"/>
              </a:rPr>
              <a:t> </a:t>
            </a:r>
            <a:r>
              <a:rPr lang="en-US" b="1" u="sng" smtClean="0">
                <a:solidFill>
                  <a:srgbClr val="000000"/>
                </a:solidFill>
                <a:latin typeface="Arial" charset="0"/>
                <a:cs typeface="Arial" charset="0"/>
              </a:rPr>
              <a:t>Corporate channel system</a:t>
            </a:r>
            <a:r>
              <a:rPr lang="en-US" b="1" smtClean="0">
                <a:solidFill>
                  <a:srgbClr val="000000"/>
                </a:solidFill>
                <a:latin typeface="Arial" charset="0"/>
                <a:cs typeface="Arial" charset="0"/>
              </a:rPr>
              <a:t>:</a:t>
            </a:r>
            <a:r>
              <a:rPr lang="en-US" smtClean="0">
                <a:solidFill>
                  <a:srgbClr val="000000"/>
                </a:solidFill>
                <a:latin typeface="Arial" charset="0"/>
                <a:cs typeface="Arial" charset="0"/>
              </a:rPr>
              <a:t> characterized by the ownership of each level of the channel by the same corporation, giving the appearance that the firm is going direct.  </a:t>
            </a:r>
          </a:p>
          <a:p>
            <a:pPr lvl="1">
              <a:buFontTx/>
              <a:buChar char="•"/>
            </a:pPr>
            <a:r>
              <a:rPr lang="en-US" u="sng" smtClean="0">
                <a:solidFill>
                  <a:srgbClr val="000000"/>
                </a:solidFill>
                <a:latin typeface="Arial" charset="0"/>
                <a:cs typeface="Arial" charset="0"/>
              </a:rPr>
              <a:t> Vertical integration</a:t>
            </a:r>
            <a:r>
              <a:rPr lang="en-US" smtClean="0">
                <a:solidFill>
                  <a:srgbClr val="000000"/>
                </a:solidFill>
                <a:latin typeface="Arial" charset="0"/>
                <a:cs typeface="Arial" charset="0"/>
              </a:rPr>
              <a:t> -- the buying of other firms by one member of the channel.  Any level of the channel may become the acquiring corporation.</a:t>
            </a:r>
          </a:p>
          <a:p>
            <a:pPr>
              <a:buFontTx/>
              <a:buChar char="•"/>
            </a:pPr>
            <a:r>
              <a:rPr lang="en-US" u="sng" smtClean="0">
                <a:solidFill>
                  <a:srgbClr val="000000"/>
                </a:solidFill>
                <a:latin typeface="Arial" charset="0"/>
                <a:cs typeface="Arial" charset="0"/>
              </a:rPr>
              <a:t> </a:t>
            </a:r>
            <a:r>
              <a:rPr lang="en-US" b="1" u="sng" smtClean="0">
                <a:solidFill>
                  <a:srgbClr val="000000"/>
                </a:solidFill>
                <a:latin typeface="Arial" charset="0"/>
                <a:cs typeface="Arial" charset="0"/>
              </a:rPr>
              <a:t>Administered channel system</a:t>
            </a:r>
            <a:r>
              <a:rPr lang="en-US" b="1" smtClean="0">
                <a:solidFill>
                  <a:srgbClr val="000000"/>
                </a:solidFill>
                <a:latin typeface="Arial" charset="0"/>
                <a:cs typeface="Arial" charset="0"/>
              </a:rPr>
              <a:t>:</a:t>
            </a:r>
            <a:r>
              <a:rPr lang="en-US" smtClean="0">
                <a:solidFill>
                  <a:srgbClr val="000000"/>
                </a:solidFill>
                <a:latin typeface="Arial" charset="0"/>
                <a:cs typeface="Arial" charset="0"/>
              </a:rPr>
              <a:t> channel members informally agree to cooperate with each other.  Such agreements typically cover procedures to routinize ordering, standardize accounting, and coordinate promotion efforts.</a:t>
            </a:r>
          </a:p>
          <a:p>
            <a:pPr>
              <a:buFontTx/>
              <a:buChar char="•"/>
            </a:pPr>
            <a:endParaRPr lang="en-US" smtClean="0">
              <a:solidFill>
                <a:srgbClr val="000000"/>
              </a:solidFill>
              <a:latin typeface="Arial" charset="0"/>
              <a:cs typeface="Arial" charset="0"/>
            </a:endParaRPr>
          </a:p>
          <a:p>
            <a:r>
              <a:rPr lang="en-US" b="1" i="1" smtClean="0">
                <a:solidFill>
                  <a:srgbClr val="000000"/>
                </a:solidFill>
                <a:latin typeface="Arial" charset="0"/>
                <a:cs typeface="Arial" charset="0"/>
              </a:rPr>
              <a:t>Discussion Question: Do you think there might be the potential for a channel captain to emerge in an administered system? Why or why not?</a:t>
            </a:r>
          </a:p>
          <a:p>
            <a:endParaRPr lang="en-US" b="1" i="1" smtClean="0">
              <a:solidFill>
                <a:srgbClr val="000000"/>
              </a:solidFill>
              <a:latin typeface="Arial" charset="0"/>
              <a:cs typeface="Arial" charset="0"/>
            </a:endParaRPr>
          </a:p>
          <a:p>
            <a:pPr>
              <a:buFontTx/>
              <a:buChar char="•"/>
            </a:pPr>
            <a:r>
              <a:rPr lang="en-US" u="sng" smtClean="0">
                <a:solidFill>
                  <a:srgbClr val="000000"/>
                </a:solidFill>
                <a:latin typeface="Arial" charset="0"/>
                <a:cs typeface="Arial" charset="0"/>
              </a:rPr>
              <a:t> </a:t>
            </a:r>
            <a:r>
              <a:rPr lang="en-US" b="1" u="sng" smtClean="0">
                <a:solidFill>
                  <a:srgbClr val="000000"/>
                </a:solidFill>
                <a:latin typeface="Arial" charset="0"/>
                <a:cs typeface="Arial" charset="0"/>
              </a:rPr>
              <a:t>Contractual channel system</a:t>
            </a:r>
            <a:r>
              <a:rPr lang="en-US" b="1" smtClean="0">
                <a:solidFill>
                  <a:srgbClr val="000000"/>
                </a:solidFill>
                <a:latin typeface="Arial" charset="0"/>
                <a:cs typeface="Arial" charset="0"/>
              </a:rPr>
              <a:t>: </a:t>
            </a:r>
            <a:r>
              <a:rPr lang="en-US" smtClean="0">
                <a:solidFill>
                  <a:srgbClr val="000000"/>
                </a:solidFill>
                <a:latin typeface="Arial" charset="0"/>
                <a:cs typeface="Arial" charset="0"/>
              </a:rPr>
              <a:t>channel members formally agree to cooperate via contracts. Many popular franchise systems are examples of contractual channels.</a:t>
            </a:r>
          </a:p>
          <a:p>
            <a:pPr>
              <a:buFontTx/>
              <a:buChar char="•"/>
            </a:pPr>
            <a:r>
              <a:rPr lang="en-US" u="sng" smtClean="0">
                <a:solidFill>
                  <a:srgbClr val="000000"/>
                </a:solidFill>
                <a:latin typeface="Arial" charset="0"/>
                <a:cs typeface="Arial" charset="0"/>
              </a:rPr>
              <a:t> </a:t>
            </a:r>
            <a:r>
              <a:rPr lang="en-US" b="1" u="sng" smtClean="0">
                <a:solidFill>
                  <a:srgbClr val="000000"/>
                </a:solidFill>
                <a:latin typeface="Arial" charset="0"/>
                <a:cs typeface="Arial" charset="0"/>
              </a:rPr>
              <a:t>Vertical marketing systems are a dominant force in the marketplace</a:t>
            </a:r>
            <a:r>
              <a:rPr lang="en-US" b="1" smtClean="0">
                <a:solidFill>
                  <a:srgbClr val="000000"/>
                </a:solidFill>
                <a:latin typeface="Arial" charset="0"/>
                <a:cs typeface="Arial" charset="0"/>
              </a:rPr>
              <a:t>. </a:t>
            </a:r>
            <a:r>
              <a:rPr lang="en-US" smtClean="0">
                <a:solidFill>
                  <a:srgbClr val="000000"/>
                </a:solidFill>
                <a:latin typeface="Arial" charset="0"/>
                <a:cs typeface="Arial" charset="0"/>
              </a:rPr>
              <a:t>In fact, they capture a majority of retail sales and should increase their share in the future.</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p:txBody>
      </p:sp>
      <p:sp>
        <p:nvSpPr>
          <p:cNvPr id="46083"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266-268.</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b="1">
              <a:solidFill>
                <a:srgbClr val="000000"/>
              </a:solidFill>
            </a:endParaRPr>
          </a:p>
        </p:txBody>
      </p:sp>
      <p:sp>
        <p:nvSpPr>
          <p:cNvPr id="46084" name="Rectangle 7"/>
          <p:cNvSpPr>
            <a:spLocks noGrp="1" noChangeArrowheads="1"/>
          </p:cNvSpPr>
          <p:nvPr>
            <p:ph type="sldNum" sz="quarter" idx="5"/>
          </p:nvPr>
        </p:nvSpPr>
        <p:spPr>
          <a:noFill/>
          <a:ln>
            <a:miter lim="800000"/>
            <a:headEnd/>
            <a:tailEnd/>
          </a:ln>
        </p:spPr>
        <p:txBody>
          <a:bodyPr/>
          <a:lstStyle/>
          <a:p>
            <a:fld id="{8F284E89-2DF9-41F1-8267-D3A0E09FEC73}" type="slidenum">
              <a:rPr lang="en-US" smtClean="0">
                <a:solidFill>
                  <a:srgbClr val="000000"/>
                </a:solidFill>
                <a:latin typeface="Arial" charset="0"/>
                <a:cs typeface="Arial" charset="0"/>
              </a:rPr>
              <a:pPr/>
              <a:t>18</a:t>
            </a:fld>
            <a:endParaRPr lang="en-US" smtClean="0">
              <a:solidFill>
                <a:srgbClr val="000000"/>
              </a:solidFill>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503238" y="539750"/>
            <a:ext cx="3162300" cy="2373313"/>
          </a:xfrm>
          <a:ln/>
        </p:spPr>
      </p:sp>
      <p:sp>
        <p:nvSpPr>
          <p:cNvPr id="49154" name="Rectangle 3"/>
          <p:cNvSpPr>
            <a:spLocks noGrp="1" noChangeArrowheads="1"/>
          </p:cNvSpPr>
          <p:nvPr>
            <p:ph type="body" idx="1"/>
          </p:nvPr>
        </p:nvSpPr>
        <p:spPr>
          <a:xfrm>
            <a:off x="179388" y="3076575"/>
            <a:ext cx="6367462" cy="5565775"/>
          </a:xfrm>
          <a:noFill/>
        </p:spPr>
        <p:txBody>
          <a:bodyPr/>
          <a:lstStyle/>
          <a:p>
            <a:r>
              <a:rPr lang="en-US" smtClean="0">
                <a:latin typeface="Arial" charset="0"/>
                <a:cs typeface="Arial" charset="0"/>
              </a:rPr>
              <a:t>This video clip highlights the concepts of channel captain and administered channel system with an  example from Briggs &amp; Stratton.  </a:t>
            </a:r>
          </a:p>
          <a:p>
            <a:endParaRPr lang="en-US" smtClean="0">
              <a:latin typeface="Arial" charset="0"/>
              <a:cs typeface="Arial" charset="0"/>
            </a:endParaRPr>
          </a:p>
          <a:p>
            <a:r>
              <a:rPr lang="en-US" smtClean="0">
                <a:latin typeface="Arial" charset="0"/>
                <a:cs typeface="Arial" charset="0"/>
              </a:rPr>
              <a:t>(video clip length 2:18)</a:t>
            </a:r>
          </a:p>
          <a:p>
            <a:endParaRPr lang="en-US" smtClean="0">
              <a:latin typeface="Arial" charset="0"/>
              <a:cs typeface="Arial" charset="0"/>
            </a:endParaRPr>
          </a:p>
          <a:p>
            <a:r>
              <a:rPr lang="en-US" b="1" smtClean="0">
                <a:latin typeface="Arial" charset="0"/>
                <a:cs typeface="Arial" charset="0"/>
              </a:rPr>
              <a:t>Video Operation:</a:t>
            </a:r>
          </a:p>
          <a:p>
            <a:r>
              <a:rPr lang="en-US" smtClean="0">
                <a:latin typeface="Arial" charset="0"/>
                <a:cs typeface="Arial" charset="0"/>
              </a:rPr>
              <a:t>Use the onscreen player controls to operate the video.</a:t>
            </a:r>
          </a:p>
          <a:p>
            <a:r>
              <a:rPr lang="en-US" smtClean="0">
                <a:latin typeface="Arial" charset="0"/>
                <a:cs typeface="Arial" charset="0"/>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latin typeface="Arial" charset="0"/>
                <a:cs typeface="Arial" charset="0"/>
              </a:rPr>
              <a:t>Under certain circumstances, the video may not fill the video player window. To restore, right-click the video player object and select Zoom 200%.</a:t>
            </a:r>
          </a:p>
          <a:p>
            <a:r>
              <a:rPr lang="en-US" smtClean="0">
                <a:latin typeface="Arial" charset="0"/>
                <a:cs typeface="Arial" charset="0"/>
              </a:rPr>
              <a:t>The videos will only play in Slide Show View. Macros must be enabled in order to play the videos from within PowerPoint.</a:t>
            </a:r>
          </a:p>
          <a:p>
            <a:endParaRPr lang="en-US" smtClean="0">
              <a:latin typeface="Arial" charset="0"/>
              <a:cs typeface="Arial" charset="0"/>
            </a:endParaRPr>
          </a:p>
          <a:p>
            <a:pPr eaLnBrk="1" hangingPunct="1"/>
            <a:endParaRPr lang="en-US" smtClean="0">
              <a:latin typeface="Arial" charset="0"/>
              <a:cs typeface="Arial" charset="0"/>
            </a:endParaRPr>
          </a:p>
        </p:txBody>
      </p:sp>
      <p:sp>
        <p:nvSpPr>
          <p:cNvPr id="49155"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algn="ctr" defTabSz="965200">
              <a:spcBef>
                <a:spcPct val="50000"/>
              </a:spcBef>
            </a:pPr>
            <a:r>
              <a:rPr lang="en-US" sz="1500" b="1">
                <a:solidFill>
                  <a:srgbClr val="000000"/>
                </a:solidFill>
              </a:rPr>
              <a:t>This slide refers to material on p. 267.</a:t>
            </a:r>
          </a:p>
        </p:txBody>
      </p:sp>
      <p:sp>
        <p:nvSpPr>
          <p:cNvPr id="49156" name="Rectangle 7"/>
          <p:cNvSpPr>
            <a:spLocks noGrp="1" noChangeArrowheads="1"/>
          </p:cNvSpPr>
          <p:nvPr>
            <p:ph type="sldNum" sz="quarter" idx="5"/>
          </p:nvPr>
        </p:nvSpPr>
        <p:spPr>
          <a:noFill/>
          <a:ln>
            <a:miter lim="800000"/>
            <a:headEnd/>
            <a:tailEnd/>
          </a:ln>
        </p:spPr>
        <p:txBody>
          <a:bodyPr/>
          <a:lstStyle/>
          <a:p>
            <a:fld id="{5CCD1A1D-13FF-40E8-8763-707078D99166}" type="slidenum">
              <a:rPr lang="en-US" smtClean="0">
                <a:solidFill>
                  <a:srgbClr val="000000"/>
                </a:solidFill>
                <a:latin typeface="Arial" charset="0"/>
                <a:cs typeface="Arial" charset="0"/>
              </a:rPr>
              <a:pPr/>
              <a:t>19</a:t>
            </a:fld>
            <a:endParaRPr lang="en-US" smtClean="0">
              <a:solidFill>
                <a:srgbClr val="000000"/>
              </a:solidFill>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At the end of this presentation, you should:</a:t>
            </a:r>
          </a:p>
          <a:p>
            <a:pPr>
              <a:defRPr/>
            </a:pPr>
            <a:endParaRPr lang="en-US" dirty="0" smtClean="0"/>
          </a:p>
          <a:p>
            <a:pPr>
              <a:defRPr/>
            </a:pPr>
            <a:r>
              <a:rPr lang="en-US" dirty="0" smtClean="0"/>
              <a:t>1.  Understand what product classes suggest about Place objectives.</a:t>
            </a:r>
          </a:p>
          <a:p>
            <a:pPr>
              <a:defRPr/>
            </a:pPr>
            <a:r>
              <a:rPr lang="en-US" dirty="0" smtClean="0"/>
              <a:t>2.  Understand why some firms use direct channel systems while others work with intermediaries and indirect systems.</a:t>
            </a:r>
          </a:p>
          <a:p>
            <a:pPr>
              <a:defRPr/>
            </a:pPr>
            <a:r>
              <a:rPr lang="en-US" dirty="0" smtClean="0"/>
              <a:t>3.  Understand how and why marketing specialists develop to make channel systems more effective.</a:t>
            </a:r>
          </a:p>
          <a:p>
            <a:pPr>
              <a:defRPr/>
            </a:pPr>
            <a:r>
              <a:rPr lang="en-US" dirty="0" smtClean="0"/>
              <a:t>4.  Understand how to develop cooperative relationships and avoid conflict in channel systems.</a:t>
            </a:r>
          </a:p>
          <a:p>
            <a:pPr>
              <a:defRPr/>
            </a:pPr>
            <a:r>
              <a:rPr lang="en-US" dirty="0" smtClean="0"/>
              <a:t>5.  Know how channel members in vertical marketing systems shift and share functions to meet customer needs.</a:t>
            </a:r>
          </a:p>
          <a:p>
            <a:pPr>
              <a:defRPr/>
            </a:pPr>
            <a:endParaRPr lang="en-US" dirty="0" smtClean="0"/>
          </a:p>
          <a:p>
            <a:pPr>
              <a:defRPr/>
            </a:pPr>
            <a:endParaRPr lang="en-US" dirty="0" smtClean="0"/>
          </a:p>
          <a:p>
            <a:pPr>
              <a:defRPr/>
            </a:pPr>
            <a:endParaRPr lang="en-US" dirty="0" smtClean="0"/>
          </a:p>
          <a:p>
            <a:pPr marL="266669" indent="-266669">
              <a:defRPr/>
            </a:pPr>
            <a:endParaRPr lang="en-US" dirty="0" smtClean="0"/>
          </a:p>
        </p:txBody>
      </p:sp>
      <p:sp>
        <p:nvSpPr>
          <p:cNvPr id="13315"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 254.</a:t>
            </a:r>
          </a:p>
        </p:txBody>
      </p:sp>
      <p:sp>
        <p:nvSpPr>
          <p:cNvPr id="13316" name="TextBox 4"/>
          <p:cNvSpPr txBox="1">
            <a:spLocks noChangeArrowheads="1"/>
          </p:cNvSpPr>
          <p:nvPr/>
        </p:nvSpPr>
        <p:spPr bwMode="auto">
          <a:xfrm>
            <a:off x="6429375" y="8853488"/>
            <a:ext cx="357188" cy="271462"/>
          </a:xfrm>
          <a:prstGeom prst="rect">
            <a:avLst/>
          </a:prstGeom>
          <a:noFill/>
          <a:ln w="9525">
            <a:noFill/>
            <a:miter lim="800000"/>
            <a:headEnd/>
            <a:tailEnd/>
          </a:ln>
        </p:spPr>
        <p:txBody>
          <a:bodyPr lIns="86491" tIns="43246" rIns="86491" bIns="43246">
            <a:spAutoFit/>
          </a:bodyPr>
          <a:lstStyle/>
          <a:p>
            <a:pPr algn="ctr"/>
            <a:r>
              <a:rPr lang="en-US" sz="1200">
                <a:solidFill>
                  <a:srgbClr val="000000"/>
                </a:solidFill>
              </a:rPr>
              <a:t>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503238" y="539750"/>
            <a:ext cx="3162300" cy="2373313"/>
          </a:xfrm>
          <a:ln/>
        </p:spPr>
      </p:sp>
      <p:sp>
        <p:nvSpPr>
          <p:cNvPr id="51202" name="Rectangle 3"/>
          <p:cNvSpPr>
            <a:spLocks noGrp="1" noChangeArrowheads="1"/>
          </p:cNvSpPr>
          <p:nvPr>
            <p:ph type="body" idx="1"/>
          </p:nvPr>
        </p:nvSpPr>
        <p:spPr>
          <a:xfrm>
            <a:off x="179388" y="3076575"/>
            <a:ext cx="6367462" cy="5565775"/>
          </a:xfrm>
          <a:noFill/>
        </p:spPr>
        <p:txBody>
          <a:bodyPr/>
          <a:lstStyle/>
          <a:p>
            <a:r>
              <a:rPr lang="en-US" smtClean="0">
                <a:latin typeface="Arial" charset="0"/>
                <a:cs typeface="Arial" charset="0"/>
              </a:rPr>
              <a:t>Answer: B</a:t>
            </a:r>
          </a:p>
          <a:p>
            <a:endParaRPr lang="en-US" smtClean="0">
              <a:latin typeface="Arial" charset="0"/>
              <a:cs typeface="Arial" charset="0"/>
            </a:endParaRPr>
          </a:p>
          <a:p>
            <a:r>
              <a:rPr lang="en-US" i="1" u="sng" smtClean="0">
                <a:latin typeface="Arial" charset="0"/>
                <a:cs typeface="Arial" charset="0"/>
              </a:rPr>
              <a:t>Checking your knowledge answer explanation:</a:t>
            </a:r>
          </a:p>
          <a:p>
            <a:r>
              <a:rPr lang="en-US" smtClean="0">
                <a:latin typeface="Arial" charset="0"/>
                <a:cs typeface="Arial" charset="0"/>
              </a:rPr>
              <a:t>In contractual channel systems, channel members agree by contract to cooperate with each other.  Dave owns a franchise of “Maid to Perfection.”  Most franchise systems are examples of contractual channels. The best answer selection is ‘B’.</a:t>
            </a:r>
          </a:p>
          <a:p>
            <a:endParaRPr lang="en-US" i="1" u="sng"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p:txBody>
      </p:sp>
      <p:sp>
        <p:nvSpPr>
          <p:cNvPr id="51203" name="Text Box 4"/>
          <p:cNvSpPr txBox="1">
            <a:spLocks noChangeArrowheads="1"/>
          </p:cNvSpPr>
          <p:nvPr/>
        </p:nvSpPr>
        <p:spPr bwMode="auto">
          <a:xfrm>
            <a:off x="4294188" y="395288"/>
            <a:ext cx="2387600" cy="1250950"/>
          </a:xfrm>
          <a:prstGeom prst="rect">
            <a:avLst/>
          </a:prstGeom>
          <a:noFill/>
          <a:ln w="9525">
            <a:noFill/>
            <a:miter lim="800000"/>
            <a:headEnd/>
            <a:tailEnd/>
          </a:ln>
        </p:spPr>
        <p:txBody>
          <a:bodyPr lIns="96778" tIns="48388" rIns="96778" bIns="48388">
            <a:spAutoFit/>
          </a:bodyPr>
          <a:lstStyle/>
          <a:p>
            <a:pPr defTabSz="965200">
              <a:spcBef>
                <a:spcPct val="50000"/>
              </a:spcBef>
            </a:pPr>
            <a:r>
              <a:rPr lang="en-US" sz="1500" b="1">
                <a:solidFill>
                  <a:srgbClr val="000000"/>
                </a:solidFill>
              </a:rPr>
              <a:t>This slide relates to material on pp. 267.</a:t>
            </a:r>
          </a:p>
          <a:p>
            <a:pPr defTabSz="965200">
              <a:spcBef>
                <a:spcPct val="50000"/>
              </a:spcBef>
            </a:pPr>
            <a:endParaRPr lang="en-US" sz="1500" b="1">
              <a:solidFill>
                <a:srgbClr val="000000"/>
              </a:solidFill>
            </a:endParaRPr>
          </a:p>
          <a:p>
            <a:pPr defTabSz="965200">
              <a:spcBef>
                <a:spcPct val="50000"/>
              </a:spcBef>
            </a:pPr>
            <a:endParaRPr lang="en-US" sz="1500" b="1">
              <a:solidFill>
                <a:srgbClr val="000000"/>
              </a:solidFill>
            </a:endParaRPr>
          </a:p>
        </p:txBody>
      </p:sp>
      <p:sp>
        <p:nvSpPr>
          <p:cNvPr id="51204" name="Rectangle 7"/>
          <p:cNvSpPr>
            <a:spLocks noGrp="1" noChangeArrowheads="1"/>
          </p:cNvSpPr>
          <p:nvPr>
            <p:ph type="sldNum" sz="quarter" idx="5"/>
          </p:nvPr>
        </p:nvSpPr>
        <p:spPr>
          <a:noFill/>
          <a:ln>
            <a:miter lim="800000"/>
            <a:headEnd/>
            <a:tailEnd/>
          </a:ln>
        </p:spPr>
        <p:txBody>
          <a:bodyPr/>
          <a:lstStyle/>
          <a:p>
            <a:fld id="{8214B03F-F72D-4BA2-99B2-05E3040ECA74}" type="slidenum">
              <a:rPr lang="en-US" smtClean="0">
                <a:solidFill>
                  <a:srgbClr val="000000"/>
                </a:solidFill>
                <a:latin typeface="Arial" charset="0"/>
                <a:cs typeface="Arial" charset="0"/>
              </a:rPr>
              <a:pPr/>
              <a:t>20</a:t>
            </a:fld>
            <a:endParaRPr lang="en-US" smtClean="0">
              <a:solidFill>
                <a:srgbClr val="000000"/>
              </a:solidFill>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xfrm>
            <a:off x="503238" y="539750"/>
            <a:ext cx="3162300" cy="2373313"/>
          </a:xfrm>
          <a:ln/>
        </p:spPr>
      </p:sp>
      <p:sp>
        <p:nvSpPr>
          <p:cNvPr id="53250" name="Rectangle 3"/>
          <p:cNvSpPr>
            <a:spLocks noGrp="1" noChangeArrowheads="1"/>
          </p:cNvSpPr>
          <p:nvPr>
            <p:ph type="body" idx="1"/>
          </p:nvPr>
        </p:nvSpPr>
        <p:spPr>
          <a:xfrm>
            <a:off x="179388" y="3076575"/>
            <a:ext cx="6367462" cy="5565775"/>
          </a:xfrm>
          <a:noFill/>
        </p:spPr>
        <p:txBody>
          <a:bodyPr/>
          <a:lstStyle/>
          <a:p>
            <a:r>
              <a:rPr lang="en-US" b="1" smtClean="0">
                <a:solidFill>
                  <a:srgbClr val="000000"/>
                </a:solidFill>
                <a:latin typeface="Arial" charset="0"/>
                <a:cs typeface="Arial" charset="0"/>
              </a:rPr>
              <a:t>Summary Overview</a:t>
            </a:r>
          </a:p>
          <a:p>
            <a:r>
              <a:rPr lang="en-US" u="sng" smtClean="0">
                <a:solidFill>
                  <a:srgbClr val="000000"/>
                </a:solidFill>
                <a:latin typeface="Arial" charset="0"/>
                <a:cs typeface="Arial" charset="0"/>
              </a:rPr>
              <a:t>Ideal market exposure</a:t>
            </a:r>
            <a:r>
              <a:rPr lang="en-US" smtClean="0">
                <a:solidFill>
                  <a:srgbClr val="000000"/>
                </a:solidFill>
                <a:latin typeface="Arial" charset="0"/>
                <a:cs typeface="Arial" charset="0"/>
              </a:rPr>
              <a:t> makes a product available widely enough to satisfy target customers’ needs but not exceed them.  Too much exposure increases marketing costs and such inefficiency is detrimental to both the firm and the customers who ultimately pay more for products. </a:t>
            </a:r>
          </a:p>
          <a:p>
            <a:endParaRPr lang="en-US" smtClean="0">
              <a:solidFill>
                <a:srgbClr val="000000"/>
              </a:solidFill>
              <a:latin typeface="Arial" charset="0"/>
              <a:cs typeface="Arial" charset="0"/>
            </a:endParaRPr>
          </a:p>
          <a:p>
            <a:r>
              <a:rPr lang="en-US" b="1" smtClean="0">
                <a:solidFill>
                  <a:srgbClr val="000000"/>
                </a:solidFill>
                <a:latin typeface="Arial" charset="0"/>
                <a:cs typeface="Arial" charset="0"/>
              </a:rPr>
              <a:t>Key Issues</a:t>
            </a:r>
          </a:p>
          <a:p>
            <a:pPr>
              <a:buFontTx/>
              <a:buChar char="•"/>
            </a:pPr>
            <a:r>
              <a:rPr lang="en-US" b="1" u="sng" smtClean="0">
                <a:solidFill>
                  <a:srgbClr val="000000"/>
                </a:solidFill>
                <a:latin typeface="Arial" charset="0"/>
                <a:cs typeface="Arial" charset="0"/>
              </a:rPr>
              <a:t> Intensive distribution</a:t>
            </a:r>
            <a:r>
              <a:rPr lang="en-US" b="1" smtClean="0">
                <a:solidFill>
                  <a:srgbClr val="000000"/>
                </a:solidFill>
                <a:latin typeface="Arial" charset="0"/>
                <a:cs typeface="Arial" charset="0"/>
              </a:rPr>
              <a:t>: </a:t>
            </a:r>
            <a:r>
              <a:rPr lang="en-US" smtClean="0">
                <a:solidFill>
                  <a:srgbClr val="000000"/>
                </a:solidFill>
                <a:latin typeface="Arial" charset="0"/>
                <a:cs typeface="Arial" charset="0"/>
              </a:rPr>
              <a:t>selling the product through all responsible and suitable wholesalers and retailers who will stock and/or sell the product. </a:t>
            </a:r>
          </a:p>
          <a:p>
            <a:pPr lvl="1">
              <a:buFontTx/>
              <a:buChar char="•"/>
            </a:pPr>
            <a:r>
              <a:rPr lang="en-US" u="sng" smtClean="0">
                <a:solidFill>
                  <a:srgbClr val="000000"/>
                </a:solidFill>
                <a:latin typeface="Arial" charset="0"/>
                <a:cs typeface="Arial" charset="0"/>
              </a:rPr>
              <a:t> Intensive distribution means “sell it where they buy it</a:t>
            </a:r>
            <a:r>
              <a:rPr lang="en-US" smtClean="0">
                <a:solidFill>
                  <a:srgbClr val="000000"/>
                </a:solidFill>
                <a:latin typeface="Arial" charset="0"/>
                <a:cs typeface="Arial" charset="0"/>
              </a:rPr>
              <a:t>.” </a:t>
            </a:r>
          </a:p>
          <a:p>
            <a:pPr lvl="1">
              <a:buFontTx/>
              <a:buChar char="•"/>
            </a:pPr>
            <a:r>
              <a:rPr lang="en-US" smtClean="0">
                <a:solidFill>
                  <a:srgbClr val="000000"/>
                </a:solidFill>
                <a:latin typeface="Arial" charset="0"/>
                <a:cs typeface="Arial" charset="0"/>
              </a:rPr>
              <a:t> This exposure is particularly appropriate for convenience products, because consumers do not want to expend a lot of effort to find them.</a:t>
            </a:r>
          </a:p>
          <a:p>
            <a:pPr>
              <a:buFontTx/>
              <a:buChar char="•"/>
            </a:pPr>
            <a:r>
              <a:rPr lang="en-US" u="sng" smtClean="0">
                <a:solidFill>
                  <a:srgbClr val="000000"/>
                </a:solidFill>
                <a:latin typeface="Arial" charset="0"/>
                <a:cs typeface="Arial" charset="0"/>
              </a:rPr>
              <a:t> </a:t>
            </a:r>
            <a:r>
              <a:rPr lang="en-US" b="1" u="sng" smtClean="0">
                <a:solidFill>
                  <a:srgbClr val="000000"/>
                </a:solidFill>
                <a:latin typeface="Arial" charset="0"/>
                <a:cs typeface="Arial" charset="0"/>
              </a:rPr>
              <a:t>Selective distribution</a:t>
            </a:r>
            <a:r>
              <a:rPr lang="en-US" b="1" smtClean="0">
                <a:solidFill>
                  <a:srgbClr val="000000"/>
                </a:solidFill>
                <a:latin typeface="Arial" charset="0"/>
                <a:cs typeface="Arial" charset="0"/>
              </a:rPr>
              <a:t>: </a:t>
            </a:r>
            <a:r>
              <a:rPr lang="en-US" smtClean="0">
                <a:solidFill>
                  <a:srgbClr val="000000"/>
                </a:solidFill>
                <a:latin typeface="Arial" charset="0"/>
                <a:cs typeface="Arial" charset="0"/>
              </a:rPr>
              <a:t>selling only through those intermediaries who will give the product special attention. </a:t>
            </a:r>
          </a:p>
          <a:p>
            <a:pPr lvl="1">
              <a:buFontTx/>
              <a:buChar char="•"/>
            </a:pPr>
            <a:r>
              <a:rPr lang="en-US" u="sng" smtClean="0">
                <a:solidFill>
                  <a:srgbClr val="000000"/>
                </a:solidFill>
                <a:latin typeface="Arial" charset="0"/>
                <a:cs typeface="Arial" charset="0"/>
              </a:rPr>
              <a:t> Selective distribution means “sell it where it sells best</a:t>
            </a:r>
            <a:r>
              <a:rPr lang="en-US" smtClean="0">
                <a:solidFill>
                  <a:srgbClr val="000000"/>
                </a:solidFill>
                <a:latin typeface="Arial" charset="0"/>
                <a:cs typeface="Arial" charset="0"/>
              </a:rPr>
              <a:t>.” </a:t>
            </a:r>
          </a:p>
          <a:p>
            <a:pPr lvl="1">
              <a:buFontTx/>
              <a:buChar char="•"/>
            </a:pPr>
            <a:r>
              <a:rPr lang="en-US" smtClean="0">
                <a:solidFill>
                  <a:srgbClr val="000000"/>
                </a:solidFill>
                <a:latin typeface="Arial" charset="0"/>
                <a:cs typeface="Arial" charset="0"/>
              </a:rPr>
              <a:t> This exposure is typically associated with shopping products.</a:t>
            </a:r>
          </a:p>
          <a:p>
            <a:pPr lvl="1">
              <a:buFontTx/>
              <a:buChar char="•"/>
            </a:pPr>
            <a:r>
              <a:rPr lang="en-US" smtClean="0">
                <a:solidFill>
                  <a:srgbClr val="000000"/>
                </a:solidFill>
                <a:latin typeface="Arial" charset="0"/>
                <a:cs typeface="Arial" charset="0"/>
              </a:rPr>
              <a:t> Selective distribution can </a:t>
            </a:r>
            <a:r>
              <a:rPr lang="en-US" u="sng" smtClean="0">
                <a:solidFill>
                  <a:srgbClr val="000000"/>
                </a:solidFill>
                <a:latin typeface="Arial" charset="0"/>
                <a:cs typeface="Arial" charset="0"/>
              </a:rPr>
              <a:t>reduce costs and get better partners</a:t>
            </a:r>
            <a:r>
              <a:rPr lang="en-US" smtClean="0">
                <a:solidFill>
                  <a:srgbClr val="000000"/>
                </a:solidFill>
                <a:latin typeface="Arial" charset="0"/>
                <a:cs typeface="Arial" charset="0"/>
              </a:rPr>
              <a:t>. </a:t>
            </a:r>
          </a:p>
          <a:p>
            <a:pPr lvl="1">
              <a:buFontTx/>
              <a:buChar char="•"/>
            </a:pPr>
            <a:r>
              <a:rPr lang="en-US" smtClean="0">
                <a:solidFill>
                  <a:srgbClr val="000000"/>
                </a:solidFill>
                <a:latin typeface="Arial" charset="0"/>
                <a:cs typeface="Arial" charset="0"/>
              </a:rPr>
              <a:t> Selective distribution gets special effort from channel members.</a:t>
            </a:r>
          </a:p>
          <a:p>
            <a:pPr lvl="1">
              <a:buFontTx/>
              <a:buChar char="•"/>
            </a:pPr>
            <a:r>
              <a:rPr lang="en-US" u="sng" smtClean="0">
                <a:solidFill>
                  <a:srgbClr val="000000"/>
                </a:solidFill>
                <a:latin typeface="Arial" charset="0"/>
                <a:cs typeface="Arial" charset="0"/>
              </a:rPr>
              <a:t> Selective distribution often moves to intensive as the market grows</a:t>
            </a:r>
            <a:r>
              <a:rPr lang="en-US" smtClean="0">
                <a:solidFill>
                  <a:srgbClr val="000000"/>
                </a:solidFill>
                <a:latin typeface="Arial" charset="0"/>
                <a:cs typeface="Arial" charset="0"/>
              </a:rPr>
              <a:t>.</a:t>
            </a:r>
          </a:p>
          <a:p>
            <a:pPr>
              <a:buFontTx/>
              <a:buChar char="•"/>
            </a:pPr>
            <a:r>
              <a:rPr lang="en-US" u="sng" smtClean="0">
                <a:solidFill>
                  <a:srgbClr val="000000"/>
                </a:solidFill>
                <a:latin typeface="Arial" charset="0"/>
                <a:cs typeface="Arial" charset="0"/>
              </a:rPr>
              <a:t> </a:t>
            </a:r>
            <a:r>
              <a:rPr lang="en-US" b="1" u="sng" smtClean="0">
                <a:solidFill>
                  <a:srgbClr val="000000"/>
                </a:solidFill>
                <a:latin typeface="Arial" charset="0"/>
                <a:cs typeface="Arial" charset="0"/>
              </a:rPr>
              <a:t>Exclusive distribution</a:t>
            </a:r>
            <a:r>
              <a:rPr lang="en-US" b="1" smtClean="0">
                <a:solidFill>
                  <a:srgbClr val="000000"/>
                </a:solidFill>
                <a:latin typeface="Arial" charset="0"/>
                <a:cs typeface="Arial" charset="0"/>
              </a:rPr>
              <a:t> </a:t>
            </a:r>
            <a:r>
              <a:rPr lang="en-US" smtClean="0">
                <a:solidFill>
                  <a:srgbClr val="000000"/>
                </a:solidFill>
                <a:latin typeface="Arial" charset="0"/>
                <a:cs typeface="Arial" charset="0"/>
              </a:rPr>
              <a:t>means selling through only one intermediary in a particular geographic area.  </a:t>
            </a:r>
          </a:p>
          <a:p>
            <a:pPr lvl="1">
              <a:buFontTx/>
              <a:buChar char="•"/>
            </a:pPr>
            <a:r>
              <a:rPr lang="en-US" u="sng" smtClean="0">
                <a:solidFill>
                  <a:srgbClr val="000000"/>
                </a:solidFill>
                <a:latin typeface="Arial" charset="0"/>
                <a:cs typeface="Arial" charset="0"/>
              </a:rPr>
              <a:t> Exclusive distribution sometimes makes sense</a:t>
            </a:r>
            <a:r>
              <a:rPr lang="en-US" smtClean="0">
                <a:solidFill>
                  <a:srgbClr val="000000"/>
                </a:solidFill>
                <a:latin typeface="Arial" charset="0"/>
                <a:cs typeface="Arial" charset="0"/>
              </a:rPr>
              <a:t>, especially when dealing with specialty products.</a:t>
            </a:r>
          </a:p>
          <a:p>
            <a:r>
              <a:rPr lang="en-US" b="1" i="1" smtClean="0">
                <a:solidFill>
                  <a:srgbClr val="000000"/>
                </a:solidFill>
                <a:latin typeface="Arial" charset="0"/>
                <a:cs typeface="Arial" charset="0"/>
              </a:rPr>
              <a:t>Discussion Question: How is the image of a product related to its ideal market exposure?</a:t>
            </a:r>
          </a:p>
          <a:p>
            <a:endParaRPr lang="en-US" smtClean="0">
              <a:latin typeface="Arial" charset="0"/>
              <a:cs typeface="Arial" charset="0"/>
            </a:endParaRPr>
          </a:p>
          <a:p>
            <a:endParaRPr lang="en-US" smtClean="0">
              <a:latin typeface="Arial" charset="0"/>
              <a:cs typeface="Arial" charset="0"/>
            </a:endParaRPr>
          </a:p>
        </p:txBody>
      </p:sp>
      <p:sp>
        <p:nvSpPr>
          <p:cNvPr id="53251"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268-269.</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b="1">
              <a:solidFill>
                <a:srgbClr val="000000"/>
              </a:solidFill>
            </a:endParaRPr>
          </a:p>
        </p:txBody>
      </p:sp>
      <p:sp>
        <p:nvSpPr>
          <p:cNvPr id="53252" name="Rectangle 7"/>
          <p:cNvSpPr>
            <a:spLocks noGrp="1" noChangeArrowheads="1"/>
          </p:cNvSpPr>
          <p:nvPr>
            <p:ph type="sldNum" sz="quarter" idx="5"/>
          </p:nvPr>
        </p:nvSpPr>
        <p:spPr>
          <a:noFill/>
          <a:ln>
            <a:miter lim="800000"/>
            <a:headEnd/>
            <a:tailEnd/>
          </a:ln>
        </p:spPr>
        <p:txBody>
          <a:bodyPr/>
          <a:lstStyle/>
          <a:p>
            <a:fld id="{02434B57-E380-41FE-855C-F51890559C95}" type="slidenum">
              <a:rPr lang="en-US" smtClean="0">
                <a:solidFill>
                  <a:srgbClr val="000000"/>
                </a:solidFill>
                <a:latin typeface="Arial" charset="0"/>
                <a:cs typeface="Arial" charset="0"/>
              </a:rPr>
              <a:pPr/>
              <a:t>21</a:t>
            </a:fld>
            <a:endParaRPr lang="en-US" smtClean="0">
              <a:solidFill>
                <a:srgbClr val="000000"/>
              </a:solidFill>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503238" y="539750"/>
            <a:ext cx="3162300" cy="2373313"/>
          </a:xfrm>
          <a:ln/>
        </p:spPr>
      </p:sp>
      <p:sp>
        <p:nvSpPr>
          <p:cNvPr id="56322" name="Rectangle 3"/>
          <p:cNvSpPr>
            <a:spLocks noGrp="1" noChangeArrowheads="1"/>
          </p:cNvSpPr>
          <p:nvPr>
            <p:ph type="body" idx="1"/>
          </p:nvPr>
        </p:nvSpPr>
        <p:spPr>
          <a:xfrm>
            <a:off x="179388" y="3076575"/>
            <a:ext cx="6367462" cy="5565775"/>
          </a:xfrm>
          <a:noFill/>
        </p:spPr>
        <p:txBody>
          <a:bodyPr/>
          <a:lstStyle/>
          <a:p>
            <a:r>
              <a:rPr lang="en-US" smtClean="0">
                <a:latin typeface="Arial" charset="0"/>
                <a:cs typeface="Times New Roman" pitchFamily="18" charset="0"/>
              </a:rPr>
              <a:t>Intensive distribution is commonly used for convenience products, such as the Philips light bulbs shown in this ad.</a:t>
            </a:r>
          </a:p>
          <a:p>
            <a:endParaRPr lang="en-US" smtClean="0">
              <a:latin typeface="Arial" charset="0"/>
              <a:cs typeface="Arial" charset="0"/>
            </a:endParaRPr>
          </a:p>
          <a:p>
            <a:r>
              <a:rPr lang="en-US" b="1" smtClean="0">
                <a:latin typeface="Arial" charset="0"/>
                <a:cs typeface="Arial" charset="0"/>
              </a:rPr>
              <a:t>Video Operation:</a:t>
            </a:r>
          </a:p>
          <a:p>
            <a:r>
              <a:rPr lang="en-US" smtClean="0">
                <a:latin typeface="Arial" charset="0"/>
                <a:cs typeface="Arial" charset="0"/>
              </a:rPr>
              <a:t>Use the onscreen player controls to operate the video.</a:t>
            </a:r>
          </a:p>
          <a:p>
            <a:r>
              <a:rPr lang="en-US" smtClean="0">
                <a:latin typeface="Arial" charset="0"/>
                <a:cs typeface="Arial" charset="0"/>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latin typeface="Arial" charset="0"/>
                <a:cs typeface="Arial" charset="0"/>
              </a:rPr>
              <a:t>Under certain circumstances, the video may not fill the video player window. To restore, right-click the video player object and select Zoom 200%.</a:t>
            </a:r>
          </a:p>
          <a:p>
            <a:r>
              <a:rPr lang="en-US" smtClean="0">
                <a:latin typeface="Arial" charset="0"/>
                <a:cs typeface="Arial" charset="0"/>
              </a:rPr>
              <a:t>The videos will only play in Slide Show View. Macros must be enabled in order to play the videos from within PowerPoint.</a:t>
            </a:r>
          </a:p>
          <a:p>
            <a:endParaRPr lang="en-US" smtClean="0">
              <a:latin typeface="Arial" charset="0"/>
              <a:cs typeface="Arial" charset="0"/>
            </a:endParaRPr>
          </a:p>
          <a:p>
            <a:pPr eaLnBrk="1" hangingPunct="1"/>
            <a:endParaRPr lang="en-US" smtClean="0">
              <a:latin typeface="Arial" charset="0"/>
              <a:cs typeface="Arial" charset="0"/>
            </a:endParaRPr>
          </a:p>
        </p:txBody>
      </p:sp>
      <p:sp>
        <p:nvSpPr>
          <p:cNvPr id="56323"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 268.</a:t>
            </a:r>
          </a:p>
        </p:txBody>
      </p:sp>
      <p:sp>
        <p:nvSpPr>
          <p:cNvPr id="56324" name="Rectangle 7"/>
          <p:cNvSpPr>
            <a:spLocks noGrp="1" noChangeArrowheads="1"/>
          </p:cNvSpPr>
          <p:nvPr>
            <p:ph type="sldNum" sz="quarter" idx="5"/>
          </p:nvPr>
        </p:nvSpPr>
        <p:spPr>
          <a:noFill/>
          <a:ln>
            <a:miter lim="800000"/>
            <a:headEnd/>
            <a:tailEnd/>
          </a:ln>
        </p:spPr>
        <p:txBody>
          <a:bodyPr/>
          <a:lstStyle/>
          <a:p>
            <a:fld id="{7EC2456D-30F8-4295-8C7F-0A1887AA3DD0}" type="slidenum">
              <a:rPr lang="en-US" smtClean="0">
                <a:solidFill>
                  <a:srgbClr val="000000"/>
                </a:solidFill>
                <a:latin typeface="Arial" charset="0"/>
                <a:cs typeface="Arial" charset="0"/>
              </a:rPr>
              <a:pPr/>
              <a:t>22</a:t>
            </a:fld>
            <a:endParaRPr lang="en-US" smtClean="0">
              <a:solidFill>
                <a:srgbClr val="000000"/>
              </a:solidFill>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503238" y="539750"/>
            <a:ext cx="3162300" cy="2373313"/>
          </a:xfrm>
          <a:ln/>
        </p:spPr>
      </p:sp>
      <p:sp>
        <p:nvSpPr>
          <p:cNvPr id="58370" name="Rectangle 3"/>
          <p:cNvSpPr>
            <a:spLocks noGrp="1" noChangeArrowheads="1"/>
          </p:cNvSpPr>
          <p:nvPr>
            <p:ph type="body" idx="1"/>
          </p:nvPr>
        </p:nvSpPr>
        <p:spPr>
          <a:xfrm>
            <a:off x="179388" y="3076575"/>
            <a:ext cx="6367462" cy="5565775"/>
          </a:xfrm>
          <a:noFill/>
        </p:spPr>
        <p:txBody>
          <a:bodyPr/>
          <a:lstStyle/>
          <a:p>
            <a:r>
              <a:rPr lang="en-US" smtClean="0">
                <a:latin typeface="Arial" charset="0"/>
                <a:cs typeface="Arial" charset="0"/>
              </a:rPr>
              <a:t>The purpose of this exercise is to help students relate their understanding of the different levels of distribution intensity to the distribution strategies employed in the marketing of consumer goods and business products.  Three consumer goods and three business products are listed; students are challenged to match each product to the distribution strategy that each exemplifies. </a:t>
            </a:r>
          </a:p>
          <a:p>
            <a:endParaRPr lang="en-US" smtClean="0">
              <a:latin typeface="Arial" charset="0"/>
              <a:cs typeface="Arial" charset="0"/>
            </a:endParaRPr>
          </a:p>
          <a:p>
            <a:r>
              <a:rPr lang="en-US" b="1" smtClean="0">
                <a:latin typeface="Arial" charset="0"/>
                <a:cs typeface="Arial" charset="0"/>
              </a:rPr>
              <a:t>For complete information and suggestions on using this Interactive Exercise, please refer to the “Notes on the Interactive Exercise” section for this chapter in the </a:t>
            </a:r>
            <a:r>
              <a:rPr lang="en-US" b="1" i="1" smtClean="0">
                <a:latin typeface="Arial" charset="0"/>
                <a:cs typeface="Arial" charset="0"/>
              </a:rPr>
              <a:t>Multimedia Lecture Support Package to Accompany Basic Marketing</a:t>
            </a:r>
            <a:r>
              <a:rPr lang="en-US" b="1" smtClean="0">
                <a:latin typeface="Arial" charset="0"/>
                <a:cs typeface="Arial" charset="0"/>
              </a:rPr>
              <a:t>.  That same information is available as a Word document in the assets folder for the PowerPoint file.</a:t>
            </a:r>
          </a:p>
          <a:p>
            <a:endParaRPr lang="en-US" smtClean="0">
              <a:latin typeface="Arial" charset="0"/>
              <a:cs typeface="Arial" charset="0"/>
            </a:endParaRPr>
          </a:p>
          <a:p>
            <a:endParaRPr lang="en-US" smtClean="0">
              <a:latin typeface="Arial" charset="0"/>
              <a:cs typeface="Arial" charset="0"/>
            </a:endParaRPr>
          </a:p>
        </p:txBody>
      </p:sp>
      <p:sp>
        <p:nvSpPr>
          <p:cNvPr id="58371"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268-269.</a:t>
            </a:r>
          </a:p>
        </p:txBody>
      </p:sp>
      <p:sp>
        <p:nvSpPr>
          <p:cNvPr id="58372" name="Rectangle 7"/>
          <p:cNvSpPr>
            <a:spLocks noGrp="1" noChangeArrowheads="1"/>
          </p:cNvSpPr>
          <p:nvPr>
            <p:ph type="sldNum" sz="quarter" idx="5"/>
          </p:nvPr>
        </p:nvSpPr>
        <p:spPr>
          <a:noFill/>
          <a:ln>
            <a:miter lim="800000"/>
            <a:headEnd/>
            <a:tailEnd/>
          </a:ln>
        </p:spPr>
        <p:txBody>
          <a:bodyPr/>
          <a:lstStyle/>
          <a:p>
            <a:fld id="{2F29786A-1D2E-42E6-BF59-BBBE1A41A9E5}" type="slidenum">
              <a:rPr lang="en-US" smtClean="0">
                <a:solidFill>
                  <a:srgbClr val="000000"/>
                </a:solidFill>
                <a:latin typeface="Arial" charset="0"/>
                <a:cs typeface="Arial" charset="0"/>
              </a:rPr>
              <a:pPr/>
              <a:t>23</a:t>
            </a:fld>
            <a:endParaRPr lang="en-US" smtClean="0">
              <a:solidFill>
                <a:srgbClr val="000000"/>
              </a:solidFill>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503238" y="539750"/>
            <a:ext cx="3162300" cy="2373313"/>
          </a:xfrm>
          <a:ln/>
        </p:spPr>
      </p:sp>
      <p:sp>
        <p:nvSpPr>
          <p:cNvPr id="60418" name="Rectangle 3"/>
          <p:cNvSpPr>
            <a:spLocks noGrp="1" noChangeArrowheads="1"/>
          </p:cNvSpPr>
          <p:nvPr>
            <p:ph type="body" idx="1"/>
          </p:nvPr>
        </p:nvSpPr>
        <p:spPr>
          <a:xfrm>
            <a:off x="179388" y="3076575"/>
            <a:ext cx="6367462" cy="5565775"/>
          </a:xfrm>
          <a:noFill/>
        </p:spPr>
        <p:txBody>
          <a:bodyPr/>
          <a:lstStyle/>
          <a:p>
            <a:r>
              <a:rPr lang="en-US" smtClean="0">
                <a:latin typeface="Arial" charset="0"/>
                <a:cs typeface="Arial" charset="0"/>
              </a:rPr>
              <a:t>Answer: E</a:t>
            </a:r>
          </a:p>
          <a:p>
            <a:endParaRPr lang="en-US" smtClean="0">
              <a:latin typeface="Arial" charset="0"/>
              <a:cs typeface="Arial" charset="0"/>
            </a:endParaRPr>
          </a:p>
          <a:p>
            <a:r>
              <a:rPr lang="en-US" i="1" u="sng" smtClean="0">
                <a:latin typeface="Arial" charset="0"/>
                <a:cs typeface="Arial" charset="0"/>
              </a:rPr>
              <a:t>Checking your knowledge (answer explanation):</a:t>
            </a:r>
          </a:p>
          <a:p>
            <a:r>
              <a:rPr lang="en-US" smtClean="0">
                <a:latin typeface="Arial" charset="0"/>
                <a:cs typeface="Arial" charset="0"/>
              </a:rPr>
              <a:t>Selective distribution is selling through only those intermediaries  who will give the product special attention.  Companies commonly use selective distribution to gain some of the advantages of exclusive distribution—while still achieving fairly widespread market coverage.  Chocolate Dreams is using selective distribution.  The best answer selection is ‘E’.</a:t>
            </a:r>
            <a:endParaRPr lang="en-US" i="1" u="sng" smtClean="0">
              <a:latin typeface="Arial" charset="0"/>
              <a:cs typeface="Arial" charset="0"/>
            </a:endParaRPr>
          </a:p>
        </p:txBody>
      </p:sp>
      <p:sp>
        <p:nvSpPr>
          <p:cNvPr id="60419" name="Text Box 4"/>
          <p:cNvSpPr txBox="1">
            <a:spLocks noChangeArrowheads="1"/>
          </p:cNvSpPr>
          <p:nvPr/>
        </p:nvSpPr>
        <p:spPr bwMode="auto">
          <a:xfrm>
            <a:off x="4294188" y="395288"/>
            <a:ext cx="2387600" cy="1250950"/>
          </a:xfrm>
          <a:prstGeom prst="rect">
            <a:avLst/>
          </a:prstGeom>
          <a:noFill/>
          <a:ln w="9525">
            <a:noFill/>
            <a:miter lim="800000"/>
            <a:headEnd/>
            <a:tailEnd/>
          </a:ln>
        </p:spPr>
        <p:txBody>
          <a:bodyPr lIns="96778" tIns="48388" rIns="96778" bIns="48388">
            <a:spAutoFit/>
          </a:bodyPr>
          <a:lstStyle/>
          <a:p>
            <a:pPr algn="ctr" defTabSz="965200">
              <a:spcBef>
                <a:spcPct val="50000"/>
              </a:spcBef>
            </a:pPr>
            <a:r>
              <a:rPr lang="en-US" sz="1500" b="1">
                <a:solidFill>
                  <a:srgbClr val="000000"/>
                </a:solidFill>
              </a:rPr>
              <a:t>This slide relates to material on pp. 268.</a:t>
            </a:r>
          </a:p>
          <a:p>
            <a:pPr algn="ctr" defTabSz="965200">
              <a:spcBef>
                <a:spcPct val="50000"/>
              </a:spcBef>
            </a:pPr>
            <a:endParaRPr lang="en-US" sz="1500" b="1">
              <a:solidFill>
                <a:srgbClr val="000000"/>
              </a:solidFill>
            </a:endParaRPr>
          </a:p>
          <a:p>
            <a:pPr algn="ctr" defTabSz="965200">
              <a:spcBef>
                <a:spcPct val="50000"/>
              </a:spcBef>
            </a:pPr>
            <a:endParaRPr lang="en-US" sz="1500" b="1">
              <a:solidFill>
                <a:srgbClr val="000000"/>
              </a:solidFill>
            </a:endParaRPr>
          </a:p>
        </p:txBody>
      </p:sp>
      <p:sp>
        <p:nvSpPr>
          <p:cNvPr id="60420" name="Rectangle 7"/>
          <p:cNvSpPr>
            <a:spLocks noGrp="1" noChangeArrowheads="1"/>
          </p:cNvSpPr>
          <p:nvPr>
            <p:ph type="sldNum" sz="quarter" idx="5"/>
          </p:nvPr>
        </p:nvSpPr>
        <p:spPr>
          <a:noFill/>
          <a:ln>
            <a:miter lim="800000"/>
            <a:headEnd/>
            <a:tailEnd/>
          </a:ln>
        </p:spPr>
        <p:txBody>
          <a:bodyPr/>
          <a:lstStyle/>
          <a:p>
            <a:fld id="{9E8C12E9-046A-4729-AD5B-4238BB0E43BB}" type="slidenum">
              <a:rPr lang="en-US" smtClean="0">
                <a:solidFill>
                  <a:srgbClr val="000000"/>
                </a:solidFill>
                <a:latin typeface="Arial" charset="0"/>
                <a:cs typeface="Arial" charset="0"/>
              </a:rPr>
              <a:pPr/>
              <a:t>24</a:t>
            </a:fld>
            <a:endParaRPr lang="en-US" smtClean="0">
              <a:solidFill>
                <a:srgbClr val="000000"/>
              </a:solidFill>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503238" y="539750"/>
            <a:ext cx="3162300" cy="2373313"/>
          </a:xfrm>
          <a:ln/>
        </p:spPr>
      </p:sp>
      <p:sp>
        <p:nvSpPr>
          <p:cNvPr id="62466" name="Rectangle 3"/>
          <p:cNvSpPr>
            <a:spLocks noGrp="1" noChangeArrowheads="1"/>
          </p:cNvSpPr>
          <p:nvPr>
            <p:ph type="body" idx="1"/>
          </p:nvPr>
        </p:nvSpPr>
        <p:spPr>
          <a:xfrm>
            <a:off x="179388" y="3076575"/>
            <a:ext cx="6367462" cy="5565775"/>
          </a:xfrm>
          <a:noFill/>
        </p:spPr>
        <p:txBody>
          <a:bodyPr/>
          <a:lstStyle/>
          <a:p>
            <a:r>
              <a:rPr lang="en-US" b="1" smtClean="0">
                <a:latin typeface="Arial" charset="0"/>
                <a:cs typeface="Arial" charset="0"/>
              </a:rPr>
              <a:t>Summary Overview</a:t>
            </a:r>
          </a:p>
          <a:p>
            <a:r>
              <a:rPr lang="en-US" smtClean="0">
                <a:latin typeface="Arial" charset="0"/>
                <a:cs typeface="Arial" charset="0"/>
              </a:rPr>
              <a:t>Exclusive distribution is an area considered under U.S. antimonopoly laws. Courts currently focus on the potential harm to competition in answering the question, “</a:t>
            </a:r>
            <a:r>
              <a:rPr lang="en-US" u="sng" smtClean="0">
                <a:latin typeface="Arial" charset="0"/>
                <a:cs typeface="Arial" charset="0"/>
              </a:rPr>
              <a:t>Is limiting market exposure illegal</a:t>
            </a:r>
            <a:r>
              <a:rPr lang="en-US" smtClean="0">
                <a:latin typeface="Arial" charset="0"/>
                <a:cs typeface="Arial" charset="0"/>
              </a:rPr>
              <a:t>?” </a:t>
            </a:r>
          </a:p>
          <a:p>
            <a:endParaRPr lang="en-US" smtClean="0">
              <a:latin typeface="Arial" charset="0"/>
              <a:cs typeface="Arial" charset="0"/>
            </a:endParaRPr>
          </a:p>
          <a:p>
            <a:r>
              <a:rPr lang="en-US" b="1" smtClean="0">
                <a:solidFill>
                  <a:srgbClr val="000000"/>
                </a:solidFill>
                <a:latin typeface="Arial" charset="0"/>
                <a:cs typeface="Arial" charset="0"/>
              </a:rPr>
              <a:t>Key Issues</a:t>
            </a:r>
          </a:p>
          <a:p>
            <a:pPr>
              <a:buFontTx/>
              <a:buChar char="•"/>
            </a:pPr>
            <a:r>
              <a:rPr lang="en-US" b="1" smtClean="0">
                <a:solidFill>
                  <a:srgbClr val="000000"/>
                </a:solidFill>
                <a:latin typeface="Arial" charset="0"/>
                <a:cs typeface="Arial" charset="0"/>
              </a:rPr>
              <a:t> Horizontal arrangements among competitors are illegal. </a:t>
            </a:r>
          </a:p>
          <a:p>
            <a:pPr lvl="1">
              <a:buFontTx/>
              <a:buChar char="•"/>
            </a:pPr>
            <a:r>
              <a:rPr lang="en-US" smtClean="0">
                <a:solidFill>
                  <a:srgbClr val="000000"/>
                </a:solidFill>
                <a:latin typeface="Arial" charset="0"/>
                <a:cs typeface="Arial" charset="0"/>
              </a:rPr>
              <a:t> These arrangements exist among the firms at one level of the channel. </a:t>
            </a:r>
          </a:p>
          <a:p>
            <a:pPr lvl="1">
              <a:buFontTx/>
              <a:buChar char="•"/>
            </a:pPr>
            <a:r>
              <a:rPr lang="en-US" smtClean="0">
                <a:solidFill>
                  <a:srgbClr val="000000"/>
                </a:solidFill>
                <a:latin typeface="Arial" charset="0"/>
                <a:cs typeface="Arial" charset="0"/>
              </a:rPr>
              <a:t> They are considered to be collusion that reduces competition and harms customers. </a:t>
            </a:r>
          </a:p>
          <a:p>
            <a:r>
              <a:rPr lang="en-US" b="1" smtClean="0">
                <a:latin typeface="Arial" charset="0"/>
                <a:cs typeface="Arial" charset="0"/>
                <a:sym typeface="Wingdings" pitchFamily="2" charset="2"/>
              </a:rPr>
              <a:t> </a:t>
            </a:r>
            <a:r>
              <a:rPr lang="en-US" b="1" smtClean="0">
                <a:solidFill>
                  <a:srgbClr val="000000"/>
                </a:solidFill>
                <a:latin typeface="Arial" charset="0"/>
                <a:cs typeface="Arial" charset="0"/>
              </a:rPr>
              <a:t>Vertical arrangements may or not be illegal. </a:t>
            </a:r>
          </a:p>
          <a:p>
            <a:pPr lvl="1">
              <a:buFontTx/>
              <a:buChar char="•"/>
            </a:pPr>
            <a:r>
              <a:rPr lang="en-US" smtClean="0">
                <a:solidFill>
                  <a:srgbClr val="000000"/>
                </a:solidFill>
                <a:latin typeface="Arial" charset="0"/>
                <a:cs typeface="Arial" charset="0"/>
              </a:rPr>
              <a:t> These arrangements exist across different levels of the channel. </a:t>
            </a:r>
          </a:p>
          <a:p>
            <a:pPr lvl="1">
              <a:buFontTx/>
              <a:buChar char="•"/>
            </a:pPr>
            <a:r>
              <a:rPr lang="en-US" smtClean="0">
                <a:solidFill>
                  <a:srgbClr val="000000"/>
                </a:solidFill>
                <a:latin typeface="Arial" charset="0"/>
                <a:cs typeface="Arial" charset="0"/>
              </a:rPr>
              <a:t> Courts weigh the possible good effects of these arrangements against the possible restrictions on competition. </a:t>
            </a:r>
          </a:p>
          <a:p>
            <a:pPr lvl="1">
              <a:buFontTx/>
              <a:buChar char="•"/>
            </a:pPr>
            <a:endParaRPr lang="en-US" smtClean="0">
              <a:solidFill>
                <a:srgbClr val="000000"/>
              </a:solidFill>
              <a:latin typeface="Arial" charset="0"/>
              <a:cs typeface="Arial" charset="0"/>
            </a:endParaRPr>
          </a:p>
          <a:p>
            <a:r>
              <a:rPr lang="en-US" b="1" i="1" smtClean="0">
                <a:solidFill>
                  <a:srgbClr val="000000"/>
                </a:solidFill>
                <a:latin typeface="Arial" charset="0"/>
                <a:cs typeface="Arial" charset="0"/>
              </a:rPr>
              <a:t>Discussion Question: Rolex watches are typically distributed via strict arrangements between Rolex and its “authorized dealers.” These arrangements limit the pricing latitude that dealers have in selling Rolexes. Can you create arguments that: a.) this arrangement benefits customers; and b.) this arrangement harms customers?</a:t>
            </a:r>
          </a:p>
          <a:p>
            <a:endParaRPr lang="en-US" b="1" i="1" smtClean="0">
              <a:solidFill>
                <a:srgbClr val="000000"/>
              </a:solidFill>
              <a:latin typeface="Arial" charset="0"/>
              <a:cs typeface="Arial" charset="0"/>
            </a:endParaRPr>
          </a:p>
          <a:p>
            <a:pPr>
              <a:buFontTx/>
              <a:buChar char="•"/>
            </a:pPr>
            <a:r>
              <a:rPr lang="en-US" smtClean="0">
                <a:solidFill>
                  <a:srgbClr val="000000"/>
                </a:solidFill>
                <a:latin typeface="Arial" charset="0"/>
                <a:cs typeface="Arial" charset="0"/>
              </a:rPr>
              <a:t> </a:t>
            </a:r>
            <a:r>
              <a:rPr lang="en-US" b="1" smtClean="0">
                <a:solidFill>
                  <a:srgbClr val="000000"/>
                </a:solidFill>
                <a:latin typeface="Arial" charset="0"/>
                <a:cs typeface="Arial" charset="0"/>
              </a:rPr>
              <a:t>Firms should be cautious </a:t>
            </a:r>
            <a:r>
              <a:rPr lang="en-US" smtClean="0">
                <a:solidFill>
                  <a:srgbClr val="000000"/>
                </a:solidFill>
                <a:latin typeface="Arial" charset="0"/>
                <a:cs typeface="Arial" charset="0"/>
              </a:rPr>
              <a:t>about entering into exclusive distribution arrangements. The courts can force companies to change long-standing channel structures and pay large damage awards.</a:t>
            </a:r>
          </a:p>
          <a:p>
            <a:endParaRPr lang="en-US" smtClean="0">
              <a:latin typeface="Arial" charset="0"/>
              <a:cs typeface="Arial" charset="0"/>
            </a:endParaRPr>
          </a:p>
          <a:p>
            <a:endParaRPr lang="en-US" smtClean="0">
              <a:latin typeface="Arial" charset="0"/>
              <a:cs typeface="Arial" charset="0"/>
            </a:endParaRPr>
          </a:p>
        </p:txBody>
      </p:sp>
      <p:sp>
        <p:nvSpPr>
          <p:cNvPr id="62467"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269.</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b="1">
              <a:solidFill>
                <a:srgbClr val="000000"/>
              </a:solidFill>
            </a:endParaRPr>
          </a:p>
        </p:txBody>
      </p:sp>
      <p:sp>
        <p:nvSpPr>
          <p:cNvPr id="62468" name="Rectangle 7"/>
          <p:cNvSpPr>
            <a:spLocks noGrp="1" noChangeArrowheads="1"/>
          </p:cNvSpPr>
          <p:nvPr>
            <p:ph type="sldNum" sz="quarter" idx="5"/>
          </p:nvPr>
        </p:nvSpPr>
        <p:spPr>
          <a:noFill/>
          <a:ln>
            <a:miter lim="800000"/>
            <a:headEnd/>
            <a:tailEnd/>
          </a:ln>
        </p:spPr>
        <p:txBody>
          <a:bodyPr/>
          <a:lstStyle/>
          <a:p>
            <a:fld id="{A43EA2BF-9B42-4C4C-A954-4D9D0140A810}" type="slidenum">
              <a:rPr lang="en-US" smtClean="0">
                <a:solidFill>
                  <a:srgbClr val="000000"/>
                </a:solidFill>
                <a:latin typeface="Arial" charset="0"/>
                <a:cs typeface="Arial" charset="0"/>
              </a:rPr>
              <a:pPr/>
              <a:t>25</a:t>
            </a:fld>
            <a:endParaRPr lang="en-US" smtClean="0">
              <a:solidFill>
                <a:srgbClr val="000000"/>
              </a:solidFill>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503238" y="539750"/>
            <a:ext cx="3162300" cy="2373313"/>
          </a:xfrm>
          <a:ln/>
        </p:spPr>
      </p:sp>
      <p:sp>
        <p:nvSpPr>
          <p:cNvPr id="64514" name="Rectangle 3"/>
          <p:cNvSpPr>
            <a:spLocks noGrp="1" noChangeArrowheads="1"/>
          </p:cNvSpPr>
          <p:nvPr>
            <p:ph type="body" idx="1"/>
          </p:nvPr>
        </p:nvSpPr>
        <p:spPr>
          <a:xfrm>
            <a:off x="179388" y="3076575"/>
            <a:ext cx="6367462" cy="5565775"/>
          </a:xfrm>
          <a:noFill/>
        </p:spPr>
        <p:txBody>
          <a:bodyPr/>
          <a:lstStyle/>
          <a:p>
            <a:pPr>
              <a:spcBef>
                <a:spcPct val="0"/>
              </a:spcBef>
            </a:pPr>
            <a:r>
              <a:rPr lang="en-US" b="1" smtClean="0">
                <a:latin typeface="Arial" charset="0"/>
                <a:cs typeface="Arial" charset="0"/>
              </a:rPr>
              <a:t>Summary Overview</a:t>
            </a:r>
          </a:p>
          <a:p>
            <a:pPr>
              <a:spcBef>
                <a:spcPct val="0"/>
              </a:spcBef>
            </a:pPr>
            <a:r>
              <a:rPr lang="en-US" smtClean="0">
                <a:latin typeface="Arial" charset="0"/>
                <a:cs typeface="Arial" charset="0"/>
              </a:rPr>
              <a:t>Channels of distribution can involve a complex set of relationships among many organizations.</a:t>
            </a:r>
          </a:p>
          <a:p>
            <a:pPr>
              <a:spcBef>
                <a:spcPct val="0"/>
              </a:spcBef>
            </a:pPr>
            <a:r>
              <a:rPr lang="en-US" smtClean="0">
                <a:latin typeface="Arial" charset="0"/>
                <a:cs typeface="Arial" charset="0"/>
              </a:rPr>
              <a:t> </a:t>
            </a:r>
          </a:p>
          <a:p>
            <a:pPr>
              <a:spcBef>
                <a:spcPct val="0"/>
              </a:spcBef>
            </a:pPr>
            <a:r>
              <a:rPr lang="en-US" b="1" smtClean="0">
                <a:solidFill>
                  <a:srgbClr val="000000"/>
                </a:solidFill>
                <a:latin typeface="Arial" charset="0"/>
                <a:cs typeface="Arial" charset="0"/>
              </a:rPr>
              <a:t>Key Issues</a:t>
            </a:r>
          </a:p>
          <a:p>
            <a:pPr>
              <a:spcBef>
                <a:spcPct val="0"/>
              </a:spcBef>
              <a:buFontTx/>
              <a:buChar char="•"/>
            </a:pPr>
            <a:r>
              <a:rPr lang="en-US" b="1" smtClean="0">
                <a:solidFill>
                  <a:srgbClr val="000000"/>
                </a:solidFill>
                <a:latin typeface="Arial" charset="0"/>
                <a:cs typeface="Arial" charset="0"/>
              </a:rPr>
              <a:t> This exhibit shows an example of a channel arrangement for a publisher of computer books. </a:t>
            </a:r>
          </a:p>
          <a:p>
            <a:pPr lvl="1">
              <a:spcBef>
                <a:spcPct val="0"/>
              </a:spcBef>
              <a:buFontTx/>
              <a:buChar char="•"/>
            </a:pPr>
            <a:r>
              <a:rPr lang="en-US" smtClean="0">
                <a:solidFill>
                  <a:srgbClr val="000000"/>
                </a:solidFill>
                <a:latin typeface="Arial" charset="0"/>
                <a:cs typeface="Arial" charset="0"/>
              </a:rPr>
              <a:t> Books pass first to the wholesale level, either to general book wholesalers or wholesalers of computer accessories and supplies.</a:t>
            </a:r>
          </a:p>
          <a:p>
            <a:pPr lvl="1">
              <a:spcBef>
                <a:spcPct val="0"/>
              </a:spcBef>
              <a:buFontTx/>
              <a:buChar char="•"/>
            </a:pPr>
            <a:r>
              <a:rPr lang="en-US" smtClean="0">
                <a:solidFill>
                  <a:srgbClr val="000000"/>
                </a:solidFill>
                <a:latin typeface="Arial" charset="0"/>
                <a:cs typeface="Arial" charset="0"/>
              </a:rPr>
              <a:t> The general book wholesaler resells to online retailers or to other independent bookstores. </a:t>
            </a:r>
          </a:p>
          <a:p>
            <a:pPr lvl="1">
              <a:spcBef>
                <a:spcPct val="0"/>
              </a:spcBef>
              <a:buFontTx/>
              <a:buChar char="•"/>
            </a:pPr>
            <a:r>
              <a:rPr lang="en-US" smtClean="0">
                <a:solidFill>
                  <a:srgbClr val="000000"/>
                </a:solidFill>
                <a:latin typeface="Arial" charset="0"/>
                <a:cs typeface="Arial" charset="0"/>
              </a:rPr>
              <a:t> The computer supplies wholesaler distributes to electronics superstores or large bookstore chains. </a:t>
            </a:r>
          </a:p>
          <a:p>
            <a:pPr lvl="1">
              <a:spcBef>
                <a:spcPct val="0"/>
              </a:spcBef>
              <a:buFontTx/>
              <a:buChar char="•"/>
            </a:pPr>
            <a:r>
              <a:rPr lang="en-US" smtClean="0">
                <a:solidFill>
                  <a:srgbClr val="000000"/>
                </a:solidFill>
                <a:latin typeface="Arial" charset="0"/>
                <a:cs typeface="Arial" charset="0"/>
              </a:rPr>
              <a:t> However, there may also be some direct sales from the publisher’s Web site to provide adequate coverage. </a:t>
            </a:r>
          </a:p>
          <a:p>
            <a:pPr>
              <a:spcBef>
                <a:spcPct val="0"/>
              </a:spcBef>
              <a:buFontTx/>
              <a:buChar char="•"/>
            </a:pPr>
            <a:r>
              <a:rPr lang="en-US" b="1" u="sng" smtClean="0">
                <a:solidFill>
                  <a:srgbClr val="000000"/>
                </a:solidFill>
                <a:latin typeface="Arial" charset="0"/>
                <a:cs typeface="Arial" charset="0"/>
              </a:rPr>
              <a:t> Multichannel distribution</a:t>
            </a:r>
            <a:r>
              <a:rPr lang="en-US" b="1" smtClean="0">
                <a:solidFill>
                  <a:srgbClr val="000000"/>
                </a:solidFill>
                <a:latin typeface="Arial" charset="0"/>
                <a:cs typeface="Arial" charset="0"/>
              </a:rPr>
              <a:t>: </a:t>
            </a:r>
            <a:r>
              <a:rPr lang="en-US" smtClean="0">
                <a:solidFill>
                  <a:srgbClr val="000000"/>
                </a:solidFill>
                <a:latin typeface="Arial" charset="0"/>
                <a:cs typeface="Arial" charset="0"/>
              </a:rPr>
              <a:t>occurs when a producer uses several competing channels to reach the same target market.</a:t>
            </a:r>
          </a:p>
          <a:p>
            <a:pPr>
              <a:spcBef>
                <a:spcPct val="0"/>
              </a:spcBef>
              <a:buFontTx/>
              <a:buChar char="•"/>
            </a:pPr>
            <a:endParaRPr lang="en-US" smtClean="0">
              <a:solidFill>
                <a:srgbClr val="000000"/>
              </a:solidFill>
              <a:latin typeface="Arial" charset="0"/>
              <a:cs typeface="Arial" charset="0"/>
            </a:endParaRPr>
          </a:p>
          <a:p>
            <a:pPr>
              <a:spcBef>
                <a:spcPct val="0"/>
              </a:spcBef>
            </a:pPr>
            <a:r>
              <a:rPr lang="en-US" b="1" i="1" smtClean="0">
                <a:solidFill>
                  <a:srgbClr val="000000"/>
                </a:solidFill>
                <a:latin typeface="Arial" charset="0"/>
                <a:cs typeface="Arial" charset="0"/>
              </a:rPr>
              <a:t>Discussion Question: If you were an established bookstore, how would you react to a publisher’s announcement that it planned to sell direct via a Web site?</a:t>
            </a:r>
          </a:p>
          <a:p>
            <a:pPr>
              <a:spcBef>
                <a:spcPct val="0"/>
              </a:spcBef>
            </a:pPr>
            <a:endParaRPr lang="en-US" b="1" i="1" smtClean="0">
              <a:solidFill>
                <a:srgbClr val="000000"/>
              </a:solidFill>
              <a:latin typeface="Arial" charset="0"/>
              <a:cs typeface="Arial" charset="0"/>
            </a:endParaRPr>
          </a:p>
          <a:p>
            <a:pPr>
              <a:spcBef>
                <a:spcPct val="0"/>
              </a:spcBef>
              <a:buFontTx/>
              <a:buChar char="•"/>
            </a:pPr>
            <a:r>
              <a:rPr lang="en-US" b="1" u="sng" smtClean="0">
                <a:solidFill>
                  <a:srgbClr val="000000"/>
                </a:solidFill>
                <a:latin typeface="Arial" charset="0"/>
                <a:cs typeface="Arial" charset="0"/>
              </a:rPr>
              <a:t> Ethical decisions may be required</a:t>
            </a:r>
            <a:r>
              <a:rPr lang="en-US" b="1" smtClean="0">
                <a:solidFill>
                  <a:srgbClr val="000000"/>
                </a:solidFill>
                <a:latin typeface="Arial" charset="0"/>
                <a:cs typeface="Arial" charset="0"/>
              </a:rPr>
              <a:t> </a:t>
            </a:r>
            <a:r>
              <a:rPr lang="en-US" smtClean="0">
                <a:solidFill>
                  <a:srgbClr val="000000"/>
                </a:solidFill>
                <a:latin typeface="Arial" charset="0"/>
                <a:cs typeface="Arial" charset="0"/>
              </a:rPr>
              <a:t>to deal fairly with all channel members across all channels. </a:t>
            </a:r>
          </a:p>
          <a:p>
            <a:pPr>
              <a:spcBef>
                <a:spcPct val="0"/>
              </a:spcBef>
              <a:buFontTx/>
              <a:buChar char="•"/>
            </a:pPr>
            <a:r>
              <a:rPr lang="en-US" smtClean="0">
                <a:solidFill>
                  <a:srgbClr val="000000"/>
                </a:solidFill>
                <a:latin typeface="Arial" charset="0"/>
                <a:cs typeface="Arial" charset="0"/>
              </a:rPr>
              <a:t> Environmental factors cause the development of </a:t>
            </a:r>
            <a:r>
              <a:rPr lang="en-US" u="sng" smtClean="0">
                <a:solidFill>
                  <a:srgbClr val="000000"/>
                </a:solidFill>
                <a:latin typeface="Arial" charset="0"/>
                <a:cs typeface="Arial" charset="0"/>
              </a:rPr>
              <a:t>reverse channels</a:t>
            </a:r>
            <a:r>
              <a:rPr lang="en-US" smtClean="0">
                <a:solidFill>
                  <a:srgbClr val="000000"/>
                </a:solidFill>
                <a:latin typeface="Arial" charset="0"/>
                <a:cs typeface="Arial" charset="0"/>
              </a:rPr>
              <a:t>—channels used to retrieve products from consumers. A comprehensive distribution strategy means that </a:t>
            </a:r>
            <a:r>
              <a:rPr lang="en-US" u="sng" smtClean="0">
                <a:solidFill>
                  <a:srgbClr val="000000"/>
                </a:solidFill>
                <a:latin typeface="Arial" charset="0"/>
                <a:cs typeface="Arial" charset="0"/>
              </a:rPr>
              <a:t>reverse channels must be planned</a:t>
            </a:r>
            <a:r>
              <a:rPr lang="en-US" smtClean="0">
                <a:solidFill>
                  <a:srgbClr val="000000"/>
                </a:solidFill>
                <a:latin typeface="Arial" charset="0"/>
                <a:cs typeface="Arial" charset="0"/>
              </a:rPr>
              <a:t> for in the event they are needed.</a:t>
            </a:r>
          </a:p>
          <a:p>
            <a:pPr lvl="1">
              <a:spcBef>
                <a:spcPct val="0"/>
              </a:spcBef>
              <a:buFontTx/>
              <a:buChar char="•"/>
            </a:pPr>
            <a:r>
              <a:rPr lang="en-US" smtClean="0">
                <a:solidFill>
                  <a:srgbClr val="000000"/>
                </a:solidFill>
                <a:latin typeface="Arial" charset="0"/>
                <a:cs typeface="Arial" charset="0"/>
              </a:rPr>
              <a:t> New laws require reverse channels in some industries.</a:t>
            </a:r>
          </a:p>
          <a:p>
            <a:pPr lvl="1">
              <a:spcBef>
                <a:spcPct val="0"/>
              </a:spcBef>
              <a:buFontTx/>
              <a:buChar char="•"/>
            </a:pPr>
            <a:r>
              <a:rPr lang="en-US" smtClean="0">
                <a:solidFill>
                  <a:srgbClr val="000000"/>
                </a:solidFill>
                <a:latin typeface="Arial" charset="0"/>
                <a:cs typeface="Arial" charset="0"/>
              </a:rPr>
              <a:t> Reverse channels are </a:t>
            </a:r>
            <a:r>
              <a:rPr lang="en-US" u="sng" smtClean="0">
                <a:solidFill>
                  <a:srgbClr val="000000"/>
                </a:solidFill>
                <a:latin typeface="Arial" charset="0"/>
                <a:cs typeface="Arial" charset="0"/>
              </a:rPr>
              <a:t>sustainable </a:t>
            </a:r>
            <a:r>
              <a:rPr lang="en-US" smtClean="0">
                <a:solidFill>
                  <a:srgbClr val="000000"/>
                </a:solidFill>
                <a:latin typeface="Arial" charset="0"/>
                <a:cs typeface="Arial" charset="0"/>
              </a:rPr>
              <a:t>and</a:t>
            </a:r>
            <a:r>
              <a:rPr lang="en-US" u="sng" smtClean="0">
                <a:solidFill>
                  <a:srgbClr val="000000"/>
                </a:solidFill>
                <a:latin typeface="Arial" charset="0"/>
                <a:cs typeface="Arial" charset="0"/>
              </a:rPr>
              <a:t> profitable</a:t>
            </a:r>
            <a:r>
              <a:rPr lang="en-US" smtClean="0">
                <a:solidFill>
                  <a:srgbClr val="000000"/>
                </a:solidFill>
                <a:latin typeface="Arial" charset="0"/>
                <a:cs typeface="Arial" charset="0"/>
              </a:rPr>
              <a:t>.</a:t>
            </a:r>
          </a:p>
          <a:p>
            <a:pPr lvl="1">
              <a:spcBef>
                <a:spcPct val="0"/>
              </a:spcBef>
              <a:buFontTx/>
              <a:buChar char="•"/>
            </a:pPr>
            <a:r>
              <a:rPr lang="en-US" smtClean="0">
                <a:solidFill>
                  <a:srgbClr val="000000"/>
                </a:solidFill>
                <a:latin typeface="Arial" charset="0"/>
                <a:cs typeface="Arial" charset="0"/>
              </a:rPr>
              <a:t> </a:t>
            </a:r>
            <a:r>
              <a:rPr lang="en-US" u="sng" smtClean="0">
                <a:solidFill>
                  <a:srgbClr val="000000"/>
                </a:solidFill>
                <a:latin typeface="Arial" charset="0"/>
                <a:cs typeface="Arial" charset="0"/>
              </a:rPr>
              <a:t>Plan</a:t>
            </a:r>
            <a:r>
              <a:rPr lang="en-US" smtClean="0">
                <a:solidFill>
                  <a:srgbClr val="000000"/>
                </a:solidFill>
                <a:latin typeface="Arial" charset="0"/>
                <a:cs typeface="Arial" charset="0"/>
              </a:rPr>
              <a:t> for reverse channels.</a:t>
            </a:r>
          </a:p>
          <a:p>
            <a:endParaRPr lang="en-US" sz="1100" smtClean="0">
              <a:latin typeface="Arial" charset="0"/>
              <a:cs typeface="Arial" charset="0"/>
            </a:endParaRPr>
          </a:p>
          <a:p>
            <a:endParaRPr lang="en-US" sz="1100" smtClean="0">
              <a:latin typeface="Arial" charset="0"/>
              <a:cs typeface="Arial" charset="0"/>
            </a:endParaRPr>
          </a:p>
        </p:txBody>
      </p:sp>
      <p:sp>
        <p:nvSpPr>
          <p:cNvPr id="64515"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270-273.</a:t>
            </a:r>
          </a:p>
        </p:txBody>
      </p:sp>
      <p:sp>
        <p:nvSpPr>
          <p:cNvPr id="64516" name="Rectangle 7"/>
          <p:cNvSpPr>
            <a:spLocks noGrp="1" noChangeArrowheads="1"/>
          </p:cNvSpPr>
          <p:nvPr>
            <p:ph type="sldNum" sz="quarter" idx="5"/>
          </p:nvPr>
        </p:nvSpPr>
        <p:spPr>
          <a:noFill/>
          <a:ln>
            <a:miter lim="800000"/>
            <a:headEnd/>
            <a:tailEnd/>
          </a:ln>
        </p:spPr>
        <p:txBody>
          <a:bodyPr/>
          <a:lstStyle/>
          <a:p>
            <a:fld id="{667EB751-9B85-412E-AD0B-6A11FCA9E9C3}" type="slidenum">
              <a:rPr lang="en-US" smtClean="0">
                <a:solidFill>
                  <a:srgbClr val="000000"/>
                </a:solidFill>
                <a:latin typeface="Arial" charset="0"/>
                <a:cs typeface="Arial" charset="0"/>
              </a:rPr>
              <a:pPr/>
              <a:t>26</a:t>
            </a:fld>
            <a:endParaRPr lang="en-US" smtClean="0">
              <a:solidFill>
                <a:srgbClr val="000000"/>
              </a:solidFill>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503238" y="539750"/>
            <a:ext cx="3162300" cy="2373313"/>
          </a:xfrm>
          <a:ln/>
        </p:spPr>
      </p:sp>
      <p:sp>
        <p:nvSpPr>
          <p:cNvPr id="67586" name="Rectangle 3"/>
          <p:cNvSpPr>
            <a:spLocks noGrp="1" noChangeArrowheads="1"/>
          </p:cNvSpPr>
          <p:nvPr>
            <p:ph type="body" idx="1"/>
          </p:nvPr>
        </p:nvSpPr>
        <p:spPr>
          <a:xfrm>
            <a:off x="179388" y="3076575"/>
            <a:ext cx="6367462" cy="5565775"/>
          </a:xfrm>
          <a:noFill/>
        </p:spPr>
        <p:txBody>
          <a:bodyPr/>
          <a:lstStyle/>
          <a:p>
            <a:r>
              <a:rPr lang="en-US" smtClean="0">
                <a:latin typeface="Arial" charset="0"/>
                <a:cs typeface="Times New Roman" pitchFamily="18" charset="0"/>
              </a:rPr>
              <a:t>When Netflix took an early lead in the home delivery of DVD movies, Blockbuster fought back.  Blockbuster took advantage of its stores and now offers customers the convenience of home delivery and the speed of picking up movies at a local store.  This ad from Blockbuster introduces the Blockbuster Total Access.  </a:t>
            </a:r>
          </a:p>
          <a:p>
            <a:endParaRPr lang="en-US" smtClean="0">
              <a:latin typeface="Arial" charset="0"/>
              <a:cs typeface="Times New Roman" pitchFamily="18" charset="0"/>
            </a:endParaRPr>
          </a:p>
          <a:p>
            <a:endParaRPr lang="en-US" smtClean="0">
              <a:latin typeface="Arial" charset="0"/>
              <a:cs typeface="Arial" charset="0"/>
            </a:endParaRPr>
          </a:p>
          <a:p>
            <a:r>
              <a:rPr lang="en-US" b="1" smtClean="0">
                <a:latin typeface="Arial" charset="0"/>
                <a:cs typeface="Arial" charset="0"/>
              </a:rPr>
              <a:t>Video Operation:</a:t>
            </a:r>
          </a:p>
          <a:p>
            <a:r>
              <a:rPr lang="en-US" smtClean="0">
                <a:latin typeface="Arial" charset="0"/>
                <a:cs typeface="Arial" charset="0"/>
              </a:rPr>
              <a:t>Use the onscreen player controls to operate the video.</a:t>
            </a:r>
          </a:p>
          <a:p>
            <a:r>
              <a:rPr lang="en-US" smtClean="0">
                <a:latin typeface="Arial" charset="0"/>
                <a:cs typeface="Arial" charset="0"/>
              </a:rPr>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latin typeface="Arial" charset="0"/>
                <a:cs typeface="Arial" charset="0"/>
              </a:rPr>
              <a:t>Under certain circumstances, the video may not fill the video player window. To restore, right-click the video player object and select Zoom 200%.</a:t>
            </a:r>
          </a:p>
          <a:p>
            <a:r>
              <a:rPr lang="en-US" smtClean="0">
                <a:latin typeface="Arial" charset="0"/>
                <a:cs typeface="Arial" charset="0"/>
              </a:rPr>
              <a:t>The videos will only play in Slide Show View. Macros must be enabled in order to play the videos from within PowerPoint.</a:t>
            </a:r>
          </a:p>
          <a:p>
            <a:endParaRPr lang="en-US" smtClean="0">
              <a:latin typeface="Arial" charset="0"/>
              <a:cs typeface="Arial" charset="0"/>
            </a:endParaRPr>
          </a:p>
          <a:p>
            <a:pPr eaLnBrk="1" hangingPunct="1"/>
            <a:endParaRPr lang="en-US" smtClean="0">
              <a:latin typeface="Arial" charset="0"/>
              <a:cs typeface="Arial" charset="0"/>
            </a:endParaRPr>
          </a:p>
        </p:txBody>
      </p:sp>
      <p:sp>
        <p:nvSpPr>
          <p:cNvPr id="67587"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algn="ctr" defTabSz="965200">
              <a:spcBef>
                <a:spcPct val="50000"/>
              </a:spcBef>
            </a:pPr>
            <a:r>
              <a:rPr lang="en-US" sz="1500" b="1">
                <a:solidFill>
                  <a:srgbClr val="000000"/>
                </a:solidFill>
              </a:rPr>
              <a:t>This slide refers to material on p. 271.</a:t>
            </a:r>
          </a:p>
        </p:txBody>
      </p:sp>
      <p:sp>
        <p:nvSpPr>
          <p:cNvPr id="67588" name="Rectangle 7"/>
          <p:cNvSpPr>
            <a:spLocks noGrp="1" noChangeArrowheads="1"/>
          </p:cNvSpPr>
          <p:nvPr>
            <p:ph type="sldNum" sz="quarter" idx="5"/>
          </p:nvPr>
        </p:nvSpPr>
        <p:spPr>
          <a:noFill/>
          <a:ln>
            <a:miter lim="800000"/>
            <a:headEnd/>
            <a:tailEnd/>
          </a:ln>
        </p:spPr>
        <p:txBody>
          <a:bodyPr/>
          <a:lstStyle/>
          <a:p>
            <a:fld id="{FBFEADEB-5493-4A4D-8918-EF13743A5495}" type="slidenum">
              <a:rPr lang="en-US" smtClean="0">
                <a:solidFill>
                  <a:srgbClr val="000000"/>
                </a:solidFill>
                <a:latin typeface="Arial" charset="0"/>
                <a:cs typeface="Arial" charset="0"/>
              </a:rPr>
              <a:pPr/>
              <a:t>27</a:t>
            </a:fld>
            <a:endParaRPr lang="en-US" smtClean="0">
              <a:solidFill>
                <a:srgbClr val="000000"/>
              </a:solidFill>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xfrm>
            <a:off x="503238" y="539750"/>
            <a:ext cx="3162300" cy="2373313"/>
          </a:xfrm>
          <a:ln/>
        </p:spPr>
      </p:sp>
      <p:sp>
        <p:nvSpPr>
          <p:cNvPr id="69634" name="Rectangle 3"/>
          <p:cNvSpPr>
            <a:spLocks noGrp="1" noChangeArrowheads="1"/>
          </p:cNvSpPr>
          <p:nvPr>
            <p:ph type="body" idx="1"/>
          </p:nvPr>
        </p:nvSpPr>
        <p:spPr>
          <a:xfrm>
            <a:off x="179388" y="3076575"/>
            <a:ext cx="6367462" cy="5565775"/>
          </a:xfrm>
          <a:noFill/>
        </p:spPr>
        <p:txBody>
          <a:bodyPr/>
          <a:lstStyle/>
          <a:p>
            <a:r>
              <a:rPr lang="en-US" b="1" smtClean="0">
                <a:latin typeface="Arial" charset="0"/>
                <a:cs typeface="Arial" charset="0"/>
              </a:rPr>
              <a:t>Summary Overview</a:t>
            </a:r>
          </a:p>
          <a:p>
            <a:r>
              <a:rPr lang="en-US" smtClean="0">
                <a:latin typeface="Arial" charset="0"/>
                <a:cs typeface="Arial" charset="0"/>
              </a:rPr>
              <a:t>All the strategy decisions for Place apply whether a firm is just focused on its domestic market or if it is also trying to reach target customers in international markets.  </a:t>
            </a:r>
          </a:p>
          <a:p>
            <a:endParaRPr lang="en-US" smtClean="0">
              <a:latin typeface="Arial" charset="0"/>
              <a:cs typeface="Arial" charset="0"/>
            </a:endParaRPr>
          </a:p>
          <a:p>
            <a:r>
              <a:rPr lang="en-US" b="1" smtClean="0">
                <a:latin typeface="Arial" charset="0"/>
                <a:cs typeface="Arial" charset="0"/>
              </a:rPr>
              <a:t>Key Issues</a:t>
            </a:r>
          </a:p>
          <a:p>
            <a:r>
              <a:rPr lang="en-US" smtClean="0">
                <a:latin typeface="Arial" charset="0"/>
                <a:cs typeface="Arial" charset="0"/>
              </a:rPr>
              <a:t>What are the five basic ways to enter international markets?</a:t>
            </a:r>
          </a:p>
          <a:p>
            <a:r>
              <a:rPr lang="en-US" b="1" u="sng" smtClean="0">
                <a:latin typeface="Arial" charset="0"/>
                <a:cs typeface="Arial" charset="0"/>
              </a:rPr>
              <a:t>Exporting often comes first. </a:t>
            </a:r>
            <a:r>
              <a:rPr lang="en-US" b="1" smtClean="0">
                <a:latin typeface="Arial" charset="0"/>
                <a:cs typeface="Arial" charset="0"/>
              </a:rPr>
              <a:t> </a:t>
            </a:r>
          </a:p>
          <a:p>
            <a:pPr lvl="1">
              <a:buFontTx/>
              <a:buChar char="•"/>
            </a:pPr>
            <a:r>
              <a:rPr lang="en-US" smtClean="0">
                <a:latin typeface="Arial" charset="0"/>
                <a:cs typeface="Arial" charset="0"/>
              </a:rPr>
              <a:t> Usually get started by working with intermediaries- they are typically specialists in international marketing and the target country.</a:t>
            </a:r>
            <a:r>
              <a:rPr lang="en-US" b="1" smtClean="0">
                <a:latin typeface="Arial" charset="0"/>
                <a:cs typeface="Arial" charset="0"/>
              </a:rPr>
              <a:t>  </a:t>
            </a:r>
          </a:p>
          <a:p>
            <a:pPr lvl="1">
              <a:buFontTx/>
              <a:buChar char="•"/>
            </a:pPr>
            <a:r>
              <a:rPr lang="en-US" smtClean="0">
                <a:latin typeface="Arial" charset="0"/>
                <a:cs typeface="Arial" charset="0"/>
              </a:rPr>
              <a:t> Often allows a firm to test an international market with low investment of time and money. </a:t>
            </a:r>
          </a:p>
          <a:p>
            <a:r>
              <a:rPr lang="en-US" b="1" smtClean="0">
                <a:latin typeface="Arial" charset="0"/>
                <a:cs typeface="Arial" charset="0"/>
                <a:sym typeface="Wingdings" pitchFamily="2" charset="2"/>
              </a:rPr>
              <a:t> </a:t>
            </a:r>
            <a:r>
              <a:rPr lang="en-US" b="1" u="sng" smtClean="0">
                <a:latin typeface="Arial" charset="0"/>
                <a:cs typeface="Arial" charset="0"/>
              </a:rPr>
              <a:t>Licensing is often an easy way.</a:t>
            </a:r>
          </a:p>
          <a:p>
            <a:pPr lvl="1">
              <a:buFontTx/>
              <a:buChar char="•"/>
            </a:pPr>
            <a:r>
              <a:rPr lang="en-US" smtClean="0">
                <a:latin typeface="Arial" charset="0"/>
                <a:cs typeface="Arial" charset="0"/>
              </a:rPr>
              <a:t> The licensee in the foreign market takes most of the risk, because it must make some initial investment to get started.  </a:t>
            </a:r>
          </a:p>
          <a:p>
            <a:pPr lvl="1">
              <a:buFontTx/>
              <a:buChar char="•"/>
            </a:pPr>
            <a:r>
              <a:rPr lang="en-US" smtClean="0">
                <a:latin typeface="Arial" charset="0"/>
                <a:cs typeface="Arial" charset="0"/>
              </a:rPr>
              <a:t> If good partners are available, this can be an effective way to enter a market. </a:t>
            </a:r>
          </a:p>
          <a:p>
            <a:r>
              <a:rPr lang="en-US" b="1" smtClean="0">
                <a:latin typeface="Arial" charset="0"/>
                <a:cs typeface="Arial" charset="0"/>
                <a:sym typeface="Wingdings" pitchFamily="2" charset="2"/>
              </a:rPr>
              <a:t> </a:t>
            </a:r>
            <a:r>
              <a:rPr lang="en-US" b="1" u="sng" smtClean="0">
                <a:latin typeface="Arial" charset="0"/>
                <a:cs typeface="Arial" charset="0"/>
              </a:rPr>
              <a:t>Management contracting sells know-how:</a:t>
            </a:r>
          </a:p>
          <a:p>
            <a:pPr lvl="1">
              <a:buFontTx/>
              <a:buChar char="•"/>
            </a:pPr>
            <a:r>
              <a:rPr lang="en-US" smtClean="0">
                <a:latin typeface="Arial" charset="0"/>
                <a:cs typeface="Arial" charset="0"/>
              </a:rPr>
              <a:t> Relatively low risk approach to international marketing.</a:t>
            </a:r>
          </a:p>
          <a:p>
            <a:pPr lvl="1">
              <a:buFontTx/>
              <a:buChar char="•"/>
            </a:pPr>
            <a:r>
              <a:rPr lang="en-US" smtClean="0">
                <a:latin typeface="Arial" charset="0"/>
                <a:cs typeface="Arial" charset="0"/>
              </a:rPr>
              <a:t> Can be especially important in developing nations or ones where the government is less stable. </a:t>
            </a:r>
          </a:p>
          <a:p>
            <a:r>
              <a:rPr lang="en-US" b="1" smtClean="0">
                <a:latin typeface="Arial" charset="0"/>
                <a:cs typeface="Arial" charset="0"/>
                <a:sym typeface="Wingdings" pitchFamily="2" charset="2"/>
              </a:rPr>
              <a:t> </a:t>
            </a:r>
            <a:r>
              <a:rPr lang="en-US" b="1" u="sng" smtClean="0">
                <a:latin typeface="Arial" charset="0"/>
                <a:cs typeface="Arial" charset="0"/>
              </a:rPr>
              <a:t>Joint venture increases involvement:</a:t>
            </a:r>
          </a:p>
          <a:p>
            <a:pPr lvl="1">
              <a:buFontTx/>
              <a:buChar char="•"/>
            </a:pPr>
            <a:r>
              <a:rPr lang="en-US" smtClean="0">
                <a:latin typeface="Arial" charset="0"/>
                <a:cs typeface="Arial" charset="0"/>
              </a:rPr>
              <a:t> Sometimes this is the only way a firm can enter a new market. </a:t>
            </a:r>
          </a:p>
          <a:p>
            <a:r>
              <a:rPr lang="en-US" b="1" smtClean="0">
                <a:latin typeface="Arial" charset="0"/>
                <a:cs typeface="Arial" charset="0"/>
                <a:sym typeface="Wingdings" pitchFamily="2" charset="2"/>
              </a:rPr>
              <a:t> </a:t>
            </a:r>
            <a:r>
              <a:rPr lang="en-US" b="1" u="sng" smtClean="0">
                <a:latin typeface="Arial" charset="0"/>
                <a:cs typeface="Arial" charset="0"/>
              </a:rPr>
              <a:t>Direct investment involves ownership.</a:t>
            </a:r>
          </a:p>
          <a:p>
            <a:pPr lvl="1">
              <a:buFontTx/>
              <a:buChar char="•"/>
            </a:pPr>
            <a:r>
              <a:rPr lang="en-US" smtClean="0">
                <a:latin typeface="Arial" charset="0"/>
                <a:cs typeface="Arial" charset="0"/>
              </a:rPr>
              <a:t> It is a big commitment and usually means greater risks. </a:t>
            </a:r>
          </a:p>
          <a:p>
            <a:endParaRPr lang="en-US" smtClean="0">
              <a:latin typeface="Arial" charset="0"/>
              <a:cs typeface="Arial" charset="0"/>
            </a:endParaRPr>
          </a:p>
          <a:p>
            <a:endParaRPr lang="en-US" sz="1100" smtClean="0">
              <a:latin typeface="Arial" charset="0"/>
              <a:cs typeface="Arial" charset="0"/>
            </a:endParaRPr>
          </a:p>
        </p:txBody>
      </p:sp>
      <p:sp>
        <p:nvSpPr>
          <p:cNvPr id="69635"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273-275.</a:t>
            </a:r>
          </a:p>
        </p:txBody>
      </p:sp>
      <p:sp>
        <p:nvSpPr>
          <p:cNvPr id="69636" name="Rectangle 7"/>
          <p:cNvSpPr>
            <a:spLocks noGrp="1" noChangeArrowheads="1"/>
          </p:cNvSpPr>
          <p:nvPr>
            <p:ph type="sldNum" sz="quarter" idx="5"/>
          </p:nvPr>
        </p:nvSpPr>
        <p:spPr>
          <a:noFill/>
          <a:ln>
            <a:miter lim="800000"/>
            <a:headEnd/>
            <a:tailEnd/>
          </a:ln>
        </p:spPr>
        <p:txBody>
          <a:bodyPr/>
          <a:lstStyle/>
          <a:p>
            <a:fld id="{CF2615C2-37E1-4A4D-B818-532A22C1701D}" type="slidenum">
              <a:rPr lang="en-US" smtClean="0">
                <a:solidFill>
                  <a:srgbClr val="000000"/>
                </a:solidFill>
                <a:latin typeface="Arial" charset="0"/>
                <a:cs typeface="Arial" charset="0"/>
              </a:rPr>
              <a:pPr/>
              <a:t>28</a:t>
            </a:fld>
            <a:endParaRPr lang="en-US" smtClean="0">
              <a:solidFill>
                <a:srgbClr val="000000"/>
              </a:solidFill>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At the end of this presentation, you should:</a:t>
            </a:r>
          </a:p>
          <a:p>
            <a:pPr>
              <a:defRPr/>
            </a:pPr>
            <a:endParaRPr lang="en-US" dirty="0" smtClean="0"/>
          </a:p>
          <a:p>
            <a:pPr>
              <a:defRPr/>
            </a:pPr>
            <a:r>
              <a:rPr lang="en-US" dirty="0" smtClean="0"/>
              <a:t>1.  Understand what product classes suggest about Place objectives.</a:t>
            </a:r>
          </a:p>
          <a:p>
            <a:pPr>
              <a:defRPr/>
            </a:pPr>
            <a:r>
              <a:rPr lang="en-US" dirty="0" smtClean="0"/>
              <a:t>2.  Understand why some firms use direct channel systems while others work with intermediaries and indirect systems.</a:t>
            </a:r>
          </a:p>
          <a:p>
            <a:pPr>
              <a:defRPr/>
            </a:pPr>
            <a:r>
              <a:rPr lang="en-US" dirty="0" smtClean="0"/>
              <a:t>3.  Understand how and why marketing specialists develop to make channel systems more effective.</a:t>
            </a:r>
          </a:p>
          <a:p>
            <a:pPr>
              <a:defRPr/>
            </a:pPr>
            <a:r>
              <a:rPr lang="en-US" dirty="0" smtClean="0"/>
              <a:t>4.  Understand how to develop cooperative relationships and avoid conflict in channel systems.</a:t>
            </a:r>
          </a:p>
          <a:p>
            <a:pPr>
              <a:defRPr/>
            </a:pPr>
            <a:r>
              <a:rPr lang="en-US" dirty="0" smtClean="0"/>
              <a:t>5.  Know how channel members in vertical marketing systems shift and share functions to meet customer needs.</a:t>
            </a:r>
          </a:p>
          <a:p>
            <a:pPr>
              <a:defRPr/>
            </a:pPr>
            <a:endParaRPr lang="en-US" dirty="0" smtClean="0"/>
          </a:p>
          <a:p>
            <a:pPr>
              <a:defRPr/>
            </a:pPr>
            <a:endParaRPr lang="en-US" dirty="0" smtClean="0"/>
          </a:p>
          <a:p>
            <a:pPr>
              <a:defRPr/>
            </a:pPr>
            <a:endParaRPr lang="en-US" dirty="0" smtClean="0"/>
          </a:p>
          <a:p>
            <a:pPr marL="266669" indent="-266669">
              <a:defRPr/>
            </a:pPr>
            <a:endParaRPr lang="en-US" dirty="0" smtClean="0"/>
          </a:p>
        </p:txBody>
      </p:sp>
      <p:sp>
        <p:nvSpPr>
          <p:cNvPr id="71683"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254.</a:t>
            </a:r>
          </a:p>
        </p:txBody>
      </p:sp>
      <p:sp>
        <p:nvSpPr>
          <p:cNvPr id="71684" name="Rectangle 7"/>
          <p:cNvSpPr>
            <a:spLocks noGrp="1" noChangeArrowheads="1"/>
          </p:cNvSpPr>
          <p:nvPr>
            <p:ph type="sldNum" sz="quarter" idx="5"/>
          </p:nvPr>
        </p:nvSpPr>
        <p:spPr>
          <a:noFill/>
          <a:ln>
            <a:miter lim="800000"/>
            <a:headEnd/>
            <a:tailEnd/>
          </a:ln>
        </p:spPr>
        <p:txBody>
          <a:bodyPr/>
          <a:lstStyle/>
          <a:p>
            <a:fld id="{969D45E9-B6BE-4B8A-8F9B-FABA2E86BAD1}" type="slidenum">
              <a:rPr lang="en-US" smtClean="0">
                <a:solidFill>
                  <a:srgbClr val="000000"/>
                </a:solidFill>
                <a:latin typeface="Arial" charset="0"/>
                <a:cs typeface="Arial" charset="0"/>
              </a:rPr>
              <a:pPr/>
              <a:t>29</a:t>
            </a:fld>
            <a:endParaRPr lang="en-US" smtClean="0">
              <a:solidFill>
                <a:srgbClr val="000000"/>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marL="261713" indent="-261713">
              <a:defRPr/>
            </a:pPr>
            <a:r>
              <a:rPr lang="en-US" b="1" dirty="0" smtClean="0"/>
              <a:t>At the end of this presentation, you should be able to:</a:t>
            </a:r>
          </a:p>
          <a:p>
            <a:pPr marL="261713" indent="-261713">
              <a:defRPr/>
            </a:pPr>
            <a:endParaRPr lang="en-US" dirty="0" smtClean="0"/>
          </a:p>
          <a:p>
            <a:pPr marL="261713" indent="-261713">
              <a:buFontTx/>
              <a:buAutoNum type="arabicPeriod" startAt="6"/>
              <a:defRPr/>
            </a:pPr>
            <a:r>
              <a:rPr lang="en-US" dirty="0" smtClean="0"/>
              <a:t>Understand the differences between intensive, selective, and exclusive distribution.</a:t>
            </a:r>
          </a:p>
          <a:p>
            <a:pPr marL="261713" indent="-261713">
              <a:buFontTx/>
              <a:buAutoNum type="arabicPeriod" startAt="6"/>
              <a:defRPr/>
            </a:pPr>
            <a:r>
              <a:rPr lang="en-US" dirty="0" smtClean="0"/>
              <a:t>Know how multichannel distribution and reverse channels operate.</a:t>
            </a:r>
          </a:p>
          <a:p>
            <a:pPr marL="261713" indent="-261713">
              <a:buFontTx/>
              <a:buAutoNum type="arabicPeriod" startAt="6"/>
              <a:defRPr/>
            </a:pPr>
            <a:r>
              <a:rPr lang="en-US" dirty="0" smtClean="0"/>
              <a:t>Know the main approaches firms use to reach customers in international markets.</a:t>
            </a:r>
          </a:p>
          <a:p>
            <a:pPr marL="261713" indent="-261713">
              <a:buFontTx/>
              <a:buAutoNum type="arabicPeriod" startAt="6"/>
              <a:defRPr/>
            </a:pPr>
            <a:r>
              <a:rPr lang="en-US" dirty="0" smtClean="0"/>
              <a:t>Understand important new terms.</a:t>
            </a:r>
          </a:p>
          <a:p>
            <a:pPr marL="261713" indent="-261713">
              <a:defRPr/>
            </a:pPr>
            <a:endParaRPr lang="en-US" dirty="0" smtClean="0"/>
          </a:p>
          <a:p>
            <a:pPr marL="261713" indent="-261713">
              <a:defRPr/>
            </a:pPr>
            <a:endParaRPr lang="en-US" dirty="0" smtClean="0"/>
          </a:p>
          <a:p>
            <a:pPr marL="266669" indent="-266669">
              <a:defRPr/>
            </a:pPr>
            <a:endParaRPr lang="en-US" dirty="0" smtClean="0"/>
          </a:p>
        </p:txBody>
      </p:sp>
      <p:sp>
        <p:nvSpPr>
          <p:cNvPr id="15363" name="Text Box 4"/>
          <p:cNvSpPr txBox="1">
            <a:spLocks noChangeArrowheads="1"/>
          </p:cNvSpPr>
          <p:nvPr/>
        </p:nvSpPr>
        <p:spPr bwMode="auto">
          <a:xfrm>
            <a:off x="4294188" y="395288"/>
            <a:ext cx="2360612"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 254.</a:t>
            </a:r>
          </a:p>
        </p:txBody>
      </p:sp>
      <p:sp>
        <p:nvSpPr>
          <p:cNvPr id="15364" name="TextBox 4"/>
          <p:cNvSpPr txBox="1">
            <a:spLocks noChangeArrowheads="1"/>
          </p:cNvSpPr>
          <p:nvPr/>
        </p:nvSpPr>
        <p:spPr bwMode="auto">
          <a:xfrm>
            <a:off x="6429375" y="8853488"/>
            <a:ext cx="357188" cy="271462"/>
          </a:xfrm>
          <a:prstGeom prst="rect">
            <a:avLst/>
          </a:prstGeom>
          <a:noFill/>
          <a:ln w="9525">
            <a:noFill/>
            <a:miter lim="800000"/>
            <a:headEnd/>
            <a:tailEnd/>
          </a:ln>
        </p:spPr>
        <p:txBody>
          <a:bodyPr lIns="86491" tIns="43246" rIns="86491" bIns="43246">
            <a:spAutoFit/>
          </a:bodyPr>
          <a:lstStyle/>
          <a:p>
            <a:pPr algn="ctr"/>
            <a:r>
              <a:rPr lang="en-US" sz="1200">
                <a:solidFill>
                  <a:srgbClr val="000000"/>
                </a:solidFill>
              </a:rPr>
              <a:t>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marL="261713" indent="-261713">
              <a:defRPr/>
            </a:pPr>
            <a:r>
              <a:rPr lang="en-US" b="1" dirty="0" smtClean="0"/>
              <a:t>At the end of this presentation, you should be able to:</a:t>
            </a:r>
          </a:p>
          <a:p>
            <a:pPr marL="261713" indent="-261713">
              <a:defRPr/>
            </a:pPr>
            <a:endParaRPr lang="en-US" dirty="0" smtClean="0"/>
          </a:p>
          <a:p>
            <a:pPr marL="261713" indent="-261713">
              <a:buFontTx/>
              <a:buAutoNum type="arabicPeriod" startAt="6"/>
              <a:defRPr/>
            </a:pPr>
            <a:r>
              <a:rPr lang="en-US" dirty="0" smtClean="0"/>
              <a:t>Understand the differences between intensive, selective, and exclusive distribution.</a:t>
            </a:r>
          </a:p>
          <a:p>
            <a:pPr marL="261713" indent="-261713">
              <a:buFontTx/>
              <a:buAutoNum type="arabicPeriod" startAt="6"/>
              <a:defRPr/>
            </a:pPr>
            <a:r>
              <a:rPr lang="en-US" dirty="0" smtClean="0"/>
              <a:t>Know how multichannel distribution and reverse channels operate.</a:t>
            </a:r>
          </a:p>
          <a:p>
            <a:pPr marL="261713" indent="-261713">
              <a:buFontTx/>
              <a:buAutoNum type="arabicPeriod" startAt="6"/>
              <a:defRPr/>
            </a:pPr>
            <a:r>
              <a:rPr lang="en-US" dirty="0" smtClean="0"/>
              <a:t>Know the main approaches firms use to reach customers in international markets.</a:t>
            </a:r>
          </a:p>
          <a:p>
            <a:pPr marL="261713" indent="-261713">
              <a:buFontTx/>
              <a:buAutoNum type="arabicPeriod" startAt="6"/>
              <a:defRPr/>
            </a:pPr>
            <a:r>
              <a:rPr lang="en-US" dirty="0" smtClean="0"/>
              <a:t>Understand important new terms.</a:t>
            </a:r>
          </a:p>
          <a:p>
            <a:pPr marL="261713" indent="-261713">
              <a:defRPr/>
            </a:pPr>
            <a:endParaRPr lang="en-US" dirty="0" smtClean="0"/>
          </a:p>
          <a:p>
            <a:pPr marL="261713" indent="-261713">
              <a:defRPr/>
            </a:pPr>
            <a:endParaRPr lang="en-US" dirty="0" smtClean="0"/>
          </a:p>
          <a:p>
            <a:pPr marL="266669" indent="-266669">
              <a:defRPr/>
            </a:pPr>
            <a:endParaRPr lang="en-US" dirty="0" smtClean="0"/>
          </a:p>
        </p:txBody>
      </p:sp>
      <p:sp>
        <p:nvSpPr>
          <p:cNvPr id="73731" name="Text Box 4"/>
          <p:cNvSpPr txBox="1">
            <a:spLocks noChangeArrowheads="1"/>
          </p:cNvSpPr>
          <p:nvPr/>
        </p:nvSpPr>
        <p:spPr bwMode="auto">
          <a:xfrm>
            <a:off x="4294188" y="395288"/>
            <a:ext cx="2360612"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246.</a:t>
            </a:r>
          </a:p>
        </p:txBody>
      </p:sp>
      <p:sp>
        <p:nvSpPr>
          <p:cNvPr id="73732" name="Rectangle 7"/>
          <p:cNvSpPr>
            <a:spLocks noGrp="1" noChangeArrowheads="1"/>
          </p:cNvSpPr>
          <p:nvPr>
            <p:ph type="sldNum" sz="quarter" idx="5"/>
          </p:nvPr>
        </p:nvSpPr>
        <p:spPr>
          <a:noFill/>
          <a:ln>
            <a:miter lim="800000"/>
            <a:headEnd/>
            <a:tailEnd/>
          </a:ln>
        </p:spPr>
        <p:txBody>
          <a:bodyPr/>
          <a:lstStyle/>
          <a:p>
            <a:fld id="{54D1D93B-7804-416D-8331-2D3380FA6C96}" type="slidenum">
              <a:rPr lang="en-US" smtClean="0">
                <a:solidFill>
                  <a:srgbClr val="000000"/>
                </a:solidFill>
                <a:latin typeface="Arial" charset="0"/>
                <a:cs typeface="Arial" charset="0"/>
              </a:rPr>
              <a:pPr/>
              <a:t>30</a:t>
            </a:fld>
            <a:endParaRPr lang="en-US" smtClean="0">
              <a:solidFill>
                <a:srgbClr val="000000"/>
              </a:solidFill>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xfrm>
            <a:off x="503238" y="539750"/>
            <a:ext cx="3162300" cy="2373313"/>
          </a:xfrm>
          <a:ln/>
        </p:spPr>
      </p:sp>
      <p:sp>
        <p:nvSpPr>
          <p:cNvPr id="75779" name="Notes Placeholder 2"/>
          <p:cNvSpPr>
            <a:spLocks noGrp="1"/>
          </p:cNvSpPr>
          <p:nvPr>
            <p:ph type="body" idx="1"/>
          </p:nvPr>
        </p:nvSpPr>
        <p:spPr>
          <a:xfrm>
            <a:off x="179388" y="3076575"/>
            <a:ext cx="6367462" cy="5565775"/>
          </a:xfrm>
          <a:extLst>
            <a:ext uri="{909E8E84-426E-40DD-AFC4-6F175D3DCCD1}"/>
            <a:ext uri="{91240B29-F687-4F45-9708-019B960494DF}"/>
          </a:extLst>
        </p:spPr>
        <p:txBody>
          <a:bodyPr/>
          <a:lstStyle/>
          <a:p>
            <a:pPr>
              <a:lnSpc>
                <a:spcPct val="90000"/>
              </a:lnSpc>
              <a:defRPr/>
            </a:pPr>
            <a:r>
              <a:rPr lang="en-US" sz="1050" b="1" dirty="0" smtClean="0"/>
              <a:t>Summary Overview</a:t>
            </a:r>
          </a:p>
          <a:p>
            <a:pPr>
              <a:lnSpc>
                <a:spcPct val="90000"/>
              </a:lnSpc>
              <a:defRPr/>
            </a:pPr>
            <a:r>
              <a:rPr lang="en-US" sz="1050" dirty="0" smtClean="0"/>
              <a:t>These are key terms you should be familiar with based upon the material in this presentation.</a:t>
            </a:r>
          </a:p>
          <a:p>
            <a:pPr>
              <a:lnSpc>
                <a:spcPct val="90000"/>
              </a:lnSpc>
              <a:defRPr/>
            </a:pPr>
            <a:r>
              <a:rPr lang="en-US" sz="1050" b="1" dirty="0" smtClean="0"/>
              <a:t>Key Issues</a:t>
            </a:r>
            <a:r>
              <a:rPr lang="en-US" sz="1050" b="1" u="sng" dirty="0" smtClean="0"/>
              <a:t> </a:t>
            </a:r>
          </a:p>
          <a:p>
            <a:pPr>
              <a:lnSpc>
                <a:spcPct val="90000"/>
              </a:lnSpc>
              <a:defRPr/>
            </a:pPr>
            <a:r>
              <a:rPr lang="en-US" sz="1050" u="sng" dirty="0" smtClean="0">
                <a:cs typeface="Times New Roman" pitchFamily="18" charset="0"/>
              </a:rPr>
              <a:t>Place</a:t>
            </a:r>
            <a:r>
              <a:rPr lang="en-US" sz="1050" dirty="0" smtClean="0">
                <a:cs typeface="Times New Roman" pitchFamily="18" charset="0"/>
              </a:rPr>
              <a:t>: making goods and services available in the right quantities and locations--when customers want them.</a:t>
            </a:r>
          </a:p>
          <a:p>
            <a:pPr>
              <a:lnSpc>
                <a:spcPct val="90000"/>
              </a:lnSpc>
              <a:defRPr/>
            </a:pPr>
            <a:r>
              <a:rPr lang="en-US" sz="1050" u="sng" dirty="0" smtClean="0">
                <a:cs typeface="Times New Roman" pitchFamily="18" charset="0"/>
              </a:rPr>
              <a:t>Channel of distribution</a:t>
            </a:r>
            <a:r>
              <a:rPr lang="en-US" sz="1050" dirty="0" smtClean="0">
                <a:cs typeface="Times New Roman" pitchFamily="18" charset="0"/>
              </a:rPr>
              <a:t>: any series of firms or individuals who participate in the flow of products from producer to final user or consumer.</a:t>
            </a:r>
          </a:p>
          <a:p>
            <a:pPr>
              <a:lnSpc>
                <a:spcPct val="90000"/>
              </a:lnSpc>
              <a:defRPr/>
            </a:pPr>
            <a:r>
              <a:rPr lang="en-US" sz="1050" u="sng" dirty="0" smtClean="0">
                <a:cs typeface="Times New Roman" pitchFamily="18" charset="0"/>
              </a:rPr>
              <a:t>Direct marketing</a:t>
            </a:r>
            <a:r>
              <a:rPr lang="en-US" sz="1050" dirty="0" smtClean="0">
                <a:cs typeface="Times New Roman" pitchFamily="18" charset="0"/>
              </a:rPr>
              <a:t>: direct communication between a seller and an individual customer using a promotion method other than face-to-face personal selling.</a:t>
            </a:r>
          </a:p>
          <a:p>
            <a:pPr>
              <a:lnSpc>
                <a:spcPct val="90000"/>
              </a:lnSpc>
              <a:defRPr/>
            </a:pPr>
            <a:r>
              <a:rPr lang="en-US" sz="1050" u="sng" dirty="0" smtClean="0">
                <a:cs typeface="Times New Roman" pitchFamily="18" charset="0"/>
              </a:rPr>
              <a:t>Discrepancy of quantity</a:t>
            </a:r>
            <a:r>
              <a:rPr lang="en-US" sz="1050" dirty="0" smtClean="0">
                <a:cs typeface="Times New Roman" pitchFamily="18" charset="0"/>
              </a:rPr>
              <a:t>: the difference between the quantity of products it is economical for a producer to make and the quantity final users or consumers normally want.</a:t>
            </a:r>
          </a:p>
          <a:p>
            <a:pPr>
              <a:lnSpc>
                <a:spcPct val="90000"/>
              </a:lnSpc>
              <a:defRPr/>
            </a:pPr>
            <a:r>
              <a:rPr lang="en-US" sz="1050" u="sng" dirty="0" smtClean="0">
                <a:cs typeface="Times New Roman" pitchFamily="18" charset="0"/>
              </a:rPr>
              <a:t>Discrepancy of assortment</a:t>
            </a:r>
            <a:r>
              <a:rPr lang="en-US" sz="1050" dirty="0" smtClean="0">
                <a:cs typeface="Times New Roman" pitchFamily="18" charset="0"/>
              </a:rPr>
              <a:t>: the difference between the lines a typical producer makes and the assortment final consumers or users want.</a:t>
            </a:r>
          </a:p>
          <a:p>
            <a:pPr>
              <a:lnSpc>
                <a:spcPct val="90000"/>
              </a:lnSpc>
              <a:defRPr/>
            </a:pPr>
            <a:r>
              <a:rPr lang="en-US" sz="1050" u="sng" dirty="0" smtClean="0">
                <a:cs typeface="Times New Roman" pitchFamily="18" charset="0"/>
              </a:rPr>
              <a:t>Regrouping activities</a:t>
            </a:r>
            <a:r>
              <a:rPr lang="en-US" sz="1050" dirty="0" smtClean="0">
                <a:cs typeface="Times New Roman" pitchFamily="18" charset="0"/>
              </a:rPr>
              <a:t>: adjusting the quantities and/or assortments of products handled at each level in a channel of distribution.</a:t>
            </a:r>
          </a:p>
          <a:p>
            <a:pPr>
              <a:lnSpc>
                <a:spcPct val="90000"/>
              </a:lnSpc>
              <a:defRPr/>
            </a:pPr>
            <a:r>
              <a:rPr lang="en-US" sz="1050" u="sng" dirty="0" smtClean="0">
                <a:cs typeface="Times New Roman" pitchFamily="18" charset="0"/>
              </a:rPr>
              <a:t>Accumulating</a:t>
            </a:r>
            <a:r>
              <a:rPr lang="en-US" sz="1050" dirty="0" smtClean="0">
                <a:cs typeface="Times New Roman" pitchFamily="18" charset="0"/>
              </a:rPr>
              <a:t>: collecting products from many small producers.</a:t>
            </a:r>
          </a:p>
          <a:p>
            <a:pPr>
              <a:lnSpc>
                <a:spcPct val="90000"/>
              </a:lnSpc>
              <a:defRPr/>
            </a:pPr>
            <a:r>
              <a:rPr lang="en-US" sz="1050" u="sng" dirty="0" smtClean="0">
                <a:cs typeface="Times New Roman" pitchFamily="18" charset="0"/>
              </a:rPr>
              <a:t>Bulk‑breaking</a:t>
            </a:r>
            <a:r>
              <a:rPr lang="en-US" sz="1050" dirty="0" smtClean="0">
                <a:cs typeface="Times New Roman" pitchFamily="18" charset="0"/>
              </a:rPr>
              <a:t>: dividing larger quantities into smaller quantities as products get closer to the final market.</a:t>
            </a:r>
          </a:p>
          <a:p>
            <a:pPr>
              <a:lnSpc>
                <a:spcPct val="90000"/>
              </a:lnSpc>
              <a:defRPr/>
            </a:pPr>
            <a:r>
              <a:rPr lang="en-US" sz="1050" u="sng" dirty="0" smtClean="0">
                <a:cs typeface="Times New Roman" pitchFamily="18" charset="0"/>
              </a:rPr>
              <a:t>Sorting</a:t>
            </a:r>
            <a:r>
              <a:rPr lang="en-US" sz="1050" dirty="0" smtClean="0">
                <a:cs typeface="Times New Roman" pitchFamily="18" charset="0"/>
              </a:rPr>
              <a:t>: separating products into grades and qualities desired by different target markets.</a:t>
            </a:r>
          </a:p>
          <a:p>
            <a:pPr>
              <a:lnSpc>
                <a:spcPct val="90000"/>
              </a:lnSpc>
              <a:defRPr/>
            </a:pPr>
            <a:r>
              <a:rPr lang="en-US" sz="1050" u="sng" dirty="0" smtClean="0">
                <a:cs typeface="Times New Roman" pitchFamily="18" charset="0"/>
              </a:rPr>
              <a:t>Assorting</a:t>
            </a:r>
            <a:r>
              <a:rPr lang="en-US" sz="1050" dirty="0" smtClean="0">
                <a:cs typeface="Times New Roman" pitchFamily="18" charset="0"/>
              </a:rPr>
              <a:t>: putting together a variety of products to give a target market what it wants.</a:t>
            </a:r>
          </a:p>
          <a:p>
            <a:pPr>
              <a:lnSpc>
                <a:spcPct val="90000"/>
              </a:lnSpc>
              <a:defRPr/>
            </a:pPr>
            <a:r>
              <a:rPr lang="en-US" sz="1050" u="sng" dirty="0" smtClean="0">
                <a:cs typeface="Times New Roman" pitchFamily="18" charset="0"/>
              </a:rPr>
              <a:t>Traditional channel systems</a:t>
            </a:r>
            <a:r>
              <a:rPr lang="en-US" sz="1050" dirty="0" smtClean="0">
                <a:cs typeface="Times New Roman" pitchFamily="18" charset="0"/>
              </a:rPr>
              <a:t>: a channel in which the various channel members make little or no effort to cooperate with each other.</a:t>
            </a:r>
          </a:p>
          <a:p>
            <a:pPr>
              <a:lnSpc>
                <a:spcPct val="90000"/>
              </a:lnSpc>
              <a:defRPr/>
            </a:pPr>
            <a:r>
              <a:rPr lang="en-US" sz="1050" u="sng" dirty="0" smtClean="0">
                <a:cs typeface="Times New Roman" pitchFamily="18" charset="0"/>
              </a:rPr>
              <a:t>Channel captain</a:t>
            </a:r>
            <a:r>
              <a:rPr lang="en-US" sz="1050" dirty="0" smtClean="0">
                <a:cs typeface="Times New Roman" pitchFamily="18" charset="0"/>
              </a:rPr>
              <a:t>: a manager who helps direct the activities of a whole channel and tries to avoid‑‑or solve‑‑channel conflicts.</a:t>
            </a:r>
          </a:p>
          <a:p>
            <a:pPr>
              <a:lnSpc>
                <a:spcPct val="90000"/>
              </a:lnSpc>
              <a:defRPr/>
            </a:pPr>
            <a:r>
              <a:rPr lang="en-US" sz="1050" u="sng" dirty="0" smtClean="0">
                <a:cs typeface="Times New Roman" pitchFamily="18" charset="0"/>
              </a:rPr>
              <a:t>Vertical marketing systems</a:t>
            </a:r>
            <a:r>
              <a:rPr lang="en-US" sz="1050" dirty="0" smtClean="0">
                <a:cs typeface="Times New Roman" pitchFamily="18" charset="0"/>
              </a:rPr>
              <a:t>: channel systems in which the whole channel focuses on the same target market at the end of the channel.</a:t>
            </a:r>
          </a:p>
          <a:p>
            <a:pPr>
              <a:lnSpc>
                <a:spcPct val="90000"/>
              </a:lnSpc>
              <a:defRPr/>
            </a:pPr>
            <a:r>
              <a:rPr lang="en-US" sz="1050" u="sng" dirty="0" smtClean="0">
                <a:cs typeface="Times New Roman" pitchFamily="18" charset="0"/>
              </a:rPr>
              <a:t>Corporate channel systems</a:t>
            </a:r>
            <a:r>
              <a:rPr lang="en-US" sz="1050" dirty="0" smtClean="0">
                <a:cs typeface="Times New Roman" pitchFamily="18" charset="0"/>
              </a:rPr>
              <a:t>: corporate ownership all along the channel.</a:t>
            </a:r>
          </a:p>
          <a:p>
            <a:pPr>
              <a:lnSpc>
                <a:spcPct val="90000"/>
              </a:lnSpc>
              <a:defRPr/>
            </a:pPr>
            <a:r>
              <a:rPr lang="en-US" sz="1050" u="sng" dirty="0" smtClean="0">
                <a:cs typeface="Times New Roman" pitchFamily="18" charset="0"/>
              </a:rPr>
              <a:t>Vertical integration</a:t>
            </a:r>
            <a:r>
              <a:rPr lang="en-US" sz="1050" dirty="0" smtClean="0">
                <a:cs typeface="Times New Roman" pitchFamily="18" charset="0"/>
              </a:rPr>
              <a:t>: acquiring firms at different levels of channel activity.</a:t>
            </a:r>
          </a:p>
          <a:p>
            <a:pPr>
              <a:lnSpc>
                <a:spcPct val="90000"/>
              </a:lnSpc>
              <a:defRPr/>
            </a:pPr>
            <a:r>
              <a:rPr lang="en-US" sz="1050" u="sng" dirty="0" smtClean="0">
                <a:cs typeface="Times New Roman" pitchFamily="18" charset="0"/>
              </a:rPr>
              <a:t>Administered channel systems</a:t>
            </a:r>
            <a:r>
              <a:rPr lang="en-US" sz="1050" dirty="0" smtClean="0">
                <a:cs typeface="Times New Roman" pitchFamily="18" charset="0"/>
              </a:rPr>
              <a:t>: various channel members informally agree to cooperate with each other.</a:t>
            </a:r>
          </a:p>
          <a:p>
            <a:pPr>
              <a:lnSpc>
                <a:spcPct val="90000"/>
              </a:lnSpc>
              <a:defRPr/>
            </a:pPr>
            <a:r>
              <a:rPr lang="en-US" sz="1050" u="sng" dirty="0" smtClean="0">
                <a:cs typeface="Times New Roman" pitchFamily="18" charset="0"/>
              </a:rPr>
              <a:t>Contractual channel systems</a:t>
            </a:r>
            <a:r>
              <a:rPr lang="en-US" sz="1050" dirty="0" smtClean="0">
                <a:cs typeface="Times New Roman" pitchFamily="18" charset="0"/>
              </a:rPr>
              <a:t>: various channel members agree by contract to cooperate with each other.</a:t>
            </a:r>
          </a:p>
          <a:p>
            <a:pPr>
              <a:lnSpc>
                <a:spcPct val="90000"/>
              </a:lnSpc>
              <a:defRPr/>
            </a:pPr>
            <a:endParaRPr lang="en-US" sz="1050" dirty="0" smtClean="0"/>
          </a:p>
          <a:p>
            <a:pPr>
              <a:lnSpc>
                <a:spcPct val="80000"/>
              </a:lnSpc>
              <a:defRPr/>
            </a:pPr>
            <a:endParaRPr lang="en-US" sz="1050" dirty="0" smtClean="0"/>
          </a:p>
        </p:txBody>
      </p:sp>
      <p:sp>
        <p:nvSpPr>
          <p:cNvPr id="2" name="Text Box 3"/>
          <p:cNvSpPr txBox="1">
            <a:spLocks noChangeArrowheads="1"/>
          </p:cNvSpPr>
          <p:nvPr/>
        </p:nvSpPr>
        <p:spPr bwMode="auto">
          <a:xfrm>
            <a:off x="4294188" y="395288"/>
            <a:ext cx="2387600" cy="1036637"/>
          </a:xfrm>
          <a:prstGeom prst="rect">
            <a:avLst/>
          </a:prstGeom>
          <a:noFill/>
          <a:ln w="9525">
            <a:noFill/>
            <a:miter lim="800000"/>
            <a:headEnd/>
            <a:tailEnd/>
          </a:ln>
        </p:spPr>
        <p:txBody>
          <a:bodyPr lIns="91551" tIns="45776" rIns="91551" bIns="45776">
            <a:spAutoFit/>
          </a:bodyPr>
          <a:lstStyle/>
          <a:p>
            <a:pPr>
              <a:spcBef>
                <a:spcPct val="50000"/>
              </a:spcBef>
            </a:pPr>
            <a:r>
              <a:rPr lang="en-US" sz="2300" b="1" baseline="-25000">
                <a:solidFill>
                  <a:srgbClr val="000000"/>
                </a:solidFill>
              </a:rPr>
              <a:t>This slide refers to boldfaced terms appearing in Chapter 10.</a:t>
            </a:r>
          </a:p>
        </p:txBody>
      </p:sp>
      <p:sp>
        <p:nvSpPr>
          <p:cNvPr id="75780" name="Rectangle 7"/>
          <p:cNvSpPr>
            <a:spLocks noGrp="1" noChangeArrowheads="1"/>
          </p:cNvSpPr>
          <p:nvPr>
            <p:ph type="sldNum" sz="quarter" idx="5"/>
          </p:nvPr>
        </p:nvSpPr>
        <p:spPr>
          <a:noFill/>
          <a:ln>
            <a:miter lim="800000"/>
            <a:headEnd/>
            <a:tailEnd/>
          </a:ln>
        </p:spPr>
        <p:txBody>
          <a:bodyPr/>
          <a:lstStyle/>
          <a:p>
            <a:fld id="{C124FA06-7691-4189-A8A7-1F2EDFA3E14C}" type="slidenum">
              <a:rPr lang="en-US" smtClean="0">
                <a:solidFill>
                  <a:srgbClr val="000000"/>
                </a:solidFill>
                <a:latin typeface="Arial" charset="0"/>
                <a:cs typeface="Arial" charset="0"/>
              </a:rPr>
              <a:pPr/>
              <a:t>31</a:t>
            </a:fld>
            <a:endParaRPr lang="en-US" smtClean="0">
              <a:solidFill>
                <a:srgbClr val="000000"/>
              </a:solidFill>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xfrm>
            <a:off x="503238" y="539750"/>
            <a:ext cx="3162300" cy="2373313"/>
          </a:xfrm>
          <a:ln/>
        </p:spPr>
      </p:sp>
      <p:sp>
        <p:nvSpPr>
          <p:cNvPr id="77826" name="Notes Placeholder 2"/>
          <p:cNvSpPr>
            <a:spLocks noGrp="1"/>
          </p:cNvSpPr>
          <p:nvPr>
            <p:ph type="body" idx="1"/>
          </p:nvPr>
        </p:nvSpPr>
        <p:spPr>
          <a:xfrm>
            <a:off x="179388" y="3076575"/>
            <a:ext cx="6367462" cy="5565775"/>
          </a:xfrm>
          <a:noFill/>
        </p:spPr>
        <p:txBody>
          <a:bodyPr/>
          <a:lstStyle/>
          <a:p>
            <a:r>
              <a:rPr lang="en-US" sz="1100" b="1" smtClean="0">
                <a:latin typeface="Arial" charset="0"/>
                <a:cs typeface="Arial" charset="0"/>
              </a:rPr>
              <a:t>Summary Overview</a:t>
            </a:r>
          </a:p>
          <a:p>
            <a:r>
              <a:rPr lang="en-US" sz="1100" smtClean="0">
                <a:latin typeface="Arial" charset="0"/>
                <a:cs typeface="Arial" charset="0"/>
              </a:rPr>
              <a:t>These are additional key terms.</a:t>
            </a:r>
          </a:p>
          <a:p>
            <a:r>
              <a:rPr lang="en-US" sz="1100" b="1" smtClean="0">
                <a:latin typeface="Arial" charset="0"/>
                <a:cs typeface="Arial" charset="0"/>
              </a:rPr>
              <a:t>Key Issues</a:t>
            </a:r>
          </a:p>
          <a:p>
            <a:r>
              <a:rPr lang="en-US" sz="1100" u="sng" smtClean="0">
                <a:latin typeface="Arial" charset="0"/>
                <a:cs typeface="Times New Roman" pitchFamily="18" charset="0"/>
              </a:rPr>
              <a:t>Ideal market exposure</a:t>
            </a:r>
            <a:r>
              <a:rPr lang="en-US" sz="1100" smtClean="0">
                <a:latin typeface="Arial" charset="0"/>
                <a:cs typeface="Times New Roman" pitchFamily="18" charset="0"/>
              </a:rPr>
              <a:t>: when a product is available widely enough to satisfy target customers' needs but not exceed them.</a:t>
            </a:r>
          </a:p>
          <a:p>
            <a:r>
              <a:rPr lang="en-US" sz="1100" u="sng" smtClean="0">
                <a:latin typeface="Arial" charset="0"/>
                <a:cs typeface="Times New Roman" pitchFamily="18" charset="0"/>
              </a:rPr>
              <a:t>Intensive distribution</a:t>
            </a:r>
            <a:r>
              <a:rPr lang="en-US" sz="1100" smtClean="0">
                <a:latin typeface="Arial" charset="0"/>
                <a:cs typeface="Times New Roman" pitchFamily="18" charset="0"/>
              </a:rPr>
              <a:t>: selling a product through all responsible and suitable wholesalers or retailers who will stock and/or sell the product.</a:t>
            </a:r>
          </a:p>
          <a:p>
            <a:r>
              <a:rPr lang="en-US" sz="1100" u="sng" smtClean="0">
                <a:latin typeface="Arial" charset="0"/>
                <a:cs typeface="Times New Roman" pitchFamily="18" charset="0"/>
              </a:rPr>
              <a:t>Selective distribution</a:t>
            </a:r>
            <a:r>
              <a:rPr lang="en-US" sz="1100" smtClean="0">
                <a:latin typeface="Arial" charset="0"/>
                <a:cs typeface="Times New Roman" pitchFamily="18" charset="0"/>
              </a:rPr>
              <a:t>: selling through only those intermediaries who will give the product special attention.</a:t>
            </a:r>
          </a:p>
          <a:p>
            <a:r>
              <a:rPr lang="en-US" sz="1100" u="sng" smtClean="0">
                <a:latin typeface="Arial" charset="0"/>
                <a:cs typeface="Times New Roman" pitchFamily="18" charset="0"/>
              </a:rPr>
              <a:t>Exclusive distribution</a:t>
            </a:r>
            <a:r>
              <a:rPr lang="en-US" sz="1100" smtClean="0">
                <a:latin typeface="Arial" charset="0"/>
                <a:cs typeface="Times New Roman" pitchFamily="18" charset="0"/>
              </a:rPr>
              <a:t>: selling through only one intermediary in a particular geographic area.</a:t>
            </a:r>
          </a:p>
          <a:p>
            <a:r>
              <a:rPr lang="en-US" sz="1100" u="sng" smtClean="0">
                <a:latin typeface="Arial" charset="0"/>
                <a:cs typeface="Times New Roman" pitchFamily="18" charset="0"/>
              </a:rPr>
              <a:t>Multichannel distribution</a:t>
            </a:r>
            <a:r>
              <a:rPr lang="en-US" sz="1100" smtClean="0">
                <a:latin typeface="Arial" charset="0"/>
                <a:cs typeface="Times New Roman" pitchFamily="18" charset="0"/>
              </a:rPr>
              <a:t>: when a producer uses several competing channels to reach the same target market--perhaps using several intermediaries in addition to selling directly.</a:t>
            </a:r>
          </a:p>
          <a:p>
            <a:r>
              <a:rPr lang="en-US" sz="1100" u="sng" smtClean="0">
                <a:latin typeface="Arial" charset="0"/>
                <a:cs typeface="Times New Roman" pitchFamily="18" charset="0"/>
              </a:rPr>
              <a:t>Reverse channels</a:t>
            </a:r>
            <a:r>
              <a:rPr lang="en-US" sz="1100" smtClean="0">
                <a:latin typeface="Arial" charset="0"/>
                <a:cs typeface="Times New Roman" pitchFamily="18" charset="0"/>
              </a:rPr>
              <a:t>: channels used to retrieve products that customers no longer want.</a:t>
            </a:r>
          </a:p>
          <a:p>
            <a:r>
              <a:rPr lang="en-US" sz="1100" u="sng" smtClean="0">
                <a:latin typeface="Arial" charset="0"/>
                <a:cs typeface="Times New Roman" pitchFamily="18" charset="0"/>
              </a:rPr>
              <a:t>Exporting:</a:t>
            </a:r>
            <a:r>
              <a:rPr lang="en-US" sz="1100" smtClean="0">
                <a:latin typeface="Arial" charset="0"/>
                <a:cs typeface="Times New Roman" pitchFamily="18" charset="0"/>
              </a:rPr>
              <a:t> selling some of what the firm produces to foreign markets.</a:t>
            </a:r>
            <a:endParaRPr lang="en-US" sz="1100" u="sng" smtClean="0">
              <a:latin typeface="Arial" charset="0"/>
              <a:cs typeface="Times New Roman" pitchFamily="18" charset="0"/>
            </a:endParaRPr>
          </a:p>
          <a:p>
            <a:r>
              <a:rPr lang="en-US" sz="1100" u="sng" smtClean="0">
                <a:latin typeface="Arial" charset="0"/>
                <a:cs typeface="Times New Roman" pitchFamily="18" charset="0"/>
              </a:rPr>
              <a:t>Licensing: </a:t>
            </a:r>
            <a:r>
              <a:rPr lang="en-US" sz="1100" smtClean="0">
                <a:latin typeface="Arial" charset="0"/>
                <a:cs typeface="Times New Roman" pitchFamily="18" charset="0"/>
              </a:rPr>
              <a:t>selling the right to use some process, trademark, patent, or other right for a fee or royalty.</a:t>
            </a:r>
            <a:endParaRPr lang="en-US" sz="1100" u="sng" smtClean="0">
              <a:latin typeface="Arial" charset="0"/>
              <a:cs typeface="Times New Roman" pitchFamily="18" charset="0"/>
            </a:endParaRPr>
          </a:p>
          <a:p>
            <a:r>
              <a:rPr lang="en-US" sz="1100" u="sng" smtClean="0">
                <a:latin typeface="Arial" charset="0"/>
                <a:cs typeface="Times New Roman" pitchFamily="18" charset="0"/>
              </a:rPr>
              <a:t>Management contracting:</a:t>
            </a:r>
            <a:r>
              <a:rPr lang="en-US" sz="1100" smtClean="0">
                <a:latin typeface="Arial" charset="0"/>
                <a:cs typeface="Times New Roman" pitchFamily="18" charset="0"/>
              </a:rPr>
              <a:t> when the seller provides only management and marketing skills – others own the production and distribution facilities. </a:t>
            </a:r>
            <a:endParaRPr lang="en-US" sz="1100" u="sng" smtClean="0">
              <a:latin typeface="Arial" charset="0"/>
              <a:cs typeface="Times New Roman" pitchFamily="18" charset="0"/>
            </a:endParaRPr>
          </a:p>
          <a:p>
            <a:r>
              <a:rPr lang="en-US" sz="1100" u="sng" smtClean="0">
                <a:latin typeface="Arial" charset="0"/>
                <a:cs typeface="Times New Roman" pitchFamily="18" charset="0"/>
              </a:rPr>
              <a:t>Joint venture</a:t>
            </a:r>
            <a:r>
              <a:rPr lang="en-US" sz="1100" smtClean="0">
                <a:latin typeface="Arial" charset="0"/>
                <a:cs typeface="Times New Roman" pitchFamily="18" charset="0"/>
              </a:rPr>
              <a:t>: a domestic firm enters into a partnership with a foreign firm.</a:t>
            </a:r>
          </a:p>
          <a:p>
            <a:r>
              <a:rPr lang="en-US" sz="1100" u="sng" smtClean="0">
                <a:latin typeface="Arial" charset="0"/>
                <a:cs typeface="Times New Roman" pitchFamily="18" charset="0"/>
              </a:rPr>
              <a:t>Direct investment:</a:t>
            </a:r>
            <a:r>
              <a:rPr lang="en-US" sz="1100" smtClean="0">
                <a:latin typeface="Arial" charset="0"/>
                <a:cs typeface="Times New Roman" pitchFamily="18" charset="0"/>
              </a:rPr>
              <a:t> when a parent firm has a division (or owns a separate subsidiary firm) in a foreign market. </a:t>
            </a:r>
            <a:endParaRPr lang="en-US" sz="1100" u="sng" smtClean="0">
              <a:latin typeface="Arial" charset="0"/>
              <a:cs typeface="Times New Roman" pitchFamily="18" charset="0"/>
            </a:endParaRPr>
          </a:p>
          <a:p>
            <a:endParaRPr lang="en-US" sz="1100" smtClean="0">
              <a:latin typeface="Arial" charset="0"/>
              <a:cs typeface="Times New Roman" pitchFamily="18" charset="0"/>
            </a:endParaRPr>
          </a:p>
        </p:txBody>
      </p:sp>
      <p:sp>
        <p:nvSpPr>
          <p:cNvPr id="77827" name="Text Box 3"/>
          <p:cNvSpPr txBox="1">
            <a:spLocks noChangeArrowheads="1"/>
          </p:cNvSpPr>
          <p:nvPr/>
        </p:nvSpPr>
        <p:spPr bwMode="auto">
          <a:xfrm>
            <a:off x="4294188" y="395288"/>
            <a:ext cx="2387600" cy="1036637"/>
          </a:xfrm>
          <a:prstGeom prst="rect">
            <a:avLst/>
          </a:prstGeom>
          <a:noFill/>
          <a:ln w="9525">
            <a:noFill/>
            <a:miter lim="800000"/>
            <a:headEnd/>
            <a:tailEnd/>
          </a:ln>
        </p:spPr>
        <p:txBody>
          <a:bodyPr lIns="91551" tIns="45776" rIns="91551" bIns="45776">
            <a:spAutoFit/>
          </a:bodyPr>
          <a:lstStyle/>
          <a:p>
            <a:pPr>
              <a:spcBef>
                <a:spcPct val="50000"/>
              </a:spcBef>
            </a:pPr>
            <a:r>
              <a:rPr lang="en-US" sz="2300" b="1" baseline="-25000">
                <a:solidFill>
                  <a:srgbClr val="000000"/>
                </a:solidFill>
              </a:rPr>
              <a:t>This slide refers to boldfaced terms appearing in Chapter 10.</a:t>
            </a:r>
          </a:p>
        </p:txBody>
      </p:sp>
      <p:sp>
        <p:nvSpPr>
          <p:cNvPr id="77828" name="Rectangle 7"/>
          <p:cNvSpPr>
            <a:spLocks noGrp="1" noChangeArrowheads="1"/>
          </p:cNvSpPr>
          <p:nvPr>
            <p:ph type="sldNum" sz="quarter" idx="5"/>
          </p:nvPr>
        </p:nvSpPr>
        <p:spPr>
          <a:noFill/>
          <a:ln>
            <a:miter lim="800000"/>
            <a:headEnd/>
            <a:tailEnd/>
          </a:ln>
        </p:spPr>
        <p:txBody>
          <a:bodyPr/>
          <a:lstStyle/>
          <a:p>
            <a:fld id="{D82712DA-6664-436B-BA74-2719D1CACF77}" type="slidenum">
              <a:rPr lang="en-US" smtClean="0">
                <a:solidFill>
                  <a:srgbClr val="000000"/>
                </a:solidFill>
                <a:latin typeface="Arial" charset="0"/>
                <a:cs typeface="Arial" charset="0"/>
              </a:rPr>
              <a:pPr/>
              <a:t>32</a:t>
            </a:fld>
            <a:endParaRPr lang="en-US" smtClean="0">
              <a:solidFill>
                <a:srgbClr val="000000"/>
              </a:solidFill>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sz="1400" dirty="0" smtClean="0">
                <a:solidFill>
                  <a:srgbClr val="000000"/>
                </a:solidFill>
                <a:latin typeface="Times New Roman" pitchFamily="18" charset="0"/>
                <a:sym typeface="Wingdings" pitchFamily="2" charset="2"/>
              </a:rPr>
              <a:t></a:t>
            </a:r>
            <a:r>
              <a:rPr lang="en-US" dirty="0" smtClean="0"/>
              <a:t> In this presentation we will look more closely at one of the four Ps – Place.  </a:t>
            </a:r>
          </a:p>
          <a:p>
            <a:pPr>
              <a:defRPr/>
            </a:pPr>
            <a:endParaRPr lang="en-US" dirty="0" smtClean="0"/>
          </a:p>
          <a:p>
            <a:pPr>
              <a:defRPr/>
            </a:pPr>
            <a:r>
              <a:rPr lang="en-US" dirty="0" smtClean="0"/>
              <a:t>When managers think about Place, they are concerned with making goods and services available in the right quantities, right locations, when customers want them.  </a:t>
            </a:r>
          </a:p>
          <a:p>
            <a:pPr>
              <a:defRPr/>
            </a:pPr>
            <a:endParaRPr lang="en-US" dirty="0" smtClean="0"/>
          </a:p>
          <a:p>
            <a:pPr marL="266669" indent="-266669">
              <a:defRPr/>
            </a:pPr>
            <a:endParaRPr lang="en-US" dirty="0" smtClean="0"/>
          </a:p>
        </p:txBody>
      </p:sp>
      <p:sp>
        <p:nvSpPr>
          <p:cNvPr id="17411" name="Text Box 4"/>
          <p:cNvSpPr txBox="1">
            <a:spLocks noChangeArrowheads="1"/>
          </p:cNvSpPr>
          <p:nvPr/>
        </p:nvSpPr>
        <p:spPr bwMode="auto">
          <a:xfrm>
            <a:off x="4294188" y="395288"/>
            <a:ext cx="2387600" cy="558800"/>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 255.</a:t>
            </a:r>
          </a:p>
        </p:txBody>
      </p:sp>
      <p:sp>
        <p:nvSpPr>
          <p:cNvPr id="17412" name="TextBox 4"/>
          <p:cNvSpPr txBox="1">
            <a:spLocks noChangeArrowheads="1"/>
          </p:cNvSpPr>
          <p:nvPr/>
        </p:nvSpPr>
        <p:spPr bwMode="auto">
          <a:xfrm>
            <a:off x="6429375" y="8853488"/>
            <a:ext cx="357188" cy="271462"/>
          </a:xfrm>
          <a:prstGeom prst="rect">
            <a:avLst/>
          </a:prstGeom>
          <a:noFill/>
          <a:ln w="9525">
            <a:noFill/>
            <a:miter lim="800000"/>
            <a:headEnd/>
            <a:tailEnd/>
          </a:ln>
        </p:spPr>
        <p:txBody>
          <a:bodyPr lIns="86491" tIns="43246" rIns="86491" bIns="43246">
            <a:spAutoFit/>
          </a:bodyPr>
          <a:lstStyle/>
          <a:p>
            <a:pPr algn="ctr"/>
            <a:r>
              <a:rPr lang="en-US" sz="1200">
                <a:solidFill>
                  <a:srgbClr val="000000"/>
                </a:solidFill>
              </a:rPr>
              <a:t>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p>
          <a:p>
            <a:pPr>
              <a:defRPr/>
            </a:pPr>
            <a:r>
              <a:rPr lang="en-US" u="sng" dirty="0" smtClean="0"/>
              <a:t>Place</a:t>
            </a:r>
            <a:r>
              <a:rPr lang="en-US" dirty="0" smtClean="0"/>
              <a:t> is the part of the marketing mix that deals with making goods and services available in the right quantities and locations when customers want them.</a:t>
            </a:r>
          </a:p>
          <a:p>
            <a:pPr>
              <a:defRPr/>
            </a:pPr>
            <a:endParaRPr lang="en-US" dirty="0" smtClean="0"/>
          </a:p>
          <a:p>
            <a:pPr>
              <a:defRPr/>
            </a:pPr>
            <a:r>
              <a:rPr lang="en-US" b="1" dirty="0" smtClean="0"/>
              <a:t>Key Issues</a:t>
            </a:r>
          </a:p>
          <a:p>
            <a:pPr>
              <a:buFont typeface="Arial" pitchFamily="34" charset="0"/>
              <a:buChar char="•"/>
              <a:defRPr/>
            </a:pPr>
            <a:r>
              <a:rPr lang="en-US" b="1" u="sng" dirty="0" smtClean="0"/>
              <a:t> Channel of distribution</a:t>
            </a:r>
            <a:r>
              <a:rPr lang="en-US" b="1" dirty="0" smtClean="0"/>
              <a:t>: </a:t>
            </a:r>
            <a:r>
              <a:rPr lang="en-US" dirty="0" smtClean="0"/>
              <a:t>any series of firms or individuals participating in the flow of products from producer to final user or consumer.  Among the key strategy decision areas in distribution are:</a:t>
            </a:r>
          </a:p>
          <a:p>
            <a:pPr lvl="1">
              <a:buFont typeface="Arial" pitchFamily="34" charset="0"/>
              <a:buChar char="•"/>
              <a:defRPr/>
            </a:pPr>
            <a:r>
              <a:rPr lang="en-US" dirty="0" smtClean="0"/>
              <a:t> The organization must develop objectives for Place.</a:t>
            </a:r>
          </a:p>
          <a:p>
            <a:pPr lvl="1">
              <a:buFont typeface="Arial" pitchFamily="34" charset="0"/>
              <a:buChar char="•"/>
              <a:defRPr/>
            </a:pPr>
            <a:r>
              <a:rPr lang="en-US" dirty="0" smtClean="0"/>
              <a:t> There must be a choice of the type of channels, such as direct-to-customer, or indirect—involving intermediaries. </a:t>
            </a:r>
          </a:p>
          <a:p>
            <a:pPr lvl="1">
              <a:buFont typeface="Arial" pitchFamily="34" charset="0"/>
              <a:buChar char="•"/>
              <a:defRPr/>
            </a:pPr>
            <a:r>
              <a:rPr lang="en-US" dirty="0" smtClean="0"/>
              <a:t> If the chosen channel is indirect, the marketer must determine the degree of market exposure desired. </a:t>
            </a:r>
          </a:p>
          <a:p>
            <a:pPr lvl="1">
              <a:buFont typeface="Arial" pitchFamily="34" charset="0"/>
              <a:buChar char="•"/>
              <a:defRPr/>
            </a:pPr>
            <a:r>
              <a:rPr lang="en-US" dirty="0" smtClean="0"/>
              <a:t> In addition, the marketer must decide on the types of intermediaries needed, how many of them are needed, and how to manage them.</a:t>
            </a:r>
          </a:p>
          <a:p>
            <a:pPr lvl="1">
              <a:buFont typeface="Arial" pitchFamily="34" charset="0"/>
              <a:buChar char="•"/>
              <a:defRPr/>
            </a:pPr>
            <a:r>
              <a:rPr lang="en-US" dirty="0" smtClean="0"/>
              <a:t> The type of channel is also related to the level of customer service required by the target customer. </a:t>
            </a:r>
          </a:p>
          <a:p>
            <a:pPr lvl="1">
              <a:buFont typeface="Arial" pitchFamily="34" charset="0"/>
              <a:buChar char="•"/>
              <a:defRPr/>
            </a:pPr>
            <a:r>
              <a:rPr lang="en-US" dirty="0" smtClean="0"/>
              <a:t> Finally, physical distribution activities must be developed and managed in order to achieve the distribution objectives. </a:t>
            </a:r>
          </a:p>
          <a:p>
            <a:pPr lvl="1">
              <a:buFont typeface="Arial" pitchFamily="34" charset="0"/>
              <a:buChar char="•"/>
              <a:defRPr/>
            </a:pPr>
            <a:endParaRPr lang="en-US" dirty="0" smtClean="0"/>
          </a:p>
          <a:p>
            <a:pPr>
              <a:defRPr/>
            </a:pPr>
            <a:r>
              <a:rPr lang="en-US" b="1" i="1" dirty="0" smtClean="0"/>
              <a:t>Discussion Question: It is often said that unlike the other elements of the marketing mix, distribution is mostly invisible to consumers unless something goes wrong. What does this statement mean?</a:t>
            </a:r>
          </a:p>
          <a:p>
            <a:pPr>
              <a:defRPr/>
            </a:pPr>
            <a:endParaRPr lang="en-US" dirty="0" smtClean="0"/>
          </a:p>
          <a:p>
            <a:pPr marL="266669" indent="-266669">
              <a:defRPr/>
            </a:pPr>
            <a:endParaRPr lang="en-US" dirty="0" smtClean="0"/>
          </a:p>
        </p:txBody>
      </p:sp>
      <p:sp>
        <p:nvSpPr>
          <p:cNvPr id="19459"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254-255.</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b="1">
              <a:solidFill>
                <a:srgbClr val="000000"/>
              </a:solidFill>
            </a:endParaRPr>
          </a:p>
        </p:txBody>
      </p:sp>
      <p:sp>
        <p:nvSpPr>
          <p:cNvPr id="19460" name="TextBox 4"/>
          <p:cNvSpPr txBox="1">
            <a:spLocks noChangeArrowheads="1"/>
          </p:cNvSpPr>
          <p:nvPr/>
        </p:nvSpPr>
        <p:spPr bwMode="auto">
          <a:xfrm>
            <a:off x="6429375" y="8853488"/>
            <a:ext cx="357188" cy="271462"/>
          </a:xfrm>
          <a:prstGeom prst="rect">
            <a:avLst/>
          </a:prstGeom>
          <a:noFill/>
          <a:ln w="9525">
            <a:noFill/>
            <a:miter lim="800000"/>
            <a:headEnd/>
            <a:tailEnd/>
          </a:ln>
        </p:spPr>
        <p:txBody>
          <a:bodyPr lIns="86491" tIns="43246" rIns="86491" bIns="43246">
            <a:spAutoFit/>
          </a:bodyPr>
          <a:lstStyle/>
          <a:p>
            <a:pPr algn="ctr"/>
            <a:r>
              <a:rPr lang="en-US" sz="1200">
                <a:solidFill>
                  <a:srgbClr val="000000"/>
                </a:solidFill>
              </a:rPr>
              <a:t>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503238" y="539750"/>
            <a:ext cx="3162300" cy="2373313"/>
          </a:xfrm>
          <a:ln/>
        </p:spPr>
      </p:sp>
      <p:sp>
        <p:nvSpPr>
          <p:cNvPr id="21506" name="Rectangle 3"/>
          <p:cNvSpPr>
            <a:spLocks noGrp="1" noChangeArrowheads="1"/>
          </p:cNvSpPr>
          <p:nvPr>
            <p:ph type="body" idx="1"/>
          </p:nvPr>
        </p:nvSpPr>
        <p:spPr>
          <a:xfrm>
            <a:off x="179388" y="3076575"/>
            <a:ext cx="6367462" cy="5565775"/>
          </a:xfrm>
          <a:noFill/>
        </p:spPr>
        <p:txBody>
          <a:bodyPr/>
          <a:lstStyle/>
          <a:p>
            <a:r>
              <a:rPr lang="en-US" b="1" smtClean="0">
                <a:latin typeface="Arial" charset="0"/>
                <a:cs typeface="Arial" charset="0"/>
              </a:rPr>
              <a:t>Summary Overview</a:t>
            </a:r>
          </a:p>
          <a:p>
            <a:r>
              <a:rPr lang="en-US" smtClean="0">
                <a:latin typeface="Arial" charset="0"/>
                <a:cs typeface="Arial" charset="0"/>
              </a:rPr>
              <a:t>Customers may have different needs with respect to time, place, and possession as they make different purchases.</a:t>
            </a:r>
          </a:p>
          <a:p>
            <a:endParaRPr lang="en-US" smtClean="0">
              <a:latin typeface="Arial" charset="0"/>
              <a:cs typeface="Arial" charset="0"/>
            </a:endParaRPr>
          </a:p>
          <a:p>
            <a:r>
              <a:rPr lang="en-US" b="1" smtClean="0">
                <a:latin typeface="Arial" charset="0"/>
                <a:cs typeface="Arial" charset="0"/>
              </a:rPr>
              <a:t>Key Issues</a:t>
            </a:r>
          </a:p>
          <a:p>
            <a:pPr>
              <a:buFontTx/>
              <a:buChar char="•"/>
            </a:pPr>
            <a:r>
              <a:rPr lang="en-US" b="1" u="sng" smtClean="0">
                <a:solidFill>
                  <a:srgbClr val="000000"/>
                </a:solidFill>
                <a:latin typeface="Arial" charset="0"/>
                <a:cs typeface="Arial" charset="0"/>
              </a:rPr>
              <a:t> Product classes suggest place objectives</a:t>
            </a:r>
            <a:r>
              <a:rPr lang="en-US" b="1" smtClean="0">
                <a:solidFill>
                  <a:srgbClr val="000000"/>
                </a:solidFill>
                <a:latin typeface="Arial" charset="0"/>
                <a:cs typeface="Arial" charset="0"/>
              </a:rPr>
              <a:t>. </a:t>
            </a:r>
          </a:p>
          <a:p>
            <a:pPr lvl="1">
              <a:buFontTx/>
              <a:buChar char="•"/>
            </a:pPr>
            <a:r>
              <a:rPr lang="en-US" smtClean="0">
                <a:solidFill>
                  <a:srgbClr val="000000"/>
                </a:solidFill>
                <a:latin typeface="Arial" charset="0"/>
                <a:cs typeface="Arial" charset="0"/>
              </a:rPr>
              <a:t> Different levels of customer urgency, convenience, and product information needs naturally suggest different place needs as well.</a:t>
            </a:r>
          </a:p>
          <a:p>
            <a:r>
              <a:rPr lang="en-US" b="1" i="1" smtClean="0">
                <a:solidFill>
                  <a:srgbClr val="000000"/>
                </a:solidFill>
                <a:latin typeface="Arial" charset="0"/>
                <a:cs typeface="Arial" charset="0"/>
              </a:rPr>
              <a:t>Discussion Question: Think about the differences among convenience, shopping, and specialty goods. How would the distribution objectives differ for each product type? (Hint: Refer to Exhibit 8-6.)</a:t>
            </a:r>
          </a:p>
          <a:p>
            <a:r>
              <a:rPr lang="en-US" b="1" smtClean="0">
                <a:latin typeface="Arial" charset="0"/>
                <a:cs typeface="Arial" charset="0"/>
                <a:sym typeface="Wingdings" pitchFamily="2" charset="2"/>
              </a:rPr>
              <a:t> </a:t>
            </a:r>
            <a:r>
              <a:rPr lang="en-US" b="1" u="sng" smtClean="0">
                <a:solidFill>
                  <a:srgbClr val="000000"/>
                </a:solidFill>
                <a:latin typeface="Arial" charset="0"/>
                <a:cs typeface="Arial" charset="0"/>
              </a:rPr>
              <a:t>The place system is not automatic</a:t>
            </a:r>
            <a:r>
              <a:rPr lang="en-US" b="1" smtClean="0">
                <a:solidFill>
                  <a:srgbClr val="000000"/>
                </a:solidFill>
                <a:latin typeface="Arial" charset="0"/>
                <a:cs typeface="Arial" charset="0"/>
              </a:rPr>
              <a:t>. </a:t>
            </a:r>
          </a:p>
          <a:p>
            <a:pPr lvl="1">
              <a:buFontTx/>
              <a:buChar char="•"/>
            </a:pPr>
            <a:r>
              <a:rPr lang="en-US" smtClean="0">
                <a:solidFill>
                  <a:srgbClr val="000000"/>
                </a:solidFill>
                <a:latin typeface="Arial" charset="0"/>
                <a:cs typeface="Arial" charset="0"/>
              </a:rPr>
              <a:t> More than one place arrangement may be appropriate or needed to reach different target markets effectively. </a:t>
            </a:r>
          </a:p>
          <a:p>
            <a:r>
              <a:rPr lang="en-US" b="1" smtClean="0">
                <a:latin typeface="Arial" charset="0"/>
                <a:cs typeface="Arial" charset="0"/>
                <a:sym typeface="Wingdings" pitchFamily="2" charset="2"/>
              </a:rPr>
              <a:t> </a:t>
            </a:r>
            <a:r>
              <a:rPr lang="en-US" b="1" u="sng" smtClean="0">
                <a:solidFill>
                  <a:srgbClr val="000000"/>
                </a:solidFill>
                <a:latin typeface="Arial" charset="0"/>
                <a:cs typeface="Arial" charset="0"/>
              </a:rPr>
              <a:t>Place decisions have long-run effects</a:t>
            </a:r>
            <a:r>
              <a:rPr lang="en-US" smtClean="0">
                <a:solidFill>
                  <a:srgbClr val="000000"/>
                </a:solidFill>
                <a:latin typeface="Arial" charset="0"/>
                <a:cs typeface="Arial" charset="0"/>
              </a:rPr>
              <a:t>, and are usually harder to change than those made for the other components of the mix.  </a:t>
            </a:r>
          </a:p>
          <a:p>
            <a:pPr lvl="1">
              <a:buFontTx/>
              <a:buChar char="•"/>
            </a:pPr>
            <a:r>
              <a:rPr lang="en-US" smtClean="0">
                <a:solidFill>
                  <a:srgbClr val="000000"/>
                </a:solidFill>
                <a:latin typeface="Arial" charset="0"/>
                <a:cs typeface="Arial" charset="0"/>
              </a:rPr>
              <a:t> In part, this is because other firms in the channel of distribution may carry out much of the place strategy.  </a:t>
            </a:r>
          </a:p>
          <a:p>
            <a:pPr lvl="1">
              <a:buFontTx/>
              <a:buChar char="•"/>
            </a:pPr>
            <a:r>
              <a:rPr lang="en-US" smtClean="0">
                <a:solidFill>
                  <a:srgbClr val="000000"/>
                </a:solidFill>
                <a:latin typeface="Arial" charset="0"/>
                <a:cs typeface="Arial" charset="0"/>
              </a:rPr>
              <a:t> Gaining access to desired retail space or outlets typically involves a great deal of time and then is bound by contractual arrangements.  </a:t>
            </a:r>
          </a:p>
          <a:p>
            <a:endParaRPr lang="en-US" i="1" smtClean="0">
              <a:latin typeface="Arial" charset="0"/>
              <a:cs typeface="Arial" charset="0"/>
            </a:endParaRPr>
          </a:p>
          <a:p>
            <a:endParaRPr lang="en-US" smtClean="0">
              <a:latin typeface="Arial" charset="0"/>
              <a:cs typeface="Arial" charset="0"/>
            </a:endParaRPr>
          </a:p>
        </p:txBody>
      </p:sp>
      <p:sp>
        <p:nvSpPr>
          <p:cNvPr id="21507"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255-256.</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b="1">
              <a:solidFill>
                <a:srgbClr val="000000"/>
              </a:solidFill>
            </a:endParaRPr>
          </a:p>
        </p:txBody>
      </p:sp>
      <p:sp>
        <p:nvSpPr>
          <p:cNvPr id="21508" name="TextBox 4"/>
          <p:cNvSpPr txBox="1">
            <a:spLocks noChangeArrowheads="1"/>
          </p:cNvSpPr>
          <p:nvPr/>
        </p:nvSpPr>
        <p:spPr bwMode="auto">
          <a:xfrm>
            <a:off x="6429375" y="8853488"/>
            <a:ext cx="357188" cy="271462"/>
          </a:xfrm>
          <a:prstGeom prst="rect">
            <a:avLst/>
          </a:prstGeom>
          <a:noFill/>
          <a:ln w="9525">
            <a:noFill/>
            <a:miter lim="800000"/>
            <a:headEnd/>
            <a:tailEnd/>
          </a:ln>
        </p:spPr>
        <p:txBody>
          <a:bodyPr lIns="86491" tIns="43246" rIns="86491" bIns="43246">
            <a:spAutoFit/>
          </a:bodyPr>
          <a:lstStyle/>
          <a:p>
            <a:pPr algn="ctr"/>
            <a:r>
              <a:rPr lang="en-US" sz="1200">
                <a:solidFill>
                  <a:srgbClr val="000000"/>
                </a:solidFill>
              </a:rPr>
              <a:t>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503238" y="539750"/>
            <a:ext cx="3162300" cy="2373313"/>
          </a:xfrm>
          <a:ln/>
        </p:spPr>
      </p:sp>
      <p:sp>
        <p:nvSpPr>
          <p:cNvPr id="52227" name="Rectangle 3"/>
          <p:cNvSpPr>
            <a:spLocks noGrp="1" noChangeArrowheads="1"/>
          </p:cNvSpPr>
          <p:nvPr>
            <p:ph type="body" idx="1"/>
          </p:nvPr>
        </p:nvSpPr>
        <p:spPr>
          <a:xfrm>
            <a:off x="179388" y="3076575"/>
            <a:ext cx="6367462" cy="5565775"/>
          </a:xfrm>
          <a:extLst>
            <a:ext uri="{909E8E84-426E-40DD-AFC4-6F175D3DCCD1}"/>
            <a:ext uri="{91240B29-F687-4F45-9708-019B960494DF}"/>
          </a:extLst>
        </p:spPr>
        <p:txBody>
          <a:bodyPr/>
          <a:lstStyle/>
          <a:p>
            <a:pPr>
              <a:defRPr/>
            </a:pPr>
            <a:r>
              <a:rPr lang="en-US" b="1" dirty="0" smtClean="0">
                <a:solidFill>
                  <a:srgbClr val="000000"/>
                </a:solidFill>
              </a:rPr>
              <a:t>Summary Overview</a:t>
            </a:r>
          </a:p>
          <a:p>
            <a:pPr>
              <a:defRPr/>
            </a:pPr>
            <a:r>
              <a:rPr lang="en-US" dirty="0" smtClean="0">
                <a:solidFill>
                  <a:srgbClr val="000000"/>
                </a:solidFill>
              </a:rPr>
              <a:t>Marketing channels can be direct or indirect.  Direct contact with customers helps a company keep abreast of market changes.  Often, this is a preferred way of handling place decisions. However, some products require the work of specialists to match producer output to user needs.</a:t>
            </a:r>
          </a:p>
          <a:p>
            <a:pPr>
              <a:defRPr/>
            </a:pPr>
            <a:endParaRPr lang="en-US" dirty="0" smtClean="0">
              <a:solidFill>
                <a:srgbClr val="000000"/>
              </a:solidFill>
            </a:endParaRPr>
          </a:p>
          <a:p>
            <a:pPr>
              <a:defRPr/>
            </a:pPr>
            <a:r>
              <a:rPr lang="en-US" b="1" dirty="0" smtClean="0">
                <a:solidFill>
                  <a:srgbClr val="000000"/>
                </a:solidFill>
              </a:rPr>
              <a:t>Key Issues</a:t>
            </a:r>
          </a:p>
          <a:p>
            <a:pPr>
              <a:buFontTx/>
              <a:buChar char="•"/>
              <a:defRPr/>
            </a:pPr>
            <a:r>
              <a:rPr lang="en-US" u="sng" dirty="0" smtClean="0">
                <a:solidFill>
                  <a:srgbClr val="000000"/>
                </a:solidFill>
              </a:rPr>
              <a:t> </a:t>
            </a:r>
            <a:r>
              <a:rPr lang="en-US" b="1" u="sng" dirty="0" smtClean="0">
                <a:solidFill>
                  <a:srgbClr val="000000"/>
                </a:solidFill>
              </a:rPr>
              <a:t>Why a firm might want to use direct distribution</a:t>
            </a:r>
            <a:r>
              <a:rPr lang="en-US" b="1" dirty="0" smtClean="0">
                <a:solidFill>
                  <a:srgbClr val="000000"/>
                </a:solidFill>
              </a:rPr>
              <a:t>. </a:t>
            </a:r>
          </a:p>
          <a:p>
            <a:pPr lvl="1">
              <a:buFontTx/>
              <a:buChar char="•"/>
              <a:defRPr/>
            </a:pPr>
            <a:r>
              <a:rPr lang="en-US" dirty="0" smtClean="0">
                <a:solidFill>
                  <a:srgbClr val="000000"/>
                </a:solidFill>
                <a:cs typeface="Times New Roman" pitchFamily="18" charset="0"/>
                <a:sym typeface="Wingdings" pitchFamily="2" charset="2"/>
              </a:rPr>
              <a:t> </a:t>
            </a:r>
            <a:r>
              <a:rPr lang="en-US" dirty="0" smtClean="0">
                <a:solidFill>
                  <a:srgbClr val="000000"/>
                </a:solidFill>
                <a:cs typeface="Times New Roman" pitchFamily="18" charset="0"/>
              </a:rPr>
              <a:t>One reason is to </a:t>
            </a:r>
            <a:r>
              <a:rPr lang="en-US" u="sng" dirty="0" smtClean="0">
                <a:solidFill>
                  <a:srgbClr val="000000"/>
                </a:solidFill>
                <a:cs typeface="Times New Roman" pitchFamily="18" charset="0"/>
              </a:rPr>
              <a:t>get better control</a:t>
            </a:r>
            <a:r>
              <a:rPr lang="en-US" dirty="0" smtClean="0">
                <a:solidFill>
                  <a:srgbClr val="000000"/>
                </a:solidFill>
                <a:cs typeface="Times New Roman" pitchFamily="18" charset="0"/>
              </a:rPr>
              <a:t> over the whole marketing job .</a:t>
            </a:r>
          </a:p>
          <a:p>
            <a:pPr lvl="1">
              <a:defRPr/>
            </a:pPr>
            <a:r>
              <a:rPr lang="en-US" b="1" dirty="0" smtClean="0">
                <a:sym typeface="Wingdings" pitchFamily="2" charset="2"/>
              </a:rPr>
              <a:t> </a:t>
            </a:r>
            <a:r>
              <a:rPr lang="en-US" dirty="0" smtClean="0">
                <a:solidFill>
                  <a:srgbClr val="000000"/>
                </a:solidFill>
                <a:cs typeface="Times New Roman" pitchFamily="18" charset="0"/>
              </a:rPr>
              <a:t>They might be able to </a:t>
            </a:r>
            <a:r>
              <a:rPr lang="en-US" u="sng" dirty="0" smtClean="0">
                <a:solidFill>
                  <a:srgbClr val="000000"/>
                </a:solidFill>
                <a:cs typeface="Times New Roman" pitchFamily="18" charset="0"/>
              </a:rPr>
              <a:t>serve target customers at a lower cost</a:t>
            </a:r>
            <a:r>
              <a:rPr lang="en-US" dirty="0" smtClean="0">
                <a:solidFill>
                  <a:srgbClr val="000000"/>
                </a:solidFill>
                <a:cs typeface="Times New Roman" pitchFamily="18" charset="0"/>
              </a:rPr>
              <a:t>. Also, wholesalers and retailers with different objectives may not meet the firm's need.  </a:t>
            </a:r>
          </a:p>
          <a:p>
            <a:pPr marL="628650" lvl="1" indent="-171450">
              <a:buFont typeface="Wingdings" pitchFamily="2" charset="2"/>
              <a:buChar char="à"/>
              <a:defRPr/>
            </a:pPr>
            <a:r>
              <a:rPr lang="en-US" dirty="0" smtClean="0">
                <a:solidFill>
                  <a:srgbClr val="000000"/>
                </a:solidFill>
                <a:cs typeface="Times New Roman" pitchFamily="18" charset="0"/>
              </a:rPr>
              <a:t>The </a:t>
            </a:r>
            <a:r>
              <a:rPr lang="en-US" u="sng" dirty="0" smtClean="0">
                <a:solidFill>
                  <a:srgbClr val="000000"/>
                </a:solidFill>
                <a:cs typeface="Times New Roman" pitchFamily="18" charset="0"/>
              </a:rPr>
              <a:t>Internet makes direct distribution easier</a:t>
            </a:r>
            <a:r>
              <a:rPr lang="en-US" dirty="0" smtClean="0">
                <a:solidFill>
                  <a:srgbClr val="000000"/>
                </a:solidFill>
                <a:cs typeface="Times New Roman" pitchFamily="18" charset="0"/>
              </a:rPr>
              <a:t> for many firms.</a:t>
            </a:r>
          </a:p>
          <a:p>
            <a:pPr marL="628650" lvl="1" indent="-171450">
              <a:buFont typeface="Wingdings" pitchFamily="2" charset="2"/>
              <a:buChar char="à"/>
              <a:defRPr/>
            </a:pPr>
            <a:endParaRPr lang="en-US" dirty="0" smtClean="0">
              <a:solidFill>
                <a:srgbClr val="000000"/>
              </a:solidFill>
              <a:cs typeface="Times New Roman" pitchFamily="18" charset="0"/>
            </a:endParaRPr>
          </a:p>
          <a:p>
            <a:pPr>
              <a:defRPr/>
            </a:pPr>
            <a:r>
              <a:rPr lang="en-US" b="1" i="1" dirty="0" smtClean="0">
                <a:solidFill>
                  <a:srgbClr val="000000"/>
                </a:solidFill>
                <a:cs typeface="Times New Roman" pitchFamily="18" charset="0"/>
              </a:rPr>
              <a:t>Discussion Question: If direct distribution is so attractive because of the wide reach of the Internet, why have so many dot-com direct distributors failed?</a:t>
            </a:r>
          </a:p>
          <a:p>
            <a:pPr>
              <a:defRPr/>
            </a:pPr>
            <a:endParaRPr lang="en-US" b="1" i="1" dirty="0" smtClean="0">
              <a:solidFill>
                <a:srgbClr val="000000"/>
              </a:solidFill>
              <a:cs typeface="Times New Roman" pitchFamily="18" charset="0"/>
            </a:endParaRPr>
          </a:p>
          <a:p>
            <a:pPr lvl="1">
              <a:defRPr/>
            </a:pPr>
            <a:r>
              <a:rPr lang="en-US" b="1" dirty="0" smtClean="0">
                <a:sym typeface="Wingdings" pitchFamily="2" charset="2"/>
              </a:rPr>
              <a:t> </a:t>
            </a:r>
            <a:r>
              <a:rPr lang="en-US" dirty="0" smtClean="0">
                <a:solidFill>
                  <a:srgbClr val="000000"/>
                </a:solidFill>
                <a:cs typeface="Times New Roman" pitchFamily="18" charset="0"/>
              </a:rPr>
              <a:t>A firm having </a:t>
            </a:r>
            <a:r>
              <a:rPr lang="en-US" u="sng" dirty="0" smtClean="0">
                <a:solidFill>
                  <a:srgbClr val="000000"/>
                </a:solidFill>
                <a:cs typeface="Times New Roman" pitchFamily="18" charset="0"/>
              </a:rPr>
              <a:t>direct contact with customers is more aware of changes</a:t>
            </a:r>
            <a:r>
              <a:rPr lang="en-US" dirty="0" smtClean="0">
                <a:solidFill>
                  <a:srgbClr val="000000"/>
                </a:solidFill>
                <a:cs typeface="Times New Roman" pitchFamily="18" charset="0"/>
              </a:rPr>
              <a:t> in customer attitudes. </a:t>
            </a:r>
          </a:p>
          <a:p>
            <a:pPr lvl="1">
              <a:defRPr/>
            </a:pPr>
            <a:r>
              <a:rPr lang="en-US" b="1" dirty="0" smtClean="0">
                <a:sym typeface="Wingdings" pitchFamily="2" charset="2"/>
              </a:rPr>
              <a:t> </a:t>
            </a:r>
            <a:r>
              <a:rPr lang="en-US" u="sng" dirty="0" smtClean="0">
                <a:solidFill>
                  <a:srgbClr val="000000"/>
                </a:solidFill>
                <a:cs typeface="Times New Roman" pitchFamily="18" charset="0"/>
              </a:rPr>
              <a:t>Making adjustments is often easier</a:t>
            </a:r>
            <a:r>
              <a:rPr lang="en-US" dirty="0" smtClean="0">
                <a:solidFill>
                  <a:srgbClr val="000000"/>
                </a:solidFill>
                <a:cs typeface="Times New Roman" pitchFamily="18" charset="0"/>
              </a:rPr>
              <a:t> and faster because intermediaries are not involved.</a:t>
            </a:r>
          </a:p>
          <a:p>
            <a:pPr lvl="1">
              <a:defRPr/>
            </a:pPr>
            <a:r>
              <a:rPr lang="en-US" b="1" dirty="0" smtClean="0">
                <a:sym typeface="Wingdings" pitchFamily="2" charset="2"/>
              </a:rPr>
              <a:t> </a:t>
            </a:r>
            <a:r>
              <a:rPr lang="en-US" dirty="0" smtClean="0">
                <a:solidFill>
                  <a:srgbClr val="000000"/>
                </a:solidFill>
                <a:cs typeface="Times New Roman" pitchFamily="18" charset="0"/>
              </a:rPr>
              <a:t>Sometimes, </a:t>
            </a:r>
            <a:r>
              <a:rPr lang="en-US" u="sng" dirty="0" smtClean="0">
                <a:solidFill>
                  <a:srgbClr val="000000"/>
                </a:solidFill>
                <a:cs typeface="Times New Roman" pitchFamily="18" charset="0"/>
              </a:rPr>
              <a:t>suitable intermediaries are not available</a:t>
            </a:r>
            <a:r>
              <a:rPr lang="en-US" dirty="0" smtClean="0">
                <a:solidFill>
                  <a:srgbClr val="000000"/>
                </a:solidFill>
                <a:cs typeface="Times New Roman" pitchFamily="18" charset="0"/>
              </a:rPr>
              <a:t> or will not cooperate.</a:t>
            </a:r>
            <a:r>
              <a:rPr lang="en-US" dirty="0" smtClean="0">
                <a:solidFill>
                  <a:srgbClr val="000000"/>
                </a:solidFill>
              </a:rPr>
              <a:t> </a:t>
            </a:r>
          </a:p>
          <a:p>
            <a:pPr>
              <a:defRPr/>
            </a:pPr>
            <a:endParaRPr lang="en-US" dirty="0" smtClean="0"/>
          </a:p>
          <a:p>
            <a:pPr>
              <a:defRPr/>
            </a:pPr>
            <a:endParaRPr lang="en-US" dirty="0" smtClean="0"/>
          </a:p>
        </p:txBody>
      </p:sp>
      <p:sp>
        <p:nvSpPr>
          <p:cNvPr id="23555" name="Text Box 4"/>
          <p:cNvSpPr txBox="1">
            <a:spLocks noChangeArrowheads="1"/>
          </p:cNvSpPr>
          <p:nvPr/>
        </p:nvSpPr>
        <p:spPr bwMode="auto">
          <a:xfrm>
            <a:off x="4294188" y="395288"/>
            <a:ext cx="2387600" cy="1874837"/>
          </a:xfrm>
          <a:prstGeom prst="rect">
            <a:avLst/>
          </a:prstGeom>
          <a:noFill/>
          <a:ln w="9525">
            <a:noFill/>
            <a:miter lim="800000"/>
            <a:headEnd/>
            <a:tailEnd/>
          </a:ln>
        </p:spPr>
        <p:txBody>
          <a:bodyPr lIns="96779" tIns="48389" rIns="96779" bIns="48389">
            <a:spAutoFit/>
          </a:bodyPr>
          <a:lstStyle/>
          <a:p>
            <a:pPr defTabSz="965200">
              <a:spcBef>
                <a:spcPct val="50000"/>
              </a:spcBef>
            </a:pPr>
            <a:r>
              <a:rPr lang="en-US" sz="1500" b="1">
                <a:solidFill>
                  <a:srgbClr val="000000"/>
                </a:solidFill>
              </a:rPr>
              <a:t>This slide refers to material on pp. 256-257.</a:t>
            </a:r>
          </a:p>
          <a:p>
            <a:pPr defTabSz="965200">
              <a:spcBef>
                <a:spcPct val="50000"/>
              </a:spcBef>
            </a:pPr>
            <a:r>
              <a:rPr lang="en-US" sz="1400" b="1">
                <a:sym typeface="Wingdings" pitchFamily="2" charset="2"/>
              </a:rPr>
              <a:t> </a:t>
            </a:r>
            <a:r>
              <a:rPr lang="en-US" sz="1400" b="1"/>
              <a:t>Indicates place where slide “builds” to include the corresponding point (upon mouse click).</a:t>
            </a:r>
          </a:p>
          <a:p>
            <a:pPr algn="ctr" defTabSz="965200">
              <a:spcBef>
                <a:spcPct val="50000"/>
              </a:spcBef>
            </a:pPr>
            <a:endParaRPr lang="en-US" sz="1500" b="1">
              <a:solidFill>
                <a:srgbClr val="000000"/>
              </a:solidFill>
            </a:endParaRPr>
          </a:p>
        </p:txBody>
      </p:sp>
      <p:sp>
        <p:nvSpPr>
          <p:cNvPr id="23556" name="TextBox 4"/>
          <p:cNvSpPr txBox="1">
            <a:spLocks noChangeArrowheads="1"/>
          </p:cNvSpPr>
          <p:nvPr/>
        </p:nvSpPr>
        <p:spPr bwMode="auto">
          <a:xfrm>
            <a:off x="6429375" y="8769350"/>
            <a:ext cx="357188" cy="271463"/>
          </a:xfrm>
          <a:prstGeom prst="rect">
            <a:avLst/>
          </a:prstGeom>
          <a:noFill/>
          <a:ln w="9525">
            <a:noFill/>
            <a:miter lim="800000"/>
            <a:headEnd/>
            <a:tailEnd/>
          </a:ln>
        </p:spPr>
        <p:txBody>
          <a:bodyPr lIns="86491" tIns="43246" rIns="86491" bIns="43246">
            <a:spAutoFit/>
          </a:bodyPr>
          <a:lstStyle/>
          <a:p>
            <a:pPr algn="ctr"/>
            <a:r>
              <a:rPr lang="en-US" sz="1200">
                <a:solidFill>
                  <a:srgbClr val="000000"/>
                </a:solidFill>
              </a:rPr>
              <a:t>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miter lim="800000"/>
            <a:headEnd/>
            <a:tailEnd/>
          </a:ln>
        </p:spPr>
        <p:txBody>
          <a:bodyPr/>
          <a:lstStyle/>
          <a:p>
            <a:fld id="{6BDFDE51-B3B6-410B-BCA4-7F07CEEB154B}" type="slidenum">
              <a:rPr lang="en-US" smtClean="0">
                <a:solidFill>
                  <a:srgbClr val="000000"/>
                </a:solidFill>
                <a:latin typeface="Arial" charset="0"/>
                <a:cs typeface="Arial" charset="0"/>
              </a:rPr>
              <a:pPr/>
              <a:t>8</a:t>
            </a:fld>
            <a:endParaRPr lang="en-US" smtClean="0">
              <a:solidFill>
                <a:srgbClr val="000000"/>
              </a:solidFill>
              <a:latin typeface="Arial" charset="0"/>
              <a:cs typeface="Arial" charset="0"/>
            </a:endParaRPr>
          </a:p>
        </p:txBody>
      </p:sp>
      <p:sp>
        <p:nvSpPr>
          <p:cNvPr id="25602" name="Rectangle 2"/>
          <p:cNvSpPr>
            <a:spLocks noGrp="1" noRot="1" noChangeAspect="1" noChangeArrowheads="1" noTextEdit="1"/>
          </p:cNvSpPr>
          <p:nvPr>
            <p:ph type="sldImg"/>
          </p:nvPr>
        </p:nvSpPr>
        <p:spPr>
          <a:xfrm>
            <a:off x="522288" y="549275"/>
            <a:ext cx="3216275" cy="2413000"/>
          </a:xfrm>
          <a:ln/>
        </p:spPr>
      </p:sp>
      <p:sp>
        <p:nvSpPr>
          <p:cNvPr id="25603" name="Rectangle 3"/>
          <p:cNvSpPr>
            <a:spLocks noGrp="1" noChangeArrowheads="1"/>
          </p:cNvSpPr>
          <p:nvPr>
            <p:ph type="body" idx="1"/>
          </p:nvPr>
        </p:nvSpPr>
        <p:spPr>
          <a:noFill/>
        </p:spPr>
        <p:txBody>
          <a:bodyPr/>
          <a:lstStyle/>
          <a:p>
            <a:r>
              <a:rPr lang="en-US" b="1" smtClean="0">
                <a:solidFill>
                  <a:srgbClr val="000000"/>
                </a:solidFill>
                <a:latin typeface="Arial" charset="0"/>
                <a:cs typeface="Arial" charset="0"/>
                <a:sym typeface="Wingdings" pitchFamily="2" charset="2"/>
              </a:rPr>
              <a:t>Summary Overview</a:t>
            </a:r>
          </a:p>
          <a:p>
            <a:r>
              <a:rPr lang="en-US" smtClean="0">
                <a:solidFill>
                  <a:srgbClr val="000000"/>
                </a:solidFill>
                <a:latin typeface="Arial" charset="0"/>
                <a:cs typeface="Arial" charset="0"/>
                <a:sym typeface="Wingdings" pitchFamily="2" charset="2"/>
              </a:rPr>
              <a:t>Many business products are sold direct-to-customer. For example, robotic solution, featured in this ad for Fanuc Robotics, might be sold direct.</a:t>
            </a:r>
            <a:r>
              <a:rPr lang="en-US" b="1" smtClean="0">
                <a:solidFill>
                  <a:srgbClr val="000000"/>
                </a:solidFill>
                <a:latin typeface="Arial" charset="0"/>
                <a:cs typeface="Arial" charset="0"/>
                <a:sym typeface="Wingdings" pitchFamily="2" charset="2"/>
              </a:rPr>
              <a:t> </a:t>
            </a:r>
          </a:p>
          <a:p>
            <a:endParaRPr lang="en-US" b="1" smtClean="0">
              <a:solidFill>
                <a:srgbClr val="000000"/>
              </a:solidFill>
              <a:latin typeface="Arial" charset="0"/>
              <a:cs typeface="Arial" charset="0"/>
              <a:sym typeface="Wingdings" pitchFamily="2" charset="2"/>
            </a:endParaRPr>
          </a:p>
          <a:p>
            <a:r>
              <a:rPr lang="en-US" b="1" smtClean="0">
                <a:solidFill>
                  <a:srgbClr val="000000"/>
                </a:solidFill>
                <a:latin typeface="Arial" charset="0"/>
                <a:cs typeface="Arial" charset="0"/>
                <a:sym typeface="Wingdings" pitchFamily="2" charset="2"/>
              </a:rPr>
              <a:t>Key Issues </a:t>
            </a:r>
          </a:p>
          <a:p>
            <a:pPr>
              <a:buFontTx/>
              <a:buChar char="•"/>
            </a:pPr>
            <a:r>
              <a:rPr lang="en-US" smtClean="0">
                <a:solidFill>
                  <a:srgbClr val="000000"/>
                </a:solidFill>
                <a:latin typeface="Arial" charset="0"/>
                <a:cs typeface="Arial" charset="0"/>
                <a:sym typeface="Wingdings" pitchFamily="2" charset="2"/>
              </a:rPr>
              <a:t> In business markets, there are fewer transactions, orders tend to be larger, and customers tend to be concentrated in geographic areas. </a:t>
            </a:r>
          </a:p>
          <a:p>
            <a:pPr>
              <a:buFontTx/>
              <a:buChar char="•"/>
            </a:pPr>
            <a:r>
              <a:rPr lang="en-US" smtClean="0">
                <a:solidFill>
                  <a:srgbClr val="000000"/>
                </a:solidFill>
                <a:latin typeface="Arial" charset="0"/>
                <a:cs typeface="Arial" charset="0"/>
                <a:sym typeface="Wingdings" pitchFamily="2" charset="2"/>
              </a:rPr>
              <a:t> Once relationships are established, e-commerce systems can handle routine replenishment.</a:t>
            </a:r>
          </a:p>
          <a:p>
            <a:pPr>
              <a:buFontTx/>
              <a:buChar char="•"/>
            </a:pPr>
            <a:r>
              <a:rPr lang="en-US" smtClean="0">
                <a:solidFill>
                  <a:srgbClr val="000000"/>
                </a:solidFill>
                <a:latin typeface="Arial" charset="0"/>
                <a:cs typeface="Arial" charset="0"/>
                <a:sym typeface="Wingdings" pitchFamily="2" charset="2"/>
              </a:rPr>
              <a:t> Service firms also frequently use direct channels. However, some producers use intermediaries to provide after-sale services.</a:t>
            </a:r>
          </a:p>
          <a:p>
            <a:pPr>
              <a:buFontTx/>
              <a:buChar char="•"/>
            </a:pPr>
            <a:r>
              <a:rPr lang="en-US" smtClean="0">
                <a:solidFill>
                  <a:srgbClr val="000000"/>
                </a:solidFill>
                <a:latin typeface="Arial" charset="0"/>
                <a:cs typeface="Arial" charset="0"/>
                <a:sym typeface="Wingdings" pitchFamily="2" charset="2"/>
              </a:rPr>
              <a:t> Some consumer products are sold direct, such as vacuum cleaners, cosmetics, and household products. </a:t>
            </a:r>
          </a:p>
          <a:p>
            <a:pPr lvl="1">
              <a:buFontTx/>
              <a:buChar char="•"/>
            </a:pPr>
            <a:r>
              <a:rPr lang="en-US" smtClean="0">
                <a:solidFill>
                  <a:srgbClr val="000000"/>
                </a:solidFill>
                <a:latin typeface="Arial" charset="0"/>
                <a:cs typeface="Arial" charset="0"/>
              </a:rPr>
              <a:t> Direct sales of consumer products have grown in popularity in many international markets.</a:t>
            </a:r>
          </a:p>
          <a:p>
            <a:pPr lvl="1">
              <a:buFontTx/>
              <a:buChar char="•"/>
            </a:pPr>
            <a:endParaRPr lang="en-US" smtClean="0">
              <a:solidFill>
                <a:srgbClr val="000000"/>
              </a:solidFill>
              <a:latin typeface="Arial" charset="0"/>
              <a:cs typeface="Arial" charset="0"/>
            </a:endParaRPr>
          </a:p>
          <a:p>
            <a:r>
              <a:rPr lang="en-US" b="1" i="1" smtClean="0">
                <a:solidFill>
                  <a:srgbClr val="000000"/>
                </a:solidFill>
                <a:latin typeface="Arial" charset="0"/>
                <a:cs typeface="Arial" charset="0"/>
                <a:sym typeface="Wingdings" pitchFamily="2" charset="2"/>
              </a:rPr>
              <a:t>Discussion Question: Mary Kay cosmetics are typically sold through independent distributors who are not employees of Mary Kay Cosmetics, Inc. These independent distributors purchase products from Mary Kay and resell them. Therefore, is Mary Kay a true direct channel?</a:t>
            </a:r>
          </a:p>
          <a:p>
            <a:endParaRPr lang="en-US" b="1" i="1" smtClean="0">
              <a:solidFill>
                <a:srgbClr val="000000"/>
              </a:solidFill>
              <a:latin typeface="Arial" charset="0"/>
              <a:cs typeface="Arial" charset="0"/>
              <a:sym typeface="Wingdings" pitchFamily="2" charset="2"/>
            </a:endParaRPr>
          </a:p>
          <a:p>
            <a:pPr>
              <a:buFontTx/>
              <a:buChar char="•"/>
            </a:pPr>
            <a:r>
              <a:rPr lang="en-US" u="sng" smtClean="0">
                <a:solidFill>
                  <a:srgbClr val="000000"/>
                </a:solidFill>
                <a:latin typeface="Arial" charset="0"/>
                <a:cs typeface="Arial" charset="0"/>
                <a:sym typeface="Wingdings" pitchFamily="2" charset="2"/>
              </a:rPr>
              <a:t> </a:t>
            </a:r>
            <a:r>
              <a:rPr lang="en-US" b="1" u="sng" smtClean="0">
                <a:solidFill>
                  <a:srgbClr val="000000"/>
                </a:solidFill>
                <a:latin typeface="Arial" charset="0"/>
                <a:cs typeface="Arial" charset="0"/>
                <a:sym typeface="Wingdings" pitchFamily="2" charset="2"/>
              </a:rPr>
              <a:t>Direct marketing</a:t>
            </a:r>
            <a:r>
              <a:rPr lang="en-US" smtClean="0">
                <a:solidFill>
                  <a:srgbClr val="000000"/>
                </a:solidFill>
                <a:latin typeface="Arial" charset="0"/>
                <a:cs typeface="Arial" charset="0"/>
                <a:sym typeface="Wingdings" pitchFamily="2" charset="2"/>
              </a:rPr>
              <a:t>: direct communication between a seller and an individual using a promotion method other than face-to-face selling. </a:t>
            </a:r>
          </a:p>
          <a:p>
            <a:pPr lvl="1">
              <a:buFontTx/>
              <a:buChar char="•"/>
            </a:pPr>
            <a:r>
              <a:rPr lang="en-US" smtClean="0">
                <a:solidFill>
                  <a:srgbClr val="000000"/>
                </a:solidFill>
                <a:latin typeface="Arial" charset="0"/>
                <a:cs typeface="Arial" charset="0"/>
              </a:rPr>
              <a:t> Direct marketing is more concerned with promotion than it is with distribution.</a:t>
            </a:r>
          </a:p>
        </p:txBody>
      </p:sp>
      <p:sp>
        <p:nvSpPr>
          <p:cNvPr id="25604" name="Text Box 4"/>
          <p:cNvSpPr txBox="1">
            <a:spLocks noChangeArrowheads="1"/>
          </p:cNvSpPr>
          <p:nvPr/>
        </p:nvSpPr>
        <p:spPr bwMode="auto">
          <a:xfrm>
            <a:off x="4191000" y="609600"/>
            <a:ext cx="2436813" cy="1252538"/>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258-259.</a:t>
            </a:r>
          </a:p>
          <a:p>
            <a:pPr defTabSz="982663">
              <a:spcBef>
                <a:spcPct val="50000"/>
              </a:spcBef>
            </a:pPr>
            <a:endParaRPr lang="en-US" sz="1500" b="1">
              <a:solidFill>
                <a:srgbClr val="000000"/>
              </a:solidFill>
            </a:endParaRPr>
          </a:p>
          <a:p>
            <a:pPr defTabSz="982663">
              <a:spcBef>
                <a:spcPct val="50000"/>
              </a:spcBef>
            </a:pPr>
            <a:endParaRPr lang="en-US" sz="1500" b="1">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F548D403-BC0F-4ECD-B362-6480A6F2D2BF}" type="slidenum">
              <a:rPr lang="en-US" smtClean="0">
                <a:solidFill>
                  <a:srgbClr val="000000"/>
                </a:solidFill>
                <a:latin typeface="Arial" charset="0"/>
                <a:cs typeface="Arial" charset="0"/>
              </a:rPr>
              <a:pPr/>
              <a:t>9</a:t>
            </a:fld>
            <a:endParaRPr lang="en-US" smtClean="0">
              <a:solidFill>
                <a:srgbClr val="000000"/>
              </a:solidFill>
              <a:latin typeface="Arial" charset="0"/>
              <a:cs typeface="Arial" charset="0"/>
            </a:endParaRPr>
          </a:p>
        </p:txBody>
      </p:sp>
      <p:sp>
        <p:nvSpPr>
          <p:cNvPr id="27650" name="Rectangle 2"/>
          <p:cNvSpPr>
            <a:spLocks noGrp="1" noRot="1" noChangeAspect="1" noChangeArrowheads="1" noTextEdit="1"/>
          </p:cNvSpPr>
          <p:nvPr>
            <p:ph type="sldImg"/>
          </p:nvPr>
        </p:nvSpPr>
        <p:spPr>
          <a:xfrm>
            <a:off x="522288" y="549275"/>
            <a:ext cx="3216275" cy="2413000"/>
          </a:xfrm>
          <a:ln/>
        </p:spPr>
      </p:sp>
      <p:sp>
        <p:nvSpPr>
          <p:cNvPr id="54276" name="Rectangle 3"/>
          <p:cNvSpPr>
            <a:spLocks noGrp="1" noChangeArrowheads="1"/>
          </p:cNvSpPr>
          <p:nvPr>
            <p:ph type="body" idx="1"/>
          </p:nvPr>
        </p:nvSpPr>
        <p:spPr>
          <a:extLst>
            <a:ext uri="{909E8E84-426E-40DD-AFC4-6F175D3DCCD1}"/>
            <a:ext uri="{91240B29-F687-4F45-9708-019B960494DF}"/>
          </a:extLst>
        </p:spPr>
        <p:txBody>
          <a:bodyPr/>
          <a:lstStyle/>
          <a:p>
            <a:pPr>
              <a:defRPr/>
            </a:pPr>
            <a:r>
              <a:rPr lang="en-US" b="1" dirty="0" smtClean="0">
                <a:solidFill>
                  <a:srgbClr val="000000"/>
                </a:solidFill>
                <a:sym typeface="Wingdings" pitchFamily="2" charset="2"/>
              </a:rPr>
              <a:t>Summary Overview</a:t>
            </a:r>
          </a:p>
          <a:p>
            <a:pPr>
              <a:defRPr/>
            </a:pPr>
            <a:r>
              <a:rPr lang="en-US" dirty="0" smtClean="0">
                <a:solidFill>
                  <a:srgbClr val="000000"/>
                </a:solidFill>
                <a:sym typeface="Wingdings" pitchFamily="2" charset="2"/>
              </a:rPr>
              <a:t>Even if a producer would like to handle the whole distribution job, sometimes it is simply not feasible</a:t>
            </a:r>
            <a:r>
              <a:rPr lang="en-US" b="1" dirty="0" smtClean="0">
                <a:solidFill>
                  <a:srgbClr val="000000"/>
                </a:solidFill>
                <a:sym typeface="Wingdings" pitchFamily="2" charset="2"/>
              </a:rPr>
              <a:t>.</a:t>
            </a:r>
          </a:p>
          <a:p>
            <a:pPr>
              <a:defRPr/>
            </a:pPr>
            <a:endParaRPr lang="en-US" b="1" dirty="0" smtClean="0">
              <a:solidFill>
                <a:srgbClr val="000000"/>
              </a:solidFill>
              <a:sym typeface="Wingdings" pitchFamily="2" charset="2"/>
            </a:endParaRPr>
          </a:p>
          <a:p>
            <a:pPr>
              <a:defRPr/>
            </a:pPr>
            <a:r>
              <a:rPr lang="en-US" b="1" dirty="0" smtClean="0">
                <a:solidFill>
                  <a:srgbClr val="000000"/>
                </a:solidFill>
                <a:sym typeface="Wingdings" pitchFamily="2" charset="2"/>
              </a:rPr>
              <a:t>Key Issues</a:t>
            </a:r>
          </a:p>
          <a:p>
            <a:pPr>
              <a:defRPr/>
            </a:pPr>
            <a:r>
              <a:rPr lang="en-US" b="1" u="sng" dirty="0" smtClean="0">
                <a:solidFill>
                  <a:srgbClr val="000000"/>
                </a:solidFill>
                <a:sym typeface="Wingdings" pitchFamily="2" charset="2"/>
              </a:rPr>
              <a:t>Consumers want convenience</a:t>
            </a:r>
            <a:r>
              <a:rPr lang="en-US" b="1" dirty="0" smtClean="0">
                <a:solidFill>
                  <a:srgbClr val="000000"/>
                </a:solidFill>
                <a:sym typeface="Wingdings" pitchFamily="2" charset="2"/>
              </a:rPr>
              <a:t>. </a:t>
            </a:r>
          </a:p>
          <a:p>
            <a:pPr marL="171450" indent="-171450">
              <a:buFont typeface="Arial" pitchFamily="34" charset="0"/>
              <a:buChar char="•"/>
              <a:defRPr/>
            </a:pPr>
            <a:r>
              <a:rPr lang="en-US" dirty="0" smtClean="0">
                <a:solidFill>
                  <a:srgbClr val="000000"/>
                </a:solidFill>
                <a:sym typeface="Wingdings" pitchFamily="2" charset="2"/>
              </a:rPr>
              <a:t>For example, as illustrated by this ad for Celestial Seasonings – Organic Tea, consumers may be spread over a wide area and prefer to shop at a specific place. </a:t>
            </a:r>
          </a:p>
          <a:p>
            <a:pPr marL="171450" indent="-171450">
              <a:buFont typeface="Arial" pitchFamily="34" charset="0"/>
              <a:buChar char="•"/>
              <a:defRPr/>
            </a:pPr>
            <a:r>
              <a:rPr lang="en-US" dirty="0" smtClean="0">
                <a:solidFill>
                  <a:srgbClr val="000000"/>
                </a:solidFill>
                <a:sym typeface="Wingdings" pitchFamily="2" charset="2"/>
              </a:rPr>
              <a:t>Some consumers see department or retail stores as THE place to shop for consumer products, and they will buy only those brands carried by their favorite store. </a:t>
            </a:r>
          </a:p>
          <a:p>
            <a:pPr marL="171450" indent="-171450">
              <a:buFont typeface="Arial" pitchFamily="34" charset="0"/>
              <a:buChar char="•"/>
              <a:defRPr/>
            </a:pPr>
            <a:r>
              <a:rPr lang="en-US" dirty="0" smtClean="0">
                <a:solidFill>
                  <a:srgbClr val="000000"/>
                </a:solidFill>
                <a:sym typeface="Wingdings" pitchFamily="2" charset="2"/>
              </a:rPr>
              <a:t>Convenience is a major reason why so many consumer product producers rely on indirect channels.</a:t>
            </a:r>
          </a:p>
          <a:p>
            <a:pPr marL="171450" indent="-171450">
              <a:buFont typeface="Arial" pitchFamily="34" charset="0"/>
              <a:buChar char="•"/>
              <a:defRPr/>
            </a:pPr>
            <a:endParaRPr lang="en-US" dirty="0" smtClean="0">
              <a:solidFill>
                <a:srgbClr val="000000"/>
              </a:solidFill>
              <a:sym typeface="Wingdings" pitchFamily="2" charset="2"/>
            </a:endParaRPr>
          </a:p>
          <a:p>
            <a:pPr>
              <a:defRPr/>
            </a:pPr>
            <a:r>
              <a:rPr lang="en-US" b="1" i="1" dirty="0" smtClean="0">
                <a:solidFill>
                  <a:srgbClr val="000000"/>
                </a:solidFill>
                <a:sym typeface="Wingdings" pitchFamily="2" charset="2"/>
              </a:rPr>
              <a:t>Discussion Question: Would Celestial Seasonings ever want to use direct distribution to final consumers? What things would the company consider in deciding whether to establish a direct or indirect linkage with a final consumer?</a:t>
            </a:r>
            <a:r>
              <a:rPr lang="en-US" b="1" dirty="0" smtClean="0">
                <a:solidFill>
                  <a:srgbClr val="000000"/>
                </a:solidFill>
                <a:sym typeface="Wingdings" pitchFamily="2" charset="2"/>
              </a:rPr>
              <a:t> </a:t>
            </a:r>
          </a:p>
          <a:p>
            <a:pPr>
              <a:defRPr/>
            </a:pPr>
            <a:endParaRPr lang="en-US" b="1" dirty="0" smtClean="0">
              <a:solidFill>
                <a:srgbClr val="000000"/>
              </a:solidFill>
              <a:sym typeface="Wingdings" pitchFamily="2" charset="2"/>
            </a:endParaRPr>
          </a:p>
          <a:p>
            <a:pPr>
              <a:defRPr/>
            </a:pPr>
            <a:endParaRPr lang="en-US" b="1" dirty="0" smtClean="0">
              <a:solidFill>
                <a:srgbClr val="000000"/>
              </a:solidFill>
              <a:sym typeface="Wingdings" pitchFamily="2" charset="2"/>
            </a:endParaRPr>
          </a:p>
        </p:txBody>
      </p:sp>
      <p:sp>
        <p:nvSpPr>
          <p:cNvPr id="27652" name="Text Box 4"/>
          <p:cNvSpPr txBox="1">
            <a:spLocks noChangeArrowheads="1"/>
          </p:cNvSpPr>
          <p:nvPr/>
        </p:nvSpPr>
        <p:spPr bwMode="auto">
          <a:xfrm>
            <a:off x="4389438" y="401638"/>
            <a:ext cx="2436812" cy="1252537"/>
          </a:xfrm>
          <a:prstGeom prst="rect">
            <a:avLst/>
          </a:prstGeom>
          <a:noFill/>
          <a:ln w="9525">
            <a:noFill/>
            <a:miter lim="800000"/>
            <a:headEnd/>
            <a:tailEnd/>
          </a:ln>
        </p:spPr>
        <p:txBody>
          <a:bodyPr lIns="96784" tIns="48391" rIns="96784" bIns="48391">
            <a:spAutoFit/>
          </a:bodyPr>
          <a:lstStyle/>
          <a:p>
            <a:pPr defTabSz="982663">
              <a:spcBef>
                <a:spcPct val="50000"/>
              </a:spcBef>
            </a:pPr>
            <a:r>
              <a:rPr lang="en-US" sz="1500" b="1">
                <a:solidFill>
                  <a:srgbClr val="000000"/>
                </a:solidFill>
              </a:rPr>
              <a:t>This slide relates to material on pp. 259.</a:t>
            </a:r>
          </a:p>
          <a:p>
            <a:pPr defTabSz="982663">
              <a:spcBef>
                <a:spcPct val="50000"/>
              </a:spcBef>
            </a:pPr>
            <a:endParaRPr lang="en-US" sz="1500" b="1">
              <a:solidFill>
                <a:srgbClr val="000000"/>
              </a:solidFill>
            </a:endParaRPr>
          </a:p>
          <a:p>
            <a:pPr defTabSz="982663">
              <a:spcBef>
                <a:spcPct val="50000"/>
              </a:spcBef>
            </a:pPr>
            <a:endParaRPr lang="en-US" sz="1500" b="1">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0"/>
          <p:cNvPicPr>
            <a:picLocks noChangeAspect="1"/>
          </p:cNvPicPr>
          <p:nvPr userDrawn="1"/>
        </p:nvPicPr>
        <p:blipFill>
          <a:blip r:embed="rId2" cstate="print">
            <a:extLst>
              <a:ext uri="{28A0092B-C50C-407E-A947-70E740481C1C}"/>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ext uri="{91240B29-F687-4F45-9708-019B960494DF}"/>
          </a:extLst>
        </p:spPr>
        <p:txBody>
          <a:bodyPr>
            <a:normAutofit/>
          </a:bodyPr>
          <a:lstStyle>
            <a:lvl1pPr marL="65087" indent="0">
              <a:buNone/>
              <a:defRPr lang="en-US" dirty="0">
                <a:ln>
                  <a:noFill/>
                </a:ln>
                <a:solidFill>
                  <a:srgbClr val="FFFFFF"/>
                </a:solidFill>
              </a:defRPr>
            </a:lvl1pPr>
          </a:lstStyle>
          <a:p>
            <a:pPr lvl="0"/>
            <a:r>
              <a:rPr lang="en-US" smtClean="0"/>
              <a:t>Click to edit Master subtitle style</a:t>
            </a:r>
            <a:endParaRPr lang="en-US" dirty="0"/>
          </a:p>
        </p:txBody>
      </p:sp>
      <p:sp>
        <p:nvSpPr>
          <p:cNvPr id="6"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4DBF5D85-EE0E-44CB-BF7C-F73AB3CF9ADC}" type="datetimeFigureOut">
              <a:rPr lang="en-US"/>
              <a:pPr>
                <a:defRPr/>
              </a:pPr>
              <a:t>1/8/2014</a:t>
            </a:fld>
            <a:endParaRPr lang="en-US"/>
          </a:p>
        </p:txBody>
      </p:sp>
      <p:sp>
        <p:nvSpPr>
          <p:cNvPr id="7"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0"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9A1B9D15-E14C-40FC-9654-BE9DE60BE464}" type="slidenum">
              <a:rPr lang="en-US"/>
              <a:pPr>
                <a:defRPr/>
              </a:pPr>
              <a:t>‹#›</a:t>
            </a:fld>
            <a:endParaRPr lang="en-US"/>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smtClean="0"/>
            </a:lvl1pPr>
          </a:lstStyle>
          <a:p>
            <a:pPr>
              <a:defRPr/>
            </a:pPr>
            <a:fld id="{8B58C070-1B18-4C58-B228-4E3D57B0A801}" type="datetimeFigureOut">
              <a:rPr lang="en-US"/>
              <a:pPr>
                <a:defRPr/>
              </a:pPr>
              <a:t>1/8/2014</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14348F1-BDBB-49EB-9DB9-D3EBE3C96AF4}" type="slidenum">
              <a:rPr lang="en-US"/>
              <a:pPr>
                <a:defRPr/>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0C26E2F-5787-4823-BE07-5D3A9FB1B282}" type="datetimeFigureOut">
              <a:rPr lang="en-US"/>
              <a:pPr>
                <a:defRPr/>
              </a:pPr>
              <a:t>1/8/2014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049C92C-1185-4A71-9D60-40BEC3E8C662}" type="slidenum">
              <a:rPr lang="en-US"/>
              <a:pPr>
                <a:defRPr/>
              </a:pPr>
              <a:t>‹#›</a:t>
            </a:fld>
            <a:endParaRPr lang="en-US"/>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smtClean="0"/>
            </a:lvl1pPr>
          </a:lstStyle>
          <a:p>
            <a:pPr>
              <a:defRPr/>
            </a:pPr>
            <a:fld id="{23ED91B4-D395-49FD-9BA2-1ED922600079}" type="datetimeFigureOut">
              <a:rPr lang="en-US"/>
              <a:pPr>
                <a:defRPr/>
              </a:pPr>
              <a:t>1/8/2014</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C4590072-69A1-4F41-B485-F4EF16491E8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E0F59A1-4E82-4A42-9A0F-62758EB76531}" type="datetimeFigureOut">
              <a:rPr lang="en-US"/>
              <a:pPr>
                <a:defRPr/>
              </a:pPr>
              <a:t>1/8/2014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7D325C9-07E5-483A-BB4D-AF1C752DAC1E}" type="slidenum">
              <a:rPr lang="en-US"/>
              <a:pPr>
                <a:defRPr/>
              </a:pPr>
              <a:t>‹#›</a:t>
            </a:fld>
            <a:endParaRPr lang="en-US"/>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8A9FF97-6E1C-48FE-8806-074B57281FAB}" type="datetimeFigureOut">
              <a:rPr lang="en-US"/>
              <a:pPr>
                <a:defRPr/>
              </a:pPr>
              <a:t>1/8/2014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E98D6B6-D6A7-4DD6-BE8F-700382BB0892}" type="slidenum">
              <a:rPr lang="en-US"/>
              <a:pPr>
                <a:defRPr/>
              </a:pPr>
              <a:t>‹#›</a:t>
            </a:fld>
            <a:endParaRPr lang="en-US"/>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48134"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0875B9FA-3EFF-466B-9A0A-823F126B1E28}" type="datetimeFigureOut">
              <a:rPr lang="en-US"/>
              <a:pPr>
                <a:defRPr/>
              </a:pPr>
              <a:t>1/8/2014</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cs typeface="+mn-cs"/>
              </a:defRPr>
            </a:lvl1pPr>
          </a:lstStyle>
          <a:p>
            <a:pPr>
              <a:defRPr/>
            </a:pPr>
            <a:fld id="{8E8B726D-278A-41DA-A8A9-C0E15F30C20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526" r:id="rId1"/>
    <p:sldLayoutId id="2147485527" r:id="rId2"/>
    <p:sldLayoutId id="2147485525" r:id="rId3"/>
    <p:sldLayoutId id="2147485528" r:id="rId4"/>
    <p:sldLayoutId id="2147485524" r:id="rId5"/>
    <p:sldLayoutId id="2147485523" r:id="rId6"/>
  </p:sldLayoutIdLst>
  <p:transition>
    <p:pull dir="ru"/>
  </p:transition>
  <p:timing>
    <p:tnLst>
      <p:par>
        <p:cTn id="1" dur="indefinite" restart="never" nodeType="tmRoot"/>
      </p:par>
    </p:tnLst>
  </p:timing>
  <p:txStyles>
    <p:titleStyle>
      <a:lvl1pPr algn="l" rtl="0" fontAlgn="base">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fontAlgn="base">
        <a:spcBef>
          <a:spcPct val="0"/>
        </a:spcBef>
        <a:spcAft>
          <a:spcPct val="0"/>
        </a:spcAft>
        <a:defRPr sz="4200">
          <a:solidFill>
            <a:srgbClr val="FFC453"/>
          </a:solidFill>
          <a:latin typeface="Century Gothic" pitchFamily="34" charset="0"/>
        </a:defRPr>
      </a:lvl2pPr>
      <a:lvl3pPr algn="l" rtl="0" fontAlgn="base">
        <a:spcBef>
          <a:spcPct val="0"/>
        </a:spcBef>
        <a:spcAft>
          <a:spcPct val="0"/>
        </a:spcAft>
        <a:defRPr sz="4200">
          <a:solidFill>
            <a:srgbClr val="FFC453"/>
          </a:solidFill>
          <a:latin typeface="Century Gothic" pitchFamily="34" charset="0"/>
        </a:defRPr>
      </a:lvl3pPr>
      <a:lvl4pPr algn="l" rtl="0" fontAlgn="base">
        <a:spcBef>
          <a:spcPct val="0"/>
        </a:spcBef>
        <a:spcAft>
          <a:spcPct val="0"/>
        </a:spcAft>
        <a:defRPr sz="4200">
          <a:solidFill>
            <a:srgbClr val="FFC453"/>
          </a:solidFill>
          <a:latin typeface="Century Gothic" pitchFamily="34" charset="0"/>
        </a:defRPr>
      </a:lvl4pPr>
      <a:lvl5pPr algn="l" rtl="0" fontAlgn="base">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marL="342900" indent="-342900"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461963" indent="-461963"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876300" indent="381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16205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390650" indent="438150" algn="l" rtl="0" fontAlgn="base">
        <a:spcBef>
          <a:spcPct val="20000"/>
        </a:spcBef>
        <a:spcAft>
          <a:spcPct val="0"/>
        </a:spcAft>
        <a:buClr>
          <a:srgbClr val="F4C689"/>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assets/ChannelEfficiency.ex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assets/DistributionStrategy.ex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776288"/>
            <a:ext cx="3429000" cy="1470025"/>
          </a:xfrm>
        </p:spPr>
        <p:txBody>
          <a:bodyPr/>
          <a:lstStyle/>
          <a:p>
            <a:pPr>
              <a:defRPr/>
            </a:pPr>
            <a:r>
              <a:rPr smtClean="0"/>
              <a:t>Chapter 10</a:t>
            </a:r>
            <a:endParaRPr/>
          </a:p>
        </p:txBody>
      </p:sp>
      <p:sp>
        <p:nvSpPr>
          <p:cNvPr id="3" name="Subtitle 2"/>
          <p:cNvSpPr>
            <a:spLocks noGrp="1"/>
          </p:cNvSpPr>
          <p:nvPr>
            <p:ph type="subTitle" idx="1"/>
          </p:nvPr>
        </p:nvSpPr>
        <p:spPr>
          <a:xfrm>
            <a:off x="5486400" y="2249488"/>
            <a:ext cx="3116263" cy="1752600"/>
          </a:xfrm>
        </p:spPr>
        <p:txBody>
          <a:bodyPr>
            <a:normAutofit lnSpcReduction="10000"/>
          </a:bodyPr>
          <a:lstStyle/>
          <a:p>
            <a:pPr>
              <a:defRPr/>
            </a:pPr>
            <a:r>
              <a:rPr smtClean="0"/>
              <a:t>Place and Development of Channel Systems</a:t>
            </a:r>
          </a:p>
          <a:p>
            <a:pPr>
              <a:defRPr/>
            </a:pPr>
            <a:endParaRPr/>
          </a:p>
        </p:txBody>
      </p:sp>
      <p:sp>
        <p:nvSpPr>
          <p:cNvPr id="10243" name="Text Box 4"/>
          <p:cNvSpPr txBox="1">
            <a:spLocks noChangeArrowheads="1"/>
          </p:cNvSpPr>
          <p:nvPr/>
        </p:nvSpPr>
        <p:spPr bwMode="auto">
          <a:xfrm>
            <a:off x="4227513" y="6553200"/>
            <a:ext cx="4916487" cy="274638"/>
          </a:xfrm>
          <a:prstGeom prst="rect">
            <a:avLst/>
          </a:prstGeom>
          <a:noFill/>
          <a:ln w="9525">
            <a:noFill/>
            <a:miter lim="800000"/>
            <a:headEnd/>
            <a:tailEnd/>
          </a:ln>
        </p:spPr>
        <p:txBody>
          <a:bodyPr>
            <a:spAutoFit/>
          </a:bodyPr>
          <a:lstStyle/>
          <a:p>
            <a:pPr algn="ctr" eaLnBrk="0" hangingPunct="0"/>
            <a:r>
              <a:rPr lang="en-US" sz="1200" b="1" i="1">
                <a:latin typeface="Times"/>
                <a:ea typeface="ヒラギノ角ゴ ProN W3"/>
                <a:cs typeface="ヒラギノ角ゴ ProN W3"/>
              </a:rPr>
              <a:t>Copyright © 2014 by The McGraw-Hill Companies, Inc. All rights reserved</a:t>
            </a:r>
            <a:endParaRPr lang="en-US" sz="1200" b="1">
              <a:latin typeface="Times"/>
              <a:ea typeface="ヒラギノ角ゴ ProN W3"/>
              <a:cs typeface="ヒラギノ角ゴ ProN W3"/>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smtClean="0"/>
              <a:t>Checking Your Knowledge</a:t>
            </a:r>
          </a:p>
        </p:txBody>
      </p:sp>
      <p:sp>
        <p:nvSpPr>
          <p:cNvPr id="2" name="Content Placeholder 1"/>
          <p:cNvSpPr>
            <a:spLocks noGrp="1"/>
          </p:cNvSpPr>
          <p:nvPr>
            <p:ph idx="1"/>
          </p:nvPr>
        </p:nvSpPr>
        <p:spPr>
          <a:xfrm>
            <a:off x="457200" y="1882775"/>
            <a:ext cx="8229600" cy="4975225"/>
          </a:xfrm>
        </p:spPr>
        <p:txBody>
          <a:bodyPr>
            <a:normAutofit fontScale="85000" lnSpcReduction="20000"/>
          </a:bodyPr>
          <a:lstStyle/>
          <a:p>
            <a:pPr marL="0" indent="0">
              <a:buFont typeface="Wingdings 2" pitchFamily="18" charset="2"/>
              <a:buNone/>
              <a:defRPr/>
            </a:pPr>
            <a:r>
              <a:rPr lang="en-US" dirty="0" smtClean="0"/>
              <a:t>Andrea’s Kitchen is a catering business that operates by  means of its own website. Customers order party platters, pastries, and other foods that the company makes to order. The items are then vacuum-packed in dry ice and shipped to the customer’s address via overnight delivery. Andrea’s  Kitchen is part of a(n):</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A.	indirect channel.</a:t>
            </a:r>
          </a:p>
          <a:p>
            <a:pPr marL="457200" indent="-457200">
              <a:buFont typeface="Wingdings 2" pitchFamily="18" charset="2"/>
              <a:buNone/>
              <a:defRPr/>
            </a:pPr>
            <a:r>
              <a:rPr lang="en-US" dirty="0" smtClean="0"/>
              <a:t>B.	dual channel.</a:t>
            </a:r>
          </a:p>
          <a:p>
            <a:pPr marL="457200" indent="-457200">
              <a:buFont typeface="Wingdings 2" pitchFamily="18" charset="2"/>
              <a:buNone/>
              <a:defRPr/>
            </a:pPr>
            <a:r>
              <a:rPr lang="en-US" dirty="0" smtClean="0"/>
              <a:t>C.	intermediary channel.</a:t>
            </a:r>
          </a:p>
          <a:p>
            <a:pPr marL="457200" indent="-457200">
              <a:buFont typeface="Wingdings 2" pitchFamily="18" charset="2"/>
              <a:buNone/>
              <a:defRPr/>
            </a:pPr>
            <a:r>
              <a:rPr lang="en-US" dirty="0" smtClean="0"/>
              <a:t>D.	direct channel.</a:t>
            </a:r>
          </a:p>
          <a:p>
            <a:pPr marL="457200" indent="-457200">
              <a:buFont typeface="Wingdings 2" pitchFamily="18" charset="2"/>
              <a:buNone/>
              <a:defRPr/>
            </a:pPr>
            <a:r>
              <a:rPr lang="en-US" dirty="0" smtClean="0"/>
              <a:t>E.	traditional channel.</a:t>
            </a:r>
          </a:p>
        </p:txBody>
      </p:sp>
      <p:sp>
        <p:nvSpPr>
          <p:cNvPr id="28675" name="Slide Number Placeholder 22"/>
          <p:cNvSpPr txBox="1">
            <a:spLocks/>
          </p:cNvSpPr>
          <p:nvPr/>
        </p:nvSpPr>
        <p:spPr bwMode="auto">
          <a:xfrm>
            <a:off x="204788" y="157163"/>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8E7D0BF9-A226-43CD-AF7A-5AFABC85BA74}" type="slidenum">
              <a:rPr lang="en-US" sz="1200">
                <a:latin typeface="Century Gothic" pitchFamily="34" charset="0"/>
              </a:rPr>
              <a:pPr algn="ctr"/>
              <a:t>10</a:t>
            </a:fld>
            <a:endParaRPr lang="en-US" sz="1200">
              <a:latin typeface="Century Gothic"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3" descr="emerson"/>
          <p:cNvPicPr>
            <a:picLocks noChangeAspect="1" noChangeArrowheads="1"/>
          </p:cNvPicPr>
          <p:nvPr/>
        </p:nvPicPr>
        <p:blipFill>
          <a:blip r:embed="rId3"/>
          <a:srcRect/>
          <a:stretch>
            <a:fillRect/>
          </a:stretch>
        </p:blipFill>
        <p:spPr bwMode="auto">
          <a:xfrm>
            <a:off x="3886200" y="49213"/>
            <a:ext cx="5237163" cy="6781800"/>
          </a:xfrm>
          <a:prstGeom prst="rect">
            <a:avLst/>
          </a:prstGeom>
          <a:noFill/>
          <a:ln w="9525">
            <a:noFill/>
            <a:miter lim="800000"/>
            <a:headEnd/>
            <a:tailEnd/>
          </a:ln>
        </p:spPr>
      </p:pic>
      <p:sp>
        <p:nvSpPr>
          <p:cNvPr id="2" name="Title 1"/>
          <p:cNvSpPr>
            <a:spLocks noGrp="1"/>
          </p:cNvSpPr>
          <p:nvPr>
            <p:ph type="title"/>
          </p:nvPr>
        </p:nvSpPr>
        <p:spPr>
          <a:xfrm>
            <a:off x="457200" y="268288"/>
            <a:ext cx="3514725" cy="4151312"/>
          </a:xfrm>
        </p:spPr>
        <p:txBody>
          <a:bodyPr>
            <a:normAutofit fontScale="90000"/>
          </a:bodyPr>
          <a:lstStyle/>
          <a:p>
            <a:pPr>
              <a:defRPr/>
            </a:pPr>
            <a:r>
              <a:rPr lang="en-IN" dirty="0" smtClean="0"/>
              <a:t>Channel Specialists May Reduce Discrepancies and Separations</a:t>
            </a:r>
            <a:br>
              <a:rPr lang="en-IN" dirty="0" smtClean="0"/>
            </a:br>
            <a:endParaRPr lang="en-US" dirty="0"/>
          </a:p>
        </p:txBody>
      </p:sp>
      <p:sp>
        <p:nvSpPr>
          <p:cNvPr id="30723" name="Slide Number Placeholder 22"/>
          <p:cNvSpPr txBox="1">
            <a:spLocks/>
          </p:cNvSpPr>
          <p:nvPr/>
        </p:nvSpPr>
        <p:spPr bwMode="auto">
          <a:xfrm>
            <a:off x="204788" y="157163"/>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DD05F3B9-82E7-4623-9533-DA213C4464AB}" type="slidenum">
              <a:rPr lang="en-US" sz="1200">
                <a:latin typeface="Century Gothic" pitchFamily="34" charset="0"/>
              </a:rPr>
              <a:pPr algn="ctr"/>
              <a:t>11</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A Discrepancy of </a:t>
            </a:r>
            <a:r>
              <a:rPr lang="en-US" dirty="0" smtClean="0"/>
              <a:t>Assortment</a:t>
            </a:r>
            <a:endParaRPr lang="en-US" dirty="0"/>
          </a:p>
        </p:txBody>
      </p:sp>
      <p:sp>
        <p:nvSpPr>
          <p:cNvPr id="4" name="Rounded Rectangle 3"/>
          <p:cNvSpPr/>
          <p:nvPr/>
        </p:nvSpPr>
        <p:spPr>
          <a:xfrm>
            <a:off x="3162300" y="1752600"/>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Skiing?</a:t>
            </a:r>
            <a:endParaRPr lang="en-US" b="1" dirty="0">
              <a:latin typeface="Arial" pitchFamily="34" charset="0"/>
              <a:cs typeface="Arial" pitchFamily="34" charset="0"/>
            </a:endParaRPr>
          </a:p>
        </p:txBody>
      </p:sp>
      <p:cxnSp>
        <p:nvCxnSpPr>
          <p:cNvPr id="7" name="Elbow Connector 6"/>
          <p:cNvCxnSpPr>
            <a:stCxn id="4" idx="1"/>
            <a:endCxn id="13" idx="0"/>
          </p:cNvCxnSpPr>
          <p:nvPr/>
        </p:nvCxnSpPr>
        <p:spPr>
          <a:xfrm rot="10800000" flipV="1">
            <a:off x="1562100" y="2209800"/>
            <a:ext cx="1600200" cy="1143000"/>
          </a:xfrm>
          <a:prstGeom prst="bentConnector2">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172200" y="3346450"/>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Wax</a:t>
            </a:r>
            <a:endParaRPr lang="en-US" b="1" dirty="0">
              <a:latin typeface="Arial" pitchFamily="34" charset="0"/>
              <a:cs typeface="Arial" pitchFamily="34" charset="0"/>
            </a:endParaRPr>
          </a:p>
        </p:txBody>
      </p:sp>
      <p:sp>
        <p:nvSpPr>
          <p:cNvPr id="12" name="Rounded Rectangle 11"/>
          <p:cNvSpPr/>
          <p:nvPr/>
        </p:nvSpPr>
        <p:spPr>
          <a:xfrm>
            <a:off x="3162300" y="3346450"/>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Goggles</a:t>
            </a:r>
            <a:endParaRPr lang="en-US" b="1" dirty="0">
              <a:latin typeface="Arial" pitchFamily="34" charset="0"/>
              <a:cs typeface="Arial" pitchFamily="34" charset="0"/>
            </a:endParaRPr>
          </a:p>
        </p:txBody>
      </p:sp>
      <p:sp>
        <p:nvSpPr>
          <p:cNvPr id="13" name="Rounded Rectangle 12"/>
          <p:cNvSpPr/>
          <p:nvPr/>
        </p:nvSpPr>
        <p:spPr>
          <a:xfrm>
            <a:off x="152400" y="3352800"/>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Skis, Poles</a:t>
            </a:r>
            <a:endParaRPr lang="en-US" b="1" dirty="0">
              <a:latin typeface="Arial" pitchFamily="34" charset="0"/>
              <a:cs typeface="Arial" pitchFamily="34" charset="0"/>
            </a:endParaRPr>
          </a:p>
        </p:txBody>
      </p:sp>
      <p:cxnSp>
        <p:nvCxnSpPr>
          <p:cNvPr id="16" name="Elbow Connector 15"/>
          <p:cNvCxnSpPr>
            <a:stCxn id="4" idx="3"/>
            <a:endCxn id="11" idx="0"/>
          </p:cNvCxnSpPr>
          <p:nvPr/>
        </p:nvCxnSpPr>
        <p:spPr>
          <a:xfrm>
            <a:off x="5981700" y="2209800"/>
            <a:ext cx="1600200" cy="1136650"/>
          </a:xfrm>
          <a:prstGeom prst="bentConnector2">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p:cNvCxnSpPr>
          <p:nvPr/>
        </p:nvCxnSpPr>
        <p:spPr>
          <a:xfrm>
            <a:off x="4572000" y="2667000"/>
            <a:ext cx="0" cy="6794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162300" y="5029200"/>
            <a:ext cx="2819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Sporting Goods Retailer</a:t>
            </a:r>
            <a:endParaRPr lang="en-US" b="1" dirty="0">
              <a:latin typeface="Arial" pitchFamily="34" charset="0"/>
              <a:cs typeface="Arial" pitchFamily="34" charset="0"/>
            </a:endParaRPr>
          </a:p>
        </p:txBody>
      </p:sp>
      <p:cxnSp>
        <p:nvCxnSpPr>
          <p:cNvPr id="20" name="Straight Arrow Connector 19"/>
          <p:cNvCxnSpPr>
            <a:stCxn id="12" idx="2"/>
            <a:endCxn id="21" idx="0"/>
          </p:cNvCxnSpPr>
          <p:nvPr/>
        </p:nvCxnSpPr>
        <p:spPr>
          <a:xfrm>
            <a:off x="4572000" y="4260850"/>
            <a:ext cx="0" cy="768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21" idx="1"/>
          </p:cNvCxnSpPr>
          <p:nvPr/>
        </p:nvCxnSpPr>
        <p:spPr>
          <a:xfrm>
            <a:off x="1562100" y="4267200"/>
            <a:ext cx="1600200" cy="15621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2"/>
            <a:endCxn id="21" idx="3"/>
          </p:cNvCxnSpPr>
          <p:nvPr/>
        </p:nvCxnSpPr>
        <p:spPr>
          <a:xfrm flipH="1">
            <a:off x="5981700" y="4260850"/>
            <a:ext cx="1600200" cy="15684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781" name="Slide Number Placeholder 22"/>
          <p:cNvSpPr txBox="1">
            <a:spLocks/>
          </p:cNvSpPr>
          <p:nvPr/>
        </p:nvSpPr>
        <p:spPr bwMode="auto">
          <a:xfrm>
            <a:off x="204788" y="157163"/>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45D12CF7-9DC7-4DA4-9633-A92B46666CF5}" type="slidenum">
              <a:rPr lang="en-US" sz="1200">
                <a:latin typeface="Century Gothic" pitchFamily="34" charset="0"/>
              </a:rPr>
              <a:pPr algn="ctr"/>
              <a:t>12</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3" descr="per35067_206"/>
          <p:cNvPicPr>
            <a:picLocks noChangeAspect="1" noChangeArrowheads="1"/>
          </p:cNvPicPr>
          <p:nvPr/>
        </p:nvPicPr>
        <p:blipFill>
          <a:blip r:embed="rId3"/>
          <a:srcRect/>
          <a:stretch>
            <a:fillRect/>
          </a:stretch>
        </p:blipFill>
        <p:spPr bwMode="auto">
          <a:xfrm>
            <a:off x="4394200" y="49213"/>
            <a:ext cx="4700588" cy="6781800"/>
          </a:xfrm>
          <a:prstGeom prst="rect">
            <a:avLst/>
          </a:prstGeom>
          <a:noFill/>
          <a:ln w="9525">
            <a:noFill/>
            <a:miter lim="800000"/>
            <a:headEnd/>
            <a:tailEnd/>
          </a:ln>
        </p:spPr>
      </p:pic>
      <p:sp>
        <p:nvSpPr>
          <p:cNvPr id="2" name="Title 1"/>
          <p:cNvSpPr>
            <a:spLocks noGrp="1"/>
          </p:cNvSpPr>
          <p:nvPr>
            <p:ph type="title"/>
          </p:nvPr>
        </p:nvSpPr>
        <p:spPr>
          <a:xfrm>
            <a:off x="457199" y="268288"/>
            <a:ext cx="3914775" cy="3160712"/>
          </a:xfrm>
        </p:spPr>
        <p:txBody>
          <a:bodyPr/>
          <a:lstStyle/>
          <a:p>
            <a:pPr>
              <a:defRPr/>
            </a:pPr>
            <a:r>
              <a:rPr lang="en-IN" sz="4000" dirty="0" smtClean="0"/>
              <a:t>A Discrepancy of Assortment</a:t>
            </a:r>
            <a:br>
              <a:rPr lang="en-IN" sz="4000" dirty="0" smtClean="0"/>
            </a:br>
            <a:endParaRPr lang="en-US" sz="4000" dirty="0"/>
          </a:p>
        </p:txBody>
      </p:sp>
      <p:sp>
        <p:nvSpPr>
          <p:cNvPr id="34819" name="Slide Number Placeholder 22"/>
          <p:cNvSpPr txBox="1">
            <a:spLocks/>
          </p:cNvSpPr>
          <p:nvPr/>
        </p:nvSpPr>
        <p:spPr bwMode="auto">
          <a:xfrm>
            <a:off x="204788" y="157163"/>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8636E1F1-2F68-4AE5-B9EB-165CC8C01546}" type="slidenum">
              <a:rPr lang="en-US" sz="1200">
                <a:latin typeface="Century Gothic" pitchFamily="34" charset="0"/>
              </a:rPr>
              <a:pPr algn="ctr"/>
              <a:t>13</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9040" y="157162"/>
            <a:ext cx="8686800" cy="1398587"/>
          </a:xfrm>
        </p:spPr>
        <p:txBody>
          <a:bodyPr>
            <a:noAutofit/>
          </a:bodyPr>
          <a:lstStyle/>
          <a:p>
            <a:pPr>
              <a:defRPr/>
            </a:pPr>
            <a:r>
              <a:rPr lang="en-US" altLang="en-US" sz="3200" dirty="0" smtClean="0"/>
              <a:t>Channel Specialists Adjust Discrepancies with Regrouping Activities</a:t>
            </a:r>
            <a:endParaRPr lang="en-US" sz="3200" dirty="0" smtClean="0"/>
          </a:p>
        </p:txBody>
      </p:sp>
      <p:sp>
        <p:nvSpPr>
          <p:cNvPr id="8" name="Line 4"/>
          <p:cNvSpPr>
            <a:spLocks noChangeShapeType="1"/>
          </p:cNvSpPr>
          <p:nvPr/>
        </p:nvSpPr>
        <p:spPr bwMode="auto">
          <a:xfrm rot="10800000">
            <a:off x="5715000" y="4838700"/>
            <a:ext cx="330200" cy="228600"/>
          </a:xfrm>
          <a:prstGeom prst="line">
            <a:avLst/>
          </a:prstGeom>
          <a:noFill/>
          <a:ln w="38100">
            <a:solidFill>
              <a:schemeClr val="tx1"/>
            </a:solidFill>
            <a:round/>
            <a:headEnd/>
            <a:tailEnd/>
          </a:ln>
        </p:spPr>
        <p:txBody>
          <a:bodyPr/>
          <a:lstStyle/>
          <a:p>
            <a:endParaRPr lang="en-US"/>
          </a:p>
        </p:txBody>
      </p:sp>
      <p:sp>
        <p:nvSpPr>
          <p:cNvPr id="10" name="Line 8"/>
          <p:cNvSpPr>
            <a:spLocks noChangeShapeType="1"/>
          </p:cNvSpPr>
          <p:nvPr/>
        </p:nvSpPr>
        <p:spPr bwMode="auto">
          <a:xfrm rot="6300000">
            <a:off x="5765800" y="3175000"/>
            <a:ext cx="431800" cy="228600"/>
          </a:xfrm>
          <a:prstGeom prst="line">
            <a:avLst/>
          </a:prstGeom>
          <a:noFill/>
          <a:ln w="38100">
            <a:solidFill>
              <a:schemeClr val="tx1"/>
            </a:solidFill>
            <a:round/>
            <a:headEnd/>
            <a:tailEnd/>
          </a:ln>
        </p:spPr>
        <p:txBody>
          <a:bodyPr/>
          <a:lstStyle/>
          <a:p>
            <a:endParaRPr lang="en-US"/>
          </a:p>
        </p:txBody>
      </p:sp>
      <p:sp>
        <p:nvSpPr>
          <p:cNvPr id="11" name="Line 11"/>
          <p:cNvSpPr>
            <a:spLocks noChangeShapeType="1"/>
          </p:cNvSpPr>
          <p:nvPr/>
        </p:nvSpPr>
        <p:spPr bwMode="auto">
          <a:xfrm>
            <a:off x="3048000" y="3132138"/>
            <a:ext cx="330200" cy="296862"/>
          </a:xfrm>
          <a:prstGeom prst="line">
            <a:avLst/>
          </a:prstGeom>
          <a:noFill/>
          <a:ln w="38100">
            <a:solidFill>
              <a:schemeClr val="tx1"/>
            </a:solidFill>
            <a:round/>
            <a:headEnd/>
            <a:tailEnd/>
          </a:ln>
        </p:spPr>
        <p:txBody>
          <a:bodyPr/>
          <a:lstStyle/>
          <a:p>
            <a:endParaRPr lang="en-US"/>
          </a:p>
        </p:txBody>
      </p:sp>
      <p:sp>
        <p:nvSpPr>
          <p:cNvPr id="14" name="Line 17"/>
          <p:cNvSpPr>
            <a:spLocks noChangeShapeType="1"/>
          </p:cNvSpPr>
          <p:nvPr/>
        </p:nvSpPr>
        <p:spPr bwMode="auto">
          <a:xfrm rot="7200000">
            <a:off x="3113881" y="4747419"/>
            <a:ext cx="427038" cy="228600"/>
          </a:xfrm>
          <a:prstGeom prst="line">
            <a:avLst/>
          </a:prstGeom>
          <a:noFill/>
          <a:ln w="38100">
            <a:solidFill>
              <a:schemeClr val="tx1"/>
            </a:solidFill>
            <a:round/>
            <a:headEnd/>
            <a:tailEnd/>
          </a:ln>
        </p:spPr>
        <p:txBody>
          <a:bodyPr/>
          <a:lstStyle/>
          <a:p>
            <a:endParaRPr lang="en-US"/>
          </a:p>
        </p:txBody>
      </p:sp>
      <p:pic>
        <p:nvPicPr>
          <p:cNvPr id="28683" name="Picture 18" descr="boxes"/>
          <p:cNvPicPr>
            <a:picLocks noChangeAspect="1" noChangeArrowheads="1"/>
          </p:cNvPicPr>
          <p:nvPr/>
        </p:nvPicPr>
        <p:blipFill>
          <a:blip r:embed="rId3">
            <a:clrChange>
              <a:clrFrom>
                <a:srgbClr val="FFFFFF"/>
              </a:clrFrom>
              <a:clrTo>
                <a:srgbClr val="FFFFFF">
                  <a:alpha val="0"/>
                </a:srgbClr>
              </a:clrTo>
            </a:clrChange>
            <a:extLst>
              <a:ext uri="{28A0092B-C50C-407E-A947-70E740481C1C}"/>
            </a:extLst>
          </a:blip>
          <a:srcRect/>
          <a:stretch>
            <a:fillRect/>
          </a:stretch>
        </p:blipFill>
        <p:spPr bwMode="auto">
          <a:xfrm>
            <a:off x="3124200" y="2438400"/>
            <a:ext cx="2998788" cy="2998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
        <p:nvSpPr>
          <p:cNvPr id="7" name="AutoShape 3">
            <a:hlinkHover r:id="" action="ppaction://macro?name=changecolor"/>
          </p:cNvPr>
          <p:cNvSpPr>
            <a:spLocks noChangeArrowheads="1"/>
          </p:cNvSpPr>
          <p:nvPr/>
        </p:nvSpPr>
        <p:spPr bwMode="auto">
          <a:xfrm>
            <a:off x="6019800" y="4876800"/>
            <a:ext cx="2743200" cy="1676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b="1">
                <a:latin typeface="Arial" pitchFamily="34" charset="0"/>
                <a:cs typeface="Arial" pitchFamily="34" charset="0"/>
              </a:rPr>
              <a:t>Sorting</a:t>
            </a:r>
          </a:p>
        </p:txBody>
      </p:sp>
      <p:sp>
        <p:nvSpPr>
          <p:cNvPr id="9" name="AutoShape 7">
            <a:hlinkHover r:id="" action="ppaction://macro?name=changecolor"/>
          </p:cNvPr>
          <p:cNvSpPr>
            <a:spLocks noChangeArrowheads="1"/>
          </p:cNvSpPr>
          <p:nvPr/>
        </p:nvSpPr>
        <p:spPr bwMode="auto">
          <a:xfrm>
            <a:off x="6019800" y="1447800"/>
            <a:ext cx="2743200" cy="16764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b="1">
                <a:latin typeface="Arial" pitchFamily="34" charset="0"/>
                <a:cs typeface="Arial" pitchFamily="34" charset="0"/>
              </a:rPr>
              <a:t>Bulk-Breaking</a:t>
            </a:r>
          </a:p>
        </p:txBody>
      </p:sp>
      <p:sp>
        <p:nvSpPr>
          <p:cNvPr id="12" name="AutoShape 12">
            <a:hlinkHover r:id="" action="ppaction://macro?name=changecolor"/>
          </p:cNvPr>
          <p:cNvSpPr>
            <a:spLocks noChangeArrowheads="1"/>
          </p:cNvSpPr>
          <p:nvPr/>
        </p:nvSpPr>
        <p:spPr bwMode="auto">
          <a:xfrm>
            <a:off x="457200" y="1447800"/>
            <a:ext cx="2743200" cy="1684338"/>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b="1">
                <a:latin typeface="Arial" pitchFamily="34" charset="0"/>
                <a:cs typeface="Arial" pitchFamily="34" charset="0"/>
              </a:rPr>
              <a:t>Accumulating</a:t>
            </a:r>
          </a:p>
        </p:txBody>
      </p:sp>
      <p:sp>
        <p:nvSpPr>
          <p:cNvPr id="13" name="AutoShape 16">
            <a:hlinkHover r:id="" action="ppaction://macro?name=changecolor"/>
          </p:cNvPr>
          <p:cNvSpPr>
            <a:spLocks noChangeArrowheads="1"/>
          </p:cNvSpPr>
          <p:nvPr/>
        </p:nvSpPr>
        <p:spPr bwMode="auto">
          <a:xfrm>
            <a:off x="457200" y="4878388"/>
            <a:ext cx="2743200" cy="1674812"/>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800" b="1">
                <a:latin typeface="Arial" pitchFamily="34" charset="0"/>
                <a:cs typeface="Arial" pitchFamily="34" charset="0"/>
              </a:rPr>
              <a:t>Assorting</a:t>
            </a:r>
          </a:p>
        </p:txBody>
      </p:sp>
      <p:sp>
        <p:nvSpPr>
          <p:cNvPr id="36875" name="Slide Number Placeholder 22"/>
          <p:cNvSpPr txBox="1">
            <a:spLocks/>
          </p:cNvSpPr>
          <p:nvPr/>
        </p:nvSpPr>
        <p:spPr bwMode="auto">
          <a:xfrm>
            <a:off x="204788" y="157163"/>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CB938B63-766A-4A38-9831-F00134F139FB}" type="slidenum">
              <a:rPr lang="en-US" sz="1200">
                <a:latin typeface="Century Gothic" pitchFamily="34" charset="0"/>
              </a:rPr>
              <a:pPr algn="ctr"/>
              <a:t>14</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2"/>
                                        </p:tgtEl>
                                        <p:attrNameLst>
                                          <p:attrName>style.color</p:attrName>
                                        </p:attrNameLst>
                                      </p:cBhvr>
                                      <p:by>
                                        <p:hsl h="0" s="-70588" l="0"/>
                                      </p:by>
                                    </p:animClr>
                                    <p:animClr clrSpc="hsl" dir="cw">
                                      <p:cBhvr>
                                        <p:cTn id="16" dur="500" fill="hold"/>
                                        <p:tgtEl>
                                          <p:spTgt spid="12"/>
                                        </p:tgtEl>
                                        <p:attrNameLst>
                                          <p:attrName>fillcolor</p:attrName>
                                        </p:attrNameLst>
                                      </p:cBhvr>
                                      <p:by>
                                        <p:hsl h="0" s="-70588" l="0"/>
                                      </p:by>
                                    </p:animClr>
                                    <p:animClr clrSpc="hsl" dir="cw">
                                      <p:cBhvr>
                                        <p:cTn id="17" dur="500" fill="hold"/>
                                        <p:tgtEl>
                                          <p:spTgt spid="12"/>
                                        </p:tgtEl>
                                        <p:attrNameLst>
                                          <p:attrName>stroke.color</p:attrName>
                                        </p:attrNameLst>
                                      </p:cBhvr>
                                      <p:by>
                                        <p:hsl h="0" s="-70588" l="0"/>
                                      </p:by>
                                    </p:animClr>
                                    <p:set>
                                      <p:cBhvr>
                                        <p:cTn id="18" dur="500" fill="hold"/>
                                        <p:tgtEl>
                                          <p:spTgt spid="12"/>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9"/>
                                        </p:tgtEl>
                                        <p:attrNameLst>
                                          <p:attrName>style.color</p:attrName>
                                        </p:attrNameLst>
                                      </p:cBhvr>
                                      <p:by>
                                        <p:hsl h="0" s="-70588" l="0"/>
                                      </p:by>
                                    </p:animClr>
                                    <p:animClr clrSpc="hsl" dir="cw">
                                      <p:cBhvr>
                                        <p:cTn id="30" dur="500" fill="hold"/>
                                        <p:tgtEl>
                                          <p:spTgt spid="9"/>
                                        </p:tgtEl>
                                        <p:attrNameLst>
                                          <p:attrName>fillcolor</p:attrName>
                                        </p:attrNameLst>
                                      </p:cBhvr>
                                      <p:by>
                                        <p:hsl h="0" s="-70588" l="0"/>
                                      </p:by>
                                    </p:animClr>
                                    <p:animClr clrSpc="hsl" dir="cw">
                                      <p:cBhvr>
                                        <p:cTn id="31" dur="500" fill="hold"/>
                                        <p:tgtEl>
                                          <p:spTgt spid="9"/>
                                        </p:tgtEl>
                                        <p:attrNameLst>
                                          <p:attrName>stroke.color</p:attrName>
                                        </p:attrNameLst>
                                      </p:cBhvr>
                                      <p:by>
                                        <p:hsl h="0" s="-70588" l="0"/>
                                      </p:by>
                                    </p:animClr>
                                    <p:set>
                                      <p:cBhvr>
                                        <p:cTn id="32" dur="500" fill="hold"/>
                                        <p:tgtEl>
                                          <p:spTgt spid="9"/>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7"/>
                                        </p:tgtEl>
                                        <p:attrNameLst>
                                          <p:attrName>style.color</p:attrName>
                                        </p:attrNameLst>
                                      </p:cBhvr>
                                      <p:by>
                                        <p:hsl h="0" s="-70588" l="0"/>
                                      </p:by>
                                    </p:animClr>
                                    <p:animClr clrSpc="hsl" dir="cw">
                                      <p:cBhvr>
                                        <p:cTn id="44" dur="500" fill="hold"/>
                                        <p:tgtEl>
                                          <p:spTgt spid="7"/>
                                        </p:tgtEl>
                                        <p:attrNameLst>
                                          <p:attrName>fillcolor</p:attrName>
                                        </p:attrNameLst>
                                      </p:cBhvr>
                                      <p:by>
                                        <p:hsl h="0" s="-70588" l="0"/>
                                      </p:by>
                                    </p:animClr>
                                    <p:animClr clrSpc="hsl" dir="cw">
                                      <p:cBhvr>
                                        <p:cTn id="45" dur="500" fill="hold"/>
                                        <p:tgtEl>
                                          <p:spTgt spid="7"/>
                                        </p:tgtEl>
                                        <p:attrNameLst>
                                          <p:attrName>stroke.color</p:attrName>
                                        </p:attrNameLst>
                                      </p:cBhvr>
                                      <p:by>
                                        <p:hsl h="0" s="-70588" l="0"/>
                                      </p:by>
                                    </p:animClr>
                                    <p:set>
                                      <p:cBhvr>
                                        <p:cTn id="46" dur="500" fill="hold"/>
                                        <p:tgtEl>
                                          <p:spTgt spid="7"/>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nodeType="afterGroup">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P spid="7" grpId="0" animBg="1"/>
      <p:bldP spid="7" grpId="1" animBg="1"/>
      <p:bldP spid="9" grpId="0" animBg="1"/>
      <p:bldP spid="9" grpId="1" animBg="1"/>
      <p:bldP spid="12" grpId="0" animBg="1"/>
      <p:bldP spid="12" grpId="1"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0"/>
            <a:ext cx="8229600" cy="1398587"/>
          </a:xfrm>
        </p:spPr>
        <p:txBody>
          <a:bodyPr/>
          <a:lstStyle/>
          <a:p>
            <a:pPr>
              <a:defRPr/>
            </a:pPr>
            <a:r>
              <a:rPr lang="en-US" sz="3600" dirty="0" smtClean="0"/>
              <a:t>Interactive Exercise: Channel Efficiency</a:t>
            </a:r>
          </a:p>
        </p:txBody>
      </p:sp>
      <p:pic>
        <p:nvPicPr>
          <p:cNvPr id="38914" name="Picture 13" descr="ie_CE"/>
          <p:cNvPicPr>
            <a:picLocks noChangeAspect="1" noChangeArrowheads="1"/>
          </p:cNvPicPr>
          <p:nvPr/>
        </p:nvPicPr>
        <p:blipFill>
          <a:blip r:embed="rId3"/>
          <a:srcRect/>
          <a:stretch>
            <a:fillRect/>
          </a:stretch>
        </p:blipFill>
        <p:spPr bwMode="auto">
          <a:xfrm>
            <a:off x="1079500" y="1304925"/>
            <a:ext cx="7099300" cy="5324475"/>
          </a:xfrm>
          <a:prstGeom prst="rect">
            <a:avLst/>
          </a:prstGeom>
          <a:noFill/>
          <a:ln w="9525">
            <a:noFill/>
            <a:miter lim="800000"/>
            <a:headEnd/>
            <a:tailEnd/>
          </a:ln>
        </p:spPr>
      </p:pic>
      <p:sp>
        <p:nvSpPr>
          <p:cNvPr id="8" name="Oval 14">
            <a:hlinkClick r:id="rId4" action="ppaction://program"/>
          </p:cNvPr>
          <p:cNvSpPr>
            <a:spLocks noChangeArrowheads="1"/>
          </p:cNvSpPr>
          <p:nvPr/>
        </p:nvSpPr>
        <p:spPr bwMode="auto">
          <a:xfrm>
            <a:off x="7772400" y="6248400"/>
            <a:ext cx="533400" cy="533400"/>
          </a:xfrm>
          <a:prstGeom prst="ellipse">
            <a:avLst/>
          </a:prstGeom>
          <a:solidFill>
            <a:schemeClr val="tx2"/>
          </a:solidFill>
          <a:ln w="38100">
            <a:solidFill>
              <a:srgbClr val="A8A776"/>
            </a:solidFill>
            <a:round/>
            <a:headEnd/>
            <a:tailEnd/>
          </a:ln>
        </p:spPr>
        <p:txBody>
          <a:bodyPr wrap="none" anchor="ctr"/>
          <a:lstStyle/>
          <a:p>
            <a:pPr algn="ctr"/>
            <a:endParaRPr lang="en-US"/>
          </a:p>
        </p:txBody>
      </p:sp>
      <p:sp>
        <p:nvSpPr>
          <p:cNvPr id="38916" name="AutoShape 15">
            <a:hlinkClick r:id="rId4" action="ppaction://program"/>
          </p:cNvPr>
          <p:cNvSpPr>
            <a:spLocks noChangeArrowheads="1"/>
          </p:cNvSpPr>
          <p:nvPr/>
        </p:nvSpPr>
        <p:spPr bwMode="auto">
          <a:xfrm rot="5400000">
            <a:off x="7934325" y="6419850"/>
            <a:ext cx="292100" cy="190500"/>
          </a:xfrm>
          <a:prstGeom prst="triangle">
            <a:avLst>
              <a:gd name="adj" fmla="val 50000"/>
            </a:avLst>
          </a:prstGeom>
          <a:solidFill>
            <a:schemeClr val="bg1"/>
          </a:solidFill>
          <a:ln w="9525">
            <a:noFill/>
            <a:miter lim="800000"/>
            <a:headEnd/>
            <a:tailEnd/>
          </a:ln>
        </p:spPr>
        <p:txBody>
          <a:bodyPr wrap="none" anchor="ctr"/>
          <a:lstStyle/>
          <a:p>
            <a:pPr algn="ctr"/>
            <a:endParaRPr lang="en-US"/>
          </a:p>
        </p:txBody>
      </p:sp>
      <p:sp>
        <p:nvSpPr>
          <p:cNvPr id="38917" name="Slide Number Placeholder 22"/>
          <p:cNvSpPr txBox="1">
            <a:spLocks/>
          </p:cNvSpPr>
          <p:nvPr/>
        </p:nvSpPr>
        <p:spPr bwMode="auto">
          <a:xfrm>
            <a:off x="204788" y="157163"/>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9F2655F2-BB00-4893-923B-8F13FBF56236}" type="slidenum">
              <a:rPr lang="en-US" sz="1200">
                <a:latin typeface="Century Gothic" pitchFamily="34" charset="0"/>
              </a:rPr>
              <a:pPr algn="ctr"/>
              <a:t>15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smtClean="0"/>
              <a:t>Channel Relationship Must Be Managed</a:t>
            </a:r>
          </a:p>
        </p:txBody>
      </p:sp>
      <p:sp>
        <p:nvSpPr>
          <p:cNvPr id="17" name="AutoShape 3"/>
          <p:cNvSpPr>
            <a:spLocks noChangeArrowheads="1"/>
          </p:cNvSpPr>
          <p:nvPr/>
        </p:nvSpPr>
        <p:spPr bwMode="auto">
          <a:xfrm>
            <a:off x="4724400" y="4800600"/>
            <a:ext cx="3962400" cy="838200"/>
          </a:xfrm>
          <a:prstGeom prst="roundRect">
            <a:avLst>
              <a:gd name="adj" fmla="val 375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ct val="50000"/>
              </a:spcBef>
              <a:defRPr/>
            </a:pPr>
            <a:r>
              <a:rPr lang="en-US" altLang="en-US" sz="2300" b="1">
                <a:latin typeface="Arial" pitchFamily="34" charset="0"/>
                <a:cs typeface="Arial" pitchFamily="34" charset="0"/>
              </a:rPr>
              <a:t>Role of Channel Captain</a:t>
            </a:r>
          </a:p>
        </p:txBody>
      </p:sp>
      <p:sp>
        <p:nvSpPr>
          <p:cNvPr id="18" name="Line 4"/>
          <p:cNvSpPr>
            <a:spLocks noChangeShapeType="1"/>
          </p:cNvSpPr>
          <p:nvPr/>
        </p:nvSpPr>
        <p:spPr bwMode="auto">
          <a:xfrm>
            <a:off x="3581400" y="3962400"/>
            <a:ext cx="1143000" cy="1295400"/>
          </a:xfrm>
          <a:prstGeom prst="line">
            <a:avLst/>
          </a:prstGeom>
          <a:noFill/>
          <a:ln w="38100">
            <a:solidFill>
              <a:schemeClr val="tx1"/>
            </a:solidFill>
            <a:round/>
            <a:headEnd/>
            <a:tailEnd/>
          </a:ln>
        </p:spPr>
        <p:txBody>
          <a:bodyPr/>
          <a:lstStyle/>
          <a:p>
            <a:endParaRPr lang="en-US"/>
          </a:p>
        </p:txBody>
      </p:sp>
      <p:sp>
        <p:nvSpPr>
          <p:cNvPr id="19" name="Line 7"/>
          <p:cNvSpPr>
            <a:spLocks noChangeShapeType="1"/>
          </p:cNvSpPr>
          <p:nvPr/>
        </p:nvSpPr>
        <p:spPr bwMode="auto">
          <a:xfrm flipH="1" flipV="1">
            <a:off x="3581400" y="3962400"/>
            <a:ext cx="1143000" cy="152400"/>
          </a:xfrm>
          <a:prstGeom prst="line">
            <a:avLst/>
          </a:prstGeom>
          <a:noFill/>
          <a:ln w="38100">
            <a:solidFill>
              <a:schemeClr val="tx1"/>
            </a:solidFill>
            <a:round/>
            <a:headEnd/>
            <a:tailEnd/>
          </a:ln>
        </p:spPr>
        <p:txBody>
          <a:bodyPr/>
          <a:lstStyle/>
          <a:p>
            <a:endParaRPr lang="en-US"/>
          </a:p>
        </p:txBody>
      </p:sp>
      <p:sp>
        <p:nvSpPr>
          <p:cNvPr id="20" name="AutoShape 8"/>
          <p:cNvSpPr>
            <a:spLocks noChangeArrowheads="1"/>
          </p:cNvSpPr>
          <p:nvPr/>
        </p:nvSpPr>
        <p:spPr bwMode="auto">
          <a:xfrm>
            <a:off x="4724400" y="3757613"/>
            <a:ext cx="3962400" cy="838200"/>
          </a:xfrm>
          <a:prstGeom prst="roundRect">
            <a:avLst>
              <a:gd name="adj" fmla="val 375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ct val="50000"/>
              </a:spcBef>
              <a:defRPr/>
            </a:pPr>
            <a:r>
              <a:rPr lang="en-US" altLang="en-US" sz="2300" b="1">
                <a:latin typeface="Arial" pitchFamily="34" charset="0"/>
                <a:cs typeface="Arial" pitchFamily="34" charset="0"/>
              </a:rPr>
              <a:t>Conflict Handling</a:t>
            </a:r>
          </a:p>
        </p:txBody>
      </p:sp>
      <p:sp>
        <p:nvSpPr>
          <p:cNvPr id="21" name="AutoShape 10"/>
          <p:cNvSpPr>
            <a:spLocks noChangeArrowheads="1"/>
          </p:cNvSpPr>
          <p:nvPr/>
        </p:nvSpPr>
        <p:spPr bwMode="auto">
          <a:xfrm>
            <a:off x="4724400" y="2667000"/>
            <a:ext cx="3962400" cy="838200"/>
          </a:xfrm>
          <a:prstGeom prst="roundRect">
            <a:avLst>
              <a:gd name="adj" fmla="val 375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ct val="50000"/>
              </a:spcBef>
              <a:defRPr/>
            </a:pPr>
            <a:r>
              <a:rPr lang="en-US" altLang="en-US" sz="2300" b="1">
                <a:latin typeface="Arial" pitchFamily="34" charset="0"/>
                <a:cs typeface="Arial" pitchFamily="34" charset="0"/>
              </a:rPr>
              <a:t>Whole-Channel Product-Market Commitment</a:t>
            </a:r>
          </a:p>
        </p:txBody>
      </p:sp>
      <p:sp>
        <p:nvSpPr>
          <p:cNvPr id="22" name="Line 11"/>
          <p:cNvSpPr>
            <a:spLocks noChangeShapeType="1"/>
          </p:cNvSpPr>
          <p:nvPr/>
        </p:nvSpPr>
        <p:spPr bwMode="auto">
          <a:xfrm flipV="1">
            <a:off x="3581400" y="3048000"/>
            <a:ext cx="1143000" cy="914400"/>
          </a:xfrm>
          <a:prstGeom prst="line">
            <a:avLst/>
          </a:prstGeom>
          <a:noFill/>
          <a:ln w="38100">
            <a:solidFill>
              <a:schemeClr val="tx1"/>
            </a:solidFill>
            <a:round/>
            <a:headEnd/>
            <a:tailEnd/>
          </a:ln>
        </p:spPr>
        <p:txBody>
          <a:bodyPr/>
          <a:lstStyle/>
          <a:p>
            <a:endParaRPr lang="en-US"/>
          </a:p>
        </p:txBody>
      </p:sp>
      <p:sp>
        <p:nvSpPr>
          <p:cNvPr id="23" name="AutoShape 14"/>
          <p:cNvSpPr>
            <a:spLocks noChangeArrowheads="1"/>
          </p:cNvSpPr>
          <p:nvPr/>
        </p:nvSpPr>
        <p:spPr bwMode="auto">
          <a:xfrm>
            <a:off x="4724400" y="1600200"/>
            <a:ext cx="3962400" cy="838200"/>
          </a:xfrm>
          <a:prstGeom prst="roundRect">
            <a:avLst>
              <a:gd name="adj" fmla="val 375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ct val="50000"/>
              </a:spcBef>
              <a:defRPr/>
            </a:pPr>
            <a:r>
              <a:rPr lang="en-US" altLang="en-US" sz="2300" b="1">
                <a:latin typeface="Arial" pitchFamily="34" charset="0"/>
                <a:cs typeface="Arial" pitchFamily="34" charset="0"/>
              </a:rPr>
              <a:t>Choosing the Type of Relationship</a:t>
            </a:r>
          </a:p>
        </p:txBody>
      </p:sp>
      <p:sp>
        <p:nvSpPr>
          <p:cNvPr id="24" name="Line 15"/>
          <p:cNvSpPr>
            <a:spLocks noChangeShapeType="1"/>
          </p:cNvSpPr>
          <p:nvPr/>
        </p:nvSpPr>
        <p:spPr bwMode="auto">
          <a:xfrm flipV="1">
            <a:off x="3581400" y="1981200"/>
            <a:ext cx="1143000" cy="1981200"/>
          </a:xfrm>
          <a:prstGeom prst="line">
            <a:avLst/>
          </a:prstGeom>
          <a:noFill/>
          <a:ln w="38100">
            <a:solidFill>
              <a:schemeClr val="tx1"/>
            </a:solidFill>
            <a:round/>
            <a:headEnd/>
            <a:tailEnd/>
          </a:ln>
        </p:spPr>
        <p:txBody>
          <a:bodyPr/>
          <a:lstStyle/>
          <a:p>
            <a:endParaRPr lang="en-US"/>
          </a:p>
        </p:txBody>
      </p:sp>
      <p:sp>
        <p:nvSpPr>
          <p:cNvPr id="30731" name="Oval 18"/>
          <p:cNvSpPr>
            <a:spLocks noChangeArrowheads="1"/>
          </p:cNvSpPr>
          <p:nvPr/>
        </p:nvSpPr>
        <p:spPr bwMode="auto">
          <a:xfrm>
            <a:off x="838200" y="2590800"/>
            <a:ext cx="2743200" cy="27432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lstStyle/>
          <a:p>
            <a:pPr algn="ctr">
              <a:defRPr/>
            </a:pPr>
            <a:r>
              <a:rPr lang="en-US" sz="2600" b="1" dirty="0">
                <a:latin typeface="Arial" pitchFamily="34" charset="0"/>
                <a:cs typeface="Arial" pitchFamily="34" charset="0"/>
              </a:rPr>
              <a:t>Key</a:t>
            </a:r>
            <a:br>
              <a:rPr lang="en-US" sz="2600" b="1" dirty="0">
                <a:latin typeface="Arial" pitchFamily="34" charset="0"/>
                <a:cs typeface="Arial" pitchFamily="34" charset="0"/>
              </a:rPr>
            </a:br>
            <a:r>
              <a:rPr lang="en-US" sz="2600" b="1" dirty="0">
                <a:latin typeface="Arial" pitchFamily="34" charset="0"/>
                <a:cs typeface="Arial" pitchFamily="34" charset="0"/>
              </a:rPr>
              <a:t>Issues In</a:t>
            </a:r>
            <a:br>
              <a:rPr lang="en-US" sz="2600" b="1" dirty="0">
                <a:latin typeface="Arial" pitchFamily="34" charset="0"/>
                <a:cs typeface="Arial" pitchFamily="34" charset="0"/>
              </a:rPr>
            </a:br>
            <a:r>
              <a:rPr lang="en-US" sz="2600" b="1" dirty="0">
                <a:latin typeface="Arial" pitchFamily="34" charset="0"/>
                <a:cs typeface="Arial" pitchFamily="34" charset="0"/>
              </a:rPr>
              <a:t>Channel</a:t>
            </a:r>
            <a:br>
              <a:rPr lang="en-US" sz="2600" b="1" dirty="0">
                <a:latin typeface="Arial" pitchFamily="34" charset="0"/>
                <a:cs typeface="Arial" pitchFamily="34" charset="0"/>
              </a:rPr>
            </a:br>
            <a:r>
              <a:rPr lang="en-US" sz="2600" b="1" dirty="0">
                <a:latin typeface="Arial" pitchFamily="34" charset="0"/>
                <a:cs typeface="Arial" pitchFamily="34" charset="0"/>
              </a:rPr>
              <a:t>Management</a:t>
            </a:r>
          </a:p>
        </p:txBody>
      </p:sp>
      <p:sp>
        <p:nvSpPr>
          <p:cNvPr id="40971" name="Slide Number Placeholder 22"/>
          <p:cNvSpPr txBox="1">
            <a:spLocks/>
          </p:cNvSpPr>
          <p:nvPr/>
        </p:nvSpPr>
        <p:spPr bwMode="auto">
          <a:xfrm>
            <a:off x="204788" y="157163"/>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58DC9453-848D-4CE9-A919-851A55A653AB}" type="slidenum">
              <a:rPr lang="en-US" sz="1200">
                <a:latin typeface="Century Gothic" pitchFamily="34" charset="0"/>
              </a:rPr>
              <a:pPr algn="ctr"/>
              <a:t>16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23"/>
                                        </p:tgtEl>
                                        <p:attrNameLst>
                                          <p:attrName>style.color</p:attrName>
                                        </p:attrNameLst>
                                      </p:cBhvr>
                                      <p:by>
                                        <p:hsl h="0" s="-70588" l="0"/>
                                      </p:by>
                                    </p:animClr>
                                    <p:animClr clrSpc="hsl" dir="cw">
                                      <p:cBhvr>
                                        <p:cTn id="16" dur="500" fill="hold"/>
                                        <p:tgtEl>
                                          <p:spTgt spid="23"/>
                                        </p:tgtEl>
                                        <p:attrNameLst>
                                          <p:attrName>fillcolor</p:attrName>
                                        </p:attrNameLst>
                                      </p:cBhvr>
                                      <p:by>
                                        <p:hsl h="0" s="-70588" l="0"/>
                                      </p:by>
                                    </p:animClr>
                                    <p:animClr clrSpc="hsl" dir="cw">
                                      <p:cBhvr>
                                        <p:cTn id="17" dur="500" fill="hold"/>
                                        <p:tgtEl>
                                          <p:spTgt spid="23"/>
                                        </p:tgtEl>
                                        <p:attrNameLst>
                                          <p:attrName>stroke.color</p:attrName>
                                        </p:attrNameLst>
                                      </p:cBhvr>
                                      <p:by>
                                        <p:hsl h="0" s="-70588" l="0"/>
                                      </p:by>
                                    </p:animClr>
                                    <p:set>
                                      <p:cBhvr>
                                        <p:cTn id="18" dur="500" fill="hold"/>
                                        <p:tgtEl>
                                          <p:spTgt spid="23"/>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21"/>
                                        </p:tgtEl>
                                        <p:attrNameLst>
                                          <p:attrName>style.color</p:attrName>
                                        </p:attrNameLst>
                                      </p:cBhvr>
                                      <p:by>
                                        <p:hsl h="0" s="-70588" l="0"/>
                                      </p:by>
                                    </p:animClr>
                                    <p:animClr clrSpc="hsl" dir="cw">
                                      <p:cBhvr>
                                        <p:cTn id="30" dur="500" fill="hold"/>
                                        <p:tgtEl>
                                          <p:spTgt spid="21"/>
                                        </p:tgtEl>
                                        <p:attrNameLst>
                                          <p:attrName>fillcolor</p:attrName>
                                        </p:attrNameLst>
                                      </p:cBhvr>
                                      <p:by>
                                        <p:hsl h="0" s="-70588" l="0"/>
                                      </p:by>
                                    </p:animClr>
                                    <p:animClr clrSpc="hsl" dir="cw">
                                      <p:cBhvr>
                                        <p:cTn id="31" dur="500" fill="hold"/>
                                        <p:tgtEl>
                                          <p:spTgt spid="21"/>
                                        </p:tgtEl>
                                        <p:attrNameLst>
                                          <p:attrName>stroke.color</p:attrName>
                                        </p:attrNameLst>
                                      </p:cBhvr>
                                      <p:by>
                                        <p:hsl h="0" s="-70588" l="0"/>
                                      </p:by>
                                    </p:animClr>
                                    <p:set>
                                      <p:cBhvr>
                                        <p:cTn id="32" dur="500" fill="hold"/>
                                        <p:tgtEl>
                                          <p:spTgt spid="21"/>
                                        </p:tgtEl>
                                        <p:attrNameLst>
                                          <p:attrName>fill.type</p:attrName>
                                        </p:attrNameLst>
                                      </p:cBhvr>
                                      <p:to>
                                        <p:strVal val="solid"/>
                                      </p:to>
                                    </p:se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20"/>
                                        </p:tgtEl>
                                        <p:attrNameLst>
                                          <p:attrName>style.color</p:attrName>
                                        </p:attrNameLst>
                                      </p:cBhvr>
                                      <p:by>
                                        <p:hsl h="0" s="-70588" l="0"/>
                                      </p:by>
                                    </p:animClr>
                                    <p:animClr clrSpc="hsl" dir="cw">
                                      <p:cBhvr>
                                        <p:cTn id="44" dur="500" fill="hold"/>
                                        <p:tgtEl>
                                          <p:spTgt spid="20"/>
                                        </p:tgtEl>
                                        <p:attrNameLst>
                                          <p:attrName>fillcolor</p:attrName>
                                        </p:attrNameLst>
                                      </p:cBhvr>
                                      <p:by>
                                        <p:hsl h="0" s="-70588" l="0"/>
                                      </p:by>
                                    </p:animClr>
                                    <p:animClr clrSpc="hsl" dir="cw">
                                      <p:cBhvr>
                                        <p:cTn id="45" dur="500" fill="hold"/>
                                        <p:tgtEl>
                                          <p:spTgt spid="20"/>
                                        </p:tgtEl>
                                        <p:attrNameLst>
                                          <p:attrName>stroke.color</p:attrName>
                                        </p:attrNameLst>
                                      </p:cBhvr>
                                      <p:by>
                                        <p:hsl h="0" s="-70588" l="0"/>
                                      </p:by>
                                    </p:animClr>
                                    <p:set>
                                      <p:cBhvr>
                                        <p:cTn id="46" dur="500" fill="hold"/>
                                        <p:tgtEl>
                                          <p:spTgt spid="20"/>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0" grpId="1" animBg="1"/>
      <p:bldP spid="21" grpId="0" animBg="1"/>
      <p:bldP spid="21" grpId="1" animBg="1"/>
      <p:bldP spid="22" grpId="0" animBg="1"/>
      <p:bldP spid="23" grpId="0" animBg="1"/>
      <p:bldP spid="23" grpId="1"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534400" cy="1398587"/>
          </a:xfrm>
        </p:spPr>
        <p:txBody>
          <a:bodyPr/>
          <a:lstStyle/>
          <a:p>
            <a:pPr>
              <a:defRPr/>
            </a:pPr>
            <a:r>
              <a:rPr lang="en-US" altLang="en-US" sz="3200" dirty="0" smtClean="0"/>
              <a:t>Producers or Intermediaries May Be Channel Captains (Exhibit 10-2)</a:t>
            </a:r>
            <a:endParaRPr lang="en-US" sz="3200" dirty="0" smtClean="0"/>
          </a:p>
        </p:txBody>
      </p:sp>
      <p:sp>
        <p:nvSpPr>
          <p:cNvPr id="5" name="Freeform 4"/>
          <p:cNvSpPr>
            <a:spLocks/>
          </p:cNvSpPr>
          <p:nvPr/>
        </p:nvSpPr>
        <p:spPr bwMode="auto">
          <a:xfrm>
            <a:off x="2368550" y="4600575"/>
            <a:ext cx="877888" cy="2028825"/>
          </a:xfrm>
          <a:custGeom>
            <a:avLst/>
            <a:gdLst>
              <a:gd name="T0" fmla="*/ 512 w 512"/>
              <a:gd name="T1" fmla="*/ 3 h 1183"/>
              <a:gd name="T2" fmla="*/ 512 w 512"/>
              <a:gd name="T3" fmla="*/ 3 h 1183"/>
              <a:gd name="T4" fmla="*/ 512 w 512"/>
              <a:gd name="T5" fmla="*/ 45 h 1183"/>
              <a:gd name="T6" fmla="*/ 512 w 512"/>
              <a:gd name="T7" fmla="*/ 96 h 1183"/>
              <a:gd name="T8" fmla="*/ 503 w 512"/>
              <a:gd name="T9" fmla="*/ 160 h 1183"/>
              <a:gd name="T10" fmla="*/ 497 w 512"/>
              <a:gd name="T11" fmla="*/ 193 h 1183"/>
              <a:gd name="T12" fmla="*/ 488 w 512"/>
              <a:gd name="T13" fmla="*/ 232 h 1183"/>
              <a:gd name="T14" fmla="*/ 479 w 512"/>
              <a:gd name="T15" fmla="*/ 271 h 1183"/>
              <a:gd name="T16" fmla="*/ 464 w 512"/>
              <a:gd name="T17" fmla="*/ 310 h 1183"/>
              <a:gd name="T18" fmla="*/ 449 w 512"/>
              <a:gd name="T19" fmla="*/ 352 h 1183"/>
              <a:gd name="T20" fmla="*/ 428 w 512"/>
              <a:gd name="T21" fmla="*/ 394 h 1183"/>
              <a:gd name="T22" fmla="*/ 404 w 512"/>
              <a:gd name="T23" fmla="*/ 434 h 1183"/>
              <a:gd name="T24" fmla="*/ 376 w 512"/>
              <a:gd name="T25" fmla="*/ 476 h 1183"/>
              <a:gd name="T26" fmla="*/ 376 w 512"/>
              <a:gd name="T27" fmla="*/ 476 h 1183"/>
              <a:gd name="T28" fmla="*/ 346 w 512"/>
              <a:gd name="T29" fmla="*/ 512 h 1183"/>
              <a:gd name="T30" fmla="*/ 319 w 512"/>
              <a:gd name="T31" fmla="*/ 542 h 1183"/>
              <a:gd name="T32" fmla="*/ 262 w 512"/>
              <a:gd name="T33" fmla="*/ 596 h 1183"/>
              <a:gd name="T34" fmla="*/ 208 w 512"/>
              <a:gd name="T35" fmla="*/ 644 h 1183"/>
              <a:gd name="T36" fmla="*/ 181 w 512"/>
              <a:gd name="T37" fmla="*/ 671 h 1183"/>
              <a:gd name="T38" fmla="*/ 157 w 512"/>
              <a:gd name="T39" fmla="*/ 698 h 1183"/>
              <a:gd name="T40" fmla="*/ 136 w 512"/>
              <a:gd name="T41" fmla="*/ 732 h 1183"/>
              <a:gd name="T42" fmla="*/ 115 w 512"/>
              <a:gd name="T43" fmla="*/ 771 h 1183"/>
              <a:gd name="T44" fmla="*/ 97 w 512"/>
              <a:gd name="T45" fmla="*/ 816 h 1183"/>
              <a:gd name="T46" fmla="*/ 81 w 512"/>
              <a:gd name="T47" fmla="*/ 867 h 1183"/>
              <a:gd name="T48" fmla="*/ 69 w 512"/>
              <a:gd name="T49" fmla="*/ 927 h 1183"/>
              <a:gd name="T50" fmla="*/ 60 w 512"/>
              <a:gd name="T51" fmla="*/ 999 h 1183"/>
              <a:gd name="T52" fmla="*/ 54 w 512"/>
              <a:gd name="T53" fmla="*/ 1081 h 1183"/>
              <a:gd name="T54" fmla="*/ 54 w 512"/>
              <a:gd name="T55" fmla="*/ 1177 h 1183"/>
              <a:gd name="T56" fmla="*/ 36 w 512"/>
              <a:gd name="T57" fmla="*/ 1180 h 1183"/>
              <a:gd name="T58" fmla="*/ 36 w 512"/>
              <a:gd name="T59" fmla="*/ 1180 h 1183"/>
              <a:gd name="T60" fmla="*/ 0 w 512"/>
              <a:gd name="T61" fmla="*/ 1183 h 1183"/>
              <a:gd name="T62" fmla="*/ 0 w 512"/>
              <a:gd name="T63" fmla="*/ 391 h 1183"/>
              <a:gd name="T64" fmla="*/ 0 w 512"/>
              <a:gd name="T65" fmla="*/ 391 h 1183"/>
              <a:gd name="T66" fmla="*/ 36 w 512"/>
              <a:gd name="T67" fmla="*/ 385 h 1183"/>
              <a:gd name="T68" fmla="*/ 75 w 512"/>
              <a:gd name="T69" fmla="*/ 376 h 1183"/>
              <a:gd name="T70" fmla="*/ 112 w 512"/>
              <a:gd name="T71" fmla="*/ 364 h 1183"/>
              <a:gd name="T72" fmla="*/ 145 w 512"/>
              <a:gd name="T73" fmla="*/ 352 h 1183"/>
              <a:gd name="T74" fmla="*/ 178 w 512"/>
              <a:gd name="T75" fmla="*/ 334 h 1183"/>
              <a:gd name="T76" fmla="*/ 208 w 512"/>
              <a:gd name="T77" fmla="*/ 313 h 1183"/>
              <a:gd name="T78" fmla="*/ 238 w 512"/>
              <a:gd name="T79" fmla="*/ 292 h 1183"/>
              <a:gd name="T80" fmla="*/ 265 w 512"/>
              <a:gd name="T81" fmla="*/ 265 h 1183"/>
              <a:gd name="T82" fmla="*/ 289 w 512"/>
              <a:gd name="T83" fmla="*/ 238 h 1183"/>
              <a:gd name="T84" fmla="*/ 313 w 512"/>
              <a:gd name="T85" fmla="*/ 211 h 1183"/>
              <a:gd name="T86" fmla="*/ 331 w 512"/>
              <a:gd name="T87" fmla="*/ 178 h 1183"/>
              <a:gd name="T88" fmla="*/ 349 w 512"/>
              <a:gd name="T89" fmla="*/ 145 h 1183"/>
              <a:gd name="T90" fmla="*/ 364 w 512"/>
              <a:gd name="T91" fmla="*/ 111 h 1183"/>
              <a:gd name="T92" fmla="*/ 376 w 512"/>
              <a:gd name="T93" fmla="*/ 75 h 1183"/>
              <a:gd name="T94" fmla="*/ 382 w 512"/>
              <a:gd name="T95" fmla="*/ 36 h 1183"/>
              <a:gd name="T96" fmla="*/ 388 w 512"/>
              <a:gd name="T97" fmla="*/ 0 h 1183"/>
              <a:gd name="T98" fmla="*/ 512 w 512"/>
              <a:gd name="T99" fmla="*/ 0 h 1183"/>
              <a:gd name="T100" fmla="*/ 512 w 512"/>
              <a:gd name="T101" fmla="*/ 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 h="1183">
                <a:moveTo>
                  <a:pt x="512" y="3"/>
                </a:moveTo>
                <a:lnTo>
                  <a:pt x="512" y="3"/>
                </a:lnTo>
                <a:lnTo>
                  <a:pt x="512" y="45"/>
                </a:lnTo>
                <a:lnTo>
                  <a:pt x="512" y="96"/>
                </a:lnTo>
                <a:lnTo>
                  <a:pt x="503" y="160"/>
                </a:lnTo>
                <a:lnTo>
                  <a:pt x="497" y="193"/>
                </a:lnTo>
                <a:lnTo>
                  <a:pt x="488" y="232"/>
                </a:lnTo>
                <a:lnTo>
                  <a:pt x="479" y="271"/>
                </a:lnTo>
                <a:lnTo>
                  <a:pt x="464" y="310"/>
                </a:lnTo>
                <a:lnTo>
                  <a:pt x="449" y="352"/>
                </a:lnTo>
                <a:lnTo>
                  <a:pt x="428" y="394"/>
                </a:lnTo>
                <a:lnTo>
                  <a:pt x="404" y="434"/>
                </a:lnTo>
                <a:lnTo>
                  <a:pt x="376" y="476"/>
                </a:lnTo>
                <a:lnTo>
                  <a:pt x="376" y="476"/>
                </a:lnTo>
                <a:lnTo>
                  <a:pt x="346" y="512"/>
                </a:lnTo>
                <a:lnTo>
                  <a:pt x="319" y="542"/>
                </a:lnTo>
                <a:lnTo>
                  <a:pt x="262" y="596"/>
                </a:lnTo>
                <a:lnTo>
                  <a:pt x="208" y="644"/>
                </a:lnTo>
                <a:lnTo>
                  <a:pt x="181" y="671"/>
                </a:lnTo>
                <a:lnTo>
                  <a:pt x="157" y="698"/>
                </a:lnTo>
                <a:lnTo>
                  <a:pt x="136" y="732"/>
                </a:lnTo>
                <a:lnTo>
                  <a:pt x="115" y="771"/>
                </a:lnTo>
                <a:lnTo>
                  <a:pt x="97" y="816"/>
                </a:lnTo>
                <a:lnTo>
                  <a:pt x="81" y="867"/>
                </a:lnTo>
                <a:lnTo>
                  <a:pt x="69" y="927"/>
                </a:lnTo>
                <a:lnTo>
                  <a:pt x="60" y="999"/>
                </a:lnTo>
                <a:lnTo>
                  <a:pt x="54" y="1081"/>
                </a:lnTo>
                <a:lnTo>
                  <a:pt x="54" y="1177"/>
                </a:lnTo>
                <a:lnTo>
                  <a:pt x="36" y="1180"/>
                </a:lnTo>
                <a:lnTo>
                  <a:pt x="36" y="1180"/>
                </a:lnTo>
                <a:lnTo>
                  <a:pt x="0" y="1183"/>
                </a:lnTo>
                <a:lnTo>
                  <a:pt x="0" y="391"/>
                </a:lnTo>
                <a:lnTo>
                  <a:pt x="0" y="391"/>
                </a:lnTo>
                <a:lnTo>
                  <a:pt x="36" y="385"/>
                </a:lnTo>
                <a:lnTo>
                  <a:pt x="75" y="376"/>
                </a:lnTo>
                <a:lnTo>
                  <a:pt x="112" y="364"/>
                </a:lnTo>
                <a:lnTo>
                  <a:pt x="145" y="352"/>
                </a:lnTo>
                <a:lnTo>
                  <a:pt x="178" y="334"/>
                </a:lnTo>
                <a:lnTo>
                  <a:pt x="208" y="313"/>
                </a:lnTo>
                <a:lnTo>
                  <a:pt x="238" y="292"/>
                </a:lnTo>
                <a:lnTo>
                  <a:pt x="265" y="265"/>
                </a:lnTo>
                <a:lnTo>
                  <a:pt x="289" y="238"/>
                </a:lnTo>
                <a:lnTo>
                  <a:pt x="313" y="211"/>
                </a:lnTo>
                <a:lnTo>
                  <a:pt x="331" y="178"/>
                </a:lnTo>
                <a:lnTo>
                  <a:pt x="349" y="145"/>
                </a:lnTo>
                <a:lnTo>
                  <a:pt x="364" y="111"/>
                </a:lnTo>
                <a:lnTo>
                  <a:pt x="376" y="75"/>
                </a:lnTo>
                <a:lnTo>
                  <a:pt x="382" y="36"/>
                </a:lnTo>
                <a:lnTo>
                  <a:pt x="388" y="0"/>
                </a:lnTo>
                <a:lnTo>
                  <a:pt x="512" y="0"/>
                </a:lnTo>
                <a:lnTo>
                  <a:pt x="512" y="3"/>
                </a:lnTo>
                <a:close/>
              </a:path>
            </a:pathLst>
          </a:custGeom>
          <a:solidFill>
            <a:srgbClr val="00A777"/>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6" name="Freeform 5"/>
          <p:cNvSpPr>
            <a:spLocks/>
          </p:cNvSpPr>
          <p:nvPr/>
        </p:nvSpPr>
        <p:spPr bwMode="auto">
          <a:xfrm>
            <a:off x="2638425" y="4600575"/>
            <a:ext cx="1758950" cy="2003425"/>
          </a:xfrm>
          <a:custGeom>
            <a:avLst/>
            <a:gdLst>
              <a:gd name="T0" fmla="*/ 478 w 1026"/>
              <a:gd name="T1" fmla="*/ 0 h 1168"/>
              <a:gd name="T2" fmla="*/ 475 w 1026"/>
              <a:gd name="T3" fmla="*/ 93 h 1168"/>
              <a:gd name="T4" fmla="*/ 463 w 1026"/>
              <a:gd name="T5" fmla="*/ 193 h 1168"/>
              <a:gd name="T6" fmla="*/ 442 w 1026"/>
              <a:gd name="T7" fmla="*/ 271 h 1168"/>
              <a:gd name="T8" fmla="*/ 412 w 1026"/>
              <a:gd name="T9" fmla="*/ 352 h 1168"/>
              <a:gd name="T10" fmla="*/ 370 w 1026"/>
              <a:gd name="T11" fmla="*/ 434 h 1168"/>
              <a:gd name="T12" fmla="*/ 343 w 1026"/>
              <a:gd name="T13" fmla="*/ 476 h 1168"/>
              <a:gd name="T14" fmla="*/ 283 w 1026"/>
              <a:gd name="T15" fmla="*/ 542 h 1168"/>
              <a:gd name="T16" fmla="*/ 219 w 1026"/>
              <a:gd name="T17" fmla="*/ 593 h 1168"/>
              <a:gd name="T18" fmla="*/ 132 w 1026"/>
              <a:gd name="T19" fmla="*/ 665 h 1168"/>
              <a:gd name="T20" fmla="*/ 81 w 1026"/>
              <a:gd name="T21" fmla="*/ 726 h 1168"/>
              <a:gd name="T22" fmla="*/ 39 w 1026"/>
              <a:gd name="T23" fmla="*/ 807 h 1168"/>
              <a:gd name="T24" fmla="*/ 12 w 1026"/>
              <a:gd name="T25" fmla="*/ 918 h 1168"/>
              <a:gd name="T26" fmla="*/ 0 w 1026"/>
              <a:gd name="T27" fmla="*/ 1072 h 1168"/>
              <a:gd name="T28" fmla="*/ 3 w 1026"/>
              <a:gd name="T29" fmla="*/ 1168 h 1168"/>
              <a:gd name="T30" fmla="*/ 57 w 1026"/>
              <a:gd name="T31" fmla="*/ 1156 h 1168"/>
              <a:gd name="T32" fmla="*/ 159 w 1026"/>
              <a:gd name="T33" fmla="*/ 1132 h 1168"/>
              <a:gd name="T34" fmla="*/ 259 w 1026"/>
              <a:gd name="T35" fmla="*/ 1096 h 1168"/>
              <a:gd name="T36" fmla="*/ 355 w 1026"/>
              <a:gd name="T37" fmla="*/ 1054 h 1168"/>
              <a:gd name="T38" fmla="*/ 448 w 1026"/>
              <a:gd name="T39" fmla="*/ 1002 h 1168"/>
              <a:gd name="T40" fmla="*/ 532 w 1026"/>
              <a:gd name="T41" fmla="*/ 942 h 1168"/>
              <a:gd name="T42" fmla="*/ 614 w 1026"/>
              <a:gd name="T43" fmla="*/ 879 h 1168"/>
              <a:gd name="T44" fmla="*/ 689 w 1026"/>
              <a:gd name="T45" fmla="*/ 807 h 1168"/>
              <a:gd name="T46" fmla="*/ 755 w 1026"/>
              <a:gd name="T47" fmla="*/ 729 h 1168"/>
              <a:gd name="T48" fmla="*/ 818 w 1026"/>
              <a:gd name="T49" fmla="*/ 647 h 1168"/>
              <a:gd name="T50" fmla="*/ 873 w 1026"/>
              <a:gd name="T51" fmla="*/ 557 h 1168"/>
              <a:gd name="T52" fmla="*/ 921 w 1026"/>
              <a:gd name="T53" fmla="*/ 467 h 1168"/>
              <a:gd name="T54" fmla="*/ 960 w 1026"/>
              <a:gd name="T55" fmla="*/ 367 h 1168"/>
              <a:gd name="T56" fmla="*/ 990 w 1026"/>
              <a:gd name="T57" fmla="*/ 268 h 1168"/>
              <a:gd name="T58" fmla="*/ 1011 w 1026"/>
              <a:gd name="T59" fmla="*/ 163 h 1168"/>
              <a:gd name="T60" fmla="*/ 1023 w 1026"/>
              <a:gd name="T61" fmla="*/ 54 h 1168"/>
              <a:gd name="T62" fmla="*/ 478 w 1026"/>
              <a:gd name="T63" fmla="*/ 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6" h="1168">
                <a:moveTo>
                  <a:pt x="478" y="0"/>
                </a:moveTo>
                <a:lnTo>
                  <a:pt x="478" y="0"/>
                </a:lnTo>
                <a:lnTo>
                  <a:pt x="478" y="42"/>
                </a:lnTo>
                <a:lnTo>
                  <a:pt x="475" y="93"/>
                </a:lnTo>
                <a:lnTo>
                  <a:pt x="469" y="157"/>
                </a:lnTo>
                <a:lnTo>
                  <a:pt x="463" y="193"/>
                </a:lnTo>
                <a:lnTo>
                  <a:pt x="454" y="229"/>
                </a:lnTo>
                <a:lnTo>
                  <a:pt x="442" y="271"/>
                </a:lnTo>
                <a:lnTo>
                  <a:pt x="430" y="310"/>
                </a:lnTo>
                <a:lnTo>
                  <a:pt x="412" y="352"/>
                </a:lnTo>
                <a:lnTo>
                  <a:pt x="394" y="394"/>
                </a:lnTo>
                <a:lnTo>
                  <a:pt x="370" y="434"/>
                </a:lnTo>
                <a:lnTo>
                  <a:pt x="343" y="476"/>
                </a:lnTo>
                <a:lnTo>
                  <a:pt x="343" y="476"/>
                </a:lnTo>
                <a:lnTo>
                  <a:pt x="313" y="512"/>
                </a:lnTo>
                <a:lnTo>
                  <a:pt x="283" y="542"/>
                </a:lnTo>
                <a:lnTo>
                  <a:pt x="253" y="569"/>
                </a:lnTo>
                <a:lnTo>
                  <a:pt x="219" y="593"/>
                </a:lnTo>
                <a:lnTo>
                  <a:pt x="159" y="641"/>
                </a:lnTo>
                <a:lnTo>
                  <a:pt x="132" y="665"/>
                </a:lnTo>
                <a:lnTo>
                  <a:pt x="105" y="695"/>
                </a:lnTo>
                <a:lnTo>
                  <a:pt x="81" y="726"/>
                </a:lnTo>
                <a:lnTo>
                  <a:pt x="57" y="765"/>
                </a:lnTo>
                <a:lnTo>
                  <a:pt x="39" y="807"/>
                </a:lnTo>
                <a:lnTo>
                  <a:pt x="24" y="858"/>
                </a:lnTo>
                <a:lnTo>
                  <a:pt x="12" y="918"/>
                </a:lnTo>
                <a:lnTo>
                  <a:pt x="3" y="990"/>
                </a:lnTo>
                <a:lnTo>
                  <a:pt x="0" y="1072"/>
                </a:lnTo>
                <a:lnTo>
                  <a:pt x="3" y="1168"/>
                </a:lnTo>
                <a:lnTo>
                  <a:pt x="3" y="1168"/>
                </a:lnTo>
                <a:lnTo>
                  <a:pt x="3" y="1168"/>
                </a:lnTo>
                <a:lnTo>
                  <a:pt x="57" y="1156"/>
                </a:lnTo>
                <a:lnTo>
                  <a:pt x="108" y="1144"/>
                </a:lnTo>
                <a:lnTo>
                  <a:pt x="159" y="1132"/>
                </a:lnTo>
                <a:lnTo>
                  <a:pt x="210" y="1114"/>
                </a:lnTo>
                <a:lnTo>
                  <a:pt x="259" y="1096"/>
                </a:lnTo>
                <a:lnTo>
                  <a:pt x="310" y="1075"/>
                </a:lnTo>
                <a:lnTo>
                  <a:pt x="355" y="1054"/>
                </a:lnTo>
                <a:lnTo>
                  <a:pt x="403" y="1029"/>
                </a:lnTo>
                <a:lnTo>
                  <a:pt x="448" y="1002"/>
                </a:lnTo>
                <a:lnTo>
                  <a:pt x="490" y="972"/>
                </a:lnTo>
                <a:lnTo>
                  <a:pt x="532" y="942"/>
                </a:lnTo>
                <a:lnTo>
                  <a:pt x="575" y="912"/>
                </a:lnTo>
                <a:lnTo>
                  <a:pt x="614" y="879"/>
                </a:lnTo>
                <a:lnTo>
                  <a:pt x="653" y="843"/>
                </a:lnTo>
                <a:lnTo>
                  <a:pt x="689" y="807"/>
                </a:lnTo>
                <a:lnTo>
                  <a:pt x="722" y="771"/>
                </a:lnTo>
                <a:lnTo>
                  <a:pt x="755" y="729"/>
                </a:lnTo>
                <a:lnTo>
                  <a:pt x="788" y="689"/>
                </a:lnTo>
                <a:lnTo>
                  <a:pt x="818" y="647"/>
                </a:lnTo>
                <a:lnTo>
                  <a:pt x="846" y="602"/>
                </a:lnTo>
                <a:lnTo>
                  <a:pt x="873" y="557"/>
                </a:lnTo>
                <a:lnTo>
                  <a:pt x="897" y="512"/>
                </a:lnTo>
                <a:lnTo>
                  <a:pt x="921" y="467"/>
                </a:lnTo>
                <a:lnTo>
                  <a:pt x="942" y="418"/>
                </a:lnTo>
                <a:lnTo>
                  <a:pt x="960" y="367"/>
                </a:lnTo>
                <a:lnTo>
                  <a:pt x="975" y="319"/>
                </a:lnTo>
                <a:lnTo>
                  <a:pt x="990" y="268"/>
                </a:lnTo>
                <a:lnTo>
                  <a:pt x="1002" y="214"/>
                </a:lnTo>
                <a:lnTo>
                  <a:pt x="1011" y="163"/>
                </a:lnTo>
                <a:lnTo>
                  <a:pt x="1020" y="108"/>
                </a:lnTo>
                <a:lnTo>
                  <a:pt x="1023" y="54"/>
                </a:lnTo>
                <a:lnTo>
                  <a:pt x="1026" y="0"/>
                </a:lnTo>
                <a:lnTo>
                  <a:pt x="478" y="0"/>
                </a:lnTo>
                <a:close/>
              </a:path>
            </a:pathLst>
          </a:custGeom>
          <a:solidFill>
            <a:srgbClr val="00A777"/>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7" name="Freeform 6"/>
          <p:cNvSpPr>
            <a:spLocks/>
          </p:cNvSpPr>
          <p:nvPr/>
        </p:nvSpPr>
        <p:spPr bwMode="auto">
          <a:xfrm>
            <a:off x="2363788" y="2459038"/>
            <a:ext cx="760412" cy="2017712"/>
          </a:xfrm>
          <a:custGeom>
            <a:avLst/>
            <a:gdLst>
              <a:gd name="T0" fmla="*/ 214 w 443"/>
              <a:gd name="T1" fmla="*/ 27 h 1177"/>
              <a:gd name="T2" fmla="*/ 214 w 443"/>
              <a:gd name="T3" fmla="*/ 27 h 1177"/>
              <a:gd name="T4" fmla="*/ 208 w 443"/>
              <a:gd name="T5" fmla="*/ 90 h 1177"/>
              <a:gd name="T6" fmla="*/ 196 w 443"/>
              <a:gd name="T7" fmla="*/ 229 h 1177"/>
              <a:gd name="T8" fmla="*/ 190 w 443"/>
              <a:gd name="T9" fmla="*/ 307 h 1177"/>
              <a:gd name="T10" fmla="*/ 184 w 443"/>
              <a:gd name="T11" fmla="*/ 385 h 1177"/>
              <a:gd name="T12" fmla="*/ 184 w 443"/>
              <a:gd name="T13" fmla="*/ 449 h 1177"/>
              <a:gd name="T14" fmla="*/ 187 w 443"/>
              <a:gd name="T15" fmla="*/ 491 h 1177"/>
              <a:gd name="T16" fmla="*/ 187 w 443"/>
              <a:gd name="T17" fmla="*/ 491 h 1177"/>
              <a:gd name="T18" fmla="*/ 193 w 443"/>
              <a:gd name="T19" fmla="*/ 521 h 1177"/>
              <a:gd name="T20" fmla="*/ 202 w 443"/>
              <a:gd name="T21" fmla="*/ 545 h 1177"/>
              <a:gd name="T22" fmla="*/ 211 w 443"/>
              <a:gd name="T23" fmla="*/ 566 h 1177"/>
              <a:gd name="T24" fmla="*/ 223 w 443"/>
              <a:gd name="T25" fmla="*/ 587 h 1177"/>
              <a:gd name="T26" fmla="*/ 241 w 443"/>
              <a:gd name="T27" fmla="*/ 605 h 1177"/>
              <a:gd name="T28" fmla="*/ 262 w 443"/>
              <a:gd name="T29" fmla="*/ 626 h 1177"/>
              <a:gd name="T30" fmla="*/ 319 w 443"/>
              <a:gd name="T31" fmla="*/ 677 h 1177"/>
              <a:gd name="T32" fmla="*/ 319 w 443"/>
              <a:gd name="T33" fmla="*/ 677 h 1177"/>
              <a:gd name="T34" fmla="*/ 352 w 443"/>
              <a:gd name="T35" fmla="*/ 707 h 1177"/>
              <a:gd name="T36" fmla="*/ 379 w 443"/>
              <a:gd name="T37" fmla="*/ 737 h 1177"/>
              <a:gd name="T38" fmla="*/ 391 w 443"/>
              <a:gd name="T39" fmla="*/ 756 h 1177"/>
              <a:gd name="T40" fmla="*/ 404 w 443"/>
              <a:gd name="T41" fmla="*/ 774 h 1177"/>
              <a:gd name="T42" fmla="*/ 413 w 443"/>
              <a:gd name="T43" fmla="*/ 798 h 1177"/>
              <a:gd name="T44" fmla="*/ 422 w 443"/>
              <a:gd name="T45" fmla="*/ 822 h 1177"/>
              <a:gd name="T46" fmla="*/ 428 w 443"/>
              <a:gd name="T47" fmla="*/ 849 h 1177"/>
              <a:gd name="T48" fmla="*/ 434 w 443"/>
              <a:gd name="T49" fmla="*/ 882 h 1177"/>
              <a:gd name="T50" fmla="*/ 440 w 443"/>
              <a:gd name="T51" fmla="*/ 957 h 1177"/>
              <a:gd name="T52" fmla="*/ 443 w 443"/>
              <a:gd name="T53" fmla="*/ 1053 h 1177"/>
              <a:gd name="T54" fmla="*/ 443 w 443"/>
              <a:gd name="T55" fmla="*/ 1174 h 1177"/>
              <a:gd name="T56" fmla="*/ 443 w 443"/>
              <a:gd name="T57" fmla="*/ 1177 h 1177"/>
              <a:gd name="T58" fmla="*/ 391 w 443"/>
              <a:gd name="T59" fmla="*/ 1177 h 1177"/>
              <a:gd name="T60" fmla="*/ 391 w 443"/>
              <a:gd name="T61" fmla="*/ 1177 h 1177"/>
              <a:gd name="T62" fmla="*/ 385 w 443"/>
              <a:gd name="T63" fmla="*/ 1138 h 1177"/>
              <a:gd name="T64" fmla="*/ 376 w 443"/>
              <a:gd name="T65" fmla="*/ 1102 h 1177"/>
              <a:gd name="T66" fmla="*/ 364 w 443"/>
              <a:gd name="T67" fmla="*/ 1066 h 1177"/>
              <a:gd name="T68" fmla="*/ 352 w 443"/>
              <a:gd name="T69" fmla="*/ 1032 h 1177"/>
              <a:gd name="T70" fmla="*/ 334 w 443"/>
              <a:gd name="T71" fmla="*/ 999 h 1177"/>
              <a:gd name="T72" fmla="*/ 313 w 443"/>
              <a:gd name="T73" fmla="*/ 969 h 1177"/>
              <a:gd name="T74" fmla="*/ 292 w 443"/>
              <a:gd name="T75" fmla="*/ 939 h 1177"/>
              <a:gd name="T76" fmla="*/ 265 w 443"/>
              <a:gd name="T77" fmla="*/ 912 h 1177"/>
              <a:gd name="T78" fmla="*/ 238 w 443"/>
              <a:gd name="T79" fmla="*/ 888 h 1177"/>
              <a:gd name="T80" fmla="*/ 208 w 443"/>
              <a:gd name="T81" fmla="*/ 867 h 1177"/>
              <a:gd name="T82" fmla="*/ 178 w 443"/>
              <a:gd name="T83" fmla="*/ 846 h 1177"/>
              <a:gd name="T84" fmla="*/ 145 w 443"/>
              <a:gd name="T85" fmla="*/ 831 h 1177"/>
              <a:gd name="T86" fmla="*/ 112 w 443"/>
              <a:gd name="T87" fmla="*/ 816 h 1177"/>
              <a:gd name="T88" fmla="*/ 75 w 443"/>
              <a:gd name="T89" fmla="*/ 804 h 1177"/>
              <a:gd name="T90" fmla="*/ 36 w 443"/>
              <a:gd name="T91" fmla="*/ 795 h 1177"/>
              <a:gd name="T92" fmla="*/ 0 w 443"/>
              <a:gd name="T93" fmla="*/ 792 h 1177"/>
              <a:gd name="T94" fmla="*/ 0 w 443"/>
              <a:gd name="T95" fmla="*/ 0 h 1177"/>
              <a:gd name="T96" fmla="*/ 0 w 443"/>
              <a:gd name="T97" fmla="*/ 0 h 1177"/>
              <a:gd name="T98" fmla="*/ 54 w 443"/>
              <a:gd name="T99" fmla="*/ 3 h 1177"/>
              <a:gd name="T100" fmla="*/ 109 w 443"/>
              <a:gd name="T101" fmla="*/ 6 h 1177"/>
              <a:gd name="T102" fmla="*/ 163 w 443"/>
              <a:gd name="T103" fmla="*/ 15 h 1177"/>
              <a:gd name="T104" fmla="*/ 214 w 443"/>
              <a:gd name="T105" fmla="*/ 24 h 1177"/>
              <a:gd name="T106" fmla="*/ 214 w 443"/>
              <a:gd name="T107" fmla="*/ 27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3" h="1177">
                <a:moveTo>
                  <a:pt x="214" y="27"/>
                </a:moveTo>
                <a:lnTo>
                  <a:pt x="214" y="27"/>
                </a:lnTo>
                <a:lnTo>
                  <a:pt x="208" y="90"/>
                </a:lnTo>
                <a:lnTo>
                  <a:pt x="196" y="229"/>
                </a:lnTo>
                <a:lnTo>
                  <a:pt x="190" y="307"/>
                </a:lnTo>
                <a:lnTo>
                  <a:pt x="184" y="385"/>
                </a:lnTo>
                <a:lnTo>
                  <a:pt x="184" y="449"/>
                </a:lnTo>
                <a:lnTo>
                  <a:pt x="187" y="491"/>
                </a:lnTo>
                <a:lnTo>
                  <a:pt x="187" y="491"/>
                </a:lnTo>
                <a:lnTo>
                  <a:pt x="193" y="521"/>
                </a:lnTo>
                <a:lnTo>
                  <a:pt x="202" y="545"/>
                </a:lnTo>
                <a:lnTo>
                  <a:pt x="211" y="566"/>
                </a:lnTo>
                <a:lnTo>
                  <a:pt x="223" y="587"/>
                </a:lnTo>
                <a:lnTo>
                  <a:pt x="241" y="605"/>
                </a:lnTo>
                <a:lnTo>
                  <a:pt x="262" y="626"/>
                </a:lnTo>
                <a:lnTo>
                  <a:pt x="319" y="677"/>
                </a:lnTo>
                <a:lnTo>
                  <a:pt x="319" y="677"/>
                </a:lnTo>
                <a:lnTo>
                  <a:pt x="352" y="707"/>
                </a:lnTo>
                <a:lnTo>
                  <a:pt x="379" y="737"/>
                </a:lnTo>
                <a:lnTo>
                  <a:pt x="391" y="756"/>
                </a:lnTo>
                <a:lnTo>
                  <a:pt x="404" y="774"/>
                </a:lnTo>
                <a:lnTo>
                  <a:pt x="413" y="798"/>
                </a:lnTo>
                <a:lnTo>
                  <a:pt x="422" y="822"/>
                </a:lnTo>
                <a:lnTo>
                  <a:pt x="428" y="849"/>
                </a:lnTo>
                <a:lnTo>
                  <a:pt x="434" y="882"/>
                </a:lnTo>
                <a:lnTo>
                  <a:pt x="440" y="957"/>
                </a:lnTo>
                <a:lnTo>
                  <a:pt x="443" y="1053"/>
                </a:lnTo>
                <a:lnTo>
                  <a:pt x="443" y="1174"/>
                </a:lnTo>
                <a:lnTo>
                  <a:pt x="443" y="1177"/>
                </a:lnTo>
                <a:lnTo>
                  <a:pt x="391" y="1177"/>
                </a:lnTo>
                <a:lnTo>
                  <a:pt x="391" y="1177"/>
                </a:lnTo>
                <a:lnTo>
                  <a:pt x="385" y="1138"/>
                </a:lnTo>
                <a:lnTo>
                  <a:pt x="376" y="1102"/>
                </a:lnTo>
                <a:lnTo>
                  <a:pt x="364" y="1066"/>
                </a:lnTo>
                <a:lnTo>
                  <a:pt x="352" y="1032"/>
                </a:lnTo>
                <a:lnTo>
                  <a:pt x="334" y="999"/>
                </a:lnTo>
                <a:lnTo>
                  <a:pt x="313" y="969"/>
                </a:lnTo>
                <a:lnTo>
                  <a:pt x="292" y="939"/>
                </a:lnTo>
                <a:lnTo>
                  <a:pt x="265" y="912"/>
                </a:lnTo>
                <a:lnTo>
                  <a:pt x="238" y="888"/>
                </a:lnTo>
                <a:lnTo>
                  <a:pt x="208" y="867"/>
                </a:lnTo>
                <a:lnTo>
                  <a:pt x="178" y="846"/>
                </a:lnTo>
                <a:lnTo>
                  <a:pt x="145" y="831"/>
                </a:lnTo>
                <a:lnTo>
                  <a:pt x="112" y="816"/>
                </a:lnTo>
                <a:lnTo>
                  <a:pt x="75" y="804"/>
                </a:lnTo>
                <a:lnTo>
                  <a:pt x="36" y="795"/>
                </a:lnTo>
                <a:lnTo>
                  <a:pt x="0" y="792"/>
                </a:lnTo>
                <a:lnTo>
                  <a:pt x="0" y="0"/>
                </a:lnTo>
                <a:lnTo>
                  <a:pt x="0" y="0"/>
                </a:lnTo>
                <a:lnTo>
                  <a:pt x="54" y="3"/>
                </a:lnTo>
                <a:lnTo>
                  <a:pt x="109" y="6"/>
                </a:lnTo>
                <a:lnTo>
                  <a:pt x="163" y="15"/>
                </a:lnTo>
                <a:lnTo>
                  <a:pt x="214" y="24"/>
                </a:lnTo>
                <a:lnTo>
                  <a:pt x="214" y="27"/>
                </a:lnTo>
                <a:close/>
              </a:path>
            </a:pathLst>
          </a:custGeom>
          <a:solidFill>
            <a:srgbClr val="845BA6"/>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8" name="Freeform 7"/>
          <p:cNvSpPr>
            <a:spLocks/>
          </p:cNvSpPr>
          <p:nvPr/>
        </p:nvSpPr>
        <p:spPr bwMode="auto">
          <a:xfrm>
            <a:off x="2900363" y="2557463"/>
            <a:ext cx="1497012" cy="1919287"/>
          </a:xfrm>
          <a:custGeom>
            <a:avLst/>
            <a:gdLst>
              <a:gd name="T0" fmla="*/ 24 w 873"/>
              <a:gd name="T1" fmla="*/ 0 h 1120"/>
              <a:gd name="T2" fmla="*/ 24 w 873"/>
              <a:gd name="T3" fmla="*/ 0 h 1120"/>
              <a:gd name="T4" fmla="*/ 18 w 873"/>
              <a:gd name="T5" fmla="*/ 54 h 1120"/>
              <a:gd name="T6" fmla="*/ 9 w 873"/>
              <a:gd name="T7" fmla="*/ 187 h 1120"/>
              <a:gd name="T8" fmla="*/ 3 w 873"/>
              <a:gd name="T9" fmla="*/ 259 h 1120"/>
              <a:gd name="T10" fmla="*/ 0 w 873"/>
              <a:gd name="T11" fmla="*/ 331 h 1120"/>
              <a:gd name="T12" fmla="*/ 0 w 873"/>
              <a:gd name="T13" fmla="*/ 392 h 1120"/>
              <a:gd name="T14" fmla="*/ 3 w 873"/>
              <a:gd name="T15" fmla="*/ 434 h 1120"/>
              <a:gd name="T16" fmla="*/ 3 w 873"/>
              <a:gd name="T17" fmla="*/ 434 h 1120"/>
              <a:gd name="T18" fmla="*/ 9 w 873"/>
              <a:gd name="T19" fmla="*/ 464 h 1120"/>
              <a:gd name="T20" fmla="*/ 15 w 873"/>
              <a:gd name="T21" fmla="*/ 488 h 1120"/>
              <a:gd name="T22" fmla="*/ 27 w 873"/>
              <a:gd name="T23" fmla="*/ 509 h 1120"/>
              <a:gd name="T24" fmla="*/ 39 w 873"/>
              <a:gd name="T25" fmla="*/ 530 h 1120"/>
              <a:gd name="T26" fmla="*/ 54 w 873"/>
              <a:gd name="T27" fmla="*/ 548 h 1120"/>
              <a:gd name="T28" fmla="*/ 75 w 873"/>
              <a:gd name="T29" fmla="*/ 569 h 1120"/>
              <a:gd name="T30" fmla="*/ 136 w 873"/>
              <a:gd name="T31" fmla="*/ 620 h 1120"/>
              <a:gd name="T32" fmla="*/ 136 w 873"/>
              <a:gd name="T33" fmla="*/ 620 h 1120"/>
              <a:gd name="T34" fmla="*/ 169 w 873"/>
              <a:gd name="T35" fmla="*/ 650 h 1120"/>
              <a:gd name="T36" fmla="*/ 196 w 873"/>
              <a:gd name="T37" fmla="*/ 680 h 1120"/>
              <a:gd name="T38" fmla="*/ 208 w 873"/>
              <a:gd name="T39" fmla="*/ 699 h 1120"/>
              <a:gd name="T40" fmla="*/ 220 w 873"/>
              <a:gd name="T41" fmla="*/ 720 h 1120"/>
              <a:gd name="T42" fmla="*/ 229 w 873"/>
              <a:gd name="T43" fmla="*/ 741 h 1120"/>
              <a:gd name="T44" fmla="*/ 238 w 873"/>
              <a:gd name="T45" fmla="*/ 765 h 1120"/>
              <a:gd name="T46" fmla="*/ 244 w 873"/>
              <a:gd name="T47" fmla="*/ 795 h 1120"/>
              <a:gd name="T48" fmla="*/ 250 w 873"/>
              <a:gd name="T49" fmla="*/ 825 h 1120"/>
              <a:gd name="T50" fmla="*/ 256 w 873"/>
              <a:gd name="T51" fmla="*/ 903 h 1120"/>
              <a:gd name="T52" fmla="*/ 259 w 873"/>
              <a:gd name="T53" fmla="*/ 999 h 1120"/>
              <a:gd name="T54" fmla="*/ 259 w 873"/>
              <a:gd name="T55" fmla="*/ 1120 h 1120"/>
              <a:gd name="T56" fmla="*/ 873 w 873"/>
              <a:gd name="T57" fmla="*/ 1120 h 1120"/>
              <a:gd name="T58" fmla="*/ 873 w 873"/>
              <a:gd name="T59" fmla="*/ 1120 h 1120"/>
              <a:gd name="T60" fmla="*/ 870 w 873"/>
              <a:gd name="T61" fmla="*/ 1072 h 1120"/>
              <a:gd name="T62" fmla="*/ 867 w 873"/>
              <a:gd name="T63" fmla="*/ 1024 h 1120"/>
              <a:gd name="T64" fmla="*/ 861 w 873"/>
              <a:gd name="T65" fmla="*/ 975 h 1120"/>
              <a:gd name="T66" fmla="*/ 852 w 873"/>
              <a:gd name="T67" fmla="*/ 927 h 1120"/>
              <a:gd name="T68" fmla="*/ 843 w 873"/>
              <a:gd name="T69" fmla="*/ 882 h 1120"/>
              <a:gd name="T70" fmla="*/ 831 w 873"/>
              <a:gd name="T71" fmla="*/ 834 h 1120"/>
              <a:gd name="T72" fmla="*/ 816 w 873"/>
              <a:gd name="T73" fmla="*/ 789 h 1120"/>
              <a:gd name="T74" fmla="*/ 801 w 873"/>
              <a:gd name="T75" fmla="*/ 744 h 1120"/>
              <a:gd name="T76" fmla="*/ 786 w 873"/>
              <a:gd name="T77" fmla="*/ 702 h 1120"/>
              <a:gd name="T78" fmla="*/ 768 w 873"/>
              <a:gd name="T79" fmla="*/ 659 h 1120"/>
              <a:gd name="T80" fmla="*/ 726 w 873"/>
              <a:gd name="T81" fmla="*/ 575 h 1120"/>
              <a:gd name="T82" fmla="*/ 677 w 873"/>
              <a:gd name="T83" fmla="*/ 497 h 1120"/>
              <a:gd name="T84" fmla="*/ 623 w 873"/>
              <a:gd name="T85" fmla="*/ 422 h 1120"/>
              <a:gd name="T86" fmla="*/ 566 w 873"/>
              <a:gd name="T87" fmla="*/ 349 h 1120"/>
              <a:gd name="T88" fmla="*/ 500 w 873"/>
              <a:gd name="T89" fmla="*/ 283 h 1120"/>
              <a:gd name="T90" fmla="*/ 434 w 873"/>
              <a:gd name="T91" fmla="*/ 223 h 1120"/>
              <a:gd name="T92" fmla="*/ 358 w 873"/>
              <a:gd name="T93" fmla="*/ 166 h 1120"/>
              <a:gd name="T94" fmla="*/ 280 w 873"/>
              <a:gd name="T95" fmla="*/ 115 h 1120"/>
              <a:gd name="T96" fmla="*/ 199 w 873"/>
              <a:gd name="T97" fmla="*/ 69 h 1120"/>
              <a:gd name="T98" fmla="*/ 115 w 873"/>
              <a:gd name="T99" fmla="*/ 30 h 1120"/>
              <a:gd name="T100" fmla="*/ 69 w 873"/>
              <a:gd name="T101" fmla="*/ 15 h 1120"/>
              <a:gd name="T102" fmla="*/ 27 w 873"/>
              <a:gd name="T103" fmla="*/ 0 h 1120"/>
              <a:gd name="T104" fmla="*/ 24 w 873"/>
              <a:gd name="T105"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1120">
                <a:moveTo>
                  <a:pt x="24" y="0"/>
                </a:moveTo>
                <a:lnTo>
                  <a:pt x="24" y="0"/>
                </a:lnTo>
                <a:lnTo>
                  <a:pt x="18" y="54"/>
                </a:lnTo>
                <a:lnTo>
                  <a:pt x="9" y="187"/>
                </a:lnTo>
                <a:lnTo>
                  <a:pt x="3" y="259"/>
                </a:lnTo>
                <a:lnTo>
                  <a:pt x="0" y="331"/>
                </a:lnTo>
                <a:lnTo>
                  <a:pt x="0" y="392"/>
                </a:lnTo>
                <a:lnTo>
                  <a:pt x="3" y="434"/>
                </a:lnTo>
                <a:lnTo>
                  <a:pt x="3" y="434"/>
                </a:lnTo>
                <a:lnTo>
                  <a:pt x="9" y="464"/>
                </a:lnTo>
                <a:lnTo>
                  <a:pt x="15" y="488"/>
                </a:lnTo>
                <a:lnTo>
                  <a:pt x="27" y="509"/>
                </a:lnTo>
                <a:lnTo>
                  <a:pt x="39" y="530"/>
                </a:lnTo>
                <a:lnTo>
                  <a:pt x="54" y="548"/>
                </a:lnTo>
                <a:lnTo>
                  <a:pt x="75" y="569"/>
                </a:lnTo>
                <a:lnTo>
                  <a:pt x="136" y="620"/>
                </a:lnTo>
                <a:lnTo>
                  <a:pt x="136" y="620"/>
                </a:lnTo>
                <a:lnTo>
                  <a:pt x="169" y="650"/>
                </a:lnTo>
                <a:lnTo>
                  <a:pt x="196" y="680"/>
                </a:lnTo>
                <a:lnTo>
                  <a:pt x="208" y="699"/>
                </a:lnTo>
                <a:lnTo>
                  <a:pt x="220" y="720"/>
                </a:lnTo>
                <a:lnTo>
                  <a:pt x="229" y="741"/>
                </a:lnTo>
                <a:lnTo>
                  <a:pt x="238" y="765"/>
                </a:lnTo>
                <a:lnTo>
                  <a:pt x="244" y="795"/>
                </a:lnTo>
                <a:lnTo>
                  <a:pt x="250" y="825"/>
                </a:lnTo>
                <a:lnTo>
                  <a:pt x="256" y="903"/>
                </a:lnTo>
                <a:lnTo>
                  <a:pt x="259" y="999"/>
                </a:lnTo>
                <a:lnTo>
                  <a:pt x="259" y="1120"/>
                </a:lnTo>
                <a:lnTo>
                  <a:pt x="873" y="1120"/>
                </a:lnTo>
                <a:lnTo>
                  <a:pt x="873" y="1120"/>
                </a:lnTo>
                <a:lnTo>
                  <a:pt x="870" y="1072"/>
                </a:lnTo>
                <a:lnTo>
                  <a:pt x="867" y="1024"/>
                </a:lnTo>
                <a:lnTo>
                  <a:pt x="861" y="975"/>
                </a:lnTo>
                <a:lnTo>
                  <a:pt x="852" y="927"/>
                </a:lnTo>
                <a:lnTo>
                  <a:pt x="843" y="882"/>
                </a:lnTo>
                <a:lnTo>
                  <a:pt x="831" y="834"/>
                </a:lnTo>
                <a:lnTo>
                  <a:pt x="816" y="789"/>
                </a:lnTo>
                <a:lnTo>
                  <a:pt x="801" y="744"/>
                </a:lnTo>
                <a:lnTo>
                  <a:pt x="786" y="702"/>
                </a:lnTo>
                <a:lnTo>
                  <a:pt x="768" y="659"/>
                </a:lnTo>
                <a:lnTo>
                  <a:pt x="726" y="575"/>
                </a:lnTo>
                <a:lnTo>
                  <a:pt x="677" y="497"/>
                </a:lnTo>
                <a:lnTo>
                  <a:pt x="623" y="422"/>
                </a:lnTo>
                <a:lnTo>
                  <a:pt x="566" y="349"/>
                </a:lnTo>
                <a:lnTo>
                  <a:pt x="500" y="283"/>
                </a:lnTo>
                <a:lnTo>
                  <a:pt x="434" y="223"/>
                </a:lnTo>
                <a:lnTo>
                  <a:pt x="358" y="166"/>
                </a:lnTo>
                <a:lnTo>
                  <a:pt x="280" y="115"/>
                </a:lnTo>
                <a:lnTo>
                  <a:pt x="199" y="69"/>
                </a:lnTo>
                <a:lnTo>
                  <a:pt x="115" y="30"/>
                </a:lnTo>
                <a:lnTo>
                  <a:pt x="69" y="15"/>
                </a:lnTo>
                <a:lnTo>
                  <a:pt x="27" y="0"/>
                </a:lnTo>
                <a:lnTo>
                  <a:pt x="24" y="0"/>
                </a:lnTo>
                <a:close/>
              </a:path>
            </a:pathLst>
          </a:custGeom>
          <a:solidFill>
            <a:srgbClr val="845BA6"/>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9" name="Freeform 8"/>
          <p:cNvSpPr>
            <a:spLocks/>
          </p:cNvSpPr>
          <p:nvPr/>
        </p:nvSpPr>
        <p:spPr bwMode="auto">
          <a:xfrm>
            <a:off x="206375" y="2459038"/>
            <a:ext cx="2028825" cy="2024062"/>
          </a:xfrm>
          <a:custGeom>
            <a:avLst/>
            <a:gdLst>
              <a:gd name="T0" fmla="*/ 1183 w 1183"/>
              <a:gd name="T1" fmla="*/ 792 h 1180"/>
              <a:gd name="T2" fmla="*/ 1183 w 1183"/>
              <a:gd name="T3" fmla="*/ 792 h 1180"/>
              <a:gd name="T4" fmla="*/ 1147 w 1183"/>
              <a:gd name="T5" fmla="*/ 798 h 1180"/>
              <a:gd name="T6" fmla="*/ 1108 w 1183"/>
              <a:gd name="T7" fmla="*/ 807 h 1180"/>
              <a:gd name="T8" fmla="*/ 1075 w 1183"/>
              <a:gd name="T9" fmla="*/ 816 h 1180"/>
              <a:gd name="T10" fmla="*/ 1038 w 1183"/>
              <a:gd name="T11" fmla="*/ 831 h 1180"/>
              <a:gd name="T12" fmla="*/ 1005 w 1183"/>
              <a:gd name="T13" fmla="*/ 849 h 1180"/>
              <a:gd name="T14" fmla="*/ 975 w 1183"/>
              <a:gd name="T15" fmla="*/ 870 h 1180"/>
              <a:gd name="T16" fmla="*/ 948 w 1183"/>
              <a:gd name="T17" fmla="*/ 891 h 1180"/>
              <a:gd name="T18" fmla="*/ 921 w 1183"/>
              <a:gd name="T19" fmla="*/ 915 h 1180"/>
              <a:gd name="T20" fmla="*/ 894 w 1183"/>
              <a:gd name="T21" fmla="*/ 942 h 1180"/>
              <a:gd name="T22" fmla="*/ 873 w 1183"/>
              <a:gd name="T23" fmla="*/ 972 h 1180"/>
              <a:gd name="T24" fmla="*/ 852 w 1183"/>
              <a:gd name="T25" fmla="*/ 1002 h 1180"/>
              <a:gd name="T26" fmla="*/ 837 w 1183"/>
              <a:gd name="T27" fmla="*/ 1035 h 1180"/>
              <a:gd name="T28" fmla="*/ 822 w 1183"/>
              <a:gd name="T29" fmla="*/ 1069 h 1180"/>
              <a:gd name="T30" fmla="*/ 810 w 1183"/>
              <a:gd name="T31" fmla="*/ 1105 h 1180"/>
              <a:gd name="T32" fmla="*/ 801 w 1183"/>
              <a:gd name="T33" fmla="*/ 1141 h 1180"/>
              <a:gd name="T34" fmla="*/ 798 w 1183"/>
              <a:gd name="T35" fmla="*/ 1180 h 1180"/>
              <a:gd name="T36" fmla="*/ 0 w 1183"/>
              <a:gd name="T37" fmla="*/ 1180 h 1180"/>
              <a:gd name="T38" fmla="*/ 0 w 1183"/>
              <a:gd name="T39" fmla="*/ 1180 h 1180"/>
              <a:gd name="T40" fmla="*/ 3 w 1183"/>
              <a:gd name="T41" fmla="*/ 1120 h 1180"/>
              <a:gd name="T42" fmla="*/ 9 w 1183"/>
              <a:gd name="T43" fmla="*/ 1060 h 1180"/>
              <a:gd name="T44" fmla="*/ 18 w 1183"/>
              <a:gd name="T45" fmla="*/ 1002 h 1180"/>
              <a:gd name="T46" fmla="*/ 30 w 1183"/>
              <a:gd name="T47" fmla="*/ 945 h 1180"/>
              <a:gd name="T48" fmla="*/ 45 w 1183"/>
              <a:gd name="T49" fmla="*/ 888 h 1180"/>
              <a:gd name="T50" fmla="*/ 60 w 1183"/>
              <a:gd name="T51" fmla="*/ 834 h 1180"/>
              <a:gd name="T52" fmla="*/ 81 w 1183"/>
              <a:gd name="T53" fmla="*/ 780 h 1180"/>
              <a:gd name="T54" fmla="*/ 102 w 1183"/>
              <a:gd name="T55" fmla="*/ 725 h 1180"/>
              <a:gd name="T56" fmla="*/ 126 w 1183"/>
              <a:gd name="T57" fmla="*/ 674 h 1180"/>
              <a:gd name="T58" fmla="*/ 154 w 1183"/>
              <a:gd name="T59" fmla="*/ 623 h 1180"/>
              <a:gd name="T60" fmla="*/ 181 w 1183"/>
              <a:gd name="T61" fmla="*/ 575 h 1180"/>
              <a:gd name="T62" fmla="*/ 214 w 1183"/>
              <a:gd name="T63" fmla="*/ 527 h 1180"/>
              <a:gd name="T64" fmla="*/ 247 w 1183"/>
              <a:gd name="T65" fmla="*/ 482 h 1180"/>
              <a:gd name="T66" fmla="*/ 280 w 1183"/>
              <a:gd name="T67" fmla="*/ 439 h 1180"/>
              <a:gd name="T68" fmla="*/ 319 w 1183"/>
              <a:gd name="T69" fmla="*/ 394 h 1180"/>
              <a:gd name="T70" fmla="*/ 355 w 1183"/>
              <a:gd name="T71" fmla="*/ 355 h 1180"/>
              <a:gd name="T72" fmla="*/ 397 w 1183"/>
              <a:gd name="T73" fmla="*/ 316 h 1180"/>
              <a:gd name="T74" fmla="*/ 439 w 1183"/>
              <a:gd name="T75" fmla="*/ 280 h 1180"/>
              <a:gd name="T76" fmla="*/ 485 w 1183"/>
              <a:gd name="T77" fmla="*/ 244 h 1180"/>
              <a:gd name="T78" fmla="*/ 530 w 1183"/>
              <a:gd name="T79" fmla="*/ 211 h 1180"/>
              <a:gd name="T80" fmla="*/ 578 w 1183"/>
              <a:gd name="T81" fmla="*/ 181 h 1180"/>
              <a:gd name="T82" fmla="*/ 626 w 1183"/>
              <a:gd name="T83" fmla="*/ 151 h 1180"/>
              <a:gd name="T84" fmla="*/ 677 w 1183"/>
              <a:gd name="T85" fmla="*/ 126 h 1180"/>
              <a:gd name="T86" fmla="*/ 728 w 1183"/>
              <a:gd name="T87" fmla="*/ 102 h 1180"/>
              <a:gd name="T88" fmla="*/ 783 w 1183"/>
              <a:gd name="T89" fmla="*/ 78 h 1180"/>
              <a:gd name="T90" fmla="*/ 837 w 1183"/>
              <a:gd name="T91" fmla="*/ 60 h 1180"/>
              <a:gd name="T92" fmla="*/ 891 w 1183"/>
              <a:gd name="T93" fmla="*/ 42 h 1180"/>
              <a:gd name="T94" fmla="*/ 948 w 1183"/>
              <a:gd name="T95" fmla="*/ 30 h 1180"/>
              <a:gd name="T96" fmla="*/ 1005 w 1183"/>
              <a:gd name="T97" fmla="*/ 18 h 1180"/>
              <a:gd name="T98" fmla="*/ 1063 w 1183"/>
              <a:gd name="T99" fmla="*/ 9 h 1180"/>
              <a:gd name="T100" fmla="*/ 1123 w 1183"/>
              <a:gd name="T101" fmla="*/ 3 h 1180"/>
              <a:gd name="T102" fmla="*/ 1183 w 1183"/>
              <a:gd name="T103" fmla="*/ 0 h 1180"/>
              <a:gd name="T104" fmla="*/ 1183 w 1183"/>
              <a:gd name="T105" fmla="*/ 79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3" h="1180">
                <a:moveTo>
                  <a:pt x="1183" y="792"/>
                </a:moveTo>
                <a:lnTo>
                  <a:pt x="1183" y="792"/>
                </a:lnTo>
                <a:lnTo>
                  <a:pt x="1147" y="798"/>
                </a:lnTo>
                <a:lnTo>
                  <a:pt x="1108" y="807"/>
                </a:lnTo>
                <a:lnTo>
                  <a:pt x="1075" y="816"/>
                </a:lnTo>
                <a:lnTo>
                  <a:pt x="1038" y="831"/>
                </a:lnTo>
                <a:lnTo>
                  <a:pt x="1005" y="849"/>
                </a:lnTo>
                <a:lnTo>
                  <a:pt x="975" y="870"/>
                </a:lnTo>
                <a:lnTo>
                  <a:pt x="948" y="891"/>
                </a:lnTo>
                <a:lnTo>
                  <a:pt x="921" y="915"/>
                </a:lnTo>
                <a:lnTo>
                  <a:pt x="894" y="942"/>
                </a:lnTo>
                <a:lnTo>
                  <a:pt x="873" y="972"/>
                </a:lnTo>
                <a:lnTo>
                  <a:pt x="852" y="1002"/>
                </a:lnTo>
                <a:lnTo>
                  <a:pt x="837" y="1035"/>
                </a:lnTo>
                <a:lnTo>
                  <a:pt x="822" y="1069"/>
                </a:lnTo>
                <a:lnTo>
                  <a:pt x="810" y="1105"/>
                </a:lnTo>
                <a:lnTo>
                  <a:pt x="801" y="1141"/>
                </a:lnTo>
                <a:lnTo>
                  <a:pt x="798" y="1180"/>
                </a:lnTo>
                <a:lnTo>
                  <a:pt x="0" y="1180"/>
                </a:lnTo>
                <a:lnTo>
                  <a:pt x="0" y="1180"/>
                </a:lnTo>
                <a:lnTo>
                  <a:pt x="3" y="1120"/>
                </a:lnTo>
                <a:lnTo>
                  <a:pt x="9" y="1060"/>
                </a:lnTo>
                <a:lnTo>
                  <a:pt x="18" y="1002"/>
                </a:lnTo>
                <a:lnTo>
                  <a:pt x="30" y="945"/>
                </a:lnTo>
                <a:lnTo>
                  <a:pt x="45" y="888"/>
                </a:lnTo>
                <a:lnTo>
                  <a:pt x="60" y="834"/>
                </a:lnTo>
                <a:lnTo>
                  <a:pt x="81" y="780"/>
                </a:lnTo>
                <a:lnTo>
                  <a:pt x="102" y="725"/>
                </a:lnTo>
                <a:lnTo>
                  <a:pt x="126" y="674"/>
                </a:lnTo>
                <a:lnTo>
                  <a:pt x="154" y="623"/>
                </a:lnTo>
                <a:lnTo>
                  <a:pt x="181" y="575"/>
                </a:lnTo>
                <a:lnTo>
                  <a:pt x="214" y="527"/>
                </a:lnTo>
                <a:lnTo>
                  <a:pt x="247" y="482"/>
                </a:lnTo>
                <a:lnTo>
                  <a:pt x="280" y="439"/>
                </a:lnTo>
                <a:lnTo>
                  <a:pt x="319" y="394"/>
                </a:lnTo>
                <a:lnTo>
                  <a:pt x="355" y="355"/>
                </a:lnTo>
                <a:lnTo>
                  <a:pt x="397" y="316"/>
                </a:lnTo>
                <a:lnTo>
                  <a:pt x="439" y="280"/>
                </a:lnTo>
                <a:lnTo>
                  <a:pt x="485" y="244"/>
                </a:lnTo>
                <a:lnTo>
                  <a:pt x="530" y="211"/>
                </a:lnTo>
                <a:lnTo>
                  <a:pt x="578" y="181"/>
                </a:lnTo>
                <a:lnTo>
                  <a:pt x="626" y="151"/>
                </a:lnTo>
                <a:lnTo>
                  <a:pt x="677" y="126"/>
                </a:lnTo>
                <a:lnTo>
                  <a:pt x="728" y="102"/>
                </a:lnTo>
                <a:lnTo>
                  <a:pt x="783" y="78"/>
                </a:lnTo>
                <a:lnTo>
                  <a:pt x="837" y="60"/>
                </a:lnTo>
                <a:lnTo>
                  <a:pt x="891" y="42"/>
                </a:lnTo>
                <a:lnTo>
                  <a:pt x="948" y="30"/>
                </a:lnTo>
                <a:lnTo>
                  <a:pt x="1005" y="18"/>
                </a:lnTo>
                <a:lnTo>
                  <a:pt x="1063" y="9"/>
                </a:lnTo>
                <a:lnTo>
                  <a:pt x="1123" y="3"/>
                </a:lnTo>
                <a:lnTo>
                  <a:pt x="1183" y="0"/>
                </a:lnTo>
                <a:lnTo>
                  <a:pt x="1183" y="792"/>
                </a:lnTo>
                <a:close/>
              </a:path>
            </a:pathLst>
          </a:custGeom>
          <a:solidFill>
            <a:srgbClr val="ED1C24"/>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12" name="Freeform 11"/>
          <p:cNvSpPr>
            <a:spLocks/>
          </p:cNvSpPr>
          <p:nvPr/>
        </p:nvSpPr>
        <p:spPr bwMode="auto">
          <a:xfrm>
            <a:off x="206375" y="4600575"/>
            <a:ext cx="2039938" cy="2028825"/>
          </a:xfrm>
          <a:custGeom>
            <a:avLst/>
            <a:gdLst>
              <a:gd name="T0" fmla="*/ 1189 w 1189"/>
              <a:gd name="T1" fmla="*/ 391 h 1183"/>
              <a:gd name="T2" fmla="*/ 1189 w 1189"/>
              <a:gd name="T3" fmla="*/ 391 h 1183"/>
              <a:gd name="T4" fmla="*/ 1150 w 1189"/>
              <a:gd name="T5" fmla="*/ 385 h 1183"/>
              <a:gd name="T6" fmla="*/ 1114 w 1189"/>
              <a:gd name="T7" fmla="*/ 376 h 1183"/>
              <a:gd name="T8" fmla="*/ 1078 w 1189"/>
              <a:gd name="T9" fmla="*/ 367 h 1183"/>
              <a:gd name="T10" fmla="*/ 1041 w 1189"/>
              <a:gd name="T11" fmla="*/ 352 h 1183"/>
              <a:gd name="T12" fmla="*/ 1008 w 1189"/>
              <a:gd name="T13" fmla="*/ 334 h 1183"/>
              <a:gd name="T14" fmla="*/ 978 w 1189"/>
              <a:gd name="T15" fmla="*/ 313 h 1183"/>
              <a:gd name="T16" fmla="*/ 948 w 1189"/>
              <a:gd name="T17" fmla="*/ 292 h 1183"/>
              <a:gd name="T18" fmla="*/ 921 w 1189"/>
              <a:gd name="T19" fmla="*/ 268 h 1183"/>
              <a:gd name="T20" fmla="*/ 897 w 1189"/>
              <a:gd name="T21" fmla="*/ 241 h 1183"/>
              <a:gd name="T22" fmla="*/ 873 w 1189"/>
              <a:gd name="T23" fmla="*/ 211 h 1183"/>
              <a:gd name="T24" fmla="*/ 852 w 1189"/>
              <a:gd name="T25" fmla="*/ 181 h 1183"/>
              <a:gd name="T26" fmla="*/ 837 w 1189"/>
              <a:gd name="T27" fmla="*/ 148 h 1183"/>
              <a:gd name="T28" fmla="*/ 822 w 1189"/>
              <a:gd name="T29" fmla="*/ 111 h 1183"/>
              <a:gd name="T30" fmla="*/ 810 w 1189"/>
              <a:gd name="T31" fmla="*/ 78 h 1183"/>
              <a:gd name="T32" fmla="*/ 801 w 1189"/>
              <a:gd name="T33" fmla="*/ 39 h 1183"/>
              <a:gd name="T34" fmla="*/ 798 w 1189"/>
              <a:gd name="T35" fmla="*/ 0 h 1183"/>
              <a:gd name="T36" fmla="*/ 0 w 1189"/>
              <a:gd name="T37" fmla="*/ 0 h 1183"/>
              <a:gd name="T38" fmla="*/ 0 w 1189"/>
              <a:gd name="T39" fmla="*/ 0 h 1183"/>
              <a:gd name="T40" fmla="*/ 3 w 1189"/>
              <a:gd name="T41" fmla="*/ 60 h 1183"/>
              <a:gd name="T42" fmla="*/ 9 w 1189"/>
              <a:gd name="T43" fmla="*/ 121 h 1183"/>
              <a:gd name="T44" fmla="*/ 18 w 1189"/>
              <a:gd name="T45" fmla="*/ 178 h 1183"/>
              <a:gd name="T46" fmla="*/ 30 w 1189"/>
              <a:gd name="T47" fmla="*/ 238 h 1183"/>
              <a:gd name="T48" fmla="*/ 45 w 1189"/>
              <a:gd name="T49" fmla="*/ 292 h 1183"/>
              <a:gd name="T50" fmla="*/ 60 w 1189"/>
              <a:gd name="T51" fmla="*/ 349 h 1183"/>
              <a:gd name="T52" fmla="*/ 81 w 1189"/>
              <a:gd name="T53" fmla="*/ 403 h 1183"/>
              <a:gd name="T54" fmla="*/ 102 w 1189"/>
              <a:gd name="T55" fmla="*/ 455 h 1183"/>
              <a:gd name="T56" fmla="*/ 126 w 1189"/>
              <a:gd name="T57" fmla="*/ 506 h 1183"/>
              <a:gd name="T58" fmla="*/ 154 w 1189"/>
              <a:gd name="T59" fmla="*/ 557 h 1183"/>
              <a:gd name="T60" fmla="*/ 184 w 1189"/>
              <a:gd name="T61" fmla="*/ 605 h 1183"/>
              <a:gd name="T62" fmla="*/ 214 w 1189"/>
              <a:gd name="T63" fmla="*/ 653 h 1183"/>
              <a:gd name="T64" fmla="*/ 247 w 1189"/>
              <a:gd name="T65" fmla="*/ 698 h 1183"/>
              <a:gd name="T66" fmla="*/ 283 w 1189"/>
              <a:gd name="T67" fmla="*/ 744 h 1183"/>
              <a:gd name="T68" fmla="*/ 319 w 1189"/>
              <a:gd name="T69" fmla="*/ 786 h 1183"/>
              <a:gd name="T70" fmla="*/ 358 w 1189"/>
              <a:gd name="T71" fmla="*/ 828 h 1183"/>
              <a:gd name="T72" fmla="*/ 400 w 1189"/>
              <a:gd name="T73" fmla="*/ 867 h 1183"/>
              <a:gd name="T74" fmla="*/ 442 w 1189"/>
              <a:gd name="T75" fmla="*/ 903 h 1183"/>
              <a:gd name="T76" fmla="*/ 488 w 1189"/>
              <a:gd name="T77" fmla="*/ 939 h 1183"/>
              <a:gd name="T78" fmla="*/ 533 w 1189"/>
              <a:gd name="T79" fmla="*/ 972 h 1183"/>
              <a:gd name="T80" fmla="*/ 581 w 1189"/>
              <a:gd name="T81" fmla="*/ 1002 h 1183"/>
              <a:gd name="T82" fmla="*/ 629 w 1189"/>
              <a:gd name="T83" fmla="*/ 1029 h 1183"/>
              <a:gd name="T84" fmla="*/ 680 w 1189"/>
              <a:gd name="T85" fmla="*/ 1057 h 1183"/>
              <a:gd name="T86" fmla="*/ 731 w 1189"/>
              <a:gd name="T87" fmla="*/ 1081 h 1183"/>
              <a:gd name="T88" fmla="*/ 786 w 1189"/>
              <a:gd name="T89" fmla="*/ 1102 h 1183"/>
              <a:gd name="T90" fmla="*/ 840 w 1189"/>
              <a:gd name="T91" fmla="*/ 1123 h 1183"/>
              <a:gd name="T92" fmla="*/ 894 w 1189"/>
              <a:gd name="T93" fmla="*/ 1138 h 1183"/>
              <a:gd name="T94" fmla="*/ 951 w 1189"/>
              <a:gd name="T95" fmla="*/ 1153 h 1183"/>
              <a:gd name="T96" fmla="*/ 1008 w 1189"/>
              <a:gd name="T97" fmla="*/ 1165 h 1183"/>
              <a:gd name="T98" fmla="*/ 1069 w 1189"/>
              <a:gd name="T99" fmla="*/ 1174 h 1183"/>
              <a:gd name="T100" fmla="*/ 1129 w 1189"/>
              <a:gd name="T101" fmla="*/ 1180 h 1183"/>
              <a:gd name="T102" fmla="*/ 1189 w 1189"/>
              <a:gd name="T103" fmla="*/ 1183 h 1183"/>
              <a:gd name="T104" fmla="*/ 1189 w 1189"/>
              <a:gd name="T105" fmla="*/ 391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9" h="1183">
                <a:moveTo>
                  <a:pt x="1189" y="391"/>
                </a:moveTo>
                <a:lnTo>
                  <a:pt x="1189" y="391"/>
                </a:lnTo>
                <a:lnTo>
                  <a:pt x="1150" y="385"/>
                </a:lnTo>
                <a:lnTo>
                  <a:pt x="1114" y="376"/>
                </a:lnTo>
                <a:lnTo>
                  <a:pt x="1078" y="367"/>
                </a:lnTo>
                <a:lnTo>
                  <a:pt x="1041" y="352"/>
                </a:lnTo>
                <a:lnTo>
                  <a:pt x="1008" y="334"/>
                </a:lnTo>
                <a:lnTo>
                  <a:pt x="978" y="313"/>
                </a:lnTo>
                <a:lnTo>
                  <a:pt x="948" y="292"/>
                </a:lnTo>
                <a:lnTo>
                  <a:pt x="921" y="268"/>
                </a:lnTo>
                <a:lnTo>
                  <a:pt x="897" y="241"/>
                </a:lnTo>
                <a:lnTo>
                  <a:pt x="873" y="211"/>
                </a:lnTo>
                <a:lnTo>
                  <a:pt x="852" y="181"/>
                </a:lnTo>
                <a:lnTo>
                  <a:pt x="837" y="148"/>
                </a:lnTo>
                <a:lnTo>
                  <a:pt x="822" y="111"/>
                </a:lnTo>
                <a:lnTo>
                  <a:pt x="810" y="78"/>
                </a:lnTo>
                <a:lnTo>
                  <a:pt x="801" y="39"/>
                </a:lnTo>
                <a:lnTo>
                  <a:pt x="798" y="0"/>
                </a:lnTo>
                <a:lnTo>
                  <a:pt x="0" y="0"/>
                </a:lnTo>
                <a:lnTo>
                  <a:pt x="0" y="0"/>
                </a:lnTo>
                <a:lnTo>
                  <a:pt x="3" y="60"/>
                </a:lnTo>
                <a:lnTo>
                  <a:pt x="9" y="121"/>
                </a:lnTo>
                <a:lnTo>
                  <a:pt x="18" y="178"/>
                </a:lnTo>
                <a:lnTo>
                  <a:pt x="30" y="238"/>
                </a:lnTo>
                <a:lnTo>
                  <a:pt x="45" y="292"/>
                </a:lnTo>
                <a:lnTo>
                  <a:pt x="60" y="349"/>
                </a:lnTo>
                <a:lnTo>
                  <a:pt x="81" y="403"/>
                </a:lnTo>
                <a:lnTo>
                  <a:pt x="102" y="455"/>
                </a:lnTo>
                <a:lnTo>
                  <a:pt x="126" y="506"/>
                </a:lnTo>
                <a:lnTo>
                  <a:pt x="154" y="557"/>
                </a:lnTo>
                <a:lnTo>
                  <a:pt x="184" y="605"/>
                </a:lnTo>
                <a:lnTo>
                  <a:pt x="214" y="653"/>
                </a:lnTo>
                <a:lnTo>
                  <a:pt x="247" y="698"/>
                </a:lnTo>
                <a:lnTo>
                  <a:pt x="283" y="744"/>
                </a:lnTo>
                <a:lnTo>
                  <a:pt x="319" y="786"/>
                </a:lnTo>
                <a:lnTo>
                  <a:pt x="358" y="828"/>
                </a:lnTo>
                <a:lnTo>
                  <a:pt x="400" y="867"/>
                </a:lnTo>
                <a:lnTo>
                  <a:pt x="442" y="903"/>
                </a:lnTo>
                <a:lnTo>
                  <a:pt x="488" y="939"/>
                </a:lnTo>
                <a:lnTo>
                  <a:pt x="533" y="972"/>
                </a:lnTo>
                <a:lnTo>
                  <a:pt x="581" y="1002"/>
                </a:lnTo>
                <a:lnTo>
                  <a:pt x="629" y="1029"/>
                </a:lnTo>
                <a:lnTo>
                  <a:pt x="680" y="1057"/>
                </a:lnTo>
                <a:lnTo>
                  <a:pt x="731" y="1081"/>
                </a:lnTo>
                <a:lnTo>
                  <a:pt x="786" y="1102"/>
                </a:lnTo>
                <a:lnTo>
                  <a:pt x="840" y="1123"/>
                </a:lnTo>
                <a:lnTo>
                  <a:pt x="894" y="1138"/>
                </a:lnTo>
                <a:lnTo>
                  <a:pt x="951" y="1153"/>
                </a:lnTo>
                <a:lnTo>
                  <a:pt x="1008" y="1165"/>
                </a:lnTo>
                <a:lnTo>
                  <a:pt x="1069" y="1174"/>
                </a:lnTo>
                <a:lnTo>
                  <a:pt x="1129" y="1180"/>
                </a:lnTo>
                <a:lnTo>
                  <a:pt x="1189" y="1183"/>
                </a:lnTo>
                <a:lnTo>
                  <a:pt x="1189" y="391"/>
                </a:lnTo>
                <a:close/>
              </a:path>
            </a:pathLst>
          </a:custGeom>
          <a:solidFill>
            <a:srgbClr val="005E9E"/>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dirty="0">
              <a:latin typeface="+mj-lt"/>
              <a:cs typeface="Arial" pitchFamily="34" charset="0"/>
            </a:endParaRPr>
          </a:p>
        </p:txBody>
      </p:sp>
      <p:sp>
        <p:nvSpPr>
          <p:cNvPr id="15" name="Freeform 14"/>
          <p:cNvSpPr>
            <a:spLocks/>
          </p:cNvSpPr>
          <p:nvPr/>
        </p:nvSpPr>
        <p:spPr bwMode="auto">
          <a:xfrm>
            <a:off x="1698625" y="3940175"/>
            <a:ext cx="1206500" cy="1201738"/>
          </a:xfrm>
          <a:custGeom>
            <a:avLst/>
            <a:gdLst>
              <a:gd name="T0" fmla="*/ 704 w 704"/>
              <a:gd name="T1" fmla="*/ 352 h 701"/>
              <a:gd name="T2" fmla="*/ 698 w 704"/>
              <a:gd name="T3" fmla="*/ 421 h 701"/>
              <a:gd name="T4" fmla="*/ 677 w 704"/>
              <a:gd name="T5" fmla="*/ 487 h 701"/>
              <a:gd name="T6" fmla="*/ 644 w 704"/>
              <a:gd name="T7" fmla="*/ 548 h 701"/>
              <a:gd name="T8" fmla="*/ 602 w 704"/>
              <a:gd name="T9" fmla="*/ 599 h 701"/>
              <a:gd name="T10" fmla="*/ 551 w 704"/>
              <a:gd name="T11" fmla="*/ 641 h 701"/>
              <a:gd name="T12" fmla="*/ 491 w 704"/>
              <a:gd name="T13" fmla="*/ 674 h 701"/>
              <a:gd name="T14" fmla="*/ 424 w 704"/>
              <a:gd name="T15" fmla="*/ 695 h 701"/>
              <a:gd name="T16" fmla="*/ 352 w 704"/>
              <a:gd name="T17" fmla="*/ 701 h 701"/>
              <a:gd name="T18" fmla="*/ 316 w 704"/>
              <a:gd name="T19" fmla="*/ 698 h 701"/>
              <a:gd name="T20" fmla="*/ 247 w 704"/>
              <a:gd name="T21" fmla="*/ 686 h 701"/>
              <a:gd name="T22" fmla="*/ 187 w 704"/>
              <a:gd name="T23" fmla="*/ 659 h 701"/>
              <a:gd name="T24" fmla="*/ 129 w 704"/>
              <a:gd name="T25" fmla="*/ 620 h 701"/>
              <a:gd name="T26" fmla="*/ 81 w 704"/>
              <a:gd name="T27" fmla="*/ 575 h 701"/>
              <a:gd name="T28" fmla="*/ 45 w 704"/>
              <a:gd name="T29" fmla="*/ 518 h 701"/>
              <a:gd name="T30" fmla="*/ 18 w 704"/>
              <a:gd name="T31" fmla="*/ 454 h 701"/>
              <a:gd name="T32" fmla="*/ 3 w 704"/>
              <a:gd name="T33" fmla="*/ 388 h 701"/>
              <a:gd name="T34" fmla="*/ 0 w 704"/>
              <a:gd name="T35" fmla="*/ 352 h 701"/>
              <a:gd name="T36" fmla="*/ 9 w 704"/>
              <a:gd name="T37" fmla="*/ 280 h 701"/>
              <a:gd name="T38" fmla="*/ 30 w 704"/>
              <a:gd name="T39" fmla="*/ 214 h 701"/>
              <a:gd name="T40" fmla="*/ 60 w 704"/>
              <a:gd name="T41" fmla="*/ 156 h 701"/>
              <a:gd name="T42" fmla="*/ 105 w 704"/>
              <a:gd name="T43" fmla="*/ 105 h 701"/>
              <a:gd name="T44" fmla="*/ 156 w 704"/>
              <a:gd name="T45" fmla="*/ 60 h 701"/>
              <a:gd name="T46" fmla="*/ 217 w 704"/>
              <a:gd name="T47" fmla="*/ 30 h 701"/>
              <a:gd name="T48" fmla="*/ 283 w 704"/>
              <a:gd name="T49" fmla="*/ 9 h 701"/>
              <a:gd name="T50" fmla="*/ 352 w 704"/>
              <a:gd name="T51" fmla="*/ 0 h 701"/>
              <a:gd name="T52" fmla="*/ 388 w 704"/>
              <a:gd name="T53" fmla="*/ 3 h 701"/>
              <a:gd name="T54" fmla="*/ 457 w 704"/>
              <a:gd name="T55" fmla="*/ 18 h 701"/>
              <a:gd name="T56" fmla="*/ 521 w 704"/>
              <a:gd name="T57" fmla="*/ 45 h 701"/>
              <a:gd name="T58" fmla="*/ 575 w 704"/>
              <a:gd name="T59" fmla="*/ 81 h 701"/>
              <a:gd name="T60" fmla="*/ 623 w 704"/>
              <a:gd name="T61" fmla="*/ 129 h 701"/>
              <a:gd name="T62" fmla="*/ 662 w 704"/>
              <a:gd name="T63" fmla="*/ 183 h 701"/>
              <a:gd name="T64" fmla="*/ 689 w 704"/>
              <a:gd name="T65" fmla="*/ 247 h 701"/>
              <a:gd name="T66" fmla="*/ 701 w 704"/>
              <a:gd name="T67" fmla="*/ 31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4" h="701">
                <a:moveTo>
                  <a:pt x="704" y="352"/>
                </a:moveTo>
                <a:lnTo>
                  <a:pt x="704" y="352"/>
                </a:lnTo>
                <a:lnTo>
                  <a:pt x="701" y="388"/>
                </a:lnTo>
                <a:lnTo>
                  <a:pt x="698" y="421"/>
                </a:lnTo>
                <a:lnTo>
                  <a:pt x="689" y="454"/>
                </a:lnTo>
                <a:lnTo>
                  <a:pt x="677" y="487"/>
                </a:lnTo>
                <a:lnTo>
                  <a:pt x="662" y="518"/>
                </a:lnTo>
                <a:lnTo>
                  <a:pt x="644" y="548"/>
                </a:lnTo>
                <a:lnTo>
                  <a:pt x="623" y="575"/>
                </a:lnTo>
                <a:lnTo>
                  <a:pt x="602" y="599"/>
                </a:lnTo>
                <a:lnTo>
                  <a:pt x="575" y="620"/>
                </a:lnTo>
                <a:lnTo>
                  <a:pt x="551" y="641"/>
                </a:lnTo>
                <a:lnTo>
                  <a:pt x="521" y="659"/>
                </a:lnTo>
                <a:lnTo>
                  <a:pt x="491" y="674"/>
                </a:lnTo>
                <a:lnTo>
                  <a:pt x="457" y="686"/>
                </a:lnTo>
                <a:lnTo>
                  <a:pt x="424" y="695"/>
                </a:lnTo>
                <a:lnTo>
                  <a:pt x="388" y="698"/>
                </a:lnTo>
                <a:lnTo>
                  <a:pt x="352" y="701"/>
                </a:lnTo>
                <a:lnTo>
                  <a:pt x="352" y="701"/>
                </a:lnTo>
                <a:lnTo>
                  <a:pt x="316" y="698"/>
                </a:lnTo>
                <a:lnTo>
                  <a:pt x="283" y="695"/>
                </a:lnTo>
                <a:lnTo>
                  <a:pt x="247" y="686"/>
                </a:lnTo>
                <a:lnTo>
                  <a:pt x="217" y="674"/>
                </a:lnTo>
                <a:lnTo>
                  <a:pt x="187" y="659"/>
                </a:lnTo>
                <a:lnTo>
                  <a:pt x="156" y="641"/>
                </a:lnTo>
                <a:lnTo>
                  <a:pt x="129" y="620"/>
                </a:lnTo>
                <a:lnTo>
                  <a:pt x="105" y="599"/>
                </a:lnTo>
                <a:lnTo>
                  <a:pt x="81" y="575"/>
                </a:lnTo>
                <a:lnTo>
                  <a:pt x="60" y="548"/>
                </a:lnTo>
                <a:lnTo>
                  <a:pt x="45" y="518"/>
                </a:lnTo>
                <a:lnTo>
                  <a:pt x="30" y="487"/>
                </a:lnTo>
                <a:lnTo>
                  <a:pt x="18" y="454"/>
                </a:lnTo>
                <a:lnTo>
                  <a:pt x="9" y="421"/>
                </a:lnTo>
                <a:lnTo>
                  <a:pt x="3" y="388"/>
                </a:lnTo>
                <a:lnTo>
                  <a:pt x="0" y="352"/>
                </a:lnTo>
                <a:lnTo>
                  <a:pt x="0" y="352"/>
                </a:lnTo>
                <a:lnTo>
                  <a:pt x="3" y="316"/>
                </a:lnTo>
                <a:lnTo>
                  <a:pt x="9" y="280"/>
                </a:lnTo>
                <a:lnTo>
                  <a:pt x="18" y="247"/>
                </a:lnTo>
                <a:lnTo>
                  <a:pt x="30" y="214"/>
                </a:lnTo>
                <a:lnTo>
                  <a:pt x="45" y="183"/>
                </a:lnTo>
                <a:lnTo>
                  <a:pt x="60" y="156"/>
                </a:lnTo>
                <a:lnTo>
                  <a:pt x="81" y="129"/>
                </a:lnTo>
                <a:lnTo>
                  <a:pt x="105" y="105"/>
                </a:lnTo>
                <a:lnTo>
                  <a:pt x="129" y="81"/>
                </a:lnTo>
                <a:lnTo>
                  <a:pt x="156" y="60"/>
                </a:lnTo>
                <a:lnTo>
                  <a:pt x="187" y="45"/>
                </a:lnTo>
                <a:lnTo>
                  <a:pt x="217" y="30"/>
                </a:lnTo>
                <a:lnTo>
                  <a:pt x="247" y="18"/>
                </a:lnTo>
                <a:lnTo>
                  <a:pt x="283" y="9"/>
                </a:lnTo>
                <a:lnTo>
                  <a:pt x="316" y="3"/>
                </a:lnTo>
                <a:lnTo>
                  <a:pt x="352" y="0"/>
                </a:lnTo>
                <a:lnTo>
                  <a:pt x="352" y="0"/>
                </a:lnTo>
                <a:lnTo>
                  <a:pt x="388" y="3"/>
                </a:lnTo>
                <a:lnTo>
                  <a:pt x="424" y="9"/>
                </a:lnTo>
                <a:lnTo>
                  <a:pt x="457" y="18"/>
                </a:lnTo>
                <a:lnTo>
                  <a:pt x="491" y="30"/>
                </a:lnTo>
                <a:lnTo>
                  <a:pt x="521" y="45"/>
                </a:lnTo>
                <a:lnTo>
                  <a:pt x="551" y="60"/>
                </a:lnTo>
                <a:lnTo>
                  <a:pt x="575" y="81"/>
                </a:lnTo>
                <a:lnTo>
                  <a:pt x="602" y="105"/>
                </a:lnTo>
                <a:lnTo>
                  <a:pt x="623" y="129"/>
                </a:lnTo>
                <a:lnTo>
                  <a:pt x="644" y="156"/>
                </a:lnTo>
                <a:lnTo>
                  <a:pt x="662" y="183"/>
                </a:lnTo>
                <a:lnTo>
                  <a:pt x="677" y="214"/>
                </a:lnTo>
                <a:lnTo>
                  <a:pt x="689" y="247"/>
                </a:lnTo>
                <a:lnTo>
                  <a:pt x="698" y="280"/>
                </a:lnTo>
                <a:lnTo>
                  <a:pt x="701" y="316"/>
                </a:lnTo>
                <a:lnTo>
                  <a:pt x="704" y="352"/>
                </a:lnTo>
                <a:close/>
              </a:path>
            </a:pathLst>
          </a:custGeom>
          <a:solidFill>
            <a:srgbClr val="FFD530"/>
          </a:solidFill>
          <a:ln w="57150">
            <a:solidFill>
              <a:schemeClr val="tx1"/>
            </a:solidFill>
            <a:round/>
            <a:headEnd/>
            <a:tailEnd/>
          </a:ln>
        </p:spPr>
        <p:txBody>
          <a:bodyPr/>
          <a:lstStyle/>
          <a:p>
            <a:pPr algn="ctr">
              <a:defRPr/>
            </a:pPr>
            <a:endParaRPr lang="en-US">
              <a:latin typeface="+mj-lt"/>
              <a:cs typeface="Arial" pitchFamily="34" charset="0"/>
            </a:endParaRPr>
          </a:p>
        </p:txBody>
      </p:sp>
      <p:sp>
        <p:nvSpPr>
          <p:cNvPr id="19" name="Rectangle 18"/>
          <p:cNvSpPr/>
          <p:nvPr/>
        </p:nvSpPr>
        <p:spPr>
          <a:xfrm>
            <a:off x="693738" y="5141913"/>
            <a:ext cx="1063625" cy="523875"/>
          </a:xfrm>
          <a:prstGeom prst="rect">
            <a:avLst/>
          </a:prstGeom>
        </p:spPr>
        <p:txBody>
          <a:bodyPr wrap="none">
            <a:spAutoFit/>
          </a:bodyPr>
          <a:lstStyle/>
          <a:p>
            <a:pPr algn="ctr">
              <a:defRPr/>
            </a:pPr>
            <a:r>
              <a:rPr lang="en-US" sz="2800" dirty="0">
                <a:latin typeface="+mj-lt"/>
                <a:cs typeface="Arial" pitchFamily="34" charset="0"/>
              </a:rPr>
              <a:t>Price</a:t>
            </a:r>
            <a:endParaRPr lang="en-US" sz="2800" dirty="0">
              <a:latin typeface="+mj-lt"/>
              <a:cs typeface="Arial" pitchFamily="34" charset="0"/>
            </a:endParaRPr>
          </a:p>
        </p:txBody>
      </p:sp>
      <p:sp>
        <p:nvSpPr>
          <p:cNvPr id="20" name="Rectangle 19"/>
          <p:cNvSpPr/>
          <p:nvPr/>
        </p:nvSpPr>
        <p:spPr>
          <a:xfrm>
            <a:off x="441325" y="3402013"/>
            <a:ext cx="1558925" cy="523875"/>
          </a:xfrm>
          <a:prstGeom prst="rect">
            <a:avLst/>
          </a:prstGeom>
        </p:spPr>
        <p:txBody>
          <a:bodyPr wrap="none">
            <a:spAutoFit/>
          </a:bodyPr>
          <a:lstStyle/>
          <a:p>
            <a:pPr algn="ctr">
              <a:defRPr/>
            </a:pPr>
            <a:r>
              <a:rPr lang="en-US" sz="2800" dirty="0">
                <a:latin typeface="+mj-lt"/>
                <a:cs typeface="Arial" pitchFamily="34" charset="0"/>
              </a:rPr>
              <a:t>Product</a:t>
            </a:r>
            <a:endParaRPr lang="en-US" sz="2800" dirty="0">
              <a:latin typeface="+mj-lt"/>
              <a:cs typeface="Arial" pitchFamily="34" charset="0"/>
            </a:endParaRPr>
          </a:p>
        </p:txBody>
      </p:sp>
      <p:sp>
        <p:nvSpPr>
          <p:cNvPr id="21" name="Rectangle 20"/>
          <p:cNvSpPr/>
          <p:nvPr/>
        </p:nvSpPr>
        <p:spPr>
          <a:xfrm>
            <a:off x="3103563" y="3286125"/>
            <a:ext cx="1028700" cy="461963"/>
          </a:xfrm>
          <a:prstGeom prst="rect">
            <a:avLst/>
          </a:prstGeom>
        </p:spPr>
        <p:txBody>
          <a:bodyPr wrap="none">
            <a:spAutoFit/>
          </a:bodyPr>
          <a:lstStyle/>
          <a:p>
            <a:pPr algn="ctr">
              <a:defRPr/>
            </a:pPr>
            <a:r>
              <a:rPr lang="en-US" sz="2400" dirty="0">
                <a:latin typeface="+mj-lt"/>
                <a:cs typeface="Arial" pitchFamily="34" charset="0"/>
              </a:rPr>
              <a:t>Place</a:t>
            </a:r>
            <a:endParaRPr lang="en-US" sz="2400" dirty="0">
              <a:latin typeface="+mj-lt"/>
              <a:cs typeface="Arial" pitchFamily="34" charset="0"/>
            </a:endParaRPr>
          </a:p>
        </p:txBody>
      </p:sp>
      <p:sp>
        <p:nvSpPr>
          <p:cNvPr id="22" name="Rectangle 21"/>
          <p:cNvSpPr/>
          <p:nvPr/>
        </p:nvSpPr>
        <p:spPr>
          <a:xfrm>
            <a:off x="2743200" y="5759450"/>
            <a:ext cx="1081088" cy="307975"/>
          </a:xfrm>
          <a:prstGeom prst="rect">
            <a:avLst/>
          </a:prstGeom>
        </p:spPr>
        <p:txBody>
          <a:bodyPr wrap="none">
            <a:spAutoFit/>
          </a:bodyPr>
          <a:lstStyle/>
          <a:p>
            <a:pPr algn="ctr">
              <a:defRPr/>
            </a:pPr>
            <a:r>
              <a:rPr lang="en-US" sz="1400" dirty="0">
                <a:latin typeface="+mj-lt"/>
                <a:cs typeface="Arial" pitchFamily="34" charset="0"/>
              </a:rPr>
              <a:t>Promotion</a:t>
            </a:r>
            <a:endParaRPr lang="en-US" sz="1400" dirty="0">
              <a:latin typeface="+mj-lt"/>
              <a:cs typeface="Arial" pitchFamily="34" charset="0"/>
            </a:endParaRPr>
          </a:p>
        </p:txBody>
      </p:sp>
      <p:sp>
        <p:nvSpPr>
          <p:cNvPr id="23" name="Rectangle 22"/>
          <p:cNvSpPr/>
          <p:nvPr/>
        </p:nvSpPr>
        <p:spPr>
          <a:xfrm>
            <a:off x="1676400" y="4386263"/>
            <a:ext cx="1255713" cy="338137"/>
          </a:xfrm>
          <a:prstGeom prst="rect">
            <a:avLst/>
          </a:prstGeom>
        </p:spPr>
        <p:txBody>
          <a:bodyPr wrap="none">
            <a:spAutoFit/>
          </a:bodyPr>
          <a:lstStyle/>
          <a:p>
            <a:pPr algn="ctr">
              <a:defRPr/>
            </a:pPr>
            <a:r>
              <a:rPr lang="en-US" sz="1600" dirty="0">
                <a:solidFill>
                  <a:schemeClr val="bg1"/>
                </a:solidFill>
                <a:latin typeface="+mj-lt"/>
                <a:cs typeface="Arial" pitchFamily="34" charset="0"/>
              </a:rPr>
              <a:t>Customers</a:t>
            </a:r>
            <a:endParaRPr lang="en-US" sz="1600" dirty="0">
              <a:solidFill>
                <a:schemeClr val="bg1"/>
              </a:solidFill>
              <a:latin typeface="+mj-lt"/>
              <a:cs typeface="Arial" pitchFamily="34" charset="0"/>
            </a:endParaRPr>
          </a:p>
        </p:txBody>
      </p:sp>
      <p:sp>
        <p:nvSpPr>
          <p:cNvPr id="29" name="Rectangle 28"/>
          <p:cNvSpPr/>
          <p:nvPr/>
        </p:nvSpPr>
        <p:spPr>
          <a:xfrm>
            <a:off x="103188" y="1879600"/>
            <a:ext cx="2106612" cy="1016000"/>
          </a:xfrm>
          <a:prstGeom prst="rect">
            <a:avLst/>
          </a:prstGeom>
        </p:spPr>
        <p:txBody>
          <a:bodyPr>
            <a:spAutoFit/>
          </a:bodyPr>
          <a:lstStyle/>
          <a:p>
            <a:pPr>
              <a:defRPr/>
            </a:pPr>
            <a:r>
              <a:rPr lang="en-US" sz="2000" dirty="0">
                <a:latin typeface="+mj-lt"/>
                <a:cs typeface="Arial" pitchFamily="34" charset="0"/>
              </a:rPr>
              <a:t>Producer’s</a:t>
            </a:r>
          </a:p>
          <a:p>
            <a:pPr>
              <a:defRPr/>
            </a:pPr>
            <a:r>
              <a:rPr lang="en-US" sz="2000" dirty="0">
                <a:latin typeface="+mj-lt"/>
                <a:cs typeface="Arial" pitchFamily="34" charset="0"/>
              </a:rPr>
              <a:t>part of</a:t>
            </a:r>
          </a:p>
          <a:p>
            <a:pPr>
              <a:defRPr/>
            </a:pPr>
            <a:r>
              <a:rPr lang="en-US" sz="2000" dirty="0">
                <a:latin typeface="+mj-lt"/>
                <a:cs typeface="Arial" pitchFamily="34" charset="0"/>
              </a:rPr>
              <a:t>the job</a:t>
            </a:r>
          </a:p>
        </p:txBody>
      </p:sp>
      <p:sp>
        <p:nvSpPr>
          <p:cNvPr id="30" name="Rectangle 29"/>
          <p:cNvSpPr/>
          <p:nvPr/>
        </p:nvSpPr>
        <p:spPr>
          <a:xfrm>
            <a:off x="2590800" y="1951038"/>
            <a:ext cx="1933575" cy="1016000"/>
          </a:xfrm>
          <a:prstGeom prst="rect">
            <a:avLst/>
          </a:prstGeom>
        </p:spPr>
        <p:txBody>
          <a:bodyPr>
            <a:spAutoFit/>
          </a:bodyPr>
          <a:lstStyle/>
          <a:p>
            <a:pPr algn="r">
              <a:defRPr/>
            </a:pPr>
            <a:r>
              <a:rPr lang="en-US" sz="2000" dirty="0">
                <a:latin typeface="+mj-lt"/>
                <a:cs typeface="Arial" pitchFamily="34" charset="0"/>
              </a:rPr>
              <a:t>Intermediary’s</a:t>
            </a:r>
          </a:p>
          <a:p>
            <a:pPr algn="r">
              <a:defRPr/>
            </a:pPr>
            <a:r>
              <a:rPr lang="en-US" sz="2000" dirty="0">
                <a:latin typeface="+mj-lt"/>
                <a:cs typeface="Arial" pitchFamily="34" charset="0"/>
              </a:rPr>
              <a:t>part of</a:t>
            </a:r>
          </a:p>
          <a:p>
            <a:pPr algn="r">
              <a:defRPr/>
            </a:pPr>
            <a:r>
              <a:rPr lang="en-US" sz="2000" dirty="0">
                <a:latin typeface="+mj-lt"/>
                <a:cs typeface="Arial" pitchFamily="34" charset="0"/>
              </a:rPr>
              <a:t>the job</a:t>
            </a:r>
          </a:p>
        </p:txBody>
      </p:sp>
      <p:sp>
        <p:nvSpPr>
          <p:cNvPr id="43024" name="Rectangle 32"/>
          <p:cNvSpPr>
            <a:spLocks noChangeArrowheads="1"/>
          </p:cNvSpPr>
          <p:nvPr/>
        </p:nvSpPr>
        <p:spPr bwMode="auto">
          <a:xfrm>
            <a:off x="103188" y="1295400"/>
            <a:ext cx="4572000" cy="708025"/>
          </a:xfrm>
          <a:prstGeom prst="rect">
            <a:avLst/>
          </a:prstGeom>
          <a:noFill/>
          <a:ln w="9525">
            <a:noFill/>
            <a:miter lim="800000"/>
            <a:headEnd/>
            <a:tailEnd/>
          </a:ln>
        </p:spPr>
        <p:txBody>
          <a:bodyPr>
            <a:spAutoFit/>
          </a:bodyPr>
          <a:lstStyle/>
          <a:p>
            <a:pPr algn="ctr"/>
            <a:r>
              <a:rPr lang="en-US" sz="2000"/>
              <a:t>A. How strategy decisions are handled</a:t>
            </a:r>
          </a:p>
          <a:p>
            <a:pPr algn="ctr"/>
            <a:r>
              <a:rPr lang="en-US" sz="2000"/>
              <a:t>in a producer-led channel</a:t>
            </a:r>
          </a:p>
        </p:txBody>
      </p:sp>
      <p:grpSp>
        <p:nvGrpSpPr>
          <p:cNvPr id="2" name="Group 1"/>
          <p:cNvGrpSpPr>
            <a:grpSpLocks/>
          </p:cNvGrpSpPr>
          <p:nvPr/>
        </p:nvGrpSpPr>
        <p:grpSpPr bwMode="auto">
          <a:xfrm>
            <a:off x="4522788" y="1273175"/>
            <a:ext cx="4732337" cy="5335588"/>
            <a:chOff x="4522323" y="1273740"/>
            <a:chExt cx="4733109" cy="5335082"/>
          </a:xfrm>
        </p:grpSpPr>
        <p:sp>
          <p:nvSpPr>
            <p:cNvPr id="10" name="Freeform 9"/>
            <p:cNvSpPr>
              <a:spLocks/>
            </p:cNvSpPr>
            <p:nvPr/>
          </p:nvSpPr>
          <p:spPr bwMode="auto">
            <a:xfrm>
              <a:off x="5940191" y="2438854"/>
              <a:ext cx="758949" cy="2022283"/>
            </a:xfrm>
            <a:custGeom>
              <a:avLst/>
              <a:gdLst>
                <a:gd name="T0" fmla="*/ 229 w 443"/>
                <a:gd name="T1" fmla="*/ 30 h 1180"/>
                <a:gd name="T2" fmla="*/ 229 w 443"/>
                <a:gd name="T3" fmla="*/ 30 h 1180"/>
                <a:gd name="T4" fmla="*/ 235 w 443"/>
                <a:gd name="T5" fmla="*/ 90 h 1180"/>
                <a:gd name="T6" fmla="*/ 247 w 443"/>
                <a:gd name="T7" fmla="*/ 229 h 1180"/>
                <a:gd name="T8" fmla="*/ 253 w 443"/>
                <a:gd name="T9" fmla="*/ 310 h 1180"/>
                <a:gd name="T10" fmla="*/ 259 w 443"/>
                <a:gd name="T11" fmla="*/ 385 h 1180"/>
                <a:gd name="T12" fmla="*/ 259 w 443"/>
                <a:gd name="T13" fmla="*/ 448 h 1180"/>
                <a:gd name="T14" fmla="*/ 256 w 443"/>
                <a:gd name="T15" fmla="*/ 494 h 1180"/>
                <a:gd name="T16" fmla="*/ 256 w 443"/>
                <a:gd name="T17" fmla="*/ 494 h 1180"/>
                <a:gd name="T18" fmla="*/ 250 w 443"/>
                <a:gd name="T19" fmla="*/ 521 h 1180"/>
                <a:gd name="T20" fmla="*/ 241 w 443"/>
                <a:gd name="T21" fmla="*/ 545 h 1180"/>
                <a:gd name="T22" fmla="*/ 232 w 443"/>
                <a:gd name="T23" fmla="*/ 569 h 1180"/>
                <a:gd name="T24" fmla="*/ 220 w 443"/>
                <a:gd name="T25" fmla="*/ 587 h 1180"/>
                <a:gd name="T26" fmla="*/ 202 w 443"/>
                <a:gd name="T27" fmla="*/ 608 h 1180"/>
                <a:gd name="T28" fmla="*/ 181 w 443"/>
                <a:gd name="T29" fmla="*/ 629 h 1180"/>
                <a:gd name="T30" fmla="*/ 124 w 443"/>
                <a:gd name="T31" fmla="*/ 680 h 1180"/>
                <a:gd name="T32" fmla="*/ 124 w 443"/>
                <a:gd name="T33" fmla="*/ 680 h 1180"/>
                <a:gd name="T34" fmla="*/ 91 w 443"/>
                <a:gd name="T35" fmla="*/ 707 h 1180"/>
                <a:gd name="T36" fmla="*/ 64 w 443"/>
                <a:gd name="T37" fmla="*/ 740 h 1180"/>
                <a:gd name="T38" fmla="*/ 52 w 443"/>
                <a:gd name="T39" fmla="*/ 758 h 1180"/>
                <a:gd name="T40" fmla="*/ 39 w 443"/>
                <a:gd name="T41" fmla="*/ 777 h 1180"/>
                <a:gd name="T42" fmla="*/ 30 w 443"/>
                <a:gd name="T43" fmla="*/ 798 h 1180"/>
                <a:gd name="T44" fmla="*/ 21 w 443"/>
                <a:gd name="T45" fmla="*/ 822 h 1180"/>
                <a:gd name="T46" fmla="*/ 15 w 443"/>
                <a:gd name="T47" fmla="*/ 852 h 1180"/>
                <a:gd name="T48" fmla="*/ 9 w 443"/>
                <a:gd name="T49" fmla="*/ 882 h 1180"/>
                <a:gd name="T50" fmla="*/ 0 w 443"/>
                <a:gd name="T51" fmla="*/ 957 h 1180"/>
                <a:gd name="T52" fmla="*/ 0 w 443"/>
                <a:gd name="T53" fmla="*/ 1053 h 1180"/>
                <a:gd name="T54" fmla="*/ 0 w 443"/>
                <a:gd name="T55" fmla="*/ 1177 h 1180"/>
                <a:gd name="T56" fmla="*/ 0 w 443"/>
                <a:gd name="T57" fmla="*/ 1180 h 1180"/>
                <a:gd name="T58" fmla="*/ 52 w 443"/>
                <a:gd name="T59" fmla="*/ 1180 h 1180"/>
                <a:gd name="T60" fmla="*/ 52 w 443"/>
                <a:gd name="T61" fmla="*/ 1180 h 1180"/>
                <a:gd name="T62" fmla="*/ 58 w 443"/>
                <a:gd name="T63" fmla="*/ 1141 h 1180"/>
                <a:gd name="T64" fmla="*/ 67 w 443"/>
                <a:gd name="T65" fmla="*/ 1105 h 1180"/>
                <a:gd name="T66" fmla="*/ 76 w 443"/>
                <a:gd name="T67" fmla="*/ 1068 h 1180"/>
                <a:gd name="T68" fmla="*/ 91 w 443"/>
                <a:gd name="T69" fmla="*/ 1032 h 1180"/>
                <a:gd name="T70" fmla="*/ 109 w 443"/>
                <a:gd name="T71" fmla="*/ 1002 h 1180"/>
                <a:gd name="T72" fmla="*/ 130 w 443"/>
                <a:gd name="T73" fmla="*/ 969 h 1180"/>
                <a:gd name="T74" fmla="*/ 151 w 443"/>
                <a:gd name="T75" fmla="*/ 942 h 1180"/>
                <a:gd name="T76" fmla="*/ 178 w 443"/>
                <a:gd name="T77" fmla="*/ 915 h 1180"/>
                <a:gd name="T78" fmla="*/ 205 w 443"/>
                <a:gd name="T79" fmla="*/ 891 h 1180"/>
                <a:gd name="T80" fmla="*/ 232 w 443"/>
                <a:gd name="T81" fmla="*/ 867 h 1180"/>
                <a:gd name="T82" fmla="*/ 265 w 443"/>
                <a:gd name="T83" fmla="*/ 849 h 1180"/>
                <a:gd name="T84" fmla="*/ 298 w 443"/>
                <a:gd name="T85" fmla="*/ 831 h 1180"/>
                <a:gd name="T86" fmla="*/ 331 w 443"/>
                <a:gd name="T87" fmla="*/ 816 h 1180"/>
                <a:gd name="T88" fmla="*/ 368 w 443"/>
                <a:gd name="T89" fmla="*/ 807 h 1180"/>
                <a:gd name="T90" fmla="*/ 407 w 443"/>
                <a:gd name="T91" fmla="*/ 798 h 1180"/>
                <a:gd name="T92" fmla="*/ 443 w 443"/>
                <a:gd name="T93" fmla="*/ 792 h 1180"/>
                <a:gd name="T94" fmla="*/ 443 w 443"/>
                <a:gd name="T95" fmla="*/ 0 h 1180"/>
                <a:gd name="T96" fmla="*/ 443 w 443"/>
                <a:gd name="T97" fmla="*/ 0 h 1180"/>
                <a:gd name="T98" fmla="*/ 389 w 443"/>
                <a:gd name="T99" fmla="*/ 3 h 1180"/>
                <a:gd name="T100" fmla="*/ 334 w 443"/>
                <a:gd name="T101" fmla="*/ 9 h 1180"/>
                <a:gd name="T102" fmla="*/ 280 w 443"/>
                <a:gd name="T103" fmla="*/ 15 h 1180"/>
                <a:gd name="T104" fmla="*/ 229 w 443"/>
                <a:gd name="T105" fmla="*/ 24 h 1180"/>
                <a:gd name="T106" fmla="*/ 229 w 443"/>
                <a:gd name="T107" fmla="*/ 3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3" h="1180">
                  <a:moveTo>
                    <a:pt x="229" y="30"/>
                  </a:moveTo>
                  <a:lnTo>
                    <a:pt x="229" y="30"/>
                  </a:lnTo>
                  <a:lnTo>
                    <a:pt x="235" y="90"/>
                  </a:lnTo>
                  <a:lnTo>
                    <a:pt x="247" y="229"/>
                  </a:lnTo>
                  <a:lnTo>
                    <a:pt x="253" y="310"/>
                  </a:lnTo>
                  <a:lnTo>
                    <a:pt x="259" y="385"/>
                  </a:lnTo>
                  <a:lnTo>
                    <a:pt x="259" y="448"/>
                  </a:lnTo>
                  <a:lnTo>
                    <a:pt x="256" y="494"/>
                  </a:lnTo>
                  <a:lnTo>
                    <a:pt x="256" y="494"/>
                  </a:lnTo>
                  <a:lnTo>
                    <a:pt x="250" y="521"/>
                  </a:lnTo>
                  <a:lnTo>
                    <a:pt x="241" y="545"/>
                  </a:lnTo>
                  <a:lnTo>
                    <a:pt x="232" y="569"/>
                  </a:lnTo>
                  <a:lnTo>
                    <a:pt x="220" y="587"/>
                  </a:lnTo>
                  <a:lnTo>
                    <a:pt x="202" y="608"/>
                  </a:lnTo>
                  <a:lnTo>
                    <a:pt x="181" y="629"/>
                  </a:lnTo>
                  <a:lnTo>
                    <a:pt x="124" y="680"/>
                  </a:lnTo>
                  <a:lnTo>
                    <a:pt x="124" y="680"/>
                  </a:lnTo>
                  <a:lnTo>
                    <a:pt x="91" y="707"/>
                  </a:lnTo>
                  <a:lnTo>
                    <a:pt x="64" y="740"/>
                  </a:lnTo>
                  <a:lnTo>
                    <a:pt x="52" y="758"/>
                  </a:lnTo>
                  <a:lnTo>
                    <a:pt x="39" y="777"/>
                  </a:lnTo>
                  <a:lnTo>
                    <a:pt x="30" y="798"/>
                  </a:lnTo>
                  <a:lnTo>
                    <a:pt x="21" y="822"/>
                  </a:lnTo>
                  <a:lnTo>
                    <a:pt x="15" y="852"/>
                  </a:lnTo>
                  <a:lnTo>
                    <a:pt x="9" y="882"/>
                  </a:lnTo>
                  <a:lnTo>
                    <a:pt x="0" y="957"/>
                  </a:lnTo>
                  <a:lnTo>
                    <a:pt x="0" y="1053"/>
                  </a:lnTo>
                  <a:lnTo>
                    <a:pt x="0" y="1177"/>
                  </a:lnTo>
                  <a:lnTo>
                    <a:pt x="0" y="1180"/>
                  </a:lnTo>
                  <a:lnTo>
                    <a:pt x="52" y="1180"/>
                  </a:lnTo>
                  <a:lnTo>
                    <a:pt x="52" y="1180"/>
                  </a:lnTo>
                  <a:lnTo>
                    <a:pt x="58" y="1141"/>
                  </a:lnTo>
                  <a:lnTo>
                    <a:pt x="67" y="1105"/>
                  </a:lnTo>
                  <a:lnTo>
                    <a:pt x="76" y="1068"/>
                  </a:lnTo>
                  <a:lnTo>
                    <a:pt x="91" y="1032"/>
                  </a:lnTo>
                  <a:lnTo>
                    <a:pt x="109" y="1002"/>
                  </a:lnTo>
                  <a:lnTo>
                    <a:pt x="130" y="969"/>
                  </a:lnTo>
                  <a:lnTo>
                    <a:pt x="151" y="942"/>
                  </a:lnTo>
                  <a:lnTo>
                    <a:pt x="178" y="915"/>
                  </a:lnTo>
                  <a:lnTo>
                    <a:pt x="205" y="891"/>
                  </a:lnTo>
                  <a:lnTo>
                    <a:pt x="232" y="867"/>
                  </a:lnTo>
                  <a:lnTo>
                    <a:pt x="265" y="849"/>
                  </a:lnTo>
                  <a:lnTo>
                    <a:pt x="298" y="831"/>
                  </a:lnTo>
                  <a:lnTo>
                    <a:pt x="331" y="816"/>
                  </a:lnTo>
                  <a:lnTo>
                    <a:pt x="368" y="807"/>
                  </a:lnTo>
                  <a:lnTo>
                    <a:pt x="407" y="798"/>
                  </a:lnTo>
                  <a:lnTo>
                    <a:pt x="443" y="792"/>
                  </a:lnTo>
                  <a:lnTo>
                    <a:pt x="443" y="0"/>
                  </a:lnTo>
                  <a:lnTo>
                    <a:pt x="443" y="0"/>
                  </a:lnTo>
                  <a:lnTo>
                    <a:pt x="389" y="3"/>
                  </a:lnTo>
                  <a:lnTo>
                    <a:pt x="334" y="9"/>
                  </a:lnTo>
                  <a:lnTo>
                    <a:pt x="280" y="15"/>
                  </a:lnTo>
                  <a:lnTo>
                    <a:pt x="229" y="24"/>
                  </a:lnTo>
                  <a:lnTo>
                    <a:pt x="229" y="30"/>
                  </a:lnTo>
                  <a:close/>
                </a:path>
              </a:pathLst>
            </a:custGeom>
            <a:solidFill>
              <a:srgbClr val="ED1C24"/>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11" name="Freeform 10"/>
            <p:cNvSpPr>
              <a:spLocks/>
            </p:cNvSpPr>
            <p:nvPr/>
          </p:nvSpPr>
          <p:spPr bwMode="auto">
            <a:xfrm>
              <a:off x="4665221" y="2535683"/>
              <a:ext cx="1497256" cy="1925454"/>
            </a:xfrm>
            <a:custGeom>
              <a:avLst/>
              <a:gdLst>
                <a:gd name="T0" fmla="*/ 846 w 873"/>
                <a:gd name="T1" fmla="*/ 0 h 1123"/>
                <a:gd name="T2" fmla="*/ 846 w 873"/>
                <a:gd name="T3" fmla="*/ 0 h 1123"/>
                <a:gd name="T4" fmla="*/ 852 w 873"/>
                <a:gd name="T5" fmla="*/ 57 h 1123"/>
                <a:gd name="T6" fmla="*/ 864 w 873"/>
                <a:gd name="T7" fmla="*/ 187 h 1123"/>
                <a:gd name="T8" fmla="*/ 870 w 873"/>
                <a:gd name="T9" fmla="*/ 262 h 1123"/>
                <a:gd name="T10" fmla="*/ 873 w 873"/>
                <a:gd name="T11" fmla="*/ 334 h 1123"/>
                <a:gd name="T12" fmla="*/ 873 w 873"/>
                <a:gd name="T13" fmla="*/ 394 h 1123"/>
                <a:gd name="T14" fmla="*/ 870 w 873"/>
                <a:gd name="T15" fmla="*/ 437 h 1123"/>
                <a:gd name="T16" fmla="*/ 870 w 873"/>
                <a:gd name="T17" fmla="*/ 437 h 1123"/>
                <a:gd name="T18" fmla="*/ 864 w 873"/>
                <a:gd name="T19" fmla="*/ 464 h 1123"/>
                <a:gd name="T20" fmla="*/ 855 w 873"/>
                <a:gd name="T21" fmla="*/ 488 h 1123"/>
                <a:gd name="T22" fmla="*/ 846 w 873"/>
                <a:gd name="T23" fmla="*/ 512 h 1123"/>
                <a:gd name="T24" fmla="*/ 834 w 873"/>
                <a:gd name="T25" fmla="*/ 530 h 1123"/>
                <a:gd name="T26" fmla="*/ 819 w 873"/>
                <a:gd name="T27" fmla="*/ 551 h 1123"/>
                <a:gd name="T28" fmla="*/ 798 w 873"/>
                <a:gd name="T29" fmla="*/ 572 h 1123"/>
                <a:gd name="T30" fmla="*/ 737 w 873"/>
                <a:gd name="T31" fmla="*/ 623 h 1123"/>
                <a:gd name="T32" fmla="*/ 737 w 873"/>
                <a:gd name="T33" fmla="*/ 623 h 1123"/>
                <a:gd name="T34" fmla="*/ 704 w 873"/>
                <a:gd name="T35" fmla="*/ 650 h 1123"/>
                <a:gd name="T36" fmla="*/ 677 w 873"/>
                <a:gd name="T37" fmla="*/ 683 h 1123"/>
                <a:gd name="T38" fmla="*/ 665 w 873"/>
                <a:gd name="T39" fmla="*/ 701 h 1123"/>
                <a:gd name="T40" fmla="*/ 653 w 873"/>
                <a:gd name="T41" fmla="*/ 720 h 1123"/>
                <a:gd name="T42" fmla="*/ 644 w 873"/>
                <a:gd name="T43" fmla="*/ 744 h 1123"/>
                <a:gd name="T44" fmla="*/ 635 w 873"/>
                <a:gd name="T45" fmla="*/ 768 h 1123"/>
                <a:gd name="T46" fmla="*/ 629 w 873"/>
                <a:gd name="T47" fmla="*/ 795 h 1123"/>
                <a:gd name="T48" fmla="*/ 623 w 873"/>
                <a:gd name="T49" fmla="*/ 828 h 1123"/>
                <a:gd name="T50" fmla="*/ 614 w 873"/>
                <a:gd name="T51" fmla="*/ 903 h 1123"/>
                <a:gd name="T52" fmla="*/ 611 w 873"/>
                <a:gd name="T53" fmla="*/ 999 h 1123"/>
                <a:gd name="T54" fmla="*/ 614 w 873"/>
                <a:gd name="T55" fmla="*/ 1123 h 1123"/>
                <a:gd name="T56" fmla="*/ 0 w 873"/>
                <a:gd name="T57" fmla="*/ 1123 h 1123"/>
                <a:gd name="T58" fmla="*/ 0 w 873"/>
                <a:gd name="T59" fmla="*/ 1123 h 1123"/>
                <a:gd name="T60" fmla="*/ 3 w 873"/>
                <a:gd name="T61" fmla="*/ 1072 h 1123"/>
                <a:gd name="T62" fmla="*/ 6 w 873"/>
                <a:gd name="T63" fmla="*/ 1024 h 1123"/>
                <a:gd name="T64" fmla="*/ 12 w 873"/>
                <a:gd name="T65" fmla="*/ 975 h 1123"/>
                <a:gd name="T66" fmla="*/ 21 w 873"/>
                <a:gd name="T67" fmla="*/ 930 h 1123"/>
                <a:gd name="T68" fmla="*/ 30 w 873"/>
                <a:gd name="T69" fmla="*/ 882 h 1123"/>
                <a:gd name="T70" fmla="*/ 42 w 873"/>
                <a:gd name="T71" fmla="*/ 837 h 1123"/>
                <a:gd name="T72" fmla="*/ 57 w 873"/>
                <a:gd name="T73" fmla="*/ 792 h 1123"/>
                <a:gd name="T74" fmla="*/ 72 w 873"/>
                <a:gd name="T75" fmla="*/ 747 h 1123"/>
                <a:gd name="T76" fmla="*/ 87 w 873"/>
                <a:gd name="T77" fmla="*/ 701 h 1123"/>
                <a:gd name="T78" fmla="*/ 105 w 873"/>
                <a:gd name="T79" fmla="*/ 659 h 1123"/>
                <a:gd name="T80" fmla="*/ 147 w 873"/>
                <a:gd name="T81" fmla="*/ 578 h 1123"/>
                <a:gd name="T82" fmla="*/ 196 w 873"/>
                <a:gd name="T83" fmla="*/ 497 h 1123"/>
                <a:gd name="T84" fmla="*/ 250 w 873"/>
                <a:gd name="T85" fmla="*/ 422 h 1123"/>
                <a:gd name="T86" fmla="*/ 307 w 873"/>
                <a:gd name="T87" fmla="*/ 352 h 1123"/>
                <a:gd name="T88" fmla="*/ 370 w 873"/>
                <a:gd name="T89" fmla="*/ 283 h 1123"/>
                <a:gd name="T90" fmla="*/ 439 w 873"/>
                <a:gd name="T91" fmla="*/ 223 h 1123"/>
                <a:gd name="T92" fmla="*/ 515 w 873"/>
                <a:gd name="T93" fmla="*/ 166 h 1123"/>
                <a:gd name="T94" fmla="*/ 590 w 873"/>
                <a:gd name="T95" fmla="*/ 118 h 1123"/>
                <a:gd name="T96" fmla="*/ 674 w 873"/>
                <a:gd name="T97" fmla="*/ 72 h 1123"/>
                <a:gd name="T98" fmla="*/ 758 w 873"/>
                <a:gd name="T99" fmla="*/ 33 h 1123"/>
                <a:gd name="T100" fmla="*/ 801 w 873"/>
                <a:gd name="T101" fmla="*/ 15 h 1123"/>
                <a:gd name="T102" fmla="*/ 846 w 873"/>
                <a:gd name="T103" fmla="*/ 0 h 1123"/>
                <a:gd name="T104" fmla="*/ 846 w 873"/>
                <a:gd name="T105" fmla="*/ 0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1123">
                  <a:moveTo>
                    <a:pt x="846" y="0"/>
                  </a:moveTo>
                  <a:lnTo>
                    <a:pt x="846" y="0"/>
                  </a:lnTo>
                  <a:lnTo>
                    <a:pt x="852" y="57"/>
                  </a:lnTo>
                  <a:lnTo>
                    <a:pt x="864" y="187"/>
                  </a:lnTo>
                  <a:lnTo>
                    <a:pt x="870" y="262"/>
                  </a:lnTo>
                  <a:lnTo>
                    <a:pt x="873" y="334"/>
                  </a:lnTo>
                  <a:lnTo>
                    <a:pt x="873" y="394"/>
                  </a:lnTo>
                  <a:lnTo>
                    <a:pt x="870" y="437"/>
                  </a:lnTo>
                  <a:lnTo>
                    <a:pt x="870" y="437"/>
                  </a:lnTo>
                  <a:lnTo>
                    <a:pt x="864" y="464"/>
                  </a:lnTo>
                  <a:lnTo>
                    <a:pt x="855" y="488"/>
                  </a:lnTo>
                  <a:lnTo>
                    <a:pt x="846" y="512"/>
                  </a:lnTo>
                  <a:lnTo>
                    <a:pt x="834" y="530"/>
                  </a:lnTo>
                  <a:lnTo>
                    <a:pt x="819" y="551"/>
                  </a:lnTo>
                  <a:lnTo>
                    <a:pt x="798" y="572"/>
                  </a:lnTo>
                  <a:lnTo>
                    <a:pt x="737" y="623"/>
                  </a:lnTo>
                  <a:lnTo>
                    <a:pt x="737" y="623"/>
                  </a:lnTo>
                  <a:lnTo>
                    <a:pt x="704" y="650"/>
                  </a:lnTo>
                  <a:lnTo>
                    <a:pt x="677" y="683"/>
                  </a:lnTo>
                  <a:lnTo>
                    <a:pt x="665" y="701"/>
                  </a:lnTo>
                  <a:lnTo>
                    <a:pt x="653" y="720"/>
                  </a:lnTo>
                  <a:lnTo>
                    <a:pt x="644" y="744"/>
                  </a:lnTo>
                  <a:lnTo>
                    <a:pt x="635" y="768"/>
                  </a:lnTo>
                  <a:lnTo>
                    <a:pt x="629" y="795"/>
                  </a:lnTo>
                  <a:lnTo>
                    <a:pt x="623" y="828"/>
                  </a:lnTo>
                  <a:lnTo>
                    <a:pt x="614" y="903"/>
                  </a:lnTo>
                  <a:lnTo>
                    <a:pt x="611" y="999"/>
                  </a:lnTo>
                  <a:lnTo>
                    <a:pt x="614" y="1123"/>
                  </a:lnTo>
                  <a:lnTo>
                    <a:pt x="0" y="1123"/>
                  </a:lnTo>
                  <a:lnTo>
                    <a:pt x="0" y="1123"/>
                  </a:lnTo>
                  <a:lnTo>
                    <a:pt x="3" y="1072"/>
                  </a:lnTo>
                  <a:lnTo>
                    <a:pt x="6" y="1024"/>
                  </a:lnTo>
                  <a:lnTo>
                    <a:pt x="12" y="975"/>
                  </a:lnTo>
                  <a:lnTo>
                    <a:pt x="21" y="930"/>
                  </a:lnTo>
                  <a:lnTo>
                    <a:pt x="30" y="882"/>
                  </a:lnTo>
                  <a:lnTo>
                    <a:pt x="42" y="837"/>
                  </a:lnTo>
                  <a:lnTo>
                    <a:pt x="57" y="792"/>
                  </a:lnTo>
                  <a:lnTo>
                    <a:pt x="72" y="747"/>
                  </a:lnTo>
                  <a:lnTo>
                    <a:pt x="87" y="701"/>
                  </a:lnTo>
                  <a:lnTo>
                    <a:pt x="105" y="659"/>
                  </a:lnTo>
                  <a:lnTo>
                    <a:pt x="147" y="578"/>
                  </a:lnTo>
                  <a:lnTo>
                    <a:pt x="196" y="497"/>
                  </a:lnTo>
                  <a:lnTo>
                    <a:pt x="250" y="422"/>
                  </a:lnTo>
                  <a:lnTo>
                    <a:pt x="307" y="352"/>
                  </a:lnTo>
                  <a:lnTo>
                    <a:pt x="370" y="283"/>
                  </a:lnTo>
                  <a:lnTo>
                    <a:pt x="439" y="223"/>
                  </a:lnTo>
                  <a:lnTo>
                    <a:pt x="515" y="166"/>
                  </a:lnTo>
                  <a:lnTo>
                    <a:pt x="590" y="118"/>
                  </a:lnTo>
                  <a:lnTo>
                    <a:pt x="674" y="72"/>
                  </a:lnTo>
                  <a:lnTo>
                    <a:pt x="758" y="33"/>
                  </a:lnTo>
                  <a:lnTo>
                    <a:pt x="801" y="15"/>
                  </a:lnTo>
                  <a:lnTo>
                    <a:pt x="846" y="0"/>
                  </a:lnTo>
                  <a:lnTo>
                    <a:pt x="846" y="0"/>
                  </a:lnTo>
                  <a:close/>
                </a:path>
              </a:pathLst>
            </a:custGeom>
            <a:solidFill>
              <a:srgbClr val="ED1C24"/>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13" name="Freeform 12"/>
            <p:cNvSpPr>
              <a:spLocks/>
            </p:cNvSpPr>
            <p:nvPr/>
          </p:nvSpPr>
          <p:spPr bwMode="auto">
            <a:xfrm>
              <a:off x="5811583" y="4580189"/>
              <a:ext cx="882794" cy="2028633"/>
            </a:xfrm>
            <a:custGeom>
              <a:avLst/>
              <a:gdLst>
                <a:gd name="T0" fmla="*/ 3 w 515"/>
                <a:gd name="T1" fmla="*/ 3 h 1183"/>
                <a:gd name="T2" fmla="*/ 3 w 515"/>
                <a:gd name="T3" fmla="*/ 3 h 1183"/>
                <a:gd name="T4" fmla="*/ 0 w 515"/>
                <a:gd name="T5" fmla="*/ 48 h 1183"/>
                <a:gd name="T6" fmla="*/ 3 w 515"/>
                <a:gd name="T7" fmla="*/ 96 h 1183"/>
                <a:gd name="T8" fmla="*/ 12 w 515"/>
                <a:gd name="T9" fmla="*/ 160 h 1183"/>
                <a:gd name="T10" fmla="*/ 18 w 515"/>
                <a:gd name="T11" fmla="*/ 196 h 1183"/>
                <a:gd name="T12" fmla="*/ 27 w 515"/>
                <a:gd name="T13" fmla="*/ 232 h 1183"/>
                <a:gd name="T14" fmla="*/ 36 w 515"/>
                <a:gd name="T15" fmla="*/ 271 h 1183"/>
                <a:gd name="T16" fmla="*/ 51 w 515"/>
                <a:gd name="T17" fmla="*/ 313 h 1183"/>
                <a:gd name="T18" fmla="*/ 66 w 515"/>
                <a:gd name="T19" fmla="*/ 352 h 1183"/>
                <a:gd name="T20" fmla="*/ 87 w 515"/>
                <a:gd name="T21" fmla="*/ 394 h 1183"/>
                <a:gd name="T22" fmla="*/ 111 w 515"/>
                <a:gd name="T23" fmla="*/ 437 h 1183"/>
                <a:gd name="T24" fmla="*/ 139 w 515"/>
                <a:gd name="T25" fmla="*/ 476 h 1183"/>
                <a:gd name="T26" fmla="*/ 139 w 515"/>
                <a:gd name="T27" fmla="*/ 476 h 1183"/>
                <a:gd name="T28" fmla="*/ 169 w 515"/>
                <a:gd name="T29" fmla="*/ 512 h 1183"/>
                <a:gd name="T30" fmla="*/ 196 w 515"/>
                <a:gd name="T31" fmla="*/ 545 h 1183"/>
                <a:gd name="T32" fmla="*/ 253 w 515"/>
                <a:gd name="T33" fmla="*/ 596 h 1183"/>
                <a:gd name="T34" fmla="*/ 307 w 515"/>
                <a:gd name="T35" fmla="*/ 647 h 1183"/>
                <a:gd name="T36" fmla="*/ 334 w 515"/>
                <a:gd name="T37" fmla="*/ 671 h 1183"/>
                <a:gd name="T38" fmla="*/ 358 w 515"/>
                <a:gd name="T39" fmla="*/ 701 h 1183"/>
                <a:gd name="T40" fmla="*/ 379 w 515"/>
                <a:gd name="T41" fmla="*/ 734 h 1183"/>
                <a:gd name="T42" fmla="*/ 400 w 515"/>
                <a:gd name="T43" fmla="*/ 774 h 1183"/>
                <a:gd name="T44" fmla="*/ 418 w 515"/>
                <a:gd name="T45" fmla="*/ 816 h 1183"/>
                <a:gd name="T46" fmla="*/ 434 w 515"/>
                <a:gd name="T47" fmla="*/ 870 h 1183"/>
                <a:gd name="T48" fmla="*/ 446 w 515"/>
                <a:gd name="T49" fmla="*/ 930 h 1183"/>
                <a:gd name="T50" fmla="*/ 455 w 515"/>
                <a:gd name="T51" fmla="*/ 1002 h 1183"/>
                <a:gd name="T52" fmla="*/ 461 w 515"/>
                <a:gd name="T53" fmla="*/ 1084 h 1183"/>
                <a:gd name="T54" fmla="*/ 464 w 515"/>
                <a:gd name="T55" fmla="*/ 1177 h 1183"/>
                <a:gd name="T56" fmla="*/ 476 w 515"/>
                <a:gd name="T57" fmla="*/ 1183 h 1183"/>
                <a:gd name="T58" fmla="*/ 476 w 515"/>
                <a:gd name="T59" fmla="*/ 1183 h 1183"/>
                <a:gd name="T60" fmla="*/ 515 w 515"/>
                <a:gd name="T61" fmla="*/ 1183 h 1183"/>
                <a:gd name="T62" fmla="*/ 515 w 515"/>
                <a:gd name="T63" fmla="*/ 391 h 1183"/>
                <a:gd name="T64" fmla="*/ 515 w 515"/>
                <a:gd name="T65" fmla="*/ 391 h 1183"/>
                <a:gd name="T66" fmla="*/ 479 w 515"/>
                <a:gd name="T67" fmla="*/ 388 h 1183"/>
                <a:gd name="T68" fmla="*/ 440 w 515"/>
                <a:gd name="T69" fmla="*/ 379 h 1183"/>
                <a:gd name="T70" fmla="*/ 403 w 515"/>
                <a:gd name="T71" fmla="*/ 367 h 1183"/>
                <a:gd name="T72" fmla="*/ 370 w 515"/>
                <a:gd name="T73" fmla="*/ 352 h 1183"/>
                <a:gd name="T74" fmla="*/ 337 w 515"/>
                <a:gd name="T75" fmla="*/ 334 h 1183"/>
                <a:gd name="T76" fmla="*/ 304 w 515"/>
                <a:gd name="T77" fmla="*/ 316 h 1183"/>
                <a:gd name="T78" fmla="*/ 277 w 515"/>
                <a:gd name="T79" fmla="*/ 292 h 1183"/>
                <a:gd name="T80" fmla="*/ 250 w 515"/>
                <a:gd name="T81" fmla="*/ 268 h 1183"/>
                <a:gd name="T82" fmla="*/ 226 w 515"/>
                <a:gd name="T83" fmla="*/ 241 h 1183"/>
                <a:gd name="T84" fmla="*/ 202 w 515"/>
                <a:gd name="T85" fmla="*/ 211 h 1183"/>
                <a:gd name="T86" fmla="*/ 181 w 515"/>
                <a:gd name="T87" fmla="*/ 181 h 1183"/>
                <a:gd name="T88" fmla="*/ 166 w 515"/>
                <a:gd name="T89" fmla="*/ 148 h 1183"/>
                <a:gd name="T90" fmla="*/ 151 w 515"/>
                <a:gd name="T91" fmla="*/ 111 h 1183"/>
                <a:gd name="T92" fmla="*/ 139 w 515"/>
                <a:gd name="T93" fmla="*/ 75 h 1183"/>
                <a:gd name="T94" fmla="*/ 133 w 515"/>
                <a:gd name="T95" fmla="*/ 39 h 1183"/>
                <a:gd name="T96" fmla="*/ 127 w 515"/>
                <a:gd name="T97" fmla="*/ 0 h 1183"/>
                <a:gd name="T98" fmla="*/ 3 w 515"/>
                <a:gd name="T99" fmla="*/ 0 h 1183"/>
                <a:gd name="T100" fmla="*/ 3 w 515"/>
                <a:gd name="T101" fmla="*/ 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1183">
                  <a:moveTo>
                    <a:pt x="3" y="3"/>
                  </a:moveTo>
                  <a:lnTo>
                    <a:pt x="3" y="3"/>
                  </a:lnTo>
                  <a:lnTo>
                    <a:pt x="0" y="48"/>
                  </a:lnTo>
                  <a:lnTo>
                    <a:pt x="3" y="96"/>
                  </a:lnTo>
                  <a:lnTo>
                    <a:pt x="12" y="160"/>
                  </a:lnTo>
                  <a:lnTo>
                    <a:pt x="18" y="196"/>
                  </a:lnTo>
                  <a:lnTo>
                    <a:pt x="27" y="232"/>
                  </a:lnTo>
                  <a:lnTo>
                    <a:pt x="36" y="271"/>
                  </a:lnTo>
                  <a:lnTo>
                    <a:pt x="51" y="313"/>
                  </a:lnTo>
                  <a:lnTo>
                    <a:pt x="66" y="352"/>
                  </a:lnTo>
                  <a:lnTo>
                    <a:pt x="87" y="394"/>
                  </a:lnTo>
                  <a:lnTo>
                    <a:pt x="111" y="437"/>
                  </a:lnTo>
                  <a:lnTo>
                    <a:pt x="139" y="476"/>
                  </a:lnTo>
                  <a:lnTo>
                    <a:pt x="139" y="476"/>
                  </a:lnTo>
                  <a:lnTo>
                    <a:pt x="169" y="512"/>
                  </a:lnTo>
                  <a:lnTo>
                    <a:pt x="196" y="545"/>
                  </a:lnTo>
                  <a:lnTo>
                    <a:pt x="253" y="596"/>
                  </a:lnTo>
                  <a:lnTo>
                    <a:pt x="307" y="647"/>
                  </a:lnTo>
                  <a:lnTo>
                    <a:pt x="334" y="671"/>
                  </a:lnTo>
                  <a:lnTo>
                    <a:pt x="358" y="701"/>
                  </a:lnTo>
                  <a:lnTo>
                    <a:pt x="379" y="734"/>
                  </a:lnTo>
                  <a:lnTo>
                    <a:pt x="400" y="774"/>
                  </a:lnTo>
                  <a:lnTo>
                    <a:pt x="418" y="816"/>
                  </a:lnTo>
                  <a:lnTo>
                    <a:pt x="434" y="870"/>
                  </a:lnTo>
                  <a:lnTo>
                    <a:pt x="446" y="930"/>
                  </a:lnTo>
                  <a:lnTo>
                    <a:pt x="455" y="1002"/>
                  </a:lnTo>
                  <a:lnTo>
                    <a:pt x="461" y="1084"/>
                  </a:lnTo>
                  <a:lnTo>
                    <a:pt x="464" y="1177"/>
                  </a:lnTo>
                  <a:lnTo>
                    <a:pt x="476" y="1183"/>
                  </a:lnTo>
                  <a:lnTo>
                    <a:pt x="476" y="1183"/>
                  </a:lnTo>
                  <a:lnTo>
                    <a:pt x="515" y="1183"/>
                  </a:lnTo>
                  <a:lnTo>
                    <a:pt x="515" y="391"/>
                  </a:lnTo>
                  <a:lnTo>
                    <a:pt x="515" y="391"/>
                  </a:lnTo>
                  <a:lnTo>
                    <a:pt x="479" y="388"/>
                  </a:lnTo>
                  <a:lnTo>
                    <a:pt x="440" y="379"/>
                  </a:lnTo>
                  <a:lnTo>
                    <a:pt x="403" y="367"/>
                  </a:lnTo>
                  <a:lnTo>
                    <a:pt x="370" y="352"/>
                  </a:lnTo>
                  <a:lnTo>
                    <a:pt x="337" y="334"/>
                  </a:lnTo>
                  <a:lnTo>
                    <a:pt x="304" y="316"/>
                  </a:lnTo>
                  <a:lnTo>
                    <a:pt x="277" y="292"/>
                  </a:lnTo>
                  <a:lnTo>
                    <a:pt x="250" y="268"/>
                  </a:lnTo>
                  <a:lnTo>
                    <a:pt x="226" y="241"/>
                  </a:lnTo>
                  <a:lnTo>
                    <a:pt x="202" y="211"/>
                  </a:lnTo>
                  <a:lnTo>
                    <a:pt x="181" y="181"/>
                  </a:lnTo>
                  <a:lnTo>
                    <a:pt x="166" y="148"/>
                  </a:lnTo>
                  <a:lnTo>
                    <a:pt x="151" y="111"/>
                  </a:lnTo>
                  <a:lnTo>
                    <a:pt x="139" y="75"/>
                  </a:lnTo>
                  <a:lnTo>
                    <a:pt x="133" y="39"/>
                  </a:lnTo>
                  <a:lnTo>
                    <a:pt x="127" y="0"/>
                  </a:lnTo>
                  <a:lnTo>
                    <a:pt x="3" y="0"/>
                  </a:lnTo>
                  <a:lnTo>
                    <a:pt x="3" y="3"/>
                  </a:lnTo>
                  <a:close/>
                </a:path>
              </a:pathLst>
            </a:custGeom>
            <a:solidFill>
              <a:srgbClr val="005E9E"/>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14" name="Freeform 13"/>
            <p:cNvSpPr>
              <a:spLocks/>
            </p:cNvSpPr>
            <p:nvPr/>
          </p:nvSpPr>
          <p:spPr bwMode="auto">
            <a:xfrm>
              <a:off x="4665221" y="4580189"/>
              <a:ext cx="1759237" cy="2003235"/>
            </a:xfrm>
            <a:custGeom>
              <a:avLst/>
              <a:gdLst>
                <a:gd name="T0" fmla="*/ 548 w 1026"/>
                <a:gd name="T1" fmla="*/ 0 h 1168"/>
                <a:gd name="T2" fmla="*/ 551 w 1026"/>
                <a:gd name="T3" fmla="*/ 93 h 1168"/>
                <a:gd name="T4" fmla="*/ 563 w 1026"/>
                <a:gd name="T5" fmla="*/ 193 h 1168"/>
                <a:gd name="T6" fmla="*/ 581 w 1026"/>
                <a:gd name="T7" fmla="*/ 271 h 1168"/>
                <a:gd name="T8" fmla="*/ 614 w 1026"/>
                <a:gd name="T9" fmla="*/ 352 h 1168"/>
                <a:gd name="T10" fmla="*/ 656 w 1026"/>
                <a:gd name="T11" fmla="*/ 437 h 1168"/>
                <a:gd name="T12" fmla="*/ 683 w 1026"/>
                <a:gd name="T13" fmla="*/ 476 h 1168"/>
                <a:gd name="T14" fmla="*/ 743 w 1026"/>
                <a:gd name="T15" fmla="*/ 542 h 1168"/>
                <a:gd name="T16" fmla="*/ 804 w 1026"/>
                <a:gd name="T17" fmla="*/ 596 h 1168"/>
                <a:gd name="T18" fmla="*/ 894 w 1026"/>
                <a:gd name="T19" fmla="*/ 668 h 1168"/>
                <a:gd name="T20" fmla="*/ 945 w 1026"/>
                <a:gd name="T21" fmla="*/ 728 h 1168"/>
                <a:gd name="T22" fmla="*/ 987 w 1026"/>
                <a:gd name="T23" fmla="*/ 810 h 1168"/>
                <a:gd name="T24" fmla="*/ 1014 w 1026"/>
                <a:gd name="T25" fmla="*/ 921 h 1168"/>
                <a:gd name="T26" fmla="*/ 1026 w 1026"/>
                <a:gd name="T27" fmla="*/ 1075 h 1168"/>
                <a:gd name="T28" fmla="*/ 1023 w 1026"/>
                <a:gd name="T29" fmla="*/ 1168 h 1168"/>
                <a:gd name="T30" fmla="*/ 969 w 1026"/>
                <a:gd name="T31" fmla="*/ 1159 h 1168"/>
                <a:gd name="T32" fmla="*/ 867 w 1026"/>
                <a:gd name="T33" fmla="*/ 1132 h 1168"/>
                <a:gd name="T34" fmla="*/ 764 w 1026"/>
                <a:gd name="T35" fmla="*/ 1096 h 1168"/>
                <a:gd name="T36" fmla="*/ 671 w 1026"/>
                <a:gd name="T37" fmla="*/ 1054 h 1168"/>
                <a:gd name="T38" fmla="*/ 578 w 1026"/>
                <a:gd name="T39" fmla="*/ 1002 h 1168"/>
                <a:gd name="T40" fmla="*/ 494 w 1026"/>
                <a:gd name="T41" fmla="*/ 945 h 1168"/>
                <a:gd name="T42" fmla="*/ 412 w 1026"/>
                <a:gd name="T43" fmla="*/ 879 h 1168"/>
                <a:gd name="T44" fmla="*/ 337 w 1026"/>
                <a:gd name="T45" fmla="*/ 810 h 1168"/>
                <a:gd name="T46" fmla="*/ 268 w 1026"/>
                <a:gd name="T47" fmla="*/ 731 h 1168"/>
                <a:gd name="T48" fmla="*/ 208 w 1026"/>
                <a:gd name="T49" fmla="*/ 647 h 1168"/>
                <a:gd name="T50" fmla="*/ 153 w 1026"/>
                <a:gd name="T51" fmla="*/ 560 h 1168"/>
                <a:gd name="T52" fmla="*/ 105 w 1026"/>
                <a:gd name="T53" fmla="*/ 467 h 1168"/>
                <a:gd name="T54" fmla="*/ 66 w 1026"/>
                <a:gd name="T55" fmla="*/ 370 h 1168"/>
                <a:gd name="T56" fmla="*/ 36 w 1026"/>
                <a:gd name="T57" fmla="*/ 268 h 1168"/>
                <a:gd name="T58" fmla="*/ 15 w 1026"/>
                <a:gd name="T59" fmla="*/ 163 h 1168"/>
                <a:gd name="T60" fmla="*/ 3 w 1026"/>
                <a:gd name="T61" fmla="*/ 54 h 1168"/>
                <a:gd name="T62" fmla="*/ 548 w 1026"/>
                <a:gd name="T63" fmla="*/ 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6" h="1168">
                  <a:moveTo>
                    <a:pt x="548" y="0"/>
                  </a:moveTo>
                  <a:lnTo>
                    <a:pt x="548" y="0"/>
                  </a:lnTo>
                  <a:lnTo>
                    <a:pt x="548" y="45"/>
                  </a:lnTo>
                  <a:lnTo>
                    <a:pt x="551" y="93"/>
                  </a:lnTo>
                  <a:lnTo>
                    <a:pt x="557" y="160"/>
                  </a:lnTo>
                  <a:lnTo>
                    <a:pt x="563" y="193"/>
                  </a:lnTo>
                  <a:lnTo>
                    <a:pt x="572" y="232"/>
                  </a:lnTo>
                  <a:lnTo>
                    <a:pt x="581" y="271"/>
                  </a:lnTo>
                  <a:lnTo>
                    <a:pt x="596" y="313"/>
                  </a:lnTo>
                  <a:lnTo>
                    <a:pt x="614" y="352"/>
                  </a:lnTo>
                  <a:lnTo>
                    <a:pt x="632" y="394"/>
                  </a:lnTo>
                  <a:lnTo>
                    <a:pt x="656" y="437"/>
                  </a:lnTo>
                  <a:lnTo>
                    <a:pt x="683" y="476"/>
                  </a:lnTo>
                  <a:lnTo>
                    <a:pt x="683" y="476"/>
                  </a:lnTo>
                  <a:lnTo>
                    <a:pt x="713" y="512"/>
                  </a:lnTo>
                  <a:lnTo>
                    <a:pt x="743" y="542"/>
                  </a:lnTo>
                  <a:lnTo>
                    <a:pt x="773" y="569"/>
                  </a:lnTo>
                  <a:lnTo>
                    <a:pt x="804" y="596"/>
                  </a:lnTo>
                  <a:lnTo>
                    <a:pt x="867" y="641"/>
                  </a:lnTo>
                  <a:lnTo>
                    <a:pt x="894" y="668"/>
                  </a:lnTo>
                  <a:lnTo>
                    <a:pt x="921" y="695"/>
                  </a:lnTo>
                  <a:lnTo>
                    <a:pt x="945" y="728"/>
                  </a:lnTo>
                  <a:lnTo>
                    <a:pt x="969" y="765"/>
                  </a:lnTo>
                  <a:lnTo>
                    <a:pt x="987" y="810"/>
                  </a:lnTo>
                  <a:lnTo>
                    <a:pt x="1002" y="861"/>
                  </a:lnTo>
                  <a:lnTo>
                    <a:pt x="1014" y="921"/>
                  </a:lnTo>
                  <a:lnTo>
                    <a:pt x="1023" y="990"/>
                  </a:lnTo>
                  <a:lnTo>
                    <a:pt x="1026" y="1075"/>
                  </a:lnTo>
                  <a:lnTo>
                    <a:pt x="1023" y="1168"/>
                  </a:lnTo>
                  <a:lnTo>
                    <a:pt x="1023" y="1168"/>
                  </a:lnTo>
                  <a:lnTo>
                    <a:pt x="1023" y="1168"/>
                  </a:lnTo>
                  <a:lnTo>
                    <a:pt x="969" y="1159"/>
                  </a:lnTo>
                  <a:lnTo>
                    <a:pt x="918" y="1147"/>
                  </a:lnTo>
                  <a:lnTo>
                    <a:pt x="867" y="1132"/>
                  </a:lnTo>
                  <a:lnTo>
                    <a:pt x="816" y="1117"/>
                  </a:lnTo>
                  <a:lnTo>
                    <a:pt x="764" y="1096"/>
                  </a:lnTo>
                  <a:lnTo>
                    <a:pt x="716" y="1078"/>
                  </a:lnTo>
                  <a:lnTo>
                    <a:pt x="671" y="1054"/>
                  </a:lnTo>
                  <a:lnTo>
                    <a:pt x="623" y="1029"/>
                  </a:lnTo>
                  <a:lnTo>
                    <a:pt x="578" y="1002"/>
                  </a:lnTo>
                  <a:lnTo>
                    <a:pt x="536" y="975"/>
                  </a:lnTo>
                  <a:lnTo>
                    <a:pt x="494" y="945"/>
                  </a:lnTo>
                  <a:lnTo>
                    <a:pt x="451" y="912"/>
                  </a:lnTo>
                  <a:lnTo>
                    <a:pt x="412" y="879"/>
                  </a:lnTo>
                  <a:lnTo>
                    <a:pt x="373" y="846"/>
                  </a:lnTo>
                  <a:lnTo>
                    <a:pt x="337" y="810"/>
                  </a:lnTo>
                  <a:lnTo>
                    <a:pt x="304" y="771"/>
                  </a:lnTo>
                  <a:lnTo>
                    <a:pt x="268" y="731"/>
                  </a:lnTo>
                  <a:lnTo>
                    <a:pt x="238" y="689"/>
                  </a:lnTo>
                  <a:lnTo>
                    <a:pt x="208" y="647"/>
                  </a:lnTo>
                  <a:lnTo>
                    <a:pt x="180" y="605"/>
                  </a:lnTo>
                  <a:lnTo>
                    <a:pt x="153" y="560"/>
                  </a:lnTo>
                  <a:lnTo>
                    <a:pt x="129" y="515"/>
                  </a:lnTo>
                  <a:lnTo>
                    <a:pt x="105" y="467"/>
                  </a:lnTo>
                  <a:lnTo>
                    <a:pt x="84" y="418"/>
                  </a:lnTo>
                  <a:lnTo>
                    <a:pt x="66" y="370"/>
                  </a:lnTo>
                  <a:lnTo>
                    <a:pt x="51" y="319"/>
                  </a:lnTo>
                  <a:lnTo>
                    <a:pt x="36" y="268"/>
                  </a:lnTo>
                  <a:lnTo>
                    <a:pt x="24" y="217"/>
                  </a:lnTo>
                  <a:lnTo>
                    <a:pt x="15" y="163"/>
                  </a:lnTo>
                  <a:lnTo>
                    <a:pt x="6" y="108"/>
                  </a:lnTo>
                  <a:lnTo>
                    <a:pt x="3" y="54"/>
                  </a:lnTo>
                  <a:lnTo>
                    <a:pt x="0" y="0"/>
                  </a:lnTo>
                  <a:lnTo>
                    <a:pt x="548" y="0"/>
                  </a:lnTo>
                  <a:close/>
                </a:path>
              </a:pathLst>
            </a:custGeom>
            <a:solidFill>
              <a:srgbClr val="005E9E"/>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16" name="Freeform 15"/>
            <p:cNvSpPr>
              <a:spLocks/>
            </p:cNvSpPr>
            <p:nvPr/>
          </p:nvSpPr>
          <p:spPr bwMode="auto">
            <a:xfrm>
              <a:off x="6827749" y="2438854"/>
              <a:ext cx="2029156" cy="2022283"/>
            </a:xfrm>
            <a:custGeom>
              <a:avLst/>
              <a:gdLst>
                <a:gd name="T0" fmla="*/ 0 w 1183"/>
                <a:gd name="T1" fmla="*/ 792 h 1180"/>
                <a:gd name="T2" fmla="*/ 0 w 1183"/>
                <a:gd name="T3" fmla="*/ 792 h 1180"/>
                <a:gd name="T4" fmla="*/ 36 w 1183"/>
                <a:gd name="T5" fmla="*/ 798 h 1180"/>
                <a:gd name="T6" fmla="*/ 72 w 1183"/>
                <a:gd name="T7" fmla="*/ 807 h 1180"/>
                <a:gd name="T8" fmla="*/ 108 w 1183"/>
                <a:gd name="T9" fmla="*/ 819 h 1180"/>
                <a:gd name="T10" fmla="*/ 145 w 1183"/>
                <a:gd name="T11" fmla="*/ 834 h 1180"/>
                <a:gd name="T12" fmla="*/ 175 w 1183"/>
                <a:gd name="T13" fmla="*/ 852 h 1180"/>
                <a:gd name="T14" fmla="*/ 208 w 1183"/>
                <a:gd name="T15" fmla="*/ 870 h 1180"/>
                <a:gd name="T16" fmla="*/ 235 w 1183"/>
                <a:gd name="T17" fmla="*/ 894 h 1180"/>
                <a:gd name="T18" fmla="*/ 262 w 1183"/>
                <a:gd name="T19" fmla="*/ 918 h 1180"/>
                <a:gd name="T20" fmla="*/ 286 w 1183"/>
                <a:gd name="T21" fmla="*/ 945 h 1180"/>
                <a:gd name="T22" fmla="*/ 310 w 1183"/>
                <a:gd name="T23" fmla="*/ 972 h 1180"/>
                <a:gd name="T24" fmla="*/ 331 w 1183"/>
                <a:gd name="T25" fmla="*/ 1005 h 1180"/>
                <a:gd name="T26" fmla="*/ 346 w 1183"/>
                <a:gd name="T27" fmla="*/ 1035 h 1180"/>
                <a:gd name="T28" fmla="*/ 361 w 1183"/>
                <a:gd name="T29" fmla="*/ 1072 h 1180"/>
                <a:gd name="T30" fmla="*/ 373 w 1183"/>
                <a:gd name="T31" fmla="*/ 1105 h 1180"/>
                <a:gd name="T32" fmla="*/ 382 w 1183"/>
                <a:gd name="T33" fmla="*/ 1144 h 1180"/>
                <a:gd name="T34" fmla="*/ 385 w 1183"/>
                <a:gd name="T35" fmla="*/ 1180 h 1180"/>
                <a:gd name="T36" fmla="*/ 1183 w 1183"/>
                <a:gd name="T37" fmla="*/ 1180 h 1180"/>
                <a:gd name="T38" fmla="*/ 1183 w 1183"/>
                <a:gd name="T39" fmla="*/ 1180 h 1180"/>
                <a:gd name="T40" fmla="*/ 1180 w 1183"/>
                <a:gd name="T41" fmla="*/ 1120 h 1180"/>
                <a:gd name="T42" fmla="*/ 1174 w 1183"/>
                <a:gd name="T43" fmla="*/ 1062 h 1180"/>
                <a:gd name="T44" fmla="*/ 1165 w 1183"/>
                <a:gd name="T45" fmla="*/ 1002 h 1180"/>
                <a:gd name="T46" fmla="*/ 1153 w 1183"/>
                <a:gd name="T47" fmla="*/ 945 h 1180"/>
                <a:gd name="T48" fmla="*/ 1138 w 1183"/>
                <a:gd name="T49" fmla="*/ 891 h 1180"/>
                <a:gd name="T50" fmla="*/ 1123 w 1183"/>
                <a:gd name="T51" fmla="*/ 834 h 1180"/>
                <a:gd name="T52" fmla="*/ 1102 w 1183"/>
                <a:gd name="T53" fmla="*/ 780 h 1180"/>
                <a:gd name="T54" fmla="*/ 1081 w 1183"/>
                <a:gd name="T55" fmla="*/ 728 h 1180"/>
                <a:gd name="T56" fmla="*/ 1057 w 1183"/>
                <a:gd name="T57" fmla="*/ 677 h 1180"/>
                <a:gd name="T58" fmla="*/ 1029 w 1183"/>
                <a:gd name="T59" fmla="*/ 626 h 1180"/>
                <a:gd name="T60" fmla="*/ 1002 w 1183"/>
                <a:gd name="T61" fmla="*/ 578 h 1180"/>
                <a:gd name="T62" fmla="*/ 969 w 1183"/>
                <a:gd name="T63" fmla="*/ 530 h 1180"/>
                <a:gd name="T64" fmla="*/ 936 w 1183"/>
                <a:gd name="T65" fmla="*/ 485 h 1180"/>
                <a:gd name="T66" fmla="*/ 903 w 1183"/>
                <a:gd name="T67" fmla="*/ 439 h 1180"/>
                <a:gd name="T68" fmla="*/ 864 w 1183"/>
                <a:gd name="T69" fmla="*/ 397 h 1180"/>
                <a:gd name="T70" fmla="*/ 825 w 1183"/>
                <a:gd name="T71" fmla="*/ 355 h 1180"/>
                <a:gd name="T72" fmla="*/ 786 w 1183"/>
                <a:gd name="T73" fmla="*/ 316 h 1180"/>
                <a:gd name="T74" fmla="*/ 744 w 1183"/>
                <a:gd name="T75" fmla="*/ 280 h 1180"/>
                <a:gd name="T76" fmla="*/ 698 w 1183"/>
                <a:gd name="T77" fmla="*/ 247 h 1180"/>
                <a:gd name="T78" fmla="*/ 653 w 1183"/>
                <a:gd name="T79" fmla="*/ 214 h 1180"/>
                <a:gd name="T80" fmla="*/ 605 w 1183"/>
                <a:gd name="T81" fmla="*/ 181 h 1180"/>
                <a:gd name="T82" fmla="*/ 557 w 1183"/>
                <a:gd name="T83" fmla="*/ 154 h 1180"/>
                <a:gd name="T84" fmla="*/ 506 w 1183"/>
                <a:gd name="T85" fmla="*/ 126 h 1180"/>
                <a:gd name="T86" fmla="*/ 455 w 1183"/>
                <a:gd name="T87" fmla="*/ 102 h 1180"/>
                <a:gd name="T88" fmla="*/ 400 w 1183"/>
                <a:gd name="T89" fmla="*/ 81 h 1180"/>
                <a:gd name="T90" fmla="*/ 346 w 1183"/>
                <a:gd name="T91" fmla="*/ 60 h 1180"/>
                <a:gd name="T92" fmla="*/ 292 w 1183"/>
                <a:gd name="T93" fmla="*/ 45 h 1180"/>
                <a:gd name="T94" fmla="*/ 235 w 1183"/>
                <a:gd name="T95" fmla="*/ 30 h 1180"/>
                <a:gd name="T96" fmla="*/ 178 w 1183"/>
                <a:gd name="T97" fmla="*/ 18 h 1180"/>
                <a:gd name="T98" fmla="*/ 117 w 1183"/>
                <a:gd name="T99" fmla="*/ 9 h 1180"/>
                <a:gd name="T100" fmla="*/ 60 w 1183"/>
                <a:gd name="T101" fmla="*/ 3 h 1180"/>
                <a:gd name="T102" fmla="*/ 0 w 1183"/>
                <a:gd name="T103" fmla="*/ 0 h 1180"/>
                <a:gd name="T104" fmla="*/ 0 w 1183"/>
                <a:gd name="T105" fmla="*/ 79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3" h="1180">
                  <a:moveTo>
                    <a:pt x="0" y="792"/>
                  </a:moveTo>
                  <a:lnTo>
                    <a:pt x="0" y="792"/>
                  </a:lnTo>
                  <a:lnTo>
                    <a:pt x="36" y="798"/>
                  </a:lnTo>
                  <a:lnTo>
                    <a:pt x="72" y="807"/>
                  </a:lnTo>
                  <a:lnTo>
                    <a:pt x="108" y="819"/>
                  </a:lnTo>
                  <a:lnTo>
                    <a:pt x="145" y="834"/>
                  </a:lnTo>
                  <a:lnTo>
                    <a:pt x="175" y="852"/>
                  </a:lnTo>
                  <a:lnTo>
                    <a:pt x="208" y="870"/>
                  </a:lnTo>
                  <a:lnTo>
                    <a:pt x="235" y="894"/>
                  </a:lnTo>
                  <a:lnTo>
                    <a:pt x="262" y="918"/>
                  </a:lnTo>
                  <a:lnTo>
                    <a:pt x="286" y="945"/>
                  </a:lnTo>
                  <a:lnTo>
                    <a:pt x="310" y="972"/>
                  </a:lnTo>
                  <a:lnTo>
                    <a:pt x="331" y="1005"/>
                  </a:lnTo>
                  <a:lnTo>
                    <a:pt x="346" y="1035"/>
                  </a:lnTo>
                  <a:lnTo>
                    <a:pt x="361" y="1072"/>
                  </a:lnTo>
                  <a:lnTo>
                    <a:pt x="373" y="1105"/>
                  </a:lnTo>
                  <a:lnTo>
                    <a:pt x="382" y="1144"/>
                  </a:lnTo>
                  <a:lnTo>
                    <a:pt x="385" y="1180"/>
                  </a:lnTo>
                  <a:lnTo>
                    <a:pt x="1183" y="1180"/>
                  </a:lnTo>
                  <a:lnTo>
                    <a:pt x="1183" y="1180"/>
                  </a:lnTo>
                  <a:lnTo>
                    <a:pt x="1180" y="1120"/>
                  </a:lnTo>
                  <a:lnTo>
                    <a:pt x="1174" y="1062"/>
                  </a:lnTo>
                  <a:lnTo>
                    <a:pt x="1165" y="1002"/>
                  </a:lnTo>
                  <a:lnTo>
                    <a:pt x="1153" y="945"/>
                  </a:lnTo>
                  <a:lnTo>
                    <a:pt x="1138" y="891"/>
                  </a:lnTo>
                  <a:lnTo>
                    <a:pt x="1123" y="834"/>
                  </a:lnTo>
                  <a:lnTo>
                    <a:pt x="1102" y="780"/>
                  </a:lnTo>
                  <a:lnTo>
                    <a:pt x="1081" y="728"/>
                  </a:lnTo>
                  <a:lnTo>
                    <a:pt x="1057" y="677"/>
                  </a:lnTo>
                  <a:lnTo>
                    <a:pt x="1029" y="626"/>
                  </a:lnTo>
                  <a:lnTo>
                    <a:pt x="1002" y="578"/>
                  </a:lnTo>
                  <a:lnTo>
                    <a:pt x="969" y="530"/>
                  </a:lnTo>
                  <a:lnTo>
                    <a:pt x="936" y="485"/>
                  </a:lnTo>
                  <a:lnTo>
                    <a:pt x="903" y="439"/>
                  </a:lnTo>
                  <a:lnTo>
                    <a:pt x="864" y="397"/>
                  </a:lnTo>
                  <a:lnTo>
                    <a:pt x="825" y="355"/>
                  </a:lnTo>
                  <a:lnTo>
                    <a:pt x="786" y="316"/>
                  </a:lnTo>
                  <a:lnTo>
                    <a:pt x="744" y="280"/>
                  </a:lnTo>
                  <a:lnTo>
                    <a:pt x="698" y="247"/>
                  </a:lnTo>
                  <a:lnTo>
                    <a:pt x="653" y="214"/>
                  </a:lnTo>
                  <a:lnTo>
                    <a:pt x="605" y="181"/>
                  </a:lnTo>
                  <a:lnTo>
                    <a:pt x="557" y="154"/>
                  </a:lnTo>
                  <a:lnTo>
                    <a:pt x="506" y="126"/>
                  </a:lnTo>
                  <a:lnTo>
                    <a:pt x="455" y="102"/>
                  </a:lnTo>
                  <a:lnTo>
                    <a:pt x="400" y="81"/>
                  </a:lnTo>
                  <a:lnTo>
                    <a:pt x="346" y="60"/>
                  </a:lnTo>
                  <a:lnTo>
                    <a:pt x="292" y="45"/>
                  </a:lnTo>
                  <a:lnTo>
                    <a:pt x="235" y="30"/>
                  </a:lnTo>
                  <a:lnTo>
                    <a:pt x="178" y="18"/>
                  </a:lnTo>
                  <a:lnTo>
                    <a:pt x="117" y="9"/>
                  </a:lnTo>
                  <a:lnTo>
                    <a:pt x="60" y="3"/>
                  </a:lnTo>
                  <a:lnTo>
                    <a:pt x="0" y="0"/>
                  </a:lnTo>
                  <a:lnTo>
                    <a:pt x="0" y="792"/>
                  </a:lnTo>
                  <a:close/>
                </a:path>
              </a:pathLst>
            </a:custGeom>
            <a:solidFill>
              <a:srgbClr val="845BA6"/>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17" name="Freeform 16"/>
            <p:cNvSpPr>
              <a:spLocks/>
            </p:cNvSpPr>
            <p:nvPr/>
          </p:nvSpPr>
          <p:spPr bwMode="auto">
            <a:xfrm>
              <a:off x="6818222" y="4584951"/>
              <a:ext cx="2038683" cy="2023871"/>
            </a:xfrm>
            <a:custGeom>
              <a:avLst/>
              <a:gdLst>
                <a:gd name="T0" fmla="*/ 0 w 1189"/>
                <a:gd name="T1" fmla="*/ 388 h 1180"/>
                <a:gd name="T2" fmla="*/ 0 w 1189"/>
                <a:gd name="T3" fmla="*/ 388 h 1180"/>
                <a:gd name="T4" fmla="*/ 39 w 1189"/>
                <a:gd name="T5" fmla="*/ 385 h 1180"/>
                <a:gd name="T6" fmla="*/ 75 w 1189"/>
                <a:gd name="T7" fmla="*/ 376 h 1180"/>
                <a:gd name="T8" fmla="*/ 111 w 1189"/>
                <a:gd name="T9" fmla="*/ 364 h 1180"/>
                <a:gd name="T10" fmla="*/ 148 w 1189"/>
                <a:gd name="T11" fmla="*/ 349 h 1180"/>
                <a:gd name="T12" fmla="*/ 181 w 1189"/>
                <a:gd name="T13" fmla="*/ 334 h 1180"/>
                <a:gd name="T14" fmla="*/ 211 w 1189"/>
                <a:gd name="T15" fmla="*/ 313 h 1180"/>
                <a:gd name="T16" fmla="*/ 241 w 1189"/>
                <a:gd name="T17" fmla="*/ 292 h 1180"/>
                <a:gd name="T18" fmla="*/ 268 w 1189"/>
                <a:gd name="T19" fmla="*/ 265 h 1180"/>
                <a:gd name="T20" fmla="*/ 292 w 1189"/>
                <a:gd name="T21" fmla="*/ 238 h 1180"/>
                <a:gd name="T22" fmla="*/ 316 w 1189"/>
                <a:gd name="T23" fmla="*/ 211 h 1180"/>
                <a:gd name="T24" fmla="*/ 337 w 1189"/>
                <a:gd name="T25" fmla="*/ 178 h 1180"/>
                <a:gd name="T26" fmla="*/ 352 w 1189"/>
                <a:gd name="T27" fmla="*/ 145 h 1180"/>
                <a:gd name="T28" fmla="*/ 367 w 1189"/>
                <a:gd name="T29" fmla="*/ 111 h 1180"/>
                <a:gd name="T30" fmla="*/ 379 w 1189"/>
                <a:gd name="T31" fmla="*/ 75 h 1180"/>
                <a:gd name="T32" fmla="*/ 388 w 1189"/>
                <a:gd name="T33" fmla="*/ 39 h 1180"/>
                <a:gd name="T34" fmla="*/ 391 w 1189"/>
                <a:gd name="T35" fmla="*/ 0 h 1180"/>
                <a:gd name="T36" fmla="*/ 1189 w 1189"/>
                <a:gd name="T37" fmla="*/ 0 h 1180"/>
                <a:gd name="T38" fmla="*/ 1189 w 1189"/>
                <a:gd name="T39" fmla="*/ 0 h 1180"/>
                <a:gd name="T40" fmla="*/ 1186 w 1189"/>
                <a:gd name="T41" fmla="*/ 60 h 1180"/>
                <a:gd name="T42" fmla="*/ 1180 w 1189"/>
                <a:gd name="T43" fmla="*/ 120 h 1180"/>
                <a:gd name="T44" fmla="*/ 1171 w 1189"/>
                <a:gd name="T45" fmla="*/ 178 h 1180"/>
                <a:gd name="T46" fmla="*/ 1159 w 1189"/>
                <a:gd name="T47" fmla="*/ 235 h 1180"/>
                <a:gd name="T48" fmla="*/ 1144 w 1189"/>
                <a:gd name="T49" fmla="*/ 292 h 1180"/>
                <a:gd name="T50" fmla="*/ 1126 w 1189"/>
                <a:gd name="T51" fmla="*/ 346 h 1180"/>
                <a:gd name="T52" fmla="*/ 1108 w 1189"/>
                <a:gd name="T53" fmla="*/ 400 h 1180"/>
                <a:gd name="T54" fmla="*/ 1087 w 1189"/>
                <a:gd name="T55" fmla="*/ 455 h 1180"/>
                <a:gd name="T56" fmla="*/ 1063 w 1189"/>
                <a:gd name="T57" fmla="*/ 506 h 1180"/>
                <a:gd name="T58" fmla="*/ 1035 w 1189"/>
                <a:gd name="T59" fmla="*/ 557 h 1180"/>
                <a:gd name="T60" fmla="*/ 1005 w 1189"/>
                <a:gd name="T61" fmla="*/ 605 h 1180"/>
                <a:gd name="T62" fmla="*/ 975 w 1189"/>
                <a:gd name="T63" fmla="*/ 653 h 1180"/>
                <a:gd name="T64" fmla="*/ 942 w 1189"/>
                <a:gd name="T65" fmla="*/ 698 h 1180"/>
                <a:gd name="T66" fmla="*/ 906 w 1189"/>
                <a:gd name="T67" fmla="*/ 744 h 1180"/>
                <a:gd name="T68" fmla="*/ 870 w 1189"/>
                <a:gd name="T69" fmla="*/ 786 h 1180"/>
                <a:gd name="T70" fmla="*/ 831 w 1189"/>
                <a:gd name="T71" fmla="*/ 825 h 1180"/>
                <a:gd name="T72" fmla="*/ 789 w 1189"/>
                <a:gd name="T73" fmla="*/ 864 h 1180"/>
                <a:gd name="T74" fmla="*/ 747 w 1189"/>
                <a:gd name="T75" fmla="*/ 900 h 1180"/>
                <a:gd name="T76" fmla="*/ 701 w 1189"/>
                <a:gd name="T77" fmla="*/ 936 h 1180"/>
                <a:gd name="T78" fmla="*/ 656 w 1189"/>
                <a:gd name="T79" fmla="*/ 969 h 1180"/>
                <a:gd name="T80" fmla="*/ 608 w 1189"/>
                <a:gd name="T81" fmla="*/ 999 h 1180"/>
                <a:gd name="T82" fmla="*/ 560 w 1189"/>
                <a:gd name="T83" fmla="*/ 1029 h 1180"/>
                <a:gd name="T84" fmla="*/ 509 w 1189"/>
                <a:gd name="T85" fmla="*/ 1057 h 1180"/>
                <a:gd name="T86" fmla="*/ 458 w 1189"/>
                <a:gd name="T87" fmla="*/ 1081 h 1180"/>
                <a:gd name="T88" fmla="*/ 403 w 1189"/>
                <a:gd name="T89" fmla="*/ 1102 h 1180"/>
                <a:gd name="T90" fmla="*/ 349 w 1189"/>
                <a:gd name="T91" fmla="*/ 1120 h 1180"/>
                <a:gd name="T92" fmla="*/ 292 w 1189"/>
                <a:gd name="T93" fmla="*/ 1138 h 1180"/>
                <a:gd name="T94" fmla="*/ 238 w 1189"/>
                <a:gd name="T95" fmla="*/ 1153 h 1180"/>
                <a:gd name="T96" fmla="*/ 178 w 1189"/>
                <a:gd name="T97" fmla="*/ 1162 h 1180"/>
                <a:gd name="T98" fmla="*/ 120 w 1189"/>
                <a:gd name="T99" fmla="*/ 1171 h 1180"/>
                <a:gd name="T100" fmla="*/ 60 w 1189"/>
                <a:gd name="T101" fmla="*/ 1177 h 1180"/>
                <a:gd name="T102" fmla="*/ 0 w 1189"/>
                <a:gd name="T103" fmla="*/ 1180 h 1180"/>
                <a:gd name="T104" fmla="*/ 0 w 1189"/>
                <a:gd name="T105" fmla="*/ 388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9" h="1180">
                  <a:moveTo>
                    <a:pt x="0" y="388"/>
                  </a:moveTo>
                  <a:lnTo>
                    <a:pt x="0" y="388"/>
                  </a:lnTo>
                  <a:lnTo>
                    <a:pt x="39" y="385"/>
                  </a:lnTo>
                  <a:lnTo>
                    <a:pt x="75" y="376"/>
                  </a:lnTo>
                  <a:lnTo>
                    <a:pt x="111" y="364"/>
                  </a:lnTo>
                  <a:lnTo>
                    <a:pt x="148" y="349"/>
                  </a:lnTo>
                  <a:lnTo>
                    <a:pt x="181" y="334"/>
                  </a:lnTo>
                  <a:lnTo>
                    <a:pt x="211" y="313"/>
                  </a:lnTo>
                  <a:lnTo>
                    <a:pt x="241" y="292"/>
                  </a:lnTo>
                  <a:lnTo>
                    <a:pt x="268" y="265"/>
                  </a:lnTo>
                  <a:lnTo>
                    <a:pt x="292" y="238"/>
                  </a:lnTo>
                  <a:lnTo>
                    <a:pt x="316" y="211"/>
                  </a:lnTo>
                  <a:lnTo>
                    <a:pt x="337" y="178"/>
                  </a:lnTo>
                  <a:lnTo>
                    <a:pt x="352" y="145"/>
                  </a:lnTo>
                  <a:lnTo>
                    <a:pt x="367" y="111"/>
                  </a:lnTo>
                  <a:lnTo>
                    <a:pt x="379" y="75"/>
                  </a:lnTo>
                  <a:lnTo>
                    <a:pt x="388" y="39"/>
                  </a:lnTo>
                  <a:lnTo>
                    <a:pt x="391" y="0"/>
                  </a:lnTo>
                  <a:lnTo>
                    <a:pt x="1189" y="0"/>
                  </a:lnTo>
                  <a:lnTo>
                    <a:pt x="1189" y="0"/>
                  </a:lnTo>
                  <a:lnTo>
                    <a:pt x="1186" y="60"/>
                  </a:lnTo>
                  <a:lnTo>
                    <a:pt x="1180" y="120"/>
                  </a:lnTo>
                  <a:lnTo>
                    <a:pt x="1171" y="178"/>
                  </a:lnTo>
                  <a:lnTo>
                    <a:pt x="1159" y="235"/>
                  </a:lnTo>
                  <a:lnTo>
                    <a:pt x="1144" y="292"/>
                  </a:lnTo>
                  <a:lnTo>
                    <a:pt x="1126" y="346"/>
                  </a:lnTo>
                  <a:lnTo>
                    <a:pt x="1108" y="400"/>
                  </a:lnTo>
                  <a:lnTo>
                    <a:pt x="1087" y="455"/>
                  </a:lnTo>
                  <a:lnTo>
                    <a:pt x="1063" y="506"/>
                  </a:lnTo>
                  <a:lnTo>
                    <a:pt x="1035" y="557"/>
                  </a:lnTo>
                  <a:lnTo>
                    <a:pt x="1005" y="605"/>
                  </a:lnTo>
                  <a:lnTo>
                    <a:pt x="975" y="653"/>
                  </a:lnTo>
                  <a:lnTo>
                    <a:pt x="942" y="698"/>
                  </a:lnTo>
                  <a:lnTo>
                    <a:pt x="906" y="744"/>
                  </a:lnTo>
                  <a:lnTo>
                    <a:pt x="870" y="786"/>
                  </a:lnTo>
                  <a:lnTo>
                    <a:pt x="831" y="825"/>
                  </a:lnTo>
                  <a:lnTo>
                    <a:pt x="789" y="864"/>
                  </a:lnTo>
                  <a:lnTo>
                    <a:pt x="747" y="900"/>
                  </a:lnTo>
                  <a:lnTo>
                    <a:pt x="701" y="936"/>
                  </a:lnTo>
                  <a:lnTo>
                    <a:pt x="656" y="969"/>
                  </a:lnTo>
                  <a:lnTo>
                    <a:pt x="608" y="999"/>
                  </a:lnTo>
                  <a:lnTo>
                    <a:pt x="560" y="1029"/>
                  </a:lnTo>
                  <a:lnTo>
                    <a:pt x="509" y="1057"/>
                  </a:lnTo>
                  <a:lnTo>
                    <a:pt x="458" y="1081"/>
                  </a:lnTo>
                  <a:lnTo>
                    <a:pt x="403" y="1102"/>
                  </a:lnTo>
                  <a:lnTo>
                    <a:pt x="349" y="1120"/>
                  </a:lnTo>
                  <a:lnTo>
                    <a:pt x="292" y="1138"/>
                  </a:lnTo>
                  <a:lnTo>
                    <a:pt x="238" y="1153"/>
                  </a:lnTo>
                  <a:lnTo>
                    <a:pt x="178" y="1162"/>
                  </a:lnTo>
                  <a:lnTo>
                    <a:pt x="120" y="1171"/>
                  </a:lnTo>
                  <a:lnTo>
                    <a:pt x="60" y="1177"/>
                  </a:lnTo>
                  <a:lnTo>
                    <a:pt x="0" y="1180"/>
                  </a:lnTo>
                  <a:lnTo>
                    <a:pt x="0" y="388"/>
                  </a:lnTo>
                  <a:close/>
                </a:path>
              </a:pathLst>
            </a:custGeom>
            <a:solidFill>
              <a:srgbClr val="00A777"/>
            </a:solidFill>
            <a:ln w="57150">
              <a:solidFill>
                <a:schemeClr val="tx1"/>
              </a:solidFill>
              <a:round/>
              <a:headEnd/>
              <a:tailEnd/>
            </a:ln>
            <a:effectLst>
              <a:outerShdw blurRad="50800" dist="38100" dir="2700000" algn="tl" rotWithShape="0">
                <a:prstClr val="black">
                  <a:alpha val="40000"/>
                </a:prstClr>
              </a:outerShdw>
            </a:effectLst>
          </p:spPr>
          <p:txBody>
            <a:bodyPr/>
            <a:lstStyle/>
            <a:p>
              <a:pPr algn="ctr">
                <a:defRPr/>
              </a:pPr>
              <a:endParaRPr lang="en-US">
                <a:latin typeface="+mj-lt"/>
                <a:cs typeface="Arial" pitchFamily="34" charset="0"/>
              </a:endParaRPr>
            </a:p>
          </p:txBody>
        </p:sp>
        <p:sp>
          <p:nvSpPr>
            <p:cNvPr id="18" name="Freeform 17"/>
            <p:cNvSpPr>
              <a:spLocks/>
            </p:cNvSpPr>
            <p:nvPr/>
          </p:nvSpPr>
          <p:spPr bwMode="auto">
            <a:xfrm>
              <a:off x="6157715" y="3924614"/>
              <a:ext cx="1201933" cy="1196861"/>
            </a:xfrm>
            <a:custGeom>
              <a:avLst/>
              <a:gdLst>
                <a:gd name="T0" fmla="*/ 701 w 701"/>
                <a:gd name="T1" fmla="*/ 349 h 698"/>
                <a:gd name="T2" fmla="*/ 695 w 701"/>
                <a:gd name="T3" fmla="*/ 421 h 698"/>
                <a:gd name="T4" fmla="*/ 674 w 701"/>
                <a:gd name="T5" fmla="*/ 484 h 698"/>
                <a:gd name="T6" fmla="*/ 644 w 701"/>
                <a:gd name="T7" fmla="*/ 545 h 698"/>
                <a:gd name="T8" fmla="*/ 599 w 701"/>
                <a:gd name="T9" fmla="*/ 596 h 698"/>
                <a:gd name="T10" fmla="*/ 548 w 701"/>
                <a:gd name="T11" fmla="*/ 641 h 698"/>
                <a:gd name="T12" fmla="*/ 487 w 701"/>
                <a:gd name="T13" fmla="*/ 671 h 698"/>
                <a:gd name="T14" fmla="*/ 421 w 701"/>
                <a:gd name="T15" fmla="*/ 692 h 698"/>
                <a:gd name="T16" fmla="*/ 352 w 701"/>
                <a:gd name="T17" fmla="*/ 698 h 698"/>
                <a:gd name="T18" fmla="*/ 316 w 701"/>
                <a:gd name="T19" fmla="*/ 698 h 698"/>
                <a:gd name="T20" fmla="*/ 247 w 701"/>
                <a:gd name="T21" fmla="*/ 683 h 698"/>
                <a:gd name="T22" fmla="*/ 183 w 701"/>
                <a:gd name="T23" fmla="*/ 656 h 698"/>
                <a:gd name="T24" fmla="*/ 126 w 701"/>
                <a:gd name="T25" fmla="*/ 620 h 698"/>
                <a:gd name="T26" fmla="*/ 81 w 701"/>
                <a:gd name="T27" fmla="*/ 572 h 698"/>
                <a:gd name="T28" fmla="*/ 42 w 701"/>
                <a:gd name="T29" fmla="*/ 518 h 698"/>
                <a:gd name="T30" fmla="*/ 15 w 701"/>
                <a:gd name="T31" fmla="*/ 454 h 698"/>
                <a:gd name="T32" fmla="*/ 0 w 701"/>
                <a:gd name="T33" fmla="*/ 385 h 698"/>
                <a:gd name="T34" fmla="*/ 0 w 701"/>
                <a:gd name="T35" fmla="*/ 349 h 698"/>
                <a:gd name="T36" fmla="*/ 6 w 701"/>
                <a:gd name="T37" fmla="*/ 280 h 698"/>
                <a:gd name="T38" fmla="*/ 27 w 701"/>
                <a:gd name="T39" fmla="*/ 214 h 698"/>
                <a:gd name="T40" fmla="*/ 60 w 701"/>
                <a:gd name="T41" fmla="*/ 153 h 698"/>
                <a:gd name="T42" fmla="*/ 102 w 701"/>
                <a:gd name="T43" fmla="*/ 102 h 698"/>
                <a:gd name="T44" fmla="*/ 153 w 701"/>
                <a:gd name="T45" fmla="*/ 60 h 698"/>
                <a:gd name="T46" fmla="*/ 213 w 701"/>
                <a:gd name="T47" fmla="*/ 27 h 698"/>
                <a:gd name="T48" fmla="*/ 280 w 701"/>
                <a:gd name="T49" fmla="*/ 6 h 698"/>
                <a:gd name="T50" fmla="*/ 352 w 701"/>
                <a:gd name="T51" fmla="*/ 0 h 698"/>
                <a:gd name="T52" fmla="*/ 388 w 701"/>
                <a:gd name="T53" fmla="*/ 3 h 698"/>
                <a:gd name="T54" fmla="*/ 454 w 701"/>
                <a:gd name="T55" fmla="*/ 15 h 698"/>
                <a:gd name="T56" fmla="*/ 517 w 701"/>
                <a:gd name="T57" fmla="*/ 42 h 698"/>
                <a:gd name="T58" fmla="*/ 575 w 701"/>
                <a:gd name="T59" fmla="*/ 81 h 698"/>
                <a:gd name="T60" fmla="*/ 623 w 701"/>
                <a:gd name="T61" fmla="*/ 126 h 698"/>
                <a:gd name="T62" fmla="*/ 659 w 701"/>
                <a:gd name="T63" fmla="*/ 183 h 698"/>
                <a:gd name="T64" fmla="*/ 686 w 701"/>
                <a:gd name="T65" fmla="*/ 247 h 698"/>
                <a:gd name="T66" fmla="*/ 701 w 701"/>
                <a:gd name="T67" fmla="*/ 313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1" h="698">
                  <a:moveTo>
                    <a:pt x="701" y="349"/>
                  </a:moveTo>
                  <a:lnTo>
                    <a:pt x="701" y="349"/>
                  </a:lnTo>
                  <a:lnTo>
                    <a:pt x="701" y="385"/>
                  </a:lnTo>
                  <a:lnTo>
                    <a:pt x="695" y="421"/>
                  </a:lnTo>
                  <a:lnTo>
                    <a:pt x="686" y="454"/>
                  </a:lnTo>
                  <a:lnTo>
                    <a:pt x="674" y="484"/>
                  </a:lnTo>
                  <a:lnTo>
                    <a:pt x="659" y="518"/>
                  </a:lnTo>
                  <a:lnTo>
                    <a:pt x="644" y="545"/>
                  </a:lnTo>
                  <a:lnTo>
                    <a:pt x="623" y="572"/>
                  </a:lnTo>
                  <a:lnTo>
                    <a:pt x="599" y="596"/>
                  </a:lnTo>
                  <a:lnTo>
                    <a:pt x="575" y="620"/>
                  </a:lnTo>
                  <a:lnTo>
                    <a:pt x="548" y="641"/>
                  </a:lnTo>
                  <a:lnTo>
                    <a:pt x="517" y="656"/>
                  </a:lnTo>
                  <a:lnTo>
                    <a:pt x="487" y="671"/>
                  </a:lnTo>
                  <a:lnTo>
                    <a:pt x="454" y="683"/>
                  </a:lnTo>
                  <a:lnTo>
                    <a:pt x="421" y="692"/>
                  </a:lnTo>
                  <a:lnTo>
                    <a:pt x="388" y="698"/>
                  </a:lnTo>
                  <a:lnTo>
                    <a:pt x="352" y="698"/>
                  </a:lnTo>
                  <a:lnTo>
                    <a:pt x="352" y="698"/>
                  </a:lnTo>
                  <a:lnTo>
                    <a:pt x="316" y="698"/>
                  </a:lnTo>
                  <a:lnTo>
                    <a:pt x="280" y="692"/>
                  </a:lnTo>
                  <a:lnTo>
                    <a:pt x="247" y="683"/>
                  </a:lnTo>
                  <a:lnTo>
                    <a:pt x="213" y="671"/>
                  </a:lnTo>
                  <a:lnTo>
                    <a:pt x="183" y="656"/>
                  </a:lnTo>
                  <a:lnTo>
                    <a:pt x="153" y="641"/>
                  </a:lnTo>
                  <a:lnTo>
                    <a:pt x="126" y="620"/>
                  </a:lnTo>
                  <a:lnTo>
                    <a:pt x="102" y="596"/>
                  </a:lnTo>
                  <a:lnTo>
                    <a:pt x="81" y="572"/>
                  </a:lnTo>
                  <a:lnTo>
                    <a:pt x="60" y="545"/>
                  </a:lnTo>
                  <a:lnTo>
                    <a:pt x="42" y="518"/>
                  </a:lnTo>
                  <a:lnTo>
                    <a:pt x="27" y="484"/>
                  </a:lnTo>
                  <a:lnTo>
                    <a:pt x="15" y="454"/>
                  </a:lnTo>
                  <a:lnTo>
                    <a:pt x="6" y="421"/>
                  </a:lnTo>
                  <a:lnTo>
                    <a:pt x="0" y="385"/>
                  </a:lnTo>
                  <a:lnTo>
                    <a:pt x="0" y="349"/>
                  </a:lnTo>
                  <a:lnTo>
                    <a:pt x="0" y="349"/>
                  </a:lnTo>
                  <a:lnTo>
                    <a:pt x="0" y="313"/>
                  </a:lnTo>
                  <a:lnTo>
                    <a:pt x="6" y="280"/>
                  </a:lnTo>
                  <a:lnTo>
                    <a:pt x="15" y="247"/>
                  </a:lnTo>
                  <a:lnTo>
                    <a:pt x="27" y="214"/>
                  </a:lnTo>
                  <a:lnTo>
                    <a:pt x="42" y="183"/>
                  </a:lnTo>
                  <a:lnTo>
                    <a:pt x="60" y="153"/>
                  </a:lnTo>
                  <a:lnTo>
                    <a:pt x="81" y="126"/>
                  </a:lnTo>
                  <a:lnTo>
                    <a:pt x="102" y="102"/>
                  </a:lnTo>
                  <a:lnTo>
                    <a:pt x="126" y="81"/>
                  </a:lnTo>
                  <a:lnTo>
                    <a:pt x="153" y="60"/>
                  </a:lnTo>
                  <a:lnTo>
                    <a:pt x="183" y="42"/>
                  </a:lnTo>
                  <a:lnTo>
                    <a:pt x="213" y="27"/>
                  </a:lnTo>
                  <a:lnTo>
                    <a:pt x="247" y="15"/>
                  </a:lnTo>
                  <a:lnTo>
                    <a:pt x="280" y="6"/>
                  </a:lnTo>
                  <a:lnTo>
                    <a:pt x="316" y="3"/>
                  </a:lnTo>
                  <a:lnTo>
                    <a:pt x="352" y="0"/>
                  </a:lnTo>
                  <a:lnTo>
                    <a:pt x="352" y="0"/>
                  </a:lnTo>
                  <a:lnTo>
                    <a:pt x="388" y="3"/>
                  </a:lnTo>
                  <a:lnTo>
                    <a:pt x="421" y="6"/>
                  </a:lnTo>
                  <a:lnTo>
                    <a:pt x="454" y="15"/>
                  </a:lnTo>
                  <a:lnTo>
                    <a:pt x="487" y="27"/>
                  </a:lnTo>
                  <a:lnTo>
                    <a:pt x="517" y="42"/>
                  </a:lnTo>
                  <a:lnTo>
                    <a:pt x="548" y="60"/>
                  </a:lnTo>
                  <a:lnTo>
                    <a:pt x="575" y="81"/>
                  </a:lnTo>
                  <a:lnTo>
                    <a:pt x="599" y="102"/>
                  </a:lnTo>
                  <a:lnTo>
                    <a:pt x="623" y="126"/>
                  </a:lnTo>
                  <a:lnTo>
                    <a:pt x="644" y="153"/>
                  </a:lnTo>
                  <a:lnTo>
                    <a:pt x="659" y="183"/>
                  </a:lnTo>
                  <a:lnTo>
                    <a:pt x="674" y="214"/>
                  </a:lnTo>
                  <a:lnTo>
                    <a:pt x="686" y="247"/>
                  </a:lnTo>
                  <a:lnTo>
                    <a:pt x="695" y="280"/>
                  </a:lnTo>
                  <a:lnTo>
                    <a:pt x="701" y="313"/>
                  </a:lnTo>
                  <a:lnTo>
                    <a:pt x="701" y="349"/>
                  </a:lnTo>
                  <a:close/>
                </a:path>
              </a:pathLst>
            </a:custGeom>
            <a:solidFill>
              <a:srgbClr val="FFD530"/>
            </a:solidFill>
            <a:ln w="57150">
              <a:solidFill>
                <a:schemeClr val="tx1"/>
              </a:solidFill>
              <a:round/>
              <a:headEnd/>
              <a:tailEnd/>
            </a:ln>
          </p:spPr>
          <p:txBody>
            <a:bodyPr/>
            <a:lstStyle/>
            <a:p>
              <a:pPr algn="ctr">
                <a:defRPr/>
              </a:pPr>
              <a:endParaRPr lang="en-US">
                <a:latin typeface="+mj-lt"/>
                <a:cs typeface="Arial" pitchFamily="34" charset="0"/>
              </a:endParaRPr>
            </a:p>
          </p:txBody>
        </p:sp>
        <p:sp>
          <p:nvSpPr>
            <p:cNvPr id="24" name="Rectangle 23"/>
            <p:cNvSpPr/>
            <p:nvPr/>
          </p:nvSpPr>
          <p:spPr>
            <a:xfrm>
              <a:off x="4890683" y="5111951"/>
              <a:ext cx="924076" cy="461919"/>
            </a:xfrm>
            <a:prstGeom prst="rect">
              <a:avLst/>
            </a:prstGeom>
          </p:spPr>
          <p:txBody>
            <a:bodyPr wrap="none">
              <a:spAutoFit/>
            </a:bodyPr>
            <a:lstStyle/>
            <a:p>
              <a:pPr algn="ctr">
                <a:defRPr/>
              </a:pPr>
              <a:r>
                <a:rPr lang="en-US" sz="2400" dirty="0">
                  <a:latin typeface="+mj-lt"/>
                  <a:cs typeface="Arial" pitchFamily="34" charset="0"/>
                </a:rPr>
                <a:t>Price</a:t>
              </a:r>
              <a:endParaRPr lang="en-US" sz="2400" dirty="0">
                <a:latin typeface="+mj-lt"/>
                <a:cs typeface="Arial" pitchFamily="34" charset="0"/>
              </a:endParaRPr>
            </a:p>
          </p:txBody>
        </p:sp>
        <p:sp>
          <p:nvSpPr>
            <p:cNvPr id="25" name="Rectangle 24"/>
            <p:cNvSpPr/>
            <p:nvPr/>
          </p:nvSpPr>
          <p:spPr>
            <a:xfrm>
              <a:off x="5003413" y="3234117"/>
              <a:ext cx="1066974" cy="369852"/>
            </a:xfrm>
            <a:prstGeom prst="rect">
              <a:avLst/>
            </a:prstGeom>
          </p:spPr>
          <p:txBody>
            <a:bodyPr wrap="none">
              <a:spAutoFit/>
            </a:bodyPr>
            <a:lstStyle/>
            <a:p>
              <a:pPr algn="ctr">
                <a:defRPr/>
              </a:pPr>
              <a:r>
                <a:rPr lang="en-US" sz="1800" dirty="0">
                  <a:latin typeface="+mj-lt"/>
                  <a:cs typeface="Arial" pitchFamily="34" charset="0"/>
                </a:rPr>
                <a:t>Product</a:t>
              </a:r>
              <a:endParaRPr lang="en-US" sz="1800" dirty="0">
                <a:latin typeface="+mj-lt"/>
                <a:cs typeface="Arial" pitchFamily="34" charset="0"/>
              </a:endParaRPr>
            </a:p>
          </p:txBody>
        </p:sp>
        <p:sp>
          <p:nvSpPr>
            <p:cNvPr id="26" name="Rectangle 25"/>
            <p:cNvSpPr/>
            <p:nvPr/>
          </p:nvSpPr>
          <p:spPr>
            <a:xfrm>
              <a:off x="7211987" y="3372216"/>
              <a:ext cx="1182880" cy="523825"/>
            </a:xfrm>
            <a:prstGeom prst="rect">
              <a:avLst/>
            </a:prstGeom>
          </p:spPr>
          <p:txBody>
            <a:bodyPr wrap="none">
              <a:spAutoFit/>
            </a:bodyPr>
            <a:lstStyle/>
            <a:p>
              <a:pPr algn="ctr">
                <a:defRPr/>
              </a:pPr>
              <a:r>
                <a:rPr lang="en-US" sz="2800" dirty="0">
                  <a:latin typeface="+mj-lt"/>
                  <a:cs typeface="Arial" pitchFamily="34" charset="0"/>
                </a:rPr>
                <a:t>Place</a:t>
              </a:r>
              <a:endParaRPr lang="en-US" sz="2800" dirty="0">
                <a:latin typeface="+mj-lt"/>
                <a:cs typeface="Arial" pitchFamily="34" charset="0"/>
              </a:endParaRPr>
            </a:p>
          </p:txBody>
        </p:sp>
        <p:sp>
          <p:nvSpPr>
            <p:cNvPr id="27" name="Rectangle 26"/>
            <p:cNvSpPr/>
            <p:nvPr/>
          </p:nvSpPr>
          <p:spPr>
            <a:xfrm>
              <a:off x="6864267" y="5265924"/>
              <a:ext cx="1708429" cy="461918"/>
            </a:xfrm>
            <a:prstGeom prst="rect">
              <a:avLst/>
            </a:prstGeom>
          </p:spPr>
          <p:txBody>
            <a:bodyPr wrap="none">
              <a:spAutoFit/>
            </a:bodyPr>
            <a:lstStyle/>
            <a:p>
              <a:pPr algn="ctr">
                <a:defRPr/>
              </a:pPr>
              <a:r>
                <a:rPr lang="en-US" sz="2400" dirty="0">
                  <a:latin typeface="+mj-lt"/>
                  <a:cs typeface="Arial" pitchFamily="34" charset="0"/>
                </a:rPr>
                <a:t>Promotion</a:t>
              </a:r>
              <a:endParaRPr lang="en-US" sz="2400" dirty="0">
                <a:latin typeface="+mj-lt"/>
                <a:cs typeface="Arial" pitchFamily="34" charset="0"/>
              </a:endParaRPr>
            </a:p>
          </p:txBody>
        </p:sp>
        <p:sp>
          <p:nvSpPr>
            <p:cNvPr id="28" name="Rectangle 27"/>
            <p:cNvSpPr/>
            <p:nvPr/>
          </p:nvSpPr>
          <p:spPr>
            <a:xfrm>
              <a:off x="6135486" y="4386533"/>
              <a:ext cx="1255917" cy="338105"/>
            </a:xfrm>
            <a:prstGeom prst="rect">
              <a:avLst/>
            </a:prstGeom>
          </p:spPr>
          <p:txBody>
            <a:bodyPr wrap="none">
              <a:spAutoFit/>
            </a:bodyPr>
            <a:lstStyle/>
            <a:p>
              <a:pPr algn="ctr">
                <a:defRPr/>
              </a:pPr>
              <a:r>
                <a:rPr lang="en-US" sz="1600" dirty="0">
                  <a:solidFill>
                    <a:schemeClr val="bg1"/>
                  </a:solidFill>
                  <a:latin typeface="+mj-lt"/>
                  <a:cs typeface="Arial" pitchFamily="34" charset="0"/>
                </a:rPr>
                <a:t>Customers</a:t>
              </a:r>
              <a:endParaRPr lang="en-US" sz="1600" dirty="0">
                <a:solidFill>
                  <a:schemeClr val="bg1"/>
                </a:solidFill>
                <a:latin typeface="+mj-lt"/>
                <a:cs typeface="Arial" pitchFamily="34" charset="0"/>
              </a:endParaRPr>
            </a:p>
          </p:txBody>
        </p:sp>
        <p:sp>
          <p:nvSpPr>
            <p:cNvPr id="31" name="Rectangle 30"/>
            <p:cNvSpPr/>
            <p:nvPr/>
          </p:nvSpPr>
          <p:spPr>
            <a:xfrm>
              <a:off x="4522323" y="1961063"/>
              <a:ext cx="2106956" cy="1015904"/>
            </a:xfrm>
            <a:prstGeom prst="rect">
              <a:avLst/>
            </a:prstGeom>
          </p:spPr>
          <p:txBody>
            <a:bodyPr>
              <a:spAutoFit/>
            </a:bodyPr>
            <a:lstStyle/>
            <a:p>
              <a:pPr>
                <a:defRPr/>
              </a:pPr>
              <a:r>
                <a:rPr lang="en-US" sz="2000" dirty="0">
                  <a:latin typeface="+mj-lt"/>
                  <a:cs typeface="Arial" pitchFamily="34" charset="0"/>
                </a:rPr>
                <a:t>Producer’s</a:t>
              </a:r>
            </a:p>
            <a:p>
              <a:pPr>
                <a:defRPr/>
              </a:pPr>
              <a:r>
                <a:rPr lang="en-US" sz="2000" dirty="0">
                  <a:latin typeface="+mj-lt"/>
                  <a:cs typeface="Arial" pitchFamily="34" charset="0"/>
                </a:rPr>
                <a:t>part of</a:t>
              </a:r>
            </a:p>
            <a:p>
              <a:pPr>
                <a:defRPr/>
              </a:pPr>
              <a:r>
                <a:rPr lang="en-US" sz="2000" dirty="0">
                  <a:latin typeface="+mj-lt"/>
                  <a:cs typeface="Arial" pitchFamily="34" charset="0"/>
                </a:rPr>
                <a:t>the job</a:t>
              </a:r>
            </a:p>
          </p:txBody>
        </p:sp>
        <p:sp>
          <p:nvSpPr>
            <p:cNvPr id="32" name="Rectangle 31"/>
            <p:cNvSpPr/>
            <p:nvPr/>
          </p:nvSpPr>
          <p:spPr>
            <a:xfrm>
              <a:off x="7165941" y="2032493"/>
              <a:ext cx="1933890" cy="1015904"/>
            </a:xfrm>
            <a:prstGeom prst="rect">
              <a:avLst/>
            </a:prstGeom>
          </p:spPr>
          <p:txBody>
            <a:bodyPr>
              <a:spAutoFit/>
            </a:bodyPr>
            <a:lstStyle/>
            <a:p>
              <a:pPr algn="r">
                <a:defRPr/>
              </a:pPr>
              <a:r>
                <a:rPr lang="en-US" sz="2000" dirty="0">
                  <a:latin typeface="+mj-lt"/>
                  <a:cs typeface="Arial" pitchFamily="34" charset="0"/>
                </a:rPr>
                <a:t>Retailer’s</a:t>
              </a:r>
              <a:endParaRPr lang="en-US" sz="2000" dirty="0">
                <a:latin typeface="+mj-lt"/>
                <a:cs typeface="Arial" pitchFamily="34" charset="0"/>
              </a:endParaRPr>
            </a:p>
            <a:p>
              <a:pPr algn="r">
                <a:defRPr/>
              </a:pPr>
              <a:r>
                <a:rPr lang="en-US" sz="2000" dirty="0">
                  <a:latin typeface="+mj-lt"/>
                  <a:cs typeface="Arial" pitchFamily="34" charset="0"/>
                </a:rPr>
                <a:t>part of</a:t>
              </a:r>
            </a:p>
            <a:p>
              <a:pPr algn="r">
                <a:defRPr/>
              </a:pPr>
              <a:r>
                <a:rPr lang="en-US" sz="2000" dirty="0">
                  <a:latin typeface="+mj-lt"/>
                  <a:cs typeface="Arial" pitchFamily="34" charset="0"/>
                </a:rPr>
                <a:t>the job</a:t>
              </a:r>
            </a:p>
          </p:txBody>
        </p:sp>
        <p:sp>
          <p:nvSpPr>
            <p:cNvPr id="43041" name="Rectangle 33"/>
            <p:cNvSpPr>
              <a:spLocks noChangeArrowheads="1"/>
            </p:cNvSpPr>
            <p:nvPr/>
          </p:nvSpPr>
          <p:spPr bwMode="auto">
            <a:xfrm>
              <a:off x="4683432" y="1273740"/>
              <a:ext cx="4572000" cy="707886"/>
            </a:xfrm>
            <a:prstGeom prst="rect">
              <a:avLst/>
            </a:prstGeom>
            <a:noFill/>
            <a:ln w="9525">
              <a:noFill/>
              <a:miter lim="800000"/>
              <a:headEnd/>
              <a:tailEnd/>
            </a:ln>
          </p:spPr>
          <p:txBody>
            <a:bodyPr>
              <a:spAutoFit/>
            </a:bodyPr>
            <a:lstStyle/>
            <a:p>
              <a:pPr algn="ctr"/>
              <a:r>
                <a:rPr lang="en-US" sz="2000"/>
                <a:t>B. How strategy decisions are handled</a:t>
              </a:r>
            </a:p>
            <a:p>
              <a:pPr algn="ctr"/>
              <a:r>
                <a:rPr lang="en-US" sz="2000"/>
                <a:t>in a retailer-led channel</a:t>
              </a:r>
            </a:p>
          </p:txBody>
        </p:sp>
      </p:grpSp>
      <p:sp>
        <p:nvSpPr>
          <p:cNvPr id="43026"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55CED794-50CE-460B-807E-4C995D12F2B3}" type="slidenum">
              <a:rPr lang="en-US" sz="1200">
                <a:latin typeface="Century Gothic" pitchFamily="34" charset="0"/>
              </a:rPr>
              <a:pPr algn="ctr"/>
              <a:t>17</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4988" y="127001"/>
            <a:ext cx="8229600" cy="1398587"/>
          </a:xfrm>
        </p:spPr>
        <p:txBody>
          <a:bodyPr>
            <a:normAutofit fontScale="90000"/>
          </a:bodyPr>
          <a:lstStyle/>
          <a:p>
            <a:pPr>
              <a:defRPr/>
            </a:pPr>
            <a:r>
              <a:rPr lang="en-US" dirty="0" smtClean="0"/>
              <a:t>Vertical Marketing Systems Focus on Final Customers (Exhibit 10-3)</a:t>
            </a:r>
          </a:p>
        </p:txBody>
      </p:sp>
      <p:grpSp>
        <p:nvGrpSpPr>
          <p:cNvPr id="2" name="Group 15"/>
          <p:cNvGrpSpPr>
            <a:grpSpLocks/>
          </p:cNvGrpSpPr>
          <p:nvPr/>
        </p:nvGrpSpPr>
        <p:grpSpPr bwMode="auto">
          <a:xfrm>
            <a:off x="228600" y="1524000"/>
            <a:ext cx="8535988" cy="4843463"/>
            <a:chOff x="183" y="960"/>
            <a:chExt cx="5377" cy="3051"/>
          </a:xfrm>
        </p:grpSpPr>
        <p:sp>
          <p:nvSpPr>
            <p:cNvPr id="32784" name="Rectangle 16"/>
            <p:cNvSpPr>
              <a:spLocks noChangeArrowheads="1"/>
            </p:cNvSpPr>
            <p:nvPr/>
          </p:nvSpPr>
          <p:spPr bwMode="auto">
            <a:xfrm>
              <a:off x="183" y="960"/>
              <a:ext cx="1594" cy="116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eaLnBrk="0" hangingPunct="0">
                <a:lnSpc>
                  <a:spcPct val="90000"/>
                </a:lnSpc>
                <a:defRPr/>
              </a:pPr>
              <a:r>
                <a:rPr lang="en-US" sz="2400" b="1">
                  <a:latin typeface="Arial" pitchFamily="34" charset="0"/>
                  <a:cs typeface="Arial" pitchFamily="34" charset="0"/>
                </a:rPr>
                <a:t>Characteristics</a:t>
              </a:r>
            </a:p>
          </p:txBody>
        </p:sp>
        <p:sp>
          <p:nvSpPr>
            <p:cNvPr id="32785" name="Rectangle 17"/>
            <p:cNvSpPr>
              <a:spLocks noChangeArrowheads="1"/>
            </p:cNvSpPr>
            <p:nvPr/>
          </p:nvSpPr>
          <p:spPr bwMode="auto">
            <a:xfrm>
              <a:off x="1776" y="961"/>
              <a:ext cx="3784" cy="38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eaLnBrk="0" hangingPunct="0">
                <a:lnSpc>
                  <a:spcPct val="90000"/>
                </a:lnSpc>
                <a:defRPr/>
              </a:pPr>
              <a:r>
                <a:rPr lang="en-US" sz="2400" b="1">
                  <a:latin typeface="Arial" pitchFamily="34" charset="0"/>
                  <a:cs typeface="Arial" pitchFamily="34" charset="0"/>
                </a:rPr>
                <a:t>Type of channel</a:t>
              </a:r>
            </a:p>
          </p:txBody>
        </p:sp>
        <p:sp>
          <p:nvSpPr>
            <p:cNvPr id="32786" name="Rectangle 18"/>
            <p:cNvSpPr>
              <a:spLocks noChangeArrowheads="1"/>
            </p:cNvSpPr>
            <p:nvPr/>
          </p:nvSpPr>
          <p:spPr bwMode="auto">
            <a:xfrm>
              <a:off x="1782" y="2125"/>
              <a:ext cx="1031" cy="5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nchor="ctr"/>
            <a:lstStyle/>
            <a:p>
              <a:pPr algn="ctr" eaLnBrk="0" hangingPunct="0">
                <a:lnSpc>
                  <a:spcPct val="90000"/>
                </a:lnSpc>
                <a:defRPr/>
              </a:pPr>
              <a:r>
                <a:rPr lang="en-US" sz="1800" b="1">
                  <a:latin typeface="Arial" pitchFamily="34" charset="0"/>
                  <a:cs typeface="Arial" pitchFamily="34" charset="0"/>
                </a:rPr>
                <a:t>Little or</a:t>
              </a:r>
            </a:p>
            <a:p>
              <a:pPr algn="ctr" eaLnBrk="0" hangingPunct="0">
                <a:lnSpc>
                  <a:spcPct val="90000"/>
                </a:lnSpc>
                <a:defRPr/>
              </a:pPr>
              <a:r>
                <a:rPr lang="en-US" sz="1800" b="1">
                  <a:latin typeface="Arial" pitchFamily="34" charset="0"/>
                  <a:cs typeface="Arial" pitchFamily="34" charset="0"/>
                </a:rPr>
                <a:t>none</a:t>
              </a:r>
            </a:p>
          </p:txBody>
        </p:sp>
        <p:sp>
          <p:nvSpPr>
            <p:cNvPr id="32787" name="Rectangle 19"/>
            <p:cNvSpPr>
              <a:spLocks noChangeArrowheads="1"/>
            </p:cNvSpPr>
            <p:nvPr/>
          </p:nvSpPr>
          <p:spPr bwMode="auto">
            <a:xfrm>
              <a:off x="1782" y="2653"/>
              <a:ext cx="1031" cy="5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nchor="ctr"/>
            <a:lstStyle/>
            <a:p>
              <a:pPr algn="ctr" eaLnBrk="0" hangingPunct="0">
                <a:lnSpc>
                  <a:spcPct val="90000"/>
                </a:lnSpc>
                <a:defRPr/>
              </a:pPr>
              <a:r>
                <a:rPr lang="en-US" sz="1800" b="1">
                  <a:latin typeface="Arial" pitchFamily="34" charset="0"/>
                  <a:cs typeface="Arial" pitchFamily="34" charset="0"/>
                </a:rPr>
                <a:t>None</a:t>
              </a:r>
            </a:p>
          </p:txBody>
        </p:sp>
        <p:sp>
          <p:nvSpPr>
            <p:cNvPr id="32788" name="Rectangle 20"/>
            <p:cNvSpPr>
              <a:spLocks noChangeArrowheads="1"/>
            </p:cNvSpPr>
            <p:nvPr/>
          </p:nvSpPr>
          <p:spPr bwMode="auto">
            <a:xfrm>
              <a:off x="1782" y="3181"/>
              <a:ext cx="1031" cy="8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0488" tIns="44450" rIns="90488" bIns="44450" anchor="ctr"/>
            <a:lstStyle/>
            <a:p>
              <a:pPr algn="ctr" eaLnBrk="0" hangingPunct="0">
                <a:lnSpc>
                  <a:spcPct val="90000"/>
                </a:lnSpc>
                <a:defRPr/>
              </a:pPr>
              <a:r>
                <a:rPr lang="en-US" sz="1800" b="1">
                  <a:latin typeface="Arial" pitchFamily="34" charset="0"/>
                  <a:cs typeface="Arial" pitchFamily="34" charset="0"/>
                </a:rPr>
                <a:t>Typical “inde-pendents”</a:t>
              </a:r>
            </a:p>
          </p:txBody>
        </p:sp>
        <p:sp>
          <p:nvSpPr>
            <p:cNvPr id="32789" name="Rectangle 21"/>
            <p:cNvSpPr>
              <a:spLocks noChangeArrowheads="1"/>
            </p:cNvSpPr>
            <p:nvPr/>
          </p:nvSpPr>
          <p:spPr bwMode="auto">
            <a:xfrm>
              <a:off x="183" y="2125"/>
              <a:ext cx="1594" cy="54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90488" tIns="44450" rIns="90488" bIns="44450" anchor="ctr"/>
            <a:lstStyle/>
            <a:p>
              <a:pPr algn="ctr" eaLnBrk="0" hangingPunct="0">
                <a:lnSpc>
                  <a:spcPct val="90000"/>
                </a:lnSpc>
                <a:defRPr/>
              </a:pPr>
              <a:r>
                <a:rPr lang="en-US" sz="1800" b="1" i="1">
                  <a:latin typeface="Arial" pitchFamily="34" charset="0"/>
                  <a:cs typeface="Arial" pitchFamily="34" charset="0"/>
                </a:rPr>
                <a:t>Amount of cooperation</a:t>
              </a:r>
            </a:p>
          </p:txBody>
        </p:sp>
        <p:sp>
          <p:nvSpPr>
            <p:cNvPr id="32790" name="Rectangle 22"/>
            <p:cNvSpPr>
              <a:spLocks noChangeArrowheads="1"/>
            </p:cNvSpPr>
            <p:nvPr/>
          </p:nvSpPr>
          <p:spPr bwMode="auto">
            <a:xfrm>
              <a:off x="1776" y="1348"/>
              <a:ext cx="1036" cy="78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eaLnBrk="0" hangingPunct="0">
                <a:lnSpc>
                  <a:spcPct val="90000"/>
                </a:lnSpc>
                <a:defRPr/>
              </a:pPr>
              <a:r>
                <a:rPr lang="en-US" sz="2000" b="1">
                  <a:latin typeface="Arial" pitchFamily="34" charset="0"/>
                  <a:cs typeface="Arial" pitchFamily="34" charset="0"/>
                </a:rPr>
                <a:t>Traditional</a:t>
              </a:r>
            </a:p>
          </p:txBody>
        </p:sp>
        <p:sp>
          <p:nvSpPr>
            <p:cNvPr id="32791" name="Rectangle 23"/>
            <p:cNvSpPr>
              <a:spLocks noChangeArrowheads="1"/>
            </p:cNvSpPr>
            <p:nvPr/>
          </p:nvSpPr>
          <p:spPr bwMode="auto">
            <a:xfrm>
              <a:off x="2814" y="1348"/>
              <a:ext cx="2746" cy="409"/>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eaLnBrk="0" hangingPunct="0">
                <a:lnSpc>
                  <a:spcPct val="90000"/>
                </a:lnSpc>
                <a:defRPr/>
              </a:pPr>
              <a:r>
                <a:rPr lang="en-US" sz="2000" b="1">
                  <a:latin typeface="Arial" pitchFamily="34" charset="0"/>
                  <a:cs typeface="Arial" pitchFamily="34" charset="0"/>
                </a:rPr>
                <a:t>Vertical marketing systems</a:t>
              </a:r>
            </a:p>
          </p:txBody>
        </p:sp>
        <p:sp>
          <p:nvSpPr>
            <p:cNvPr id="32792" name="Rectangle 24"/>
            <p:cNvSpPr>
              <a:spLocks noChangeArrowheads="1"/>
            </p:cNvSpPr>
            <p:nvPr/>
          </p:nvSpPr>
          <p:spPr bwMode="auto">
            <a:xfrm>
              <a:off x="2814" y="1757"/>
              <a:ext cx="916" cy="37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eaLnBrk="0" hangingPunct="0">
                <a:lnSpc>
                  <a:spcPct val="90000"/>
                </a:lnSpc>
                <a:defRPr/>
              </a:pPr>
              <a:r>
                <a:rPr lang="en-US" sz="1600" b="1">
                  <a:latin typeface="Arial" pitchFamily="34" charset="0"/>
                  <a:cs typeface="Arial" pitchFamily="34" charset="0"/>
                </a:rPr>
                <a:t>Administered</a:t>
              </a:r>
            </a:p>
          </p:txBody>
        </p:sp>
        <p:sp>
          <p:nvSpPr>
            <p:cNvPr id="32793" name="Rectangle 25"/>
            <p:cNvSpPr>
              <a:spLocks noChangeArrowheads="1"/>
            </p:cNvSpPr>
            <p:nvPr/>
          </p:nvSpPr>
          <p:spPr bwMode="auto">
            <a:xfrm>
              <a:off x="3732" y="1757"/>
              <a:ext cx="916" cy="37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eaLnBrk="0" hangingPunct="0">
                <a:lnSpc>
                  <a:spcPct val="90000"/>
                </a:lnSpc>
                <a:defRPr/>
              </a:pPr>
              <a:r>
                <a:rPr lang="en-US" sz="1600" b="1">
                  <a:latin typeface="Arial" pitchFamily="34" charset="0"/>
                  <a:cs typeface="Arial" pitchFamily="34" charset="0"/>
                </a:rPr>
                <a:t>Contractual</a:t>
              </a:r>
            </a:p>
          </p:txBody>
        </p:sp>
        <p:sp>
          <p:nvSpPr>
            <p:cNvPr id="32794" name="Rectangle 26"/>
            <p:cNvSpPr>
              <a:spLocks noChangeArrowheads="1"/>
            </p:cNvSpPr>
            <p:nvPr/>
          </p:nvSpPr>
          <p:spPr bwMode="auto">
            <a:xfrm>
              <a:off x="4650" y="1757"/>
              <a:ext cx="910" cy="37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90488" tIns="44450" rIns="90488" bIns="44450" anchor="ctr"/>
            <a:lstStyle/>
            <a:p>
              <a:pPr algn="ctr" eaLnBrk="0" hangingPunct="0">
                <a:lnSpc>
                  <a:spcPct val="90000"/>
                </a:lnSpc>
                <a:defRPr/>
              </a:pPr>
              <a:r>
                <a:rPr lang="en-US" sz="1600" b="1">
                  <a:latin typeface="Arial" pitchFamily="34" charset="0"/>
                  <a:cs typeface="Arial" pitchFamily="34" charset="0"/>
                </a:rPr>
                <a:t>Corporate</a:t>
              </a:r>
            </a:p>
          </p:txBody>
        </p:sp>
        <p:sp>
          <p:nvSpPr>
            <p:cNvPr id="32795" name="Rectangle 27"/>
            <p:cNvSpPr>
              <a:spLocks noChangeArrowheads="1"/>
            </p:cNvSpPr>
            <p:nvPr/>
          </p:nvSpPr>
          <p:spPr bwMode="auto">
            <a:xfrm>
              <a:off x="183" y="2653"/>
              <a:ext cx="1594" cy="544"/>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90488" tIns="44450" rIns="90488" bIns="44450" anchor="ctr"/>
            <a:lstStyle/>
            <a:p>
              <a:pPr algn="ctr" eaLnBrk="0" hangingPunct="0">
                <a:lnSpc>
                  <a:spcPct val="90000"/>
                </a:lnSpc>
                <a:defRPr/>
              </a:pPr>
              <a:r>
                <a:rPr lang="en-US" sz="1800" b="1">
                  <a:latin typeface="Arial" pitchFamily="34" charset="0"/>
                  <a:cs typeface="Arial" pitchFamily="34" charset="0"/>
                </a:rPr>
                <a:t>Control maintained by</a:t>
              </a:r>
            </a:p>
          </p:txBody>
        </p:sp>
        <p:sp>
          <p:nvSpPr>
            <p:cNvPr id="32796" name="Rectangle 28"/>
            <p:cNvSpPr>
              <a:spLocks noChangeArrowheads="1"/>
            </p:cNvSpPr>
            <p:nvPr/>
          </p:nvSpPr>
          <p:spPr bwMode="auto">
            <a:xfrm>
              <a:off x="183" y="3181"/>
              <a:ext cx="1594" cy="83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90488" tIns="44450" rIns="90488" bIns="44450" anchor="ctr"/>
            <a:lstStyle/>
            <a:p>
              <a:pPr algn="ctr" eaLnBrk="0" hangingPunct="0">
                <a:lnSpc>
                  <a:spcPct val="90000"/>
                </a:lnSpc>
                <a:defRPr/>
              </a:pPr>
              <a:r>
                <a:rPr lang="en-US" sz="1800" b="1">
                  <a:latin typeface="Arial" pitchFamily="34" charset="0"/>
                  <a:cs typeface="Arial" pitchFamily="34" charset="0"/>
                </a:rPr>
                <a:t>Examples</a:t>
              </a:r>
            </a:p>
          </p:txBody>
        </p:sp>
      </p:grpSp>
      <p:grpSp>
        <p:nvGrpSpPr>
          <p:cNvPr id="3" name="Group 3"/>
          <p:cNvGrpSpPr>
            <a:grpSpLocks/>
          </p:cNvGrpSpPr>
          <p:nvPr/>
        </p:nvGrpSpPr>
        <p:grpSpPr bwMode="auto">
          <a:xfrm>
            <a:off x="5867400" y="3375025"/>
            <a:ext cx="1462088" cy="2994025"/>
            <a:chOff x="3728" y="2125"/>
            <a:chExt cx="921" cy="1886"/>
          </a:xfrm>
        </p:grpSpPr>
        <p:sp>
          <p:nvSpPr>
            <p:cNvPr id="32781" name="Rectangle 4"/>
            <p:cNvSpPr>
              <a:spLocks noChangeArrowheads="1"/>
            </p:cNvSpPr>
            <p:nvPr/>
          </p:nvSpPr>
          <p:spPr bwMode="auto">
            <a:xfrm>
              <a:off x="3728" y="2125"/>
              <a:ext cx="921"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algn="ctr" eaLnBrk="0" hangingPunct="0">
                <a:lnSpc>
                  <a:spcPct val="90000"/>
                </a:lnSpc>
                <a:defRPr/>
              </a:pPr>
              <a:r>
                <a:rPr lang="en-US" sz="1800" b="1" dirty="0">
                  <a:latin typeface="Arial" pitchFamily="34" charset="0"/>
                  <a:cs typeface="Arial" pitchFamily="34" charset="0"/>
                </a:rPr>
                <a:t>Fairly good</a:t>
              </a:r>
            </a:p>
            <a:p>
              <a:pPr algn="ctr" eaLnBrk="0" hangingPunct="0">
                <a:lnSpc>
                  <a:spcPct val="90000"/>
                </a:lnSpc>
                <a:defRPr/>
              </a:pPr>
              <a:r>
                <a:rPr lang="en-US" sz="1800" b="1" dirty="0">
                  <a:latin typeface="Arial" pitchFamily="34" charset="0"/>
                  <a:cs typeface="Arial" pitchFamily="34" charset="0"/>
                </a:rPr>
                <a:t>to good</a:t>
              </a:r>
            </a:p>
          </p:txBody>
        </p:sp>
        <p:sp>
          <p:nvSpPr>
            <p:cNvPr id="32782" name="Rectangle 5"/>
            <p:cNvSpPr>
              <a:spLocks noChangeArrowheads="1"/>
            </p:cNvSpPr>
            <p:nvPr/>
          </p:nvSpPr>
          <p:spPr bwMode="auto">
            <a:xfrm>
              <a:off x="3728" y="2653"/>
              <a:ext cx="921"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algn="ctr" eaLnBrk="0" hangingPunct="0">
                <a:lnSpc>
                  <a:spcPct val="90000"/>
                </a:lnSpc>
                <a:defRPr/>
              </a:pPr>
              <a:r>
                <a:rPr lang="en-US" sz="1800" b="1" dirty="0">
                  <a:latin typeface="Arial" pitchFamily="34" charset="0"/>
                  <a:cs typeface="Arial" pitchFamily="34" charset="0"/>
                </a:rPr>
                <a:t>Contracts</a:t>
              </a:r>
            </a:p>
          </p:txBody>
        </p:sp>
        <p:sp>
          <p:nvSpPr>
            <p:cNvPr id="32783" name="Rectangle 6"/>
            <p:cNvSpPr>
              <a:spLocks noChangeArrowheads="1"/>
            </p:cNvSpPr>
            <p:nvPr/>
          </p:nvSpPr>
          <p:spPr bwMode="auto">
            <a:xfrm>
              <a:off x="3728" y="3181"/>
              <a:ext cx="921" cy="8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0" tIns="44450" rIns="0" bIns="44450" anchor="ctr"/>
            <a:lstStyle/>
            <a:p>
              <a:pPr algn="ctr" eaLnBrk="0" hangingPunct="0">
                <a:lnSpc>
                  <a:spcPct val="90000"/>
                </a:lnSpc>
                <a:defRPr/>
              </a:pPr>
              <a:r>
                <a:rPr lang="en-US" sz="1800" b="1">
                  <a:latin typeface="Arial" pitchFamily="34" charset="0"/>
                  <a:cs typeface="Arial" pitchFamily="34" charset="0"/>
                </a:rPr>
                <a:t> McDonald’s</a:t>
              </a:r>
            </a:p>
          </p:txBody>
        </p:sp>
      </p:grpSp>
      <p:grpSp>
        <p:nvGrpSpPr>
          <p:cNvPr id="4" name="Group 7"/>
          <p:cNvGrpSpPr>
            <a:grpSpLocks/>
          </p:cNvGrpSpPr>
          <p:nvPr/>
        </p:nvGrpSpPr>
        <p:grpSpPr bwMode="auto">
          <a:xfrm>
            <a:off x="7315200" y="3375025"/>
            <a:ext cx="1444625" cy="2994025"/>
            <a:chOff x="4650" y="2125"/>
            <a:chExt cx="910" cy="1886"/>
          </a:xfrm>
        </p:grpSpPr>
        <p:sp>
          <p:nvSpPr>
            <p:cNvPr id="32778" name="Rectangle 8"/>
            <p:cNvSpPr>
              <a:spLocks noChangeArrowheads="1"/>
            </p:cNvSpPr>
            <p:nvPr/>
          </p:nvSpPr>
          <p:spPr bwMode="auto">
            <a:xfrm>
              <a:off x="4650" y="2125"/>
              <a:ext cx="910"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algn="ctr" eaLnBrk="0" hangingPunct="0">
                <a:lnSpc>
                  <a:spcPct val="90000"/>
                </a:lnSpc>
                <a:defRPr/>
              </a:pPr>
              <a:r>
                <a:rPr lang="en-US" sz="1800" b="1">
                  <a:latin typeface="Arial" pitchFamily="34" charset="0"/>
                  <a:cs typeface="Arial" pitchFamily="34" charset="0"/>
                </a:rPr>
                <a:t>Complete</a:t>
              </a:r>
            </a:p>
          </p:txBody>
        </p:sp>
        <p:sp>
          <p:nvSpPr>
            <p:cNvPr id="32779" name="Rectangle 9"/>
            <p:cNvSpPr>
              <a:spLocks noChangeArrowheads="1"/>
            </p:cNvSpPr>
            <p:nvPr/>
          </p:nvSpPr>
          <p:spPr bwMode="auto">
            <a:xfrm>
              <a:off x="4650" y="2653"/>
              <a:ext cx="910"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algn="ctr" eaLnBrk="0" hangingPunct="0">
                <a:lnSpc>
                  <a:spcPct val="90000"/>
                </a:lnSpc>
                <a:defRPr/>
              </a:pPr>
              <a:r>
                <a:rPr lang="en-US" sz="1800" b="1">
                  <a:latin typeface="Arial" pitchFamily="34" charset="0"/>
                  <a:cs typeface="Arial" pitchFamily="34" charset="0"/>
                </a:rPr>
                <a:t>One company ownership</a:t>
              </a:r>
            </a:p>
          </p:txBody>
        </p:sp>
        <p:sp>
          <p:nvSpPr>
            <p:cNvPr id="32780" name="Rectangle 10"/>
            <p:cNvSpPr>
              <a:spLocks noChangeArrowheads="1"/>
            </p:cNvSpPr>
            <p:nvPr/>
          </p:nvSpPr>
          <p:spPr bwMode="auto">
            <a:xfrm>
              <a:off x="4650" y="3181"/>
              <a:ext cx="910" cy="8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algn="ctr" eaLnBrk="0" hangingPunct="0">
                <a:lnSpc>
                  <a:spcPct val="90000"/>
                </a:lnSpc>
                <a:defRPr/>
              </a:pPr>
              <a:r>
                <a:rPr lang="en-US" sz="1800" b="1">
                  <a:latin typeface="Arial" pitchFamily="34" charset="0"/>
                  <a:cs typeface="Arial" pitchFamily="34" charset="0"/>
                </a:rPr>
                <a:t>Florsheim</a:t>
              </a:r>
            </a:p>
          </p:txBody>
        </p:sp>
      </p:grpSp>
      <p:grpSp>
        <p:nvGrpSpPr>
          <p:cNvPr id="5" name="Group 11"/>
          <p:cNvGrpSpPr>
            <a:grpSpLocks/>
          </p:cNvGrpSpPr>
          <p:nvPr/>
        </p:nvGrpSpPr>
        <p:grpSpPr bwMode="auto">
          <a:xfrm>
            <a:off x="4419600" y="3375025"/>
            <a:ext cx="1454150" cy="2994025"/>
            <a:chOff x="2816" y="2125"/>
            <a:chExt cx="916" cy="1886"/>
          </a:xfrm>
        </p:grpSpPr>
        <p:sp>
          <p:nvSpPr>
            <p:cNvPr id="32775" name="Rectangle 12"/>
            <p:cNvSpPr>
              <a:spLocks noChangeArrowheads="1"/>
            </p:cNvSpPr>
            <p:nvPr/>
          </p:nvSpPr>
          <p:spPr bwMode="auto">
            <a:xfrm>
              <a:off x="2816" y="2125"/>
              <a:ext cx="916"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algn="ctr" eaLnBrk="0" hangingPunct="0">
                <a:lnSpc>
                  <a:spcPct val="90000"/>
                </a:lnSpc>
                <a:defRPr/>
              </a:pPr>
              <a:r>
                <a:rPr lang="en-US" sz="1800" b="1">
                  <a:latin typeface="Arial" pitchFamily="34" charset="0"/>
                  <a:cs typeface="Arial" pitchFamily="34" charset="0"/>
                </a:rPr>
                <a:t>Some to good</a:t>
              </a:r>
            </a:p>
          </p:txBody>
        </p:sp>
        <p:sp>
          <p:nvSpPr>
            <p:cNvPr id="32776" name="Rectangle 13"/>
            <p:cNvSpPr>
              <a:spLocks noChangeArrowheads="1"/>
            </p:cNvSpPr>
            <p:nvPr/>
          </p:nvSpPr>
          <p:spPr bwMode="auto">
            <a:xfrm>
              <a:off x="2816" y="2653"/>
              <a:ext cx="916" cy="5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algn="ctr" eaLnBrk="0" hangingPunct="0">
                <a:lnSpc>
                  <a:spcPct val="90000"/>
                </a:lnSpc>
                <a:defRPr/>
              </a:pPr>
              <a:r>
                <a:rPr lang="en-US" sz="1800" b="1">
                  <a:latin typeface="Arial" pitchFamily="34" charset="0"/>
                  <a:cs typeface="Arial" pitchFamily="34" charset="0"/>
                </a:rPr>
                <a:t>Economic power and leadership</a:t>
              </a:r>
            </a:p>
          </p:txBody>
        </p:sp>
        <p:sp>
          <p:nvSpPr>
            <p:cNvPr id="32777" name="Rectangle 14"/>
            <p:cNvSpPr>
              <a:spLocks noChangeArrowheads="1"/>
            </p:cNvSpPr>
            <p:nvPr/>
          </p:nvSpPr>
          <p:spPr bwMode="auto">
            <a:xfrm>
              <a:off x="2816" y="3181"/>
              <a:ext cx="916" cy="83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90488" tIns="44450" rIns="90488" bIns="44450" anchor="ctr"/>
            <a:lstStyle/>
            <a:p>
              <a:pPr algn="ctr" eaLnBrk="0" hangingPunct="0">
                <a:lnSpc>
                  <a:spcPct val="90000"/>
                </a:lnSpc>
                <a:defRPr/>
              </a:pPr>
              <a:r>
                <a:rPr lang="en-US" sz="1800" b="1" dirty="0">
                  <a:latin typeface="Arial" pitchFamily="34" charset="0"/>
                  <a:cs typeface="Arial" pitchFamily="34" charset="0"/>
                </a:rPr>
                <a:t>General Electric</a:t>
              </a:r>
            </a:p>
          </p:txBody>
        </p:sp>
      </p:grpSp>
      <p:sp>
        <p:nvSpPr>
          <p:cNvPr id="45062"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E5B883EB-7EEC-495E-91D0-454D9D4CA5CF}" type="slidenum">
              <a:rPr lang="en-US" sz="1200">
                <a:latin typeface="Century Gothic" pitchFamily="34" charset="0"/>
              </a:rPr>
              <a:pPr algn="ctr"/>
              <a:t>18</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a:defRPr/>
            </a:pPr>
            <a:r>
              <a:rPr lang="en-US" smtClean="0"/>
              <a:t>Channel Relationships</a:t>
            </a:r>
          </a:p>
        </p:txBody>
      </p:sp>
      <p:sp>
        <p:nvSpPr>
          <p:cNvPr id="1044"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2351EFC7-5B91-47C8-8F18-F34FDDF87636}" type="slidenum">
              <a:rPr lang="en-US" sz="1200">
                <a:latin typeface="Century Gothic" pitchFamily="34" charset="0"/>
              </a:rPr>
              <a:pPr algn="ctr"/>
              <a:t>19</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smtClean="0"/>
              <a:t>At the end of this presentation, you should be able to:</a:t>
            </a:r>
          </a:p>
        </p:txBody>
      </p:sp>
      <p:sp>
        <p:nvSpPr>
          <p:cNvPr id="59395" name="Rectangle 3"/>
          <p:cNvSpPr>
            <a:spLocks noGrp="1" noChangeArrowheads="1"/>
          </p:cNvSpPr>
          <p:nvPr>
            <p:ph idx="1"/>
          </p:nvPr>
        </p:nvSpPr>
        <p:spPr>
          <a:xfrm>
            <a:off x="457200" y="1882775"/>
            <a:ext cx="8229600" cy="4975225"/>
          </a:xfrm>
        </p:spPr>
        <p:txBody>
          <a:bodyPr>
            <a:normAutofit fontScale="85000" lnSpcReduction="20000"/>
          </a:bodyPr>
          <a:lstStyle/>
          <a:p>
            <a:pPr marL="514350" indent="-514350">
              <a:buFont typeface="+mj-lt"/>
              <a:buAutoNum type="arabicPeriod"/>
              <a:defRPr/>
            </a:pPr>
            <a:r>
              <a:rPr lang="en-US" dirty="0" smtClean="0"/>
              <a:t>Understand what product classes suggest about Place objectives.</a:t>
            </a:r>
          </a:p>
          <a:p>
            <a:pPr marL="514350" indent="-514350">
              <a:buFont typeface="+mj-lt"/>
              <a:buAutoNum type="arabicPeriod"/>
              <a:defRPr/>
            </a:pPr>
            <a:r>
              <a:rPr lang="en-US" dirty="0" smtClean="0"/>
              <a:t>Understand why some firms use direct channel systems while others work with intermediaries and indirect systems.</a:t>
            </a:r>
          </a:p>
          <a:p>
            <a:pPr marL="514350" indent="-514350">
              <a:buFont typeface="+mj-lt"/>
              <a:buAutoNum type="arabicPeriod"/>
              <a:defRPr/>
            </a:pPr>
            <a:r>
              <a:rPr lang="en-US" dirty="0" smtClean="0"/>
              <a:t>Understand how and why marketing specialists develop to make channel systems more effective.</a:t>
            </a:r>
          </a:p>
          <a:p>
            <a:pPr marL="514350" indent="-514350">
              <a:buFont typeface="+mj-lt"/>
              <a:buAutoNum type="arabicPeriod"/>
              <a:defRPr/>
            </a:pPr>
            <a:r>
              <a:rPr lang="en-US" dirty="0" smtClean="0"/>
              <a:t>Understand how to develop cooperative relationships and avoid conflict in channel systems.</a:t>
            </a:r>
          </a:p>
          <a:p>
            <a:pPr marL="514350" indent="-514350">
              <a:buFont typeface="+mj-lt"/>
              <a:buAutoNum type="arabicPeriod"/>
              <a:defRPr/>
            </a:pPr>
            <a:r>
              <a:rPr lang="en-US" dirty="0" smtClean="0"/>
              <a:t>Know how channel members in vertical marketing systems shift and share functions to meet customer needs.</a:t>
            </a:r>
          </a:p>
        </p:txBody>
      </p:sp>
      <p:sp>
        <p:nvSpPr>
          <p:cNvPr id="12291"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10-</a:t>
            </a:r>
            <a:fld id="{DA096711-42C2-4297-9660-AF5CA599C405}" type="slidenum">
              <a:rPr lang="en-US" sz="1200">
                <a:latin typeface="Century Gothic" pitchFamily="34" charset="0"/>
              </a:rPr>
              <a:pPr algn="ctr"/>
              <a:t>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smtClean="0"/>
              <a:t>Checking Your Knowledge</a:t>
            </a:r>
          </a:p>
        </p:txBody>
      </p:sp>
      <p:sp>
        <p:nvSpPr>
          <p:cNvPr id="33795" name="Rectangle 3"/>
          <p:cNvSpPr>
            <a:spLocks noGrp="1" noChangeArrowheads="1"/>
          </p:cNvSpPr>
          <p:nvPr>
            <p:ph idx="1"/>
          </p:nvPr>
        </p:nvSpPr>
        <p:spPr>
          <a:xfrm>
            <a:off x="457200" y="1882775"/>
            <a:ext cx="8229600" cy="4975225"/>
          </a:xfrm>
        </p:spPr>
        <p:txBody>
          <a:bodyPr>
            <a:normAutofit fontScale="77500" lnSpcReduction="20000"/>
          </a:bodyPr>
          <a:lstStyle/>
          <a:p>
            <a:pPr marL="0" indent="0">
              <a:buFont typeface="Wingdings 2" pitchFamily="18" charset="2"/>
              <a:buNone/>
              <a:defRPr/>
            </a:pPr>
            <a:r>
              <a:rPr lang="en-US" dirty="0" smtClean="0"/>
              <a:t>Dave </a:t>
            </a:r>
            <a:r>
              <a:rPr lang="en-US" dirty="0" err="1" smtClean="0"/>
              <a:t>Tindall</a:t>
            </a:r>
            <a:r>
              <a:rPr lang="en-US" dirty="0" smtClean="0"/>
              <a:t> runs “Maid to Perfection,” a residential and  business cleaning service. He paid a fee to be part of the  “Maid to Perfection” system of local operators. The written  agreement gives him the right to use the company name and operations manual, and the agreement promises Dave that there will not be another “Maid to Perfection” operator in his immediate area. He operates as a semi-independent entrepreneur, but is still part of a national organization. Dave is part of a(n):</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A.	traditional channel.</a:t>
            </a:r>
          </a:p>
          <a:p>
            <a:pPr marL="457200" indent="-457200">
              <a:buFont typeface="Wingdings 2" pitchFamily="18" charset="2"/>
              <a:buNone/>
              <a:defRPr/>
            </a:pPr>
            <a:r>
              <a:rPr lang="en-US" dirty="0" smtClean="0"/>
              <a:t>B.	contractual channel.</a:t>
            </a:r>
          </a:p>
          <a:p>
            <a:pPr marL="457200" indent="-457200">
              <a:buFont typeface="Wingdings 2" pitchFamily="18" charset="2"/>
              <a:buNone/>
              <a:defRPr/>
            </a:pPr>
            <a:r>
              <a:rPr lang="en-US" dirty="0" smtClean="0"/>
              <a:t>C.	corporate channel.</a:t>
            </a:r>
          </a:p>
          <a:p>
            <a:pPr marL="457200" indent="-457200">
              <a:buFont typeface="Wingdings 2" pitchFamily="18" charset="2"/>
              <a:buNone/>
              <a:defRPr/>
            </a:pPr>
            <a:r>
              <a:rPr lang="en-US" dirty="0" smtClean="0"/>
              <a:t>D.	administered channel.</a:t>
            </a:r>
          </a:p>
          <a:p>
            <a:pPr marL="457200" indent="-457200">
              <a:buFont typeface="Wingdings 2" pitchFamily="18" charset="2"/>
              <a:buNone/>
              <a:defRPr/>
            </a:pPr>
            <a:r>
              <a:rPr lang="en-US" dirty="0" smtClean="0"/>
              <a:t>E.	dual channel.</a:t>
            </a:r>
          </a:p>
        </p:txBody>
      </p:sp>
      <p:sp>
        <p:nvSpPr>
          <p:cNvPr id="50179"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C3A9022A-37AD-4BCB-8702-D5B57A4BCCE2}" type="slidenum">
              <a:rPr lang="en-US" sz="1200">
                <a:latin typeface="Century Gothic" pitchFamily="34" charset="0"/>
              </a:rPr>
              <a:pPr algn="ctr"/>
              <a:t>20</a:t>
            </a:fld>
            <a:endParaRPr lang="en-US" sz="1200">
              <a:latin typeface="Century Gothic"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11994" y="84136"/>
            <a:ext cx="8229600" cy="1398587"/>
          </a:xfrm>
        </p:spPr>
        <p:txBody>
          <a:bodyPr>
            <a:normAutofit fontScale="90000"/>
          </a:bodyPr>
          <a:lstStyle/>
          <a:p>
            <a:pPr>
              <a:defRPr/>
            </a:pPr>
            <a:r>
              <a:rPr lang="en-US" altLang="en-US" dirty="0" smtClean="0"/>
              <a:t>The Best Channel System Should Achieve Ideal Market Exposure</a:t>
            </a:r>
            <a:endParaRPr lang="en-US" dirty="0" smtClean="0"/>
          </a:p>
        </p:txBody>
      </p:sp>
      <p:grpSp>
        <p:nvGrpSpPr>
          <p:cNvPr id="2" name="Group 2"/>
          <p:cNvGrpSpPr>
            <a:grpSpLocks/>
          </p:cNvGrpSpPr>
          <p:nvPr/>
        </p:nvGrpSpPr>
        <p:grpSpPr bwMode="auto">
          <a:xfrm>
            <a:off x="425450" y="1371600"/>
            <a:ext cx="3073400" cy="2514600"/>
            <a:chOff x="268" y="864"/>
            <a:chExt cx="1936" cy="1584"/>
          </a:xfrm>
        </p:grpSpPr>
        <p:sp>
          <p:nvSpPr>
            <p:cNvPr id="34955" name="Rectangle 3"/>
            <p:cNvSpPr>
              <a:spLocks noChangeArrowheads="1"/>
            </p:cNvSpPr>
            <p:nvPr/>
          </p:nvSpPr>
          <p:spPr bwMode="auto">
            <a:xfrm>
              <a:off x="268" y="864"/>
              <a:ext cx="1936" cy="1252"/>
            </a:xfrm>
            <a:prstGeom prst="rect">
              <a:avLst/>
            </a:prstGeom>
            <a:solidFill>
              <a:srgbClr val="FFFFCC"/>
            </a:solidFill>
            <a:ln w="12700">
              <a:solidFill>
                <a:srgbClr val="000000"/>
              </a:solidFill>
              <a:miter lim="800000"/>
              <a:headEnd/>
              <a:tailEnd/>
            </a:ln>
            <a:effectLst>
              <a:outerShdw dist="71842" dir="2700000" algn="ctr" rotWithShape="0">
                <a:schemeClr val="bg2"/>
              </a:outerShdw>
            </a:effectLst>
          </p:spPr>
          <p:txBody>
            <a:bodyPr wrap="none" anchor="ctr"/>
            <a:lstStyle/>
            <a:p>
              <a:pPr algn="ctr">
                <a:defRPr/>
              </a:pPr>
              <a:endParaRPr lang="en-US" b="1">
                <a:latin typeface="Arial" pitchFamily="34" charset="0"/>
                <a:cs typeface="Arial" pitchFamily="34" charset="0"/>
              </a:endParaRPr>
            </a:p>
          </p:txBody>
        </p:sp>
        <p:grpSp>
          <p:nvGrpSpPr>
            <p:cNvPr id="52364" name="Group 4"/>
            <p:cNvGrpSpPr>
              <a:grpSpLocks/>
            </p:cNvGrpSpPr>
            <p:nvPr/>
          </p:nvGrpSpPr>
          <p:grpSpPr bwMode="auto">
            <a:xfrm>
              <a:off x="416" y="996"/>
              <a:ext cx="1602" cy="973"/>
              <a:chOff x="416" y="652"/>
              <a:chExt cx="1602" cy="973"/>
            </a:xfrm>
          </p:grpSpPr>
          <p:sp>
            <p:nvSpPr>
              <p:cNvPr id="52403" name="Freeform 5"/>
              <p:cNvSpPr>
                <a:spLocks/>
              </p:cNvSpPr>
              <p:nvPr/>
            </p:nvSpPr>
            <p:spPr bwMode="auto">
              <a:xfrm>
                <a:off x="1899" y="652"/>
                <a:ext cx="119" cy="182"/>
              </a:xfrm>
              <a:custGeom>
                <a:avLst/>
                <a:gdLst>
                  <a:gd name="T0" fmla="*/ 28 w 119"/>
                  <a:gd name="T1" fmla="*/ 6 h 182"/>
                  <a:gd name="T2" fmla="*/ 10 w 119"/>
                  <a:gd name="T3" fmla="*/ 39 h 182"/>
                  <a:gd name="T4" fmla="*/ 19 w 119"/>
                  <a:gd name="T5" fmla="*/ 51 h 182"/>
                  <a:gd name="T6" fmla="*/ 10 w 119"/>
                  <a:gd name="T7" fmla="*/ 67 h 182"/>
                  <a:gd name="T8" fmla="*/ 15 w 119"/>
                  <a:gd name="T9" fmla="*/ 72 h 182"/>
                  <a:gd name="T10" fmla="*/ 12 w 119"/>
                  <a:gd name="T11" fmla="*/ 82 h 182"/>
                  <a:gd name="T12" fmla="*/ 12 w 119"/>
                  <a:gd name="T13" fmla="*/ 99 h 182"/>
                  <a:gd name="T14" fmla="*/ 0 w 119"/>
                  <a:gd name="T15" fmla="*/ 105 h 182"/>
                  <a:gd name="T16" fmla="*/ 4 w 119"/>
                  <a:gd name="T17" fmla="*/ 110 h 182"/>
                  <a:gd name="T18" fmla="*/ 29 w 119"/>
                  <a:gd name="T19" fmla="*/ 173 h 182"/>
                  <a:gd name="T20" fmla="*/ 49 w 119"/>
                  <a:gd name="T21" fmla="*/ 181 h 182"/>
                  <a:gd name="T22" fmla="*/ 48 w 119"/>
                  <a:gd name="T23" fmla="*/ 168 h 182"/>
                  <a:gd name="T24" fmla="*/ 57 w 119"/>
                  <a:gd name="T25" fmla="*/ 158 h 182"/>
                  <a:gd name="T26" fmla="*/ 54 w 119"/>
                  <a:gd name="T27" fmla="*/ 147 h 182"/>
                  <a:gd name="T28" fmla="*/ 78 w 119"/>
                  <a:gd name="T29" fmla="*/ 134 h 182"/>
                  <a:gd name="T30" fmla="*/ 79 w 119"/>
                  <a:gd name="T31" fmla="*/ 117 h 182"/>
                  <a:gd name="T32" fmla="*/ 93 w 119"/>
                  <a:gd name="T33" fmla="*/ 116 h 182"/>
                  <a:gd name="T34" fmla="*/ 105 w 119"/>
                  <a:gd name="T35" fmla="*/ 102 h 182"/>
                  <a:gd name="T36" fmla="*/ 118 w 119"/>
                  <a:gd name="T37" fmla="*/ 93 h 182"/>
                  <a:gd name="T38" fmla="*/ 118 w 119"/>
                  <a:gd name="T39" fmla="*/ 82 h 182"/>
                  <a:gd name="T40" fmla="*/ 99 w 119"/>
                  <a:gd name="T41" fmla="*/ 78 h 182"/>
                  <a:gd name="T42" fmla="*/ 96 w 119"/>
                  <a:gd name="T43" fmla="*/ 66 h 182"/>
                  <a:gd name="T44" fmla="*/ 78 w 119"/>
                  <a:gd name="T45" fmla="*/ 64 h 182"/>
                  <a:gd name="T46" fmla="*/ 62 w 119"/>
                  <a:gd name="T47" fmla="*/ 11 h 182"/>
                  <a:gd name="T48" fmla="*/ 56 w 119"/>
                  <a:gd name="T49" fmla="*/ 0 h 182"/>
                  <a:gd name="T50" fmla="*/ 37 w 119"/>
                  <a:gd name="T51" fmla="*/ 5 h 182"/>
                  <a:gd name="T52" fmla="*/ 34 w 119"/>
                  <a:gd name="T53" fmla="*/ 10 h 182"/>
                  <a:gd name="T54" fmla="*/ 28 w 119"/>
                  <a:gd name="T55" fmla="*/ 6 h 1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9"/>
                  <a:gd name="T85" fmla="*/ 0 h 182"/>
                  <a:gd name="T86" fmla="*/ 119 w 119"/>
                  <a:gd name="T87" fmla="*/ 182 h 1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9" h="182">
                    <a:moveTo>
                      <a:pt x="28" y="6"/>
                    </a:moveTo>
                    <a:lnTo>
                      <a:pt x="10" y="39"/>
                    </a:lnTo>
                    <a:lnTo>
                      <a:pt x="19" y="51"/>
                    </a:lnTo>
                    <a:lnTo>
                      <a:pt x="10" y="67"/>
                    </a:lnTo>
                    <a:lnTo>
                      <a:pt x="15" y="72"/>
                    </a:lnTo>
                    <a:lnTo>
                      <a:pt x="12" y="82"/>
                    </a:lnTo>
                    <a:lnTo>
                      <a:pt x="12" y="99"/>
                    </a:lnTo>
                    <a:lnTo>
                      <a:pt x="0" y="105"/>
                    </a:lnTo>
                    <a:lnTo>
                      <a:pt x="4" y="110"/>
                    </a:lnTo>
                    <a:lnTo>
                      <a:pt x="29" y="173"/>
                    </a:lnTo>
                    <a:lnTo>
                      <a:pt x="49" y="181"/>
                    </a:lnTo>
                    <a:lnTo>
                      <a:pt x="48" y="168"/>
                    </a:lnTo>
                    <a:lnTo>
                      <a:pt x="57" y="158"/>
                    </a:lnTo>
                    <a:lnTo>
                      <a:pt x="54" y="147"/>
                    </a:lnTo>
                    <a:lnTo>
                      <a:pt x="78" y="134"/>
                    </a:lnTo>
                    <a:lnTo>
                      <a:pt x="79" y="117"/>
                    </a:lnTo>
                    <a:lnTo>
                      <a:pt x="93" y="116"/>
                    </a:lnTo>
                    <a:lnTo>
                      <a:pt x="105" y="102"/>
                    </a:lnTo>
                    <a:lnTo>
                      <a:pt x="118" y="93"/>
                    </a:lnTo>
                    <a:lnTo>
                      <a:pt x="118" y="82"/>
                    </a:lnTo>
                    <a:lnTo>
                      <a:pt x="99" y="78"/>
                    </a:lnTo>
                    <a:lnTo>
                      <a:pt x="96" y="66"/>
                    </a:lnTo>
                    <a:lnTo>
                      <a:pt x="78" y="64"/>
                    </a:lnTo>
                    <a:lnTo>
                      <a:pt x="62" y="11"/>
                    </a:lnTo>
                    <a:lnTo>
                      <a:pt x="56" y="0"/>
                    </a:lnTo>
                    <a:lnTo>
                      <a:pt x="37" y="5"/>
                    </a:lnTo>
                    <a:lnTo>
                      <a:pt x="34" y="10"/>
                    </a:lnTo>
                    <a:lnTo>
                      <a:pt x="28" y="6"/>
                    </a:lnTo>
                  </a:path>
                </a:pathLst>
              </a:custGeom>
              <a:solidFill>
                <a:srgbClr val="F6BF69"/>
              </a:solidFill>
              <a:ln w="12700" cap="rnd">
                <a:solidFill>
                  <a:srgbClr val="000000"/>
                </a:solidFill>
                <a:round/>
                <a:headEnd/>
                <a:tailEnd/>
              </a:ln>
            </p:spPr>
            <p:txBody>
              <a:bodyPr/>
              <a:lstStyle/>
              <a:p>
                <a:pPr algn="ctr"/>
                <a:endParaRPr lang="en-US" b="1"/>
              </a:p>
            </p:txBody>
          </p:sp>
          <p:grpSp>
            <p:nvGrpSpPr>
              <p:cNvPr id="52404" name="Group 6"/>
              <p:cNvGrpSpPr>
                <a:grpSpLocks/>
              </p:cNvGrpSpPr>
              <p:nvPr/>
            </p:nvGrpSpPr>
            <p:grpSpPr bwMode="auto">
              <a:xfrm>
                <a:off x="416" y="666"/>
                <a:ext cx="1570" cy="959"/>
                <a:chOff x="416" y="666"/>
                <a:chExt cx="1570" cy="959"/>
              </a:xfrm>
            </p:grpSpPr>
            <p:sp>
              <p:nvSpPr>
                <p:cNvPr id="52405" name="Freeform 7"/>
                <p:cNvSpPr>
                  <a:spLocks/>
                </p:cNvSpPr>
                <p:nvPr/>
              </p:nvSpPr>
              <p:spPr bwMode="auto">
                <a:xfrm>
                  <a:off x="1723" y="1009"/>
                  <a:ext cx="153" cy="63"/>
                </a:xfrm>
                <a:custGeom>
                  <a:avLst/>
                  <a:gdLst>
                    <a:gd name="T0" fmla="*/ 0 w 153"/>
                    <a:gd name="T1" fmla="*/ 21 h 63"/>
                    <a:gd name="T2" fmla="*/ 113 w 153"/>
                    <a:gd name="T3" fmla="*/ 0 h 63"/>
                    <a:gd name="T4" fmla="*/ 132 w 153"/>
                    <a:gd name="T5" fmla="*/ 42 h 63"/>
                    <a:gd name="T6" fmla="*/ 151 w 153"/>
                    <a:gd name="T7" fmla="*/ 38 h 63"/>
                    <a:gd name="T8" fmla="*/ 152 w 153"/>
                    <a:gd name="T9" fmla="*/ 59 h 63"/>
                    <a:gd name="T10" fmla="*/ 136 w 153"/>
                    <a:gd name="T11" fmla="*/ 62 h 63"/>
                    <a:gd name="T12" fmla="*/ 122 w 153"/>
                    <a:gd name="T13" fmla="*/ 48 h 63"/>
                    <a:gd name="T14" fmla="*/ 113 w 153"/>
                    <a:gd name="T15" fmla="*/ 31 h 63"/>
                    <a:gd name="T16" fmla="*/ 111 w 153"/>
                    <a:gd name="T17" fmla="*/ 8 h 63"/>
                    <a:gd name="T18" fmla="*/ 105 w 153"/>
                    <a:gd name="T19" fmla="*/ 20 h 63"/>
                    <a:gd name="T20" fmla="*/ 113 w 153"/>
                    <a:gd name="T21" fmla="*/ 55 h 63"/>
                    <a:gd name="T22" fmla="*/ 79 w 153"/>
                    <a:gd name="T23" fmla="*/ 60 h 63"/>
                    <a:gd name="T24" fmla="*/ 78 w 153"/>
                    <a:gd name="T25" fmla="*/ 34 h 63"/>
                    <a:gd name="T26" fmla="*/ 58 w 153"/>
                    <a:gd name="T27" fmla="*/ 23 h 63"/>
                    <a:gd name="T28" fmla="*/ 41 w 153"/>
                    <a:gd name="T29" fmla="*/ 20 h 63"/>
                    <a:gd name="T30" fmla="*/ 5 w 153"/>
                    <a:gd name="T31" fmla="*/ 38 h 63"/>
                    <a:gd name="T32" fmla="*/ 0 w 153"/>
                    <a:gd name="T33" fmla="*/ 21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63"/>
                    <a:gd name="T53" fmla="*/ 153 w 153"/>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63">
                      <a:moveTo>
                        <a:pt x="0" y="21"/>
                      </a:moveTo>
                      <a:lnTo>
                        <a:pt x="113" y="0"/>
                      </a:lnTo>
                      <a:lnTo>
                        <a:pt x="132" y="42"/>
                      </a:lnTo>
                      <a:lnTo>
                        <a:pt x="151" y="38"/>
                      </a:lnTo>
                      <a:lnTo>
                        <a:pt x="152" y="59"/>
                      </a:lnTo>
                      <a:lnTo>
                        <a:pt x="136" y="62"/>
                      </a:lnTo>
                      <a:lnTo>
                        <a:pt x="122" y="48"/>
                      </a:lnTo>
                      <a:lnTo>
                        <a:pt x="113" y="31"/>
                      </a:lnTo>
                      <a:lnTo>
                        <a:pt x="111" y="8"/>
                      </a:lnTo>
                      <a:lnTo>
                        <a:pt x="105" y="20"/>
                      </a:lnTo>
                      <a:lnTo>
                        <a:pt x="113" y="55"/>
                      </a:lnTo>
                      <a:lnTo>
                        <a:pt x="79" y="60"/>
                      </a:lnTo>
                      <a:lnTo>
                        <a:pt x="78" y="34"/>
                      </a:lnTo>
                      <a:lnTo>
                        <a:pt x="58" y="23"/>
                      </a:lnTo>
                      <a:lnTo>
                        <a:pt x="41" y="20"/>
                      </a:lnTo>
                      <a:lnTo>
                        <a:pt x="5" y="38"/>
                      </a:lnTo>
                      <a:lnTo>
                        <a:pt x="0" y="21"/>
                      </a:lnTo>
                    </a:path>
                  </a:pathLst>
                </a:custGeom>
                <a:solidFill>
                  <a:srgbClr val="F6BF69"/>
                </a:solidFill>
                <a:ln w="12700" cap="rnd">
                  <a:solidFill>
                    <a:srgbClr val="000000"/>
                  </a:solidFill>
                  <a:round/>
                  <a:headEnd/>
                  <a:tailEnd/>
                </a:ln>
              </p:spPr>
              <p:txBody>
                <a:bodyPr/>
                <a:lstStyle/>
                <a:p>
                  <a:pPr algn="ctr"/>
                  <a:endParaRPr lang="en-US" b="1"/>
                </a:p>
              </p:txBody>
            </p:sp>
            <p:sp>
              <p:nvSpPr>
                <p:cNvPr id="52406" name="Freeform 8"/>
                <p:cNvSpPr>
                  <a:spLocks/>
                </p:cNvSpPr>
                <p:nvPr/>
              </p:nvSpPr>
              <p:spPr bwMode="auto">
                <a:xfrm>
                  <a:off x="483" y="666"/>
                  <a:ext cx="202" cy="148"/>
                </a:xfrm>
                <a:custGeom>
                  <a:avLst/>
                  <a:gdLst>
                    <a:gd name="T0" fmla="*/ 51 w 202"/>
                    <a:gd name="T1" fmla="*/ 0 h 148"/>
                    <a:gd name="T2" fmla="*/ 92 w 202"/>
                    <a:gd name="T3" fmla="*/ 11 h 148"/>
                    <a:gd name="T4" fmla="*/ 124 w 202"/>
                    <a:gd name="T5" fmla="*/ 19 h 148"/>
                    <a:gd name="T6" fmla="*/ 139 w 202"/>
                    <a:gd name="T7" fmla="*/ 22 h 148"/>
                    <a:gd name="T8" fmla="*/ 155 w 202"/>
                    <a:gd name="T9" fmla="*/ 24 h 148"/>
                    <a:gd name="T10" fmla="*/ 176 w 202"/>
                    <a:gd name="T11" fmla="*/ 28 h 148"/>
                    <a:gd name="T12" fmla="*/ 201 w 202"/>
                    <a:gd name="T13" fmla="*/ 33 h 148"/>
                    <a:gd name="T14" fmla="*/ 185 w 202"/>
                    <a:gd name="T15" fmla="*/ 147 h 148"/>
                    <a:gd name="T16" fmla="*/ 107 w 202"/>
                    <a:gd name="T17" fmla="*/ 131 h 148"/>
                    <a:gd name="T18" fmla="*/ 96 w 202"/>
                    <a:gd name="T19" fmla="*/ 138 h 148"/>
                    <a:gd name="T20" fmla="*/ 82 w 202"/>
                    <a:gd name="T21" fmla="*/ 127 h 148"/>
                    <a:gd name="T22" fmla="*/ 69 w 202"/>
                    <a:gd name="T23" fmla="*/ 138 h 148"/>
                    <a:gd name="T24" fmla="*/ 58 w 202"/>
                    <a:gd name="T25" fmla="*/ 128 h 148"/>
                    <a:gd name="T26" fmla="*/ 26 w 202"/>
                    <a:gd name="T27" fmla="*/ 127 h 148"/>
                    <a:gd name="T28" fmla="*/ 30 w 202"/>
                    <a:gd name="T29" fmla="*/ 108 h 148"/>
                    <a:gd name="T30" fmla="*/ 7 w 202"/>
                    <a:gd name="T31" fmla="*/ 106 h 148"/>
                    <a:gd name="T32" fmla="*/ 5 w 202"/>
                    <a:gd name="T33" fmla="*/ 96 h 148"/>
                    <a:gd name="T34" fmla="*/ 10 w 202"/>
                    <a:gd name="T35" fmla="*/ 84 h 148"/>
                    <a:gd name="T36" fmla="*/ 4 w 202"/>
                    <a:gd name="T37" fmla="*/ 74 h 148"/>
                    <a:gd name="T38" fmla="*/ 5 w 202"/>
                    <a:gd name="T39" fmla="*/ 46 h 148"/>
                    <a:gd name="T40" fmla="*/ 0 w 202"/>
                    <a:gd name="T41" fmla="*/ 24 h 148"/>
                    <a:gd name="T42" fmla="*/ 3 w 202"/>
                    <a:gd name="T43" fmla="*/ 15 h 148"/>
                    <a:gd name="T44" fmla="*/ 13 w 202"/>
                    <a:gd name="T45" fmla="*/ 19 h 148"/>
                    <a:gd name="T46" fmla="*/ 24 w 202"/>
                    <a:gd name="T47" fmla="*/ 32 h 148"/>
                    <a:gd name="T48" fmla="*/ 43 w 202"/>
                    <a:gd name="T49" fmla="*/ 34 h 148"/>
                    <a:gd name="T50" fmla="*/ 49 w 202"/>
                    <a:gd name="T51" fmla="*/ 45 h 148"/>
                    <a:gd name="T52" fmla="*/ 39 w 202"/>
                    <a:gd name="T53" fmla="*/ 45 h 148"/>
                    <a:gd name="T54" fmla="*/ 38 w 202"/>
                    <a:gd name="T55" fmla="*/ 54 h 148"/>
                    <a:gd name="T56" fmla="*/ 43 w 202"/>
                    <a:gd name="T57" fmla="*/ 55 h 148"/>
                    <a:gd name="T58" fmla="*/ 46 w 202"/>
                    <a:gd name="T59" fmla="*/ 64 h 148"/>
                    <a:gd name="T60" fmla="*/ 34 w 202"/>
                    <a:gd name="T61" fmla="*/ 71 h 148"/>
                    <a:gd name="T62" fmla="*/ 34 w 202"/>
                    <a:gd name="T63" fmla="*/ 77 h 148"/>
                    <a:gd name="T64" fmla="*/ 47 w 202"/>
                    <a:gd name="T65" fmla="*/ 77 h 148"/>
                    <a:gd name="T66" fmla="*/ 51 w 202"/>
                    <a:gd name="T67" fmla="*/ 61 h 148"/>
                    <a:gd name="T68" fmla="*/ 61 w 202"/>
                    <a:gd name="T69" fmla="*/ 52 h 148"/>
                    <a:gd name="T70" fmla="*/ 49 w 202"/>
                    <a:gd name="T71" fmla="*/ 27 h 148"/>
                    <a:gd name="T72" fmla="*/ 56 w 202"/>
                    <a:gd name="T73" fmla="*/ 19 h 148"/>
                    <a:gd name="T74" fmla="*/ 51 w 202"/>
                    <a:gd name="T75" fmla="*/ 0 h 1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2"/>
                    <a:gd name="T115" fmla="*/ 0 h 148"/>
                    <a:gd name="T116" fmla="*/ 202 w 202"/>
                    <a:gd name="T117" fmla="*/ 148 h 1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2" h="148">
                      <a:moveTo>
                        <a:pt x="51" y="0"/>
                      </a:moveTo>
                      <a:lnTo>
                        <a:pt x="92" y="11"/>
                      </a:lnTo>
                      <a:lnTo>
                        <a:pt x="124" y="19"/>
                      </a:lnTo>
                      <a:lnTo>
                        <a:pt x="139" y="22"/>
                      </a:lnTo>
                      <a:lnTo>
                        <a:pt x="155" y="24"/>
                      </a:lnTo>
                      <a:lnTo>
                        <a:pt x="176" y="28"/>
                      </a:lnTo>
                      <a:lnTo>
                        <a:pt x="201" y="33"/>
                      </a:lnTo>
                      <a:lnTo>
                        <a:pt x="185" y="147"/>
                      </a:lnTo>
                      <a:lnTo>
                        <a:pt x="107" y="131"/>
                      </a:lnTo>
                      <a:lnTo>
                        <a:pt x="96" y="138"/>
                      </a:lnTo>
                      <a:lnTo>
                        <a:pt x="82" y="127"/>
                      </a:lnTo>
                      <a:lnTo>
                        <a:pt x="69" y="138"/>
                      </a:lnTo>
                      <a:lnTo>
                        <a:pt x="58" y="128"/>
                      </a:lnTo>
                      <a:lnTo>
                        <a:pt x="26" y="127"/>
                      </a:lnTo>
                      <a:lnTo>
                        <a:pt x="30" y="108"/>
                      </a:lnTo>
                      <a:lnTo>
                        <a:pt x="7" y="106"/>
                      </a:lnTo>
                      <a:lnTo>
                        <a:pt x="5" y="96"/>
                      </a:lnTo>
                      <a:lnTo>
                        <a:pt x="10" y="84"/>
                      </a:lnTo>
                      <a:lnTo>
                        <a:pt x="4" y="74"/>
                      </a:lnTo>
                      <a:lnTo>
                        <a:pt x="5" y="46"/>
                      </a:lnTo>
                      <a:lnTo>
                        <a:pt x="0" y="24"/>
                      </a:lnTo>
                      <a:lnTo>
                        <a:pt x="3" y="15"/>
                      </a:lnTo>
                      <a:lnTo>
                        <a:pt x="13" y="19"/>
                      </a:lnTo>
                      <a:lnTo>
                        <a:pt x="24" y="32"/>
                      </a:lnTo>
                      <a:lnTo>
                        <a:pt x="43" y="34"/>
                      </a:lnTo>
                      <a:lnTo>
                        <a:pt x="49" y="45"/>
                      </a:lnTo>
                      <a:lnTo>
                        <a:pt x="39" y="45"/>
                      </a:lnTo>
                      <a:lnTo>
                        <a:pt x="38" y="54"/>
                      </a:lnTo>
                      <a:lnTo>
                        <a:pt x="43" y="55"/>
                      </a:lnTo>
                      <a:lnTo>
                        <a:pt x="46" y="64"/>
                      </a:lnTo>
                      <a:lnTo>
                        <a:pt x="34" y="71"/>
                      </a:lnTo>
                      <a:lnTo>
                        <a:pt x="34" y="77"/>
                      </a:lnTo>
                      <a:lnTo>
                        <a:pt x="47" y="77"/>
                      </a:lnTo>
                      <a:lnTo>
                        <a:pt x="51" y="61"/>
                      </a:lnTo>
                      <a:lnTo>
                        <a:pt x="61" y="52"/>
                      </a:lnTo>
                      <a:lnTo>
                        <a:pt x="49" y="27"/>
                      </a:lnTo>
                      <a:lnTo>
                        <a:pt x="56" y="19"/>
                      </a:lnTo>
                      <a:lnTo>
                        <a:pt x="51" y="0"/>
                      </a:lnTo>
                    </a:path>
                  </a:pathLst>
                </a:custGeom>
                <a:solidFill>
                  <a:srgbClr val="F6BF69"/>
                </a:solidFill>
                <a:ln w="12700" cap="rnd">
                  <a:solidFill>
                    <a:srgbClr val="000000"/>
                  </a:solidFill>
                  <a:round/>
                  <a:headEnd/>
                  <a:tailEnd/>
                </a:ln>
              </p:spPr>
              <p:txBody>
                <a:bodyPr/>
                <a:lstStyle/>
                <a:p>
                  <a:pPr algn="ctr"/>
                  <a:endParaRPr lang="en-US" b="1"/>
                </a:p>
              </p:txBody>
            </p:sp>
            <p:sp>
              <p:nvSpPr>
                <p:cNvPr id="52407" name="Freeform 9"/>
                <p:cNvSpPr>
                  <a:spLocks/>
                </p:cNvSpPr>
                <p:nvPr/>
              </p:nvSpPr>
              <p:spPr bwMode="auto">
                <a:xfrm>
                  <a:off x="436" y="772"/>
                  <a:ext cx="251" cy="192"/>
                </a:xfrm>
                <a:custGeom>
                  <a:avLst/>
                  <a:gdLst>
                    <a:gd name="T0" fmla="*/ 55 w 251"/>
                    <a:gd name="T1" fmla="*/ 0 h 192"/>
                    <a:gd name="T2" fmla="*/ 47 w 251"/>
                    <a:gd name="T3" fmla="*/ 4 h 192"/>
                    <a:gd name="T4" fmla="*/ 43 w 251"/>
                    <a:gd name="T5" fmla="*/ 21 h 192"/>
                    <a:gd name="T6" fmla="*/ 38 w 251"/>
                    <a:gd name="T7" fmla="*/ 35 h 192"/>
                    <a:gd name="T8" fmla="*/ 35 w 251"/>
                    <a:gd name="T9" fmla="*/ 46 h 192"/>
                    <a:gd name="T10" fmla="*/ 30 w 251"/>
                    <a:gd name="T11" fmla="*/ 59 h 192"/>
                    <a:gd name="T12" fmla="*/ 25 w 251"/>
                    <a:gd name="T13" fmla="*/ 71 h 192"/>
                    <a:gd name="T14" fmla="*/ 19 w 251"/>
                    <a:gd name="T15" fmla="*/ 85 h 192"/>
                    <a:gd name="T16" fmla="*/ 10 w 251"/>
                    <a:gd name="T17" fmla="*/ 100 h 192"/>
                    <a:gd name="T18" fmla="*/ 0 w 251"/>
                    <a:gd name="T19" fmla="*/ 116 h 192"/>
                    <a:gd name="T20" fmla="*/ 0 w 251"/>
                    <a:gd name="T21" fmla="*/ 149 h 192"/>
                    <a:gd name="T22" fmla="*/ 140 w 251"/>
                    <a:gd name="T23" fmla="*/ 177 h 192"/>
                    <a:gd name="T24" fmla="*/ 205 w 251"/>
                    <a:gd name="T25" fmla="*/ 191 h 192"/>
                    <a:gd name="T26" fmla="*/ 218 w 251"/>
                    <a:gd name="T27" fmla="*/ 125 h 192"/>
                    <a:gd name="T28" fmla="*/ 227 w 251"/>
                    <a:gd name="T29" fmla="*/ 119 h 192"/>
                    <a:gd name="T30" fmla="*/ 219 w 251"/>
                    <a:gd name="T31" fmla="*/ 104 h 192"/>
                    <a:gd name="T32" fmla="*/ 223 w 251"/>
                    <a:gd name="T33" fmla="*/ 89 h 192"/>
                    <a:gd name="T34" fmla="*/ 250 w 251"/>
                    <a:gd name="T35" fmla="*/ 64 h 192"/>
                    <a:gd name="T36" fmla="*/ 231 w 251"/>
                    <a:gd name="T37" fmla="*/ 41 h 192"/>
                    <a:gd name="T38" fmla="*/ 154 w 251"/>
                    <a:gd name="T39" fmla="*/ 24 h 192"/>
                    <a:gd name="T40" fmla="*/ 143 w 251"/>
                    <a:gd name="T41" fmla="*/ 31 h 192"/>
                    <a:gd name="T42" fmla="*/ 129 w 251"/>
                    <a:gd name="T43" fmla="*/ 20 h 192"/>
                    <a:gd name="T44" fmla="*/ 117 w 251"/>
                    <a:gd name="T45" fmla="*/ 32 h 192"/>
                    <a:gd name="T46" fmla="*/ 105 w 251"/>
                    <a:gd name="T47" fmla="*/ 20 h 192"/>
                    <a:gd name="T48" fmla="*/ 74 w 251"/>
                    <a:gd name="T49" fmla="*/ 20 h 192"/>
                    <a:gd name="T50" fmla="*/ 78 w 251"/>
                    <a:gd name="T51" fmla="*/ 2 h 192"/>
                    <a:gd name="T52" fmla="*/ 55 w 251"/>
                    <a:gd name="T53" fmla="*/ 0 h 1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
                    <a:gd name="T82" fmla="*/ 0 h 192"/>
                    <a:gd name="T83" fmla="*/ 251 w 251"/>
                    <a:gd name="T84" fmla="*/ 192 h 1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 h="192">
                      <a:moveTo>
                        <a:pt x="55" y="0"/>
                      </a:moveTo>
                      <a:lnTo>
                        <a:pt x="47" y="4"/>
                      </a:lnTo>
                      <a:lnTo>
                        <a:pt x="43" y="21"/>
                      </a:lnTo>
                      <a:lnTo>
                        <a:pt x="38" y="35"/>
                      </a:lnTo>
                      <a:lnTo>
                        <a:pt x="35" y="46"/>
                      </a:lnTo>
                      <a:lnTo>
                        <a:pt x="30" y="59"/>
                      </a:lnTo>
                      <a:lnTo>
                        <a:pt x="25" y="71"/>
                      </a:lnTo>
                      <a:lnTo>
                        <a:pt x="19" y="85"/>
                      </a:lnTo>
                      <a:lnTo>
                        <a:pt x="10" y="100"/>
                      </a:lnTo>
                      <a:lnTo>
                        <a:pt x="0" y="116"/>
                      </a:lnTo>
                      <a:lnTo>
                        <a:pt x="0" y="149"/>
                      </a:lnTo>
                      <a:lnTo>
                        <a:pt x="140" y="177"/>
                      </a:lnTo>
                      <a:lnTo>
                        <a:pt x="205" y="191"/>
                      </a:lnTo>
                      <a:lnTo>
                        <a:pt x="218" y="125"/>
                      </a:lnTo>
                      <a:lnTo>
                        <a:pt x="227" y="119"/>
                      </a:lnTo>
                      <a:lnTo>
                        <a:pt x="219" y="104"/>
                      </a:lnTo>
                      <a:lnTo>
                        <a:pt x="223" y="89"/>
                      </a:lnTo>
                      <a:lnTo>
                        <a:pt x="250" y="64"/>
                      </a:lnTo>
                      <a:lnTo>
                        <a:pt x="231" y="41"/>
                      </a:lnTo>
                      <a:lnTo>
                        <a:pt x="154" y="24"/>
                      </a:lnTo>
                      <a:lnTo>
                        <a:pt x="143" y="31"/>
                      </a:lnTo>
                      <a:lnTo>
                        <a:pt x="129" y="20"/>
                      </a:lnTo>
                      <a:lnTo>
                        <a:pt x="117" y="32"/>
                      </a:lnTo>
                      <a:lnTo>
                        <a:pt x="105" y="20"/>
                      </a:lnTo>
                      <a:lnTo>
                        <a:pt x="74" y="20"/>
                      </a:lnTo>
                      <a:lnTo>
                        <a:pt x="78" y="2"/>
                      </a:lnTo>
                      <a:lnTo>
                        <a:pt x="55" y="0"/>
                      </a:lnTo>
                    </a:path>
                  </a:pathLst>
                </a:custGeom>
                <a:solidFill>
                  <a:srgbClr val="F6BF69"/>
                </a:solidFill>
                <a:ln w="12700" cap="rnd">
                  <a:solidFill>
                    <a:srgbClr val="000000"/>
                  </a:solidFill>
                  <a:round/>
                  <a:headEnd/>
                  <a:tailEnd/>
                </a:ln>
              </p:spPr>
              <p:txBody>
                <a:bodyPr/>
                <a:lstStyle/>
                <a:p>
                  <a:pPr algn="ctr"/>
                  <a:endParaRPr lang="en-US" b="1"/>
                </a:p>
              </p:txBody>
            </p:sp>
            <p:sp>
              <p:nvSpPr>
                <p:cNvPr id="52408" name="Freeform 10"/>
                <p:cNvSpPr>
                  <a:spLocks/>
                </p:cNvSpPr>
                <p:nvPr/>
              </p:nvSpPr>
              <p:spPr bwMode="auto">
                <a:xfrm>
                  <a:off x="416" y="919"/>
                  <a:ext cx="264" cy="408"/>
                </a:xfrm>
                <a:custGeom>
                  <a:avLst/>
                  <a:gdLst>
                    <a:gd name="T0" fmla="*/ 20 w 264"/>
                    <a:gd name="T1" fmla="*/ 0 h 408"/>
                    <a:gd name="T2" fmla="*/ 141 w 264"/>
                    <a:gd name="T3" fmla="*/ 24 h 408"/>
                    <a:gd name="T4" fmla="*/ 115 w 264"/>
                    <a:gd name="T5" fmla="*/ 144 h 408"/>
                    <a:gd name="T6" fmla="*/ 251 w 264"/>
                    <a:gd name="T7" fmla="*/ 327 h 408"/>
                    <a:gd name="T8" fmla="*/ 263 w 264"/>
                    <a:gd name="T9" fmla="*/ 350 h 408"/>
                    <a:gd name="T10" fmla="*/ 250 w 264"/>
                    <a:gd name="T11" fmla="*/ 361 h 408"/>
                    <a:gd name="T12" fmla="*/ 242 w 264"/>
                    <a:gd name="T13" fmla="*/ 381 h 408"/>
                    <a:gd name="T14" fmla="*/ 234 w 264"/>
                    <a:gd name="T15" fmla="*/ 393 h 408"/>
                    <a:gd name="T16" fmla="*/ 242 w 264"/>
                    <a:gd name="T17" fmla="*/ 404 h 408"/>
                    <a:gd name="T18" fmla="*/ 228 w 264"/>
                    <a:gd name="T19" fmla="*/ 407 h 408"/>
                    <a:gd name="T20" fmla="*/ 148 w 264"/>
                    <a:gd name="T21" fmla="*/ 404 h 408"/>
                    <a:gd name="T22" fmla="*/ 143 w 264"/>
                    <a:gd name="T23" fmla="*/ 381 h 408"/>
                    <a:gd name="T24" fmla="*/ 129 w 264"/>
                    <a:gd name="T25" fmla="*/ 364 h 408"/>
                    <a:gd name="T26" fmla="*/ 119 w 264"/>
                    <a:gd name="T27" fmla="*/ 357 h 408"/>
                    <a:gd name="T28" fmla="*/ 116 w 264"/>
                    <a:gd name="T29" fmla="*/ 345 h 408"/>
                    <a:gd name="T30" fmla="*/ 108 w 264"/>
                    <a:gd name="T31" fmla="*/ 338 h 408"/>
                    <a:gd name="T32" fmla="*/ 99 w 264"/>
                    <a:gd name="T33" fmla="*/ 330 h 408"/>
                    <a:gd name="T34" fmla="*/ 97 w 264"/>
                    <a:gd name="T35" fmla="*/ 320 h 408"/>
                    <a:gd name="T36" fmla="*/ 89 w 264"/>
                    <a:gd name="T37" fmla="*/ 314 h 408"/>
                    <a:gd name="T38" fmla="*/ 76 w 264"/>
                    <a:gd name="T39" fmla="*/ 317 h 408"/>
                    <a:gd name="T40" fmla="*/ 62 w 264"/>
                    <a:gd name="T41" fmla="*/ 312 h 408"/>
                    <a:gd name="T42" fmla="*/ 62 w 264"/>
                    <a:gd name="T43" fmla="*/ 307 h 408"/>
                    <a:gd name="T44" fmla="*/ 62 w 264"/>
                    <a:gd name="T45" fmla="*/ 296 h 408"/>
                    <a:gd name="T46" fmla="*/ 56 w 264"/>
                    <a:gd name="T47" fmla="*/ 284 h 408"/>
                    <a:gd name="T48" fmla="*/ 56 w 264"/>
                    <a:gd name="T49" fmla="*/ 273 h 408"/>
                    <a:gd name="T50" fmla="*/ 49 w 264"/>
                    <a:gd name="T51" fmla="*/ 264 h 408"/>
                    <a:gd name="T52" fmla="*/ 51 w 264"/>
                    <a:gd name="T53" fmla="*/ 256 h 408"/>
                    <a:gd name="T54" fmla="*/ 34 w 264"/>
                    <a:gd name="T55" fmla="*/ 235 h 408"/>
                    <a:gd name="T56" fmla="*/ 34 w 264"/>
                    <a:gd name="T57" fmla="*/ 223 h 408"/>
                    <a:gd name="T58" fmla="*/ 43 w 264"/>
                    <a:gd name="T59" fmla="*/ 219 h 408"/>
                    <a:gd name="T60" fmla="*/ 43 w 264"/>
                    <a:gd name="T61" fmla="*/ 211 h 408"/>
                    <a:gd name="T62" fmla="*/ 34 w 264"/>
                    <a:gd name="T63" fmla="*/ 209 h 408"/>
                    <a:gd name="T64" fmla="*/ 30 w 264"/>
                    <a:gd name="T65" fmla="*/ 198 h 408"/>
                    <a:gd name="T66" fmla="*/ 25 w 264"/>
                    <a:gd name="T67" fmla="*/ 178 h 408"/>
                    <a:gd name="T68" fmla="*/ 38 w 264"/>
                    <a:gd name="T69" fmla="*/ 189 h 408"/>
                    <a:gd name="T70" fmla="*/ 33 w 264"/>
                    <a:gd name="T71" fmla="*/ 175 h 408"/>
                    <a:gd name="T72" fmla="*/ 43 w 264"/>
                    <a:gd name="T73" fmla="*/ 175 h 408"/>
                    <a:gd name="T74" fmla="*/ 43 w 264"/>
                    <a:gd name="T75" fmla="*/ 165 h 408"/>
                    <a:gd name="T76" fmla="*/ 33 w 264"/>
                    <a:gd name="T77" fmla="*/ 158 h 408"/>
                    <a:gd name="T78" fmla="*/ 29 w 264"/>
                    <a:gd name="T79" fmla="*/ 167 h 408"/>
                    <a:gd name="T80" fmla="*/ 20 w 264"/>
                    <a:gd name="T81" fmla="*/ 164 h 408"/>
                    <a:gd name="T82" fmla="*/ 3 w 264"/>
                    <a:gd name="T83" fmla="*/ 118 h 408"/>
                    <a:gd name="T84" fmla="*/ 8 w 264"/>
                    <a:gd name="T85" fmla="*/ 86 h 408"/>
                    <a:gd name="T86" fmla="*/ 0 w 264"/>
                    <a:gd name="T87" fmla="*/ 67 h 408"/>
                    <a:gd name="T88" fmla="*/ 4 w 264"/>
                    <a:gd name="T89" fmla="*/ 53 h 408"/>
                    <a:gd name="T90" fmla="*/ 12 w 264"/>
                    <a:gd name="T91" fmla="*/ 50 h 408"/>
                    <a:gd name="T92" fmla="*/ 20 w 264"/>
                    <a:gd name="T93" fmla="*/ 28 h 408"/>
                    <a:gd name="T94" fmla="*/ 20 w 264"/>
                    <a:gd name="T95" fmla="*/ 0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4"/>
                    <a:gd name="T145" fmla="*/ 0 h 408"/>
                    <a:gd name="T146" fmla="*/ 264 w 264"/>
                    <a:gd name="T147" fmla="*/ 408 h 4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4" h="408">
                      <a:moveTo>
                        <a:pt x="20" y="0"/>
                      </a:moveTo>
                      <a:lnTo>
                        <a:pt x="141" y="24"/>
                      </a:lnTo>
                      <a:lnTo>
                        <a:pt x="115" y="144"/>
                      </a:lnTo>
                      <a:lnTo>
                        <a:pt x="251" y="327"/>
                      </a:lnTo>
                      <a:lnTo>
                        <a:pt x="263" y="350"/>
                      </a:lnTo>
                      <a:lnTo>
                        <a:pt x="250" y="361"/>
                      </a:lnTo>
                      <a:lnTo>
                        <a:pt x="242" y="381"/>
                      </a:lnTo>
                      <a:lnTo>
                        <a:pt x="234" y="393"/>
                      </a:lnTo>
                      <a:lnTo>
                        <a:pt x="242" y="404"/>
                      </a:lnTo>
                      <a:lnTo>
                        <a:pt x="228" y="407"/>
                      </a:lnTo>
                      <a:lnTo>
                        <a:pt x="148" y="404"/>
                      </a:lnTo>
                      <a:lnTo>
                        <a:pt x="143" y="381"/>
                      </a:lnTo>
                      <a:lnTo>
                        <a:pt x="129" y="364"/>
                      </a:lnTo>
                      <a:lnTo>
                        <a:pt x="119" y="357"/>
                      </a:lnTo>
                      <a:lnTo>
                        <a:pt x="116" y="345"/>
                      </a:lnTo>
                      <a:lnTo>
                        <a:pt x="108" y="338"/>
                      </a:lnTo>
                      <a:lnTo>
                        <a:pt x="99" y="330"/>
                      </a:lnTo>
                      <a:lnTo>
                        <a:pt x="97" y="320"/>
                      </a:lnTo>
                      <a:lnTo>
                        <a:pt x="89" y="314"/>
                      </a:lnTo>
                      <a:lnTo>
                        <a:pt x="76" y="317"/>
                      </a:lnTo>
                      <a:lnTo>
                        <a:pt x="62" y="312"/>
                      </a:lnTo>
                      <a:lnTo>
                        <a:pt x="62" y="307"/>
                      </a:lnTo>
                      <a:lnTo>
                        <a:pt x="62" y="296"/>
                      </a:lnTo>
                      <a:lnTo>
                        <a:pt x="56" y="284"/>
                      </a:lnTo>
                      <a:lnTo>
                        <a:pt x="56" y="273"/>
                      </a:lnTo>
                      <a:lnTo>
                        <a:pt x="49" y="264"/>
                      </a:lnTo>
                      <a:lnTo>
                        <a:pt x="51" y="256"/>
                      </a:lnTo>
                      <a:lnTo>
                        <a:pt x="34" y="235"/>
                      </a:lnTo>
                      <a:lnTo>
                        <a:pt x="34" y="223"/>
                      </a:lnTo>
                      <a:lnTo>
                        <a:pt x="43" y="219"/>
                      </a:lnTo>
                      <a:lnTo>
                        <a:pt x="43" y="211"/>
                      </a:lnTo>
                      <a:lnTo>
                        <a:pt x="34" y="209"/>
                      </a:lnTo>
                      <a:lnTo>
                        <a:pt x="30" y="198"/>
                      </a:lnTo>
                      <a:lnTo>
                        <a:pt x="25" y="178"/>
                      </a:lnTo>
                      <a:lnTo>
                        <a:pt x="38" y="189"/>
                      </a:lnTo>
                      <a:lnTo>
                        <a:pt x="33" y="175"/>
                      </a:lnTo>
                      <a:lnTo>
                        <a:pt x="43" y="175"/>
                      </a:lnTo>
                      <a:lnTo>
                        <a:pt x="43" y="165"/>
                      </a:lnTo>
                      <a:lnTo>
                        <a:pt x="33" y="158"/>
                      </a:lnTo>
                      <a:lnTo>
                        <a:pt x="29" y="167"/>
                      </a:lnTo>
                      <a:lnTo>
                        <a:pt x="20" y="164"/>
                      </a:lnTo>
                      <a:lnTo>
                        <a:pt x="3" y="118"/>
                      </a:lnTo>
                      <a:lnTo>
                        <a:pt x="8" y="86"/>
                      </a:lnTo>
                      <a:lnTo>
                        <a:pt x="0" y="67"/>
                      </a:lnTo>
                      <a:lnTo>
                        <a:pt x="4" y="53"/>
                      </a:lnTo>
                      <a:lnTo>
                        <a:pt x="12" y="50"/>
                      </a:lnTo>
                      <a:lnTo>
                        <a:pt x="20" y="28"/>
                      </a:lnTo>
                      <a:lnTo>
                        <a:pt x="20" y="0"/>
                      </a:lnTo>
                    </a:path>
                  </a:pathLst>
                </a:custGeom>
                <a:solidFill>
                  <a:srgbClr val="F6BF69"/>
                </a:solidFill>
                <a:ln w="12700" cap="rnd">
                  <a:solidFill>
                    <a:srgbClr val="000000"/>
                  </a:solidFill>
                  <a:round/>
                  <a:headEnd/>
                  <a:tailEnd/>
                </a:ln>
              </p:spPr>
              <p:txBody>
                <a:bodyPr/>
                <a:lstStyle/>
                <a:p>
                  <a:pPr algn="ctr"/>
                  <a:endParaRPr lang="en-US" b="1"/>
                </a:p>
              </p:txBody>
            </p:sp>
            <p:sp>
              <p:nvSpPr>
                <p:cNvPr id="52409" name="Freeform 11"/>
                <p:cNvSpPr>
                  <a:spLocks/>
                </p:cNvSpPr>
                <p:nvPr/>
              </p:nvSpPr>
              <p:spPr bwMode="auto">
                <a:xfrm>
                  <a:off x="531" y="945"/>
                  <a:ext cx="199" cy="301"/>
                </a:xfrm>
                <a:custGeom>
                  <a:avLst/>
                  <a:gdLst>
                    <a:gd name="T0" fmla="*/ 25 w 199"/>
                    <a:gd name="T1" fmla="*/ 0 h 301"/>
                    <a:gd name="T2" fmla="*/ 0 w 199"/>
                    <a:gd name="T3" fmla="*/ 119 h 301"/>
                    <a:gd name="T4" fmla="*/ 135 w 199"/>
                    <a:gd name="T5" fmla="*/ 300 h 301"/>
                    <a:gd name="T6" fmla="*/ 143 w 199"/>
                    <a:gd name="T7" fmla="*/ 292 h 301"/>
                    <a:gd name="T8" fmla="*/ 143 w 199"/>
                    <a:gd name="T9" fmla="*/ 256 h 301"/>
                    <a:gd name="T10" fmla="*/ 159 w 199"/>
                    <a:gd name="T11" fmla="*/ 259 h 301"/>
                    <a:gd name="T12" fmla="*/ 177 w 199"/>
                    <a:gd name="T13" fmla="*/ 149 h 301"/>
                    <a:gd name="T14" fmla="*/ 188 w 199"/>
                    <a:gd name="T15" fmla="*/ 75 h 301"/>
                    <a:gd name="T16" fmla="*/ 192 w 199"/>
                    <a:gd name="T17" fmla="*/ 52 h 301"/>
                    <a:gd name="T18" fmla="*/ 198 w 199"/>
                    <a:gd name="T19" fmla="*/ 32 h 301"/>
                    <a:gd name="T20" fmla="*/ 109 w 199"/>
                    <a:gd name="T21" fmla="*/ 18 h 301"/>
                    <a:gd name="T22" fmla="*/ 25 w 199"/>
                    <a:gd name="T23" fmla="*/ 0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9"/>
                    <a:gd name="T37" fmla="*/ 0 h 301"/>
                    <a:gd name="T38" fmla="*/ 199 w 199"/>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9" h="301">
                      <a:moveTo>
                        <a:pt x="25" y="0"/>
                      </a:moveTo>
                      <a:lnTo>
                        <a:pt x="0" y="119"/>
                      </a:lnTo>
                      <a:lnTo>
                        <a:pt x="135" y="300"/>
                      </a:lnTo>
                      <a:lnTo>
                        <a:pt x="143" y="292"/>
                      </a:lnTo>
                      <a:lnTo>
                        <a:pt x="143" y="256"/>
                      </a:lnTo>
                      <a:lnTo>
                        <a:pt x="159" y="259"/>
                      </a:lnTo>
                      <a:lnTo>
                        <a:pt x="177" y="149"/>
                      </a:lnTo>
                      <a:lnTo>
                        <a:pt x="188" y="75"/>
                      </a:lnTo>
                      <a:lnTo>
                        <a:pt x="192" y="52"/>
                      </a:lnTo>
                      <a:lnTo>
                        <a:pt x="198" y="32"/>
                      </a:lnTo>
                      <a:lnTo>
                        <a:pt x="109" y="18"/>
                      </a:lnTo>
                      <a:lnTo>
                        <a:pt x="25" y="0"/>
                      </a:lnTo>
                    </a:path>
                  </a:pathLst>
                </a:custGeom>
                <a:solidFill>
                  <a:srgbClr val="F6BF69"/>
                </a:solidFill>
                <a:ln w="12700" cap="rnd">
                  <a:solidFill>
                    <a:srgbClr val="000000"/>
                  </a:solidFill>
                  <a:round/>
                  <a:headEnd/>
                  <a:tailEnd/>
                </a:ln>
              </p:spPr>
              <p:txBody>
                <a:bodyPr/>
                <a:lstStyle/>
                <a:p>
                  <a:pPr algn="ctr"/>
                  <a:endParaRPr lang="en-US" b="1"/>
                </a:p>
              </p:txBody>
            </p:sp>
            <p:sp>
              <p:nvSpPr>
                <p:cNvPr id="52410" name="Freeform 12"/>
                <p:cNvSpPr>
                  <a:spLocks/>
                </p:cNvSpPr>
                <p:nvPr/>
              </p:nvSpPr>
              <p:spPr bwMode="auto">
                <a:xfrm>
                  <a:off x="640" y="698"/>
                  <a:ext cx="180" cy="292"/>
                </a:xfrm>
                <a:custGeom>
                  <a:avLst/>
                  <a:gdLst>
                    <a:gd name="T0" fmla="*/ 43 w 180"/>
                    <a:gd name="T1" fmla="*/ 0 h 292"/>
                    <a:gd name="T2" fmla="*/ 27 w 180"/>
                    <a:gd name="T3" fmla="*/ 114 h 292"/>
                    <a:gd name="T4" fmla="*/ 44 w 180"/>
                    <a:gd name="T5" fmla="*/ 138 h 292"/>
                    <a:gd name="T6" fmla="*/ 17 w 180"/>
                    <a:gd name="T7" fmla="*/ 163 h 292"/>
                    <a:gd name="T8" fmla="*/ 14 w 180"/>
                    <a:gd name="T9" fmla="*/ 181 h 292"/>
                    <a:gd name="T10" fmla="*/ 21 w 180"/>
                    <a:gd name="T11" fmla="*/ 193 h 292"/>
                    <a:gd name="T12" fmla="*/ 14 w 180"/>
                    <a:gd name="T13" fmla="*/ 199 h 292"/>
                    <a:gd name="T14" fmla="*/ 0 w 180"/>
                    <a:gd name="T15" fmla="*/ 265 h 292"/>
                    <a:gd name="T16" fmla="*/ 85 w 180"/>
                    <a:gd name="T17" fmla="*/ 280 h 292"/>
                    <a:gd name="T18" fmla="*/ 166 w 180"/>
                    <a:gd name="T19" fmla="*/ 291 h 292"/>
                    <a:gd name="T20" fmla="*/ 175 w 180"/>
                    <a:gd name="T21" fmla="*/ 231 h 292"/>
                    <a:gd name="T22" fmla="*/ 179 w 180"/>
                    <a:gd name="T23" fmla="*/ 198 h 292"/>
                    <a:gd name="T24" fmla="*/ 171 w 180"/>
                    <a:gd name="T25" fmla="*/ 186 h 292"/>
                    <a:gd name="T26" fmla="*/ 153 w 180"/>
                    <a:gd name="T27" fmla="*/ 189 h 292"/>
                    <a:gd name="T28" fmla="*/ 128 w 180"/>
                    <a:gd name="T29" fmla="*/ 192 h 292"/>
                    <a:gd name="T30" fmla="*/ 124 w 180"/>
                    <a:gd name="T31" fmla="*/ 165 h 292"/>
                    <a:gd name="T32" fmla="*/ 95 w 180"/>
                    <a:gd name="T33" fmla="*/ 143 h 292"/>
                    <a:gd name="T34" fmla="*/ 99 w 180"/>
                    <a:gd name="T35" fmla="*/ 129 h 292"/>
                    <a:gd name="T36" fmla="*/ 102 w 180"/>
                    <a:gd name="T37" fmla="*/ 104 h 292"/>
                    <a:gd name="T38" fmla="*/ 64 w 180"/>
                    <a:gd name="T39" fmla="*/ 51 h 292"/>
                    <a:gd name="T40" fmla="*/ 69 w 180"/>
                    <a:gd name="T41" fmla="*/ 3 h 292"/>
                    <a:gd name="T42" fmla="*/ 43 w 180"/>
                    <a:gd name="T43" fmla="*/ 0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92"/>
                    <a:gd name="T68" fmla="*/ 180 w 180"/>
                    <a:gd name="T69" fmla="*/ 292 h 2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92">
                      <a:moveTo>
                        <a:pt x="43" y="0"/>
                      </a:moveTo>
                      <a:lnTo>
                        <a:pt x="27" y="114"/>
                      </a:lnTo>
                      <a:lnTo>
                        <a:pt x="44" y="138"/>
                      </a:lnTo>
                      <a:lnTo>
                        <a:pt x="17" y="163"/>
                      </a:lnTo>
                      <a:lnTo>
                        <a:pt x="14" y="181"/>
                      </a:lnTo>
                      <a:lnTo>
                        <a:pt x="21" y="193"/>
                      </a:lnTo>
                      <a:lnTo>
                        <a:pt x="14" y="199"/>
                      </a:lnTo>
                      <a:lnTo>
                        <a:pt x="0" y="265"/>
                      </a:lnTo>
                      <a:lnTo>
                        <a:pt x="85" y="280"/>
                      </a:lnTo>
                      <a:lnTo>
                        <a:pt x="166" y="291"/>
                      </a:lnTo>
                      <a:lnTo>
                        <a:pt x="175" y="231"/>
                      </a:lnTo>
                      <a:lnTo>
                        <a:pt x="179" y="198"/>
                      </a:lnTo>
                      <a:lnTo>
                        <a:pt x="171" y="186"/>
                      </a:lnTo>
                      <a:lnTo>
                        <a:pt x="153" y="189"/>
                      </a:lnTo>
                      <a:lnTo>
                        <a:pt x="128" y="192"/>
                      </a:lnTo>
                      <a:lnTo>
                        <a:pt x="124" y="165"/>
                      </a:lnTo>
                      <a:lnTo>
                        <a:pt x="95" y="143"/>
                      </a:lnTo>
                      <a:lnTo>
                        <a:pt x="99" y="129"/>
                      </a:lnTo>
                      <a:lnTo>
                        <a:pt x="102" y="104"/>
                      </a:lnTo>
                      <a:lnTo>
                        <a:pt x="64" y="51"/>
                      </a:lnTo>
                      <a:lnTo>
                        <a:pt x="69" y="3"/>
                      </a:lnTo>
                      <a:lnTo>
                        <a:pt x="43" y="0"/>
                      </a:lnTo>
                    </a:path>
                  </a:pathLst>
                </a:custGeom>
                <a:solidFill>
                  <a:srgbClr val="F6BF69"/>
                </a:solidFill>
                <a:ln w="12700" cap="rnd">
                  <a:solidFill>
                    <a:srgbClr val="000000"/>
                  </a:solidFill>
                  <a:round/>
                  <a:headEnd/>
                  <a:tailEnd/>
                </a:ln>
              </p:spPr>
              <p:txBody>
                <a:bodyPr/>
                <a:lstStyle/>
                <a:p>
                  <a:pPr algn="ctr"/>
                  <a:endParaRPr lang="en-US" b="1"/>
                </a:p>
              </p:txBody>
            </p:sp>
            <p:sp>
              <p:nvSpPr>
                <p:cNvPr id="52411" name="Freeform 13"/>
                <p:cNvSpPr>
                  <a:spLocks/>
                </p:cNvSpPr>
                <p:nvPr/>
              </p:nvSpPr>
              <p:spPr bwMode="auto">
                <a:xfrm>
                  <a:off x="696" y="978"/>
                  <a:ext cx="167" cy="215"/>
                </a:xfrm>
                <a:custGeom>
                  <a:avLst/>
                  <a:gdLst>
                    <a:gd name="T0" fmla="*/ 31 w 167"/>
                    <a:gd name="T1" fmla="*/ 0 h 215"/>
                    <a:gd name="T2" fmla="*/ 112 w 167"/>
                    <a:gd name="T3" fmla="*/ 11 h 215"/>
                    <a:gd name="T4" fmla="*/ 107 w 167"/>
                    <a:gd name="T5" fmla="*/ 52 h 215"/>
                    <a:gd name="T6" fmla="*/ 166 w 167"/>
                    <a:gd name="T7" fmla="*/ 58 h 215"/>
                    <a:gd name="T8" fmla="*/ 150 w 167"/>
                    <a:gd name="T9" fmla="*/ 214 h 215"/>
                    <a:gd name="T10" fmla="*/ 0 w 167"/>
                    <a:gd name="T11" fmla="*/ 198 h 215"/>
                    <a:gd name="T12" fmla="*/ 15 w 167"/>
                    <a:gd name="T13" fmla="*/ 98 h 215"/>
                    <a:gd name="T14" fmla="*/ 31 w 167"/>
                    <a:gd name="T15" fmla="*/ 0 h 215"/>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215"/>
                    <a:gd name="T26" fmla="*/ 167 w 167"/>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215">
                      <a:moveTo>
                        <a:pt x="31" y="0"/>
                      </a:moveTo>
                      <a:lnTo>
                        <a:pt x="112" y="11"/>
                      </a:lnTo>
                      <a:lnTo>
                        <a:pt x="107" y="52"/>
                      </a:lnTo>
                      <a:lnTo>
                        <a:pt x="166" y="58"/>
                      </a:lnTo>
                      <a:lnTo>
                        <a:pt x="150" y="214"/>
                      </a:lnTo>
                      <a:lnTo>
                        <a:pt x="0" y="198"/>
                      </a:lnTo>
                      <a:lnTo>
                        <a:pt x="15" y="98"/>
                      </a:lnTo>
                      <a:lnTo>
                        <a:pt x="31" y="0"/>
                      </a:lnTo>
                    </a:path>
                  </a:pathLst>
                </a:custGeom>
                <a:solidFill>
                  <a:srgbClr val="F6BF69"/>
                </a:solidFill>
                <a:ln w="12700" cap="rnd">
                  <a:solidFill>
                    <a:srgbClr val="000000"/>
                  </a:solidFill>
                  <a:round/>
                  <a:headEnd/>
                  <a:tailEnd/>
                </a:ln>
              </p:spPr>
              <p:txBody>
                <a:bodyPr/>
                <a:lstStyle/>
                <a:p>
                  <a:pPr algn="ctr"/>
                  <a:endParaRPr lang="en-US" b="1"/>
                </a:p>
              </p:txBody>
            </p:sp>
            <p:sp>
              <p:nvSpPr>
                <p:cNvPr id="52412" name="Freeform 14"/>
                <p:cNvSpPr>
                  <a:spLocks/>
                </p:cNvSpPr>
                <p:nvPr/>
              </p:nvSpPr>
              <p:spPr bwMode="auto">
                <a:xfrm>
                  <a:off x="703" y="701"/>
                  <a:ext cx="313" cy="195"/>
                </a:xfrm>
                <a:custGeom>
                  <a:avLst/>
                  <a:gdLst>
                    <a:gd name="T0" fmla="*/ 5 w 313"/>
                    <a:gd name="T1" fmla="*/ 0 h 195"/>
                    <a:gd name="T2" fmla="*/ 66 w 313"/>
                    <a:gd name="T3" fmla="*/ 8 h 195"/>
                    <a:gd name="T4" fmla="*/ 104 w 313"/>
                    <a:gd name="T5" fmla="*/ 13 h 195"/>
                    <a:gd name="T6" fmla="*/ 153 w 313"/>
                    <a:gd name="T7" fmla="*/ 18 h 195"/>
                    <a:gd name="T8" fmla="*/ 198 w 313"/>
                    <a:gd name="T9" fmla="*/ 22 h 195"/>
                    <a:gd name="T10" fmla="*/ 275 w 313"/>
                    <a:gd name="T11" fmla="*/ 28 h 195"/>
                    <a:gd name="T12" fmla="*/ 312 w 313"/>
                    <a:gd name="T13" fmla="*/ 31 h 195"/>
                    <a:gd name="T14" fmla="*/ 311 w 313"/>
                    <a:gd name="T15" fmla="*/ 189 h 195"/>
                    <a:gd name="T16" fmla="*/ 120 w 313"/>
                    <a:gd name="T17" fmla="*/ 173 h 195"/>
                    <a:gd name="T18" fmla="*/ 116 w 313"/>
                    <a:gd name="T19" fmla="*/ 194 h 195"/>
                    <a:gd name="T20" fmla="*/ 109 w 313"/>
                    <a:gd name="T21" fmla="*/ 184 h 195"/>
                    <a:gd name="T22" fmla="*/ 91 w 313"/>
                    <a:gd name="T23" fmla="*/ 186 h 195"/>
                    <a:gd name="T24" fmla="*/ 66 w 313"/>
                    <a:gd name="T25" fmla="*/ 190 h 195"/>
                    <a:gd name="T26" fmla="*/ 61 w 313"/>
                    <a:gd name="T27" fmla="*/ 162 h 195"/>
                    <a:gd name="T28" fmla="*/ 32 w 313"/>
                    <a:gd name="T29" fmla="*/ 140 h 195"/>
                    <a:gd name="T30" fmla="*/ 36 w 313"/>
                    <a:gd name="T31" fmla="*/ 119 h 195"/>
                    <a:gd name="T32" fmla="*/ 39 w 313"/>
                    <a:gd name="T33" fmla="*/ 103 h 195"/>
                    <a:gd name="T34" fmla="*/ 0 w 313"/>
                    <a:gd name="T35" fmla="*/ 48 h 195"/>
                    <a:gd name="T36" fmla="*/ 5 w 313"/>
                    <a:gd name="T37" fmla="*/ 0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3"/>
                    <a:gd name="T58" fmla="*/ 0 h 195"/>
                    <a:gd name="T59" fmla="*/ 313 w 313"/>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3" h="195">
                      <a:moveTo>
                        <a:pt x="5" y="0"/>
                      </a:moveTo>
                      <a:lnTo>
                        <a:pt x="66" y="8"/>
                      </a:lnTo>
                      <a:lnTo>
                        <a:pt x="104" y="13"/>
                      </a:lnTo>
                      <a:lnTo>
                        <a:pt x="153" y="18"/>
                      </a:lnTo>
                      <a:lnTo>
                        <a:pt x="198" y="22"/>
                      </a:lnTo>
                      <a:lnTo>
                        <a:pt x="275" y="28"/>
                      </a:lnTo>
                      <a:lnTo>
                        <a:pt x="312" y="31"/>
                      </a:lnTo>
                      <a:lnTo>
                        <a:pt x="311" y="189"/>
                      </a:lnTo>
                      <a:lnTo>
                        <a:pt x="120" y="173"/>
                      </a:lnTo>
                      <a:lnTo>
                        <a:pt x="116" y="194"/>
                      </a:lnTo>
                      <a:lnTo>
                        <a:pt x="109" y="184"/>
                      </a:lnTo>
                      <a:lnTo>
                        <a:pt x="91" y="186"/>
                      </a:lnTo>
                      <a:lnTo>
                        <a:pt x="66" y="190"/>
                      </a:lnTo>
                      <a:lnTo>
                        <a:pt x="61" y="162"/>
                      </a:lnTo>
                      <a:lnTo>
                        <a:pt x="32" y="140"/>
                      </a:lnTo>
                      <a:lnTo>
                        <a:pt x="36" y="119"/>
                      </a:lnTo>
                      <a:lnTo>
                        <a:pt x="39" y="103"/>
                      </a:lnTo>
                      <a:lnTo>
                        <a:pt x="0" y="48"/>
                      </a:lnTo>
                      <a:lnTo>
                        <a:pt x="5" y="0"/>
                      </a:lnTo>
                    </a:path>
                  </a:pathLst>
                </a:custGeom>
                <a:solidFill>
                  <a:srgbClr val="F6BF69"/>
                </a:solidFill>
                <a:ln w="12700" cap="rnd">
                  <a:solidFill>
                    <a:srgbClr val="000000"/>
                  </a:solidFill>
                  <a:round/>
                  <a:headEnd/>
                  <a:tailEnd/>
                </a:ln>
              </p:spPr>
              <p:txBody>
                <a:bodyPr/>
                <a:lstStyle/>
                <a:p>
                  <a:pPr algn="ctr"/>
                  <a:endParaRPr lang="en-US" b="1"/>
                </a:p>
              </p:txBody>
            </p:sp>
            <p:sp>
              <p:nvSpPr>
                <p:cNvPr id="52413" name="Freeform 15"/>
                <p:cNvSpPr>
                  <a:spLocks/>
                </p:cNvSpPr>
                <p:nvPr/>
              </p:nvSpPr>
              <p:spPr bwMode="auto">
                <a:xfrm>
                  <a:off x="801" y="872"/>
                  <a:ext cx="214" cy="176"/>
                </a:xfrm>
                <a:custGeom>
                  <a:avLst/>
                  <a:gdLst>
                    <a:gd name="T0" fmla="*/ 21 w 214"/>
                    <a:gd name="T1" fmla="*/ 0 h 176"/>
                    <a:gd name="T2" fmla="*/ 13 w 214"/>
                    <a:gd name="T3" fmla="*/ 65 h 176"/>
                    <a:gd name="T4" fmla="*/ 0 w 214"/>
                    <a:gd name="T5" fmla="*/ 159 h 176"/>
                    <a:gd name="T6" fmla="*/ 62 w 214"/>
                    <a:gd name="T7" fmla="*/ 164 h 176"/>
                    <a:gd name="T8" fmla="*/ 206 w 214"/>
                    <a:gd name="T9" fmla="*/ 175 h 176"/>
                    <a:gd name="T10" fmla="*/ 213 w 214"/>
                    <a:gd name="T11" fmla="*/ 18 h 176"/>
                    <a:gd name="T12" fmla="*/ 21 w 214"/>
                    <a:gd name="T13" fmla="*/ 0 h 176"/>
                    <a:gd name="T14" fmla="*/ 0 60000 65536"/>
                    <a:gd name="T15" fmla="*/ 0 60000 65536"/>
                    <a:gd name="T16" fmla="*/ 0 60000 65536"/>
                    <a:gd name="T17" fmla="*/ 0 60000 65536"/>
                    <a:gd name="T18" fmla="*/ 0 60000 65536"/>
                    <a:gd name="T19" fmla="*/ 0 60000 65536"/>
                    <a:gd name="T20" fmla="*/ 0 60000 65536"/>
                    <a:gd name="T21" fmla="*/ 0 w 214"/>
                    <a:gd name="T22" fmla="*/ 0 h 176"/>
                    <a:gd name="T23" fmla="*/ 214 w 214"/>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176">
                      <a:moveTo>
                        <a:pt x="21" y="0"/>
                      </a:moveTo>
                      <a:lnTo>
                        <a:pt x="13" y="65"/>
                      </a:lnTo>
                      <a:lnTo>
                        <a:pt x="0" y="159"/>
                      </a:lnTo>
                      <a:lnTo>
                        <a:pt x="62" y="164"/>
                      </a:lnTo>
                      <a:lnTo>
                        <a:pt x="206" y="175"/>
                      </a:lnTo>
                      <a:lnTo>
                        <a:pt x="213" y="18"/>
                      </a:lnTo>
                      <a:lnTo>
                        <a:pt x="21" y="0"/>
                      </a:lnTo>
                    </a:path>
                  </a:pathLst>
                </a:custGeom>
                <a:solidFill>
                  <a:srgbClr val="F6BF69"/>
                </a:solidFill>
                <a:ln w="12700" cap="rnd">
                  <a:solidFill>
                    <a:srgbClr val="000000"/>
                  </a:solidFill>
                  <a:round/>
                  <a:headEnd/>
                  <a:tailEnd/>
                </a:ln>
              </p:spPr>
              <p:txBody>
                <a:bodyPr/>
                <a:lstStyle/>
                <a:p>
                  <a:pPr algn="ctr"/>
                  <a:endParaRPr lang="en-US" b="1"/>
                </a:p>
              </p:txBody>
            </p:sp>
            <p:sp>
              <p:nvSpPr>
                <p:cNvPr id="52414" name="Freeform 16"/>
                <p:cNvSpPr>
                  <a:spLocks/>
                </p:cNvSpPr>
                <p:nvPr/>
              </p:nvSpPr>
              <p:spPr bwMode="auto">
                <a:xfrm>
                  <a:off x="844" y="1035"/>
                  <a:ext cx="223" cy="167"/>
                </a:xfrm>
                <a:custGeom>
                  <a:avLst/>
                  <a:gdLst>
                    <a:gd name="T0" fmla="*/ 19 w 223"/>
                    <a:gd name="T1" fmla="*/ 0 h 167"/>
                    <a:gd name="T2" fmla="*/ 7 w 223"/>
                    <a:gd name="T3" fmla="*/ 100 h 167"/>
                    <a:gd name="T4" fmla="*/ 0 w 223"/>
                    <a:gd name="T5" fmla="*/ 157 h 167"/>
                    <a:gd name="T6" fmla="*/ 111 w 223"/>
                    <a:gd name="T7" fmla="*/ 163 h 167"/>
                    <a:gd name="T8" fmla="*/ 217 w 223"/>
                    <a:gd name="T9" fmla="*/ 166 h 167"/>
                    <a:gd name="T10" fmla="*/ 220 w 223"/>
                    <a:gd name="T11" fmla="*/ 88 h 167"/>
                    <a:gd name="T12" fmla="*/ 222 w 223"/>
                    <a:gd name="T13" fmla="*/ 12 h 167"/>
                    <a:gd name="T14" fmla="*/ 161 w 223"/>
                    <a:gd name="T15" fmla="*/ 11 h 167"/>
                    <a:gd name="T16" fmla="*/ 19 w 223"/>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167"/>
                    <a:gd name="T29" fmla="*/ 223 w 223"/>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167">
                      <a:moveTo>
                        <a:pt x="19" y="0"/>
                      </a:moveTo>
                      <a:lnTo>
                        <a:pt x="7" y="100"/>
                      </a:lnTo>
                      <a:lnTo>
                        <a:pt x="0" y="157"/>
                      </a:lnTo>
                      <a:lnTo>
                        <a:pt x="111" y="163"/>
                      </a:lnTo>
                      <a:lnTo>
                        <a:pt x="217" y="166"/>
                      </a:lnTo>
                      <a:lnTo>
                        <a:pt x="220" y="88"/>
                      </a:lnTo>
                      <a:lnTo>
                        <a:pt x="222" y="12"/>
                      </a:lnTo>
                      <a:lnTo>
                        <a:pt x="161" y="11"/>
                      </a:lnTo>
                      <a:lnTo>
                        <a:pt x="19" y="0"/>
                      </a:lnTo>
                    </a:path>
                  </a:pathLst>
                </a:custGeom>
                <a:solidFill>
                  <a:srgbClr val="F6BF69"/>
                </a:solidFill>
                <a:ln w="12700" cap="rnd">
                  <a:solidFill>
                    <a:srgbClr val="000000"/>
                  </a:solidFill>
                  <a:round/>
                  <a:headEnd/>
                  <a:tailEnd/>
                </a:ln>
              </p:spPr>
              <p:txBody>
                <a:bodyPr/>
                <a:lstStyle/>
                <a:p>
                  <a:pPr algn="ctr"/>
                  <a:endParaRPr lang="en-US" b="1"/>
                </a:p>
              </p:txBody>
            </p:sp>
            <p:sp>
              <p:nvSpPr>
                <p:cNvPr id="52415" name="Freeform 17"/>
                <p:cNvSpPr>
                  <a:spLocks/>
                </p:cNvSpPr>
                <p:nvPr/>
              </p:nvSpPr>
              <p:spPr bwMode="auto">
                <a:xfrm>
                  <a:off x="644" y="1175"/>
                  <a:ext cx="203" cy="224"/>
                </a:xfrm>
                <a:custGeom>
                  <a:avLst/>
                  <a:gdLst>
                    <a:gd name="T0" fmla="*/ 51 w 203"/>
                    <a:gd name="T1" fmla="*/ 0 h 224"/>
                    <a:gd name="T2" fmla="*/ 47 w 203"/>
                    <a:gd name="T3" fmla="*/ 29 h 224"/>
                    <a:gd name="T4" fmla="*/ 30 w 203"/>
                    <a:gd name="T5" fmla="*/ 26 h 224"/>
                    <a:gd name="T6" fmla="*/ 31 w 203"/>
                    <a:gd name="T7" fmla="*/ 63 h 224"/>
                    <a:gd name="T8" fmla="*/ 23 w 203"/>
                    <a:gd name="T9" fmla="*/ 71 h 224"/>
                    <a:gd name="T10" fmla="*/ 35 w 203"/>
                    <a:gd name="T11" fmla="*/ 94 h 224"/>
                    <a:gd name="T12" fmla="*/ 23 w 203"/>
                    <a:gd name="T13" fmla="*/ 104 h 224"/>
                    <a:gd name="T14" fmla="*/ 16 w 203"/>
                    <a:gd name="T15" fmla="*/ 120 h 224"/>
                    <a:gd name="T16" fmla="*/ 6 w 203"/>
                    <a:gd name="T17" fmla="*/ 136 h 224"/>
                    <a:gd name="T18" fmla="*/ 13 w 203"/>
                    <a:gd name="T19" fmla="*/ 146 h 224"/>
                    <a:gd name="T20" fmla="*/ 1 w 203"/>
                    <a:gd name="T21" fmla="*/ 150 h 224"/>
                    <a:gd name="T22" fmla="*/ 0 w 203"/>
                    <a:gd name="T23" fmla="*/ 165 h 224"/>
                    <a:gd name="T24" fmla="*/ 114 w 203"/>
                    <a:gd name="T25" fmla="*/ 222 h 224"/>
                    <a:gd name="T26" fmla="*/ 178 w 203"/>
                    <a:gd name="T27" fmla="*/ 223 h 224"/>
                    <a:gd name="T28" fmla="*/ 202 w 203"/>
                    <a:gd name="T29" fmla="*/ 17 h 224"/>
                    <a:gd name="T30" fmla="*/ 51 w 203"/>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224"/>
                    <a:gd name="T50" fmla="*/ 203 w 203"/>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224">
                      <a:moveTo>
                        <a:pt x="51" y="0"/>
                      </a:moveTo>
                      <a:lnTo>
                        <a:pt x="47" y="29"/>
                      </a:lnTo>
                      <a:lnTo>
                        <a:pt x="30" y="26"/>
                      </a:lnTo>
                      <a:lnTo>
                        <a:pt x="31" y="63"/>
                      </a:lnTo>
                      <a:lnTo>
                        <a:pt x="23" y="71"/>
                      </a:lnTo>
                      <a:lnTo>
                        <a:pt x="35" y="94"/>
                      </a:lnTo>
                      <a:lnTo>
                        <a:pt x="23" y="104"/>
                      </a:lnTo>
                      <a:lnTo>
                        <a:pt x="16" y="120"/>
                      </a:lnTo>
                      <a:lnTo>
                        <a:pt x="6" y="136"/>
                      </a:lnTo>
                      <a:lnTo>
                        <a:pt x="13" y="146"/>
                      </a:lnTo>
                      <a:lnTo>
                        <a:pt x="1" y="150"/>
                      </a:lnTo>
                      <a:lnTo>
                        <a:pt x="0" y="165"/>
                      </a:lnTo>
                      <a:lnTo>
                        <a:pt x="114" y="222"/>
                      </a:lnTo>
                      <a:lnTo>
                        <a:pt x="178" y="223"/>
                      </a:lnTo>
                      <a:lnTo>
                        <a:pt x="202" y="17"/>
                      </a:lnTo>
                      <a:lnTo>
                        <a:pt x="51" y="0"/>
                      </a:lnTo>
                    </a:path>
                  </a:pathLst>
                </a:custGeom>
                <a:solidFill>
                  <a:srgbClr val="F6BF69"/>
                </a:solidFill>
                <a:ln w="12700" cap="rnd">
                  <a:solidFill>
                    <a:srgbClr val="000000"/>
                  </a:solidFill>
                  <a:round/>
                  <a:headEnd/>
                  <a:tailEnd/>
                </a:ln>
              </p:spPr>
              <p:txBody>
                <a:bodyPr/>
                <a:lstStyle/>
                <a:p>
                  <a:pPr algn="ctr"/>
                  <a:endParaRPr lang="en-US" b="1"/>
                </a:p>
              </p:txBody>
            </p:sp>
            <p:sp>
              <p:nvSpPr>
                <p:cNvPr id="52416" name="Freeform 18"/>
                <p:cNvSpPr>
                  <a:spLocks/>
                </p:cNvSpPr>
                <p:nvPr/>
              </p:nvSpPr>
              <p:spPr bwMode="auto">
                <a:xfrm>
                  <a:off x="819" y="1191"/>
                  <a:ext cx="215" cy="213"/>
                </a:xfrm>
                <a:custGeom>
                  <a:avLst/>
                  <a:gdLst>
                    <a:gd name="T0" fmla="*/ 26 w 215"/>
                    <a:gd name="T1" fmla="*/ 0 h 213"/>
                    <a:gd name="T2" fmla="*/ 214 w 215"/>
                    <a:gd name="T3" fmla="*/ 8 h 213"/>
                    <a:gd name="T4" fmla="*/ 205 w 215"/>
                    <a:gd name="T5" fmla="*/ 196 h 213"/>
                    <a:gd name="T6" fmla="*/ 144 w 215"/>
                    <a:gd name="T7" fmla="*/ 192 h 213"/>
                    <a:gd name="T8" fmla="*/ 87 w 215"/>
                    <a:gd name="T9" fmla="*/ 191 h 213"/>
                    <a:gd name="T10" fmla="*/ 87 w 215"/>
                    <a:gd name="T11" fmla="*/ 198 h 213"/>
                    <a:gd name="T12" fmla="*/ 39 w 215"/>
                    <a:gd name="T13" fmla="*/ 198 h 213"/>
                    <a:gd name="T14" fmla="*/ 36 w 215"/>
                    <a:gd name="T15" fmla="*/ 212 h 213"/>
                    <a:gd name="T16" fmla="*/ 0 w 215"/>
                    <a:gd name="T17" fmla="*/ 208 h 213"/>
                    <a:gd name="T18" fmla="*/ 20 w 215"/>
                    <a:gd name="T19" fmla="*/ 49 h 213"/>
                    <a:gd name="T20" fmla="*/ 26 w 215"/>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213"/>
                    <a:gd name="T35" fmla="*/ 215 w 215"/>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213">
                      <a:moveTo>
                        <a:pt x="26" y="0"/>
                      </a:moveTo>
                      <a:lnTo>
                        <a:pt x="214" y="8"/>
                      </a:lnTo>
                      <a:lnTo>
                        <a:pt x="205" y="196"/>
                      </a:lnTo>
                      <a:lnTo>
                        <a:pt x="144" y="192"/>
                      </a:lnTo>
                      <a:lnTo>
                        <a:pt x="87" y="191"/>
                      </a:lnTo>
                      <a:lnTo>
                        <a:pt x="87" y="198"/>
                      </a:lnTo>
                      <a:lnTo>
                        <a:pt x="39" y="198"/>
                      </a:lnTo>
                      <a:lnTo>
                        <a:pt x="36" y="212"/>
                      </a:lnTo>
                      <a:lnTo>
                        <a:pt x="0" y="208"/>
                      </a:lnTo>
                      <a:lnTo>
                        <a:pt x="20" y="49"/>
                      </a:lnTo>
                      <a:lnTo>
                        <a:pt x="26" y="0"/>
                      </a:lnTo>
                    </a:path>
                  </a:pathLst>
                </a:custGeom>
                <a:solidFill>
                  <a:srgbClr val="F6BF69"/>
                </a:solidFill>
                <a:ln w="12700" cap="rnd">
                  <a:solidFill>
                    <a:srgbClr val="000000"/>
                  </a:solidFill>
                  <a:round/>
                  <a:headEnd/>
                  <a:tailEnd/>
                </a:ln>
              </p:spPr>
              <p:txBody>
                <a:bodyPr/>
                <a:lstStyle/>
                <a:p>
                  <a:pPr algn="ctr"/>
                  <a:endParaRPr lang="en-US" b="1"/>
                </a:p>
              </p:txBody>
            </p:sp>
            <p:sp>
              <p:nvSpPr>
                <p:cNvPr id="52417" name="Freeform 19"/>
                <p:cNvSpPr>
                  <a:spLocks/>
                </p:cNvSpPr>
                <p:nvPr/>
              </p:nvSpPr>
              <p:spPr bwMode="auto">
                <a:xfrm>
                  <a:off x="905" y="1222"/>
                  <a:ext cx="435" cy="403"/>
                </a:xfrm>
                <a:custGeom>
                  <a:avLst/>
                  <a:gdLst>
                    <a:gd name="T0" fmla="*/ 125 w 435"/>
                    <a:gd name="T1" fmla="*/ 0 h 403"/>
                    <a:gd name="T2" fmla="*/ 221 w 435"/>
                    <a:gd name="T3" fmla="*/ 3 h 403"/>
                    <a:gd name="T4" fmla="*/ 221 w 435"/>
                    <a:gd name="T5" fmla="*/ 76 h 403"/>
                    <a:gd name="T6" fmla="*/ 270 w 435"/>
                    <a:gd name="T7" fmla="*/ 96 h 403"/>
                    <a:gd name="T8" fmla="*/ 284 w 435"/>
                    <a:gd name="T9" fmla="*/ 89 h 403"/>
                    <a:gd name="T10" fmla="*/ 316 w 435"/>
                    <a:gd name="T11" fmla="*/ 105 h 403"/>
                    <a:gd name="T12" fmla="*/ 335 w 435"/>
                    <a:gd name="T13" fmla="*/ 104 h 403"/>
                    <a:gd name="T14" fmla="*/ 372 w 435"/>
                    <a:gd name="T15" fmla="*/ 88 h 403"/>
                    <a:gd name="T16" fmla="*/ 394 w 435"/>
                    <a:gd name="T17" fmla="*/ 103 h 403"/>
                    <a:gd name="T18" fmla="*/ 412 w 435"/>
                    <a:gd name="T19" fmla="*/ 107 h 403"/>
                    <a:gd name="T20" fmla="*/ 412 w 435"/>
                    <a:gd name="T21" fmla="*/ 167 h 403"/>
                    <a:gd name="T22" fmla="*/ 434 w 435"/>
                    <a:gd name="T23" fmla="*/ 204 h 403"/>
                    <a:gd name="T24" fmla="*/ 429 w 435"/>
                    <a:gd name="T25" fmla="*/ 255 h 403"/>
                    <a:gd name="T26" fmla="*/ 405 w 435"/>
                    <a:gd name="T27" fmla="*/ 275 h 403"/>
                    <a:gd name="T28" fmla="*/ 400 w 435"/>
                    <a:gd name="T29" fmla="*/ 256 h 403"/>
                    <a:gd name="T30" fmla="*/ 394 w 435"/>
                    <a:gd name="T31" fmla="*/ 265 h 403"/>
                    <a:gd name="T32" fmla="*/ 399 w 435"/>
                    <a:gd name="T33" fmla="*/ 277 h 403"/>
                    <a:gd name="T34" fmla="*/ 356 w 435"/>
                    <a:gd name="T35" fmla="*/ 307 h 403"/>
                    <a:gd name="T36" fmla="*/ 346 w 435"/>
                    <a:gd name="T37" fmla="*/ 309 h 403"/>
                    <a:gd name="T38" fmla="*/ 324 w 435"/>
                    <a:gd name="T39" fmla="*/ 324 h 403"/>
                    <a:gd name="T40" fmla="*/ 324 w 435"/>
                    <a:gd name="T41" fmla="*/ 332 h 403"/>
                    <a:gd name="T42" fmla="*/ 318 w 435"/>
                    <a:gd name="T43" fmla="*/ 334 h 403"/>
                    <a:gd name="T44" fmla="*/ 323 w 435"/>
                    <a:gd name="T45" fmla="*/ 344 h 403"/>
                    <a:gd name="T46" fmla="*/ 311 w 435"/>
                    <a:gd name="T47" fmla="*/ 359 h 403"/>
                    <a:gd name="T48" fmla="*/ 318 w 435"/>
                    <a:gd name="T49" fmla="*/ 381 h 403"/>
                    <a:gd name="T50" fmla="*/ 324 w 435"/>
                    <a:gd name="T51" fmla="*/ 389 h 403"/>
                    <a:gd name="T52" fmla="*/ 323 w 435"/>
                    <a:gd name="T53" fmla="*/ 402 h 403"/>
                    <a:gd name="T54" fmla="*/ 306 w 435"/>
                    <a:gd name="T55" fmla="*/ 402 h 403"/>
                    <a:gd name="T56" fmla="*/ 291 w 435"/>
                    <a:gd name="T57" fmla="*/ 395 h 403"/>
                    <a:gd name="T58" fmla="*/ 281 w 435"/>
                    <a:gd name="T59" fmla="*/ 397 h 403"/>
                    <a:gd name="T60" fmla="*/ 247 w 435"/>
                    <a:gd name="T61" fmla="*/ 385 h 403"/>
                    <a:gd name="T62" fmla="*/ 232 w 435"/>
                    <a:gd name="T63" fmla="*/ 339 h 403"/>
                    <a:gd name="T64" fmla="*/ 208 w 435"/>
                    <a:gd name="T65" fmla="*/ 317 h 403"/>
                    <a:gd name="T66" fmla="*/ 187 w 435"/>
                    <a:gd name="T67" fmla="*/ 277 h 403"/>
                    <a:gd name="T68" fmla="*/ 178 w 435"/>
                    <a:gd name="T69" fmla="*/ 273 h 403"/>
                    <a:gd name="T70" fmla="*/ 166 w 435"/>
                    <a:gd name="T71" fmla="*/ 263 h 403"/>
                    <a:gd name="T72" fmla="*/ 156 w 435"/>
                    <a:gd name="T73" fmla="*/ 263 h 403"/>
                    <a:gd name="T74" fmla="*/ 139 w 435"/>
                    <a:gd name="T75" fmla="*/ 259 h 403"/>
                    <a:gd name="T76" fmla="*/ 127 w 435"/>
                    <a:gd name="T77" fmla="*/ 263 h 403"/>
                    <a:gd name="T78" fmla="*/ 119 w 435"/>
                    <a:gd name="T79" fmla="*/ 283 h 403"/>
                    <a:gd name="T80" fmla="*/ 106 w 435"/>
                    <a:gd name="T81" fmla="*/ 286 h 403"/>
                    <a:gd name="T82" fmla="*/ 78 w 435"/>
                    <a:gd name="T83" fmla="*/ 270 h 403"/>
                    <a:gd name="T84" fmla="*/ 62 w 435"/>
                    <a:gd name="T85" fmla="*/ 251 h 403"/>
                    <a:gd name="T86" fmla="*/ 59 w 435"/>
                    <a:gd name="T87" fmla="*/ 228 h 403"/>
                    <a:gd name="T88" fmla="*/ 47 w 435"/>
                    <a:gd name="T89" fmla="*/ 213 h 403"/>
                    <a:gd name="T90" fmla="*/ 20 w 435"/>
                    <a:gd name="T91" fmla="*/ 191 h 403"/>
                    <a:gd name="T92" fmla="*/ 0 w 435"/>
                    <a:gd name="T93" fmla="*/ 168 h 403"/>
                    <a:gd name="T94" fmla="*/ 0 w 435"/>
                    <a:gd name="T95" fmla="*/ 158 h 403"/>
                    <a:gd name="T96" fmla="*/ 65 w 435"/>
                    <a:gd name="T97" fmla="*/ 159 h 403"/>
                    <a:gd name="T98" fmla="*/ 119 w 435"/>
                    <a:gd name="T99" fmla="*/ 163 h 403"/>
                    <a:gd name="T100" fmla="*/ 125 w 435"/>
                    <a:gd name="T101" fmla="*/ 0 h 4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403"/>
                    <a:gd name="T155" fmla="*/ 435 w 435"/>
                    <a:gd name="T156" fmla="*/ 403 h 4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403">
                      <a:moveTo>
                        <a:pt x="125" y="0"/>
                      </a:moveTo>
                      <a:lnTo>
                        <a:pt x="221" y="3"/>
                      </a:lnTo>
                      <a:lnTo>
                        <a:pt x="221" y="76"/>
                      </a:lnTo>
                      <a:lnTo>
                        <a:pt x="270" y="96"/>
                      </a:lnTo>
                      <a:lnTo>
                        <a:pt x="284" y="89"/>
                      </a:lnTo>
                      <a:lnTo>
                        <a:pt x="316" y="105"/>
                      </a:lnTo>
                      <a:lnTo>
                        <a:pt x="335" y="104"/>
                      </a:lnTo>
                      <a:lnTo>
                        <a:pt x="372" y="88"/>
                      </a:lnTo>
                      <a:lnTo>
                        <a:pt x="394" y="103"/>
                      </a:lnTo>
                      <a:lnTo>
                        <a:pt x="412" y="107"/>
                      </a:lnTo>
                      <a:lnTo>
                        <a:pt x="412" y="167"/>
                      </a:lnTo>
                      <a:lnTo>
                        <a:pt x="434" y="204"/>
                      </a:lnTo>
                      <a:lnTo>
                        <a:pt x="429" y="255"/>
                      </a:lnTo>
                      <a:lnTo>
                        <a:pt x="405" y="275"/>
                      </a:lnTo>
                      <a:lnTo>
                        <a:pt x="400" y="256"/>
                      </a:lnTo>
                      <a:lnTo>
                        <a:pt x="394" y="265"/>
                      </a:lnTo>
                      <a:lnTo>
                        <a:pt x="399" y="277"/>
                      </a:lnTo>
                      <a:lnTo>
                        <a:pt x="356" y="307"/>
                      </a:lnTo>
                      <a:lnTo>
                        <a:pt x="346" y="309"/>
                      </a:lnTo>
                      <a:lnTo>
                        <a:pt x="324" y="324"/>
                      </a:lnTo>
                      <a:lnTo>
                        <a:pt x="324" y="332"/>
                      </a:lnTo>
                      <a:lnTo>
                        <a:pt x="318" y="334"/>
                      </a:lnTo>
                      <a:lnTo>
                        <a:pt x="323" y="344"/>
                      </a:lnTo>
                      <a:lnTo>
                        <a:pt x="311" y="359"/>
                      </a:lnTo>
                      <a:lnTo>
                        <a:pt x="318" y="381"/>
                      </a:lnTo>
                      <a:lnTo>
                        <a:pt x="324" y="389"/>
                      </a:lnTo>
                      <a:lnTo>
                        <a:pt x="323" y="402"/>
                      </a:lnTo>
                      <a:lnTo>
                        <a:pt x="306" y="402"/>
                      </a:lnTo>
                      <a:lnTo>
                        <a:pt x="291" y="395"/>
                      </a:lnTo>
                      <a:lnTo>
                        <a:pt x="281" y="397"/>
                      </a:lnTo>
                      <a:lnTo>
                        <a:pt x="247" y="385"/>
                      </a:lnTo>
                      <a:lnTo>
                        <a:pt x="232" y="339"/>
                      </a:lnTo>
                      <a:lnTo>
                        <a:pt x="208" y="317"/>
                      </a:lnTo>
                      <a:lnTo>
                        <a:pt x="187" y="277"/>
                      </a:lnTo>
                      <a:lnTo>
                        <a:pt x="178" y="273"/>
                      </a:lnTo>
                      <a:lnTo>
                        <a:pt x="166" y="263"/>
                      </a:lnTo>
                      <a:lnTo>
                        <a:pt x="156" y="263"/>
                      </a:lnTo>
                      <a:lnTo>
                        <a:pt x="139" y="259"/>
                      </a:lnTo>
                      <a:lnTo>
                        <a:pt x="127" y="263"/>
                      </a:lnTo>
                      <a:lnTo>
                        <a:pt x="119" y="283"/>
                      </a:lnTo>
                      <a:lnTo>
                        <a:pt x="106" y="286"/>
                      </a:lnTo>
                      <a:lnTo>
                        <a:pt x="78" y="270"/>
                      </a:lnTo>
                      <a:lnTo>
                        <a:pt x="62" y="251"/>
                      </a:lnTo>
                      <a:lnTo>
                        <a:pt x="59" y="228"/>
                      </a:lnTo>
                      <a:lnTo>
                        <a:pt x="47" y="213"/>
                      </a:lnTo>
                      <a:lnTo>
                        <a:pt x="20" y="191"/>
                      </a:lnTo>
                      <a:lnTo>
                        <a:pt x="0" y="168"/>
                      </a:lnTo>
                      <a:lnTo>
                        <a:pt x="0" y="158"/>
                      </a:lnTo>
                      <a:lnTo>
                        <a:pt x="65" y="159"/>
                      </a:lnTo>
                      <a:lnTo>
                        <a:pt x="119" y="163"/>
                      </a:lnTo>
                      <a:lnTo>
                        <a:pt x="125" y="0"/>
                      </a:lnTo>
                    </a:path>
                  </a:pathLst>
                </a:custGeom>
                <a:solidFill>
                  <a:srgbClr val="F6BF69"/>
                </a:solidFill>
                <a:ln w="12700" cap="rnd">
                  <a:solidFill>
                    <a:srgbClr val="000000"/>
                  </a:solidFill>
                  <a:round/>
                  <a:headEnd/>
                  <a:tailEnd/>
                </a:ln>
              </p:spPr>
              <p:txBody>
                <a:bodyPr/>
                <a:lstStyle/>
                <a:p>
                  <a:pPr algn="ctr"/>
                  <a:endParaRPr lang="en-US" b="1"/>
                </a:p>
              </p:txBody>
            </p:sp>
            <p:sp>
              <p:nvSpPr>
                <p:cNvPr id="52418" name="Freeform 20"/>
                <p:cNvSpPr>
                  <a:spLocks/>
                </p:cNvSpPr>
                <p:nvPr/>
              </p:nvSpPr>
              <p:spPr bwMode="auto">
                <a:xfrm>
                  <a:off x="1014" y="732"/>
                  <a:ext cx="211" cy="123"/>
                </a:xfrm>
                <a:custGeom>
                  <a:avLst/>
                  <a:gdLst>
                    <a:gd name="T0" fmla="*/ 1 w 211"/>
                    <a:gd name="T1" fmla="*/ 0 h 123"/>
                    <a:gd name="T2" fmla="*/ 176 w 211"/>
                    <a:gd name="T3" fmla="*/ 4 h 123"/>
                    <a:gd name="T4" fmla="*/ 189 w 211"/>
                    <a:gd name="T5" fmla="*/ 40 h 123"/>
                    <a:gd name="T6" fmla="*/ 202 w 211"/>
                    <a:gd name="T7" fmla="*/ 67 h 123"/>
                    <a:gd name="T8" fmla="*/ 210 w 211"/>
                    <a:gd name="T9" fmla="*/ 112 h 123"/>
                    <a:gd name="T10" fmla="*/ 205 w 211"/>
                    <a:gd name="T11" fmla="*/ 122 h 123"/>
                    <a:gd name="T12" fmla="*/ 140 w 211"/>
                    <a:gd name="T13" fmla="*/ 120 h 123"/>
                    <a:gd name="T14" fmla="*/ 0 w 211"/>
                    <a:gd name="T15" fmla="*/ 118 h 123"/>
                    <a:gd name="T16" fmla="*/ 1 w 21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123"/>
                    <a:gd name="T29" fmla="*/ 211 w 21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123">
                      <a:moveTo>
                        <a:pt x="1" y="0"/>
                      </a:moveTo>
                      <a:lnTo>
                        <a:pt x="176" y="4"/>
                      </a:lnTo>
                      <a:lnTo>
                        <a:pt x="189" y="40"/>
                      </a:lnTo>
                      <a:lnTo>
                        <a:pt x="202" y="67"/>
                      </a:lnTo>
                      <a:lnTo>
                        <a:pt x="210" y="112"/>
                      </a:lnTo>
                      <a:lnTo>
                        <a:pt x="205" y="122"/>
                      </a:lnTo>
                      <a:lnTo>
                        <a:pt x="140" y="120"/>
                      </a:lnTo>
                      <a:lnTo>
                        <a:pt x="0" y="118"/>
                      </a:lnTo>
                      <a:lnTo>
                        <a:pt x="1" y="0"/>
                      </a:lnTo>
                    </a:path>
                  </a:pathLst>
                </a:custGeom>
                <a:solidFill>
                  <a:srgbClr val="F6BF69"/>
                </a:solidFill>
                <a:ln w="12700" cap="rnd">
                  <a:solidFill>
                    <a:srgbClr val="000000"/>
                  </a:solidFill>
                  <a:round/>
                  <a:headEnd/>
                  <a:tailEnd/>
                </a:ln>
              </p:spPr>
              <p:txBody>
                <a:bodyPr/>
                <a:lstStyle/>
                <a:p>
                  <a:pPr algn="ctr"/>
                  <a:endParaRPr lang="en-US" b="1"/>
                </a:p>
              </p:txBody>
            </p:sp>
            <p:sp>
              <p:nvSpPr>
                <p:cNvPr id="52419" name="Freeform 21"/>
                <p:cNvSpPr>
                  <a:spLocks/>
                </p:cNvSpPr>
                <p:nvPr/>
              </p:nvSpPr>
              <p:spPr bwMode="auto">
                <a:xfrm>
                  <a:off x="1008" y="849"/>
                  <a:ext cx="222" cy="145"/>
                </a:xfrm>
                <a:custGeom>
                  <a:avLst/>
                  <a:gdLst>
                    <a:gd name="T0" fmla="*/ 4 w 222"/>
                    <a:gd name="T1" fmla="*/ 0 h 145"/>
                    <a:gd name="T2" fmla="*/ 3 w 222"/>
                    <a:gd name="T3" fmla="*/ 56 h 145"/>
                    <a:gd name="T4" fmla="*/ 0 w 222"/>
                    <a:gd name="T5" fmla="*/ 121 h 145"/>
                    <a:gd name="T6" fmla="*/ 161 w 222"/>
                    <a:gd name="T7" fmla="*/ 124 h 145"/>
                    <a:gd name="T8" fmla="*/ 177 w 222"/>
                    <a:gd name="T9" fmla="*/ 133 h 145"/>
                    <a:gd name="T10" fmla="*/ 189 w 222"/>
                    <a:gd name="T11" fmla="*/ 120 h 145"/>
                    <a:gd name="T12" fmla="*/ 221 w 222"/>
                    <a:gd name="T13" fmla="*/ 144 h 145"/>
                    <a:gd name="T14" fmla="*/ 216 w 222"/>
                    <a:gd name="T15" fmla="*/ 119 h 145"/>
                    <a:gd name="T16" fmla="*/ 219 w 222"/>
                    <a:gd name="T17" fmla="*/ 100 h 145"/>
                    <a:gd name="T18" fmla="*/ 221 w 222"/>
                    <a:gd name="T19" fmla="*/ 34 h 145"/>
                    <a:gd name="T20" fmla="*/ 207 w 222"/>
                    <a:gd name="T21" fmla="*/ 20 h 145"/>
                    <a:gd name="T22" fmla="*/ 213 w 222"/>
                    <a:gd name="T23" fmla="*/ 2 h 145"/>
                    <a:gd name="T24" fmla="*/ 107 w 222"/>
                    <a:gd name="T25" fmla="*/ 2 h 145"/>
                    <a:gd name="T26" fmla="*/ 4 w 222"/>
                    <a:gd name="T27" fmla="*/ 0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2"/>
                    <a:gd name="T43" fmla="*/ 0 h 145"/>
                    <a:gd name="T44" fmla="*/ 222 w 222"/>
                    <a:gd name="T45" fmla="*/ 145 h 1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2" h="145">
                      <a:moveTo>
                        <a:pt x="4" y="0"/>
                      </a:moveTo>
                      <a:lnTo>
                        <a:pt x="3" y="56"/>
                      </a:lnTo>
                      <a:lnTo>
                        <a:pt x="0" y="121"/>
                      </a:lnTo>
                      <a:lnTo>
                        <a:pt x="161" y="124"/>
                      </a:lnTo>
                      <a:lnTo>
                        <a:pt x="177" y="133"/>
                      </a:lnTo>
                      <a:lnTo>
                        <a:pt x="189" y="120"/>
                      </a:lnTo>
                      <a:lnTo>
                        <a:pt x="221" y="144"/>
                      </a:lnTo>
                      <a:lnTo>
                        <a:pt x="216" y="119"/>
                      </a:lnTo>
                      <a:lnTo>
                        <a:pt x="219" y="100"/>
                      </a:lnTo>
                      <a:lnTo>
                        <a:pt x="221" y="34"/>
                      </a:lnTo>
                      <a:lnTo>
                        <a:pt x="207" y="20"/>
                      </a:lnTo>
                      <a:lnTo>
                        <a:pt x="213" y="2"/>
                      </a:lnTo>
                      <a:lnTo>
                        <a:pt x="107" y="2"/>
                      </a:lnTo>
                      <a:lnTo>
                        <a:pt x="4" y="0"/>
                      </a:lnTo>
                    </a:path>
                  </a:pathLst>
                </a:custGeom>
                <a:solidFill>
                  <a:srgbClr val="F6BF69"/>
                </a:solidFill>
                <a:ln w="12700" cap="rnd">
                  <a:solidFill>
                    <a:srgbClr val="000000"/>
                  </a:solidFill>
                  <a:round/>
                  <a:headEnd/>
                  <a:tailEnd/>
                </a:ln>
              </p:spPr>
              <p:txBody>
                <a:bodyPr/>
                <a:lstStyle/>
                <a:p>
                  <a:pPr algn="ctr"/>
                  <a:endParaRPr lang="en-US" b="1"/>
                </a:p>
              </p:txBody>
            </p:sp>
            <p:sp>
              <p:nvSpPr>
                <p:cNvPr id="52420" name="Freeform 22"/>
                <p:cNvSpPr>
                  <a:spLocks/>
                </p:cNvSpPr>
                <p:nvPr/>
              </p:nvSpPr>
              <p:spPr bwMode="auto">
                <a:xfrm>
                  <a:off x="1005" y="969"/>
                  <a:ext cx="263" cy="119"/>
                </a:xfrm>
                <a:custGeom>
                  <a:avLst/>
                  <a:gdLst>
                    <a:gd name="T0" fmla="*/ 3 w 263"/>
                    <a:gd name="T1" fmla="*/ 0 h 119"/>
                    <a:gd name="T2" fmla="*/ 0 w 263"/>
                    <a:gd name="T3" fmla="*/ 78 h 119"/>
                    <a:gd name="T4" fmla="*/ 59 w 263"/>
                    <a:gd name="T5" fmla="*/ 80 h 119"/>
                    <a:gd name="T6" fmla="*/ 58 w 263"/>
                    <a:gd name="T7" fmla="*/ 118 h 119"/>
                    <a:gd name="T8" fmla="*/ 138 w 263"/>
                    <a:gd name="T9" fmla="*/ 117 h 119"/>
                    <a:gd name="T10" fmla="*/ 210 w 263"/>
                    <a:gd name="T11" fmla="*/ 116 h 119"/>
                    <a:gd name="T12" fmla="*/ 262 w 263"/>
                    <a:gd name="T13" fmla="*/ 117 h 119"/>
                    <a:gd name="T14" fmla="*/ 246 w 263"/>
                    <a:gd name="T15" fmla="*/ 84 h 119"/>
                    <a:gd name="T16" fmla="*/ 234 w 263"/>
                    <a:gd name="T17" fmla="*/ 53 h 119"/>
                    <a:gd name="T18" fmla="*/ 222 w 263"/>
                    <a:gd name="T19" fmla="*/ 21 h 119"/>
                    <a:gd name="T20" fmla="*/ 192 w 263"/>
                    <a:gd name="T21" fmla="*/ 1 h 119"/>
                    <a:gd name="T22" fmla="*/ 179 w 263"/>
                    <a:gd name="T23" fmla="*/ 12 h 119"/>
                    <a:gd name="T24" fmla="*/ 162 w 263"/>
                    <a:gd name="T25" fmla="*/ 4 h 119"/>
                    <a:gd name="T26" fmla="*/ 91 w 263"/>
                    <a:gd name="T27" fmla="*/ 2 h 119"/>
                    <a:gd name="T28" fmla="*/ 3 w 263"/>
                    <a:gd name="T29" fmla="*/ 0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3"/>
                    <a:gd name="T46" fmla="*/ 0 h 119"/>
                    <a:gd name="T47" fmla="*/ 263 w 263"/>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3" h="119">
                      <a:moveTo>
                        <a:pt x="3" y="0"/>
                      </a:moveTo>
                      <a:lnTo>
                        <a:pt x="0" y="78"/>
                      </a:lnTo>
                      <a:lnTo>
                        <a:pt x="59" y="80"/>
                      </a:lnTo>
                      <a:lnTo>
                        <a:pt x="58" y="118"/>
                      </a:lnTo>
                      <a:lnTo>
                        <a:pt x="138" y="117"/>
                      </a:lnTo>
                      <a:lnTo>
                        <a:pt x="210" y="116"/>
                      </a:lnTo>
                      <a:lnTo>
                        <a:pt x="262" y="117"/>
                      </a:lnTo>
                      <a:lnTo>
                        <a:pt x="246" y="84"/>
                      </a:lnTo>
                      <a:lnTo>
                        <a:pt x="234" y="53"/>
                      </a:lnTo>
                      <a:lnTo>
                        <a:pt x="222" y="21"/>
                      </a:lnTo>
                      <a:lnTo>
                        <a:pt x="192" y="1"/>
                      </a:lnTo>
                      <a:lnTo>
                        <a:pt x="179" y="12"/>
                      </a:lnTo>
                      <a:lnTo>
                        <a:pt x="162" y="4"/>
                      </a:lnTo>
                      <a:lnTo>
                        <a:pt x="91" y="2"/>
                      </a:lnTo>
                      <a:lnTo>
                        <a:pt x="3" y="0"/>
                      </a:lnTo>
                    </a:path>
                  </a:pathLst>
                </a:custGeom>
                <a:solidFill>
                  <a:srgbClr val="F6BF69"/>
                </a:solidFill>
                <a:ln w="12700" cap="rnd">
                  <a:solidFill>
                    <a:srgbClr val="000000"/>
                  </a:solidFill>
                  <a:round/>
                  <a:headEnd/>
                  <a:tailEnd/>
                </a:ln>
              </p:spPr>
              <p:txBody>
                <a:bodyPr/>
                <a:lstStyle/>
                <a:p>
                  <a:pPr algn="ctr"/>
                  <a:endParaRPr lang="en-US" b="1"/>
                </a:p>
              </p:txBody>
            </p:sp>
            <p:sp>
              <p:nvSpPr>
                <p:cNvPr id="52421" name="Freeform 23"/>
                <p:cNvSpPr>
                  <a:spLocks/>
                </p:cNvSpPr>
                <p:nvPr/>
              </p:nvSpPr>
              <p:spPr bwMode="auto">
                <a:xfrm>
                  <a:off x="1061" y="1084"/>
                  <a:ext cx="232" cy="119"/>
                </a:xfrm>
                <a:custGeom>
                  <a:avLst/>
                  <a:gdLst>
                    <a:gd name="T0" fmla="*/ 2 w 232"/>
                    <a:gd name="T1" fmla="*/ 1 h 119"/>
                    <a:gd name="T2" fmla="*/ 2 w 232"/>
                    <a:gd name="T3" fmla="*/ 69 h 119"/>
                    <a:gd name="T4" fmla="*/ 0 w 232"/>
                    <a:gd name="T5" fmla="*/ 117 h 119"/>
                    <a:gd name="T6" fmla="*/ 231 w 232"/>
                    <a:gd name="T7" fmla="*/ 118 h 119"/>
                    <a:gd name="T8" fmla="*/ 226 w 232"/>
                    <a:gd name="T9" fmla="*/ 56 h 119"/>
                    <a:gd name="T10" fmla="*/ 226 w 232"/>
                    <a:gd name="T11" fmla="*/ 33 h 119"/>
                    <a:gd name="T12" fmla="*/ 208 w 232"/>
                    <a:gd name="T13" fmla="*/ 19 h 119"/>
                    <a:gd name="T14" fmla="*/ 214 w 232"/>
                    <a:gd name="T15" fmla="*/ 7 h 119"/>
                    <a:gd name="T16" fmla="*/ 206 w 232"/>
                    <a:gd name="T17" fmla="*/ 0 h 119"/>
                    <a:gd name="T18" fmla="*/ 101 w 232"/>
                    <a:gd name="T19" fmla="*/ 1 h 119"/>
                    <a:gd name="T20" fmla="*/ 2 w 232"/>
                    <a:gd name="T21" fmla="*/ 1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2"/>
                    <a:gd name="T34" fmla="*/ 0 h 119"/>
                    <a:gd name="T35" fmla="*/ 232 w 232"/>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2" h="119">
                      <a:moveTo>
                        <a:pt x="2" y="1"/>
                      </a:moveTo>
                      <a:lnTo>
                        <a:pt x="2" y="69"/>
                      </a:lnTo>
                      <a:lnTo>
                        <a:pt x="0" y="117"/>
                      </a:lnTo>
                      <a:lnTo>
                        <a:pt x="231" y="118"/>
                      </a:lnTo>
                      <a:lnTo>
                        <a:pt x="226" y="56"/>
                      </a:lnTo>
                      <a:lnTo>
                        <a:pt x="226" y="33"/>
                      </a:lnTo>
                      <a:lnTo>
                        <a:pt x="208" y="19"/>
                      </a:lnTo>
                      <a:lnTo>
                        <a:pt x="214" y="7"/>
                      </a:lnTo>
                      <a:lnTo>
                        <a:pt x="206" y="0"/>
                      </a:lnTo>
                      <a:lnTo>
                        <a:pt x="101" y="1"/>
                      </a:lnTo>
                      <a:lnTo>
                        <a:pt x="2" y="1"/>
                      </a:lnTo>
                    </a:path>
                  </a:pathLst>
                </a:custGeom>
                <a:solidFill>
                  <a:srgbClr val="F6BF69"/>
                </a:solidFill>
                <a:ln w="12700" cap="rnd">
                  <a:solidFill>
                    <a:srgbClr val="000000"/>
                  </a:solidFill>
                  <a:round/>
                  <a:headEnd/>
                  <a:tailEnd/>
                </a:ln>
              </p:spPr>
              <p:txBody>
                <a:bodyPr/>
                <a:lstStyle/>
                <a:p>
                  <a:pPr algn="ctr"/>
                  <a:endParaRPr lang="en-US" b="1"/>
                </a:p>
              </p:txBody>
            </p:sp>
            <p:sp>
              <p:nvSpPr>
                <p:cNvPr id="52422" name="Freeform 24"/>
                <p:cNvSpPr>
                  <a:spLocks/>
                </p:cNvSpPr>
                <p:nvPr/>
              </p:nvSpPr>
              <p:spPr bwMode="auto">
                <a:xfrm>
                  <a:off x="1030" y="1199"/>
                  <a:ext cx="270" cy="130"/>
                </a:xfrm>
                <a:custGeom>
                  <a:avLst/>
                  <a:gdLst>
                    <a:gd name="T0" fmla="*/ 2 w 270"/>
                    <a:gd name="T1" fmla="*/ 0 h 130"/>
                    <a:gd name="T2" fmla="*/ 0 w 270"/>
                    <a:gd name="T3" fmla="*/ 23 h 130"/>
                    <a:gd name="T4" fmla="*/ 96 w 270"/>
                    <a:gd name="T5" fmla="*/ 26 h 130"/>
                    <a:gd name="T6" fmla="*/ 96 w 270"/>
                    <a:gd name="T7" fmla="*/ 100 h 130"/>
                    <a:gd name="T8" fmla="*/ 145 w 270"/>
                    <a:gd name="T9" fmla="*/ 120 h 130"/>
                    <a:gd name="T10" fmla="*/ 159 w 270"/>
                    <a:gd name="T11" fmla="*/ 113 h 130"/>
                    <a:gd name="T12" fmla="*/ 190 w 270"/>
                    <a:gd name="T13" fmla="*/ 129 h 130"/>
                    <a:gd name="T14" fmla="*/ 210 w 270"/>
                    <a:gd name="T15" fmla="*/ 128 h 130"/>
                    <a:gd name="T16" fmla="*/ 247 w 270"/>
                    <a:gd name="T17" fmla="*/ 113 h 130"/>
                    <a:gd name="T18" fmla="*/ 269 w 270"/>
                    <a:gd name="T19" fmla="*/ 128 h 130"/>
                    <a:gd name="T20" fmla="*/ 269 w 270"/>
                    <a:gd name="T21" fmla="*/ 48 h 130"/>
                    <a:gd name="T22" fmla="*/ 262 w 270"/>
                    <a:gd name="T23" fmla="*/ 2 h 130"/>
                    <a:gd name="T24" fmla="*/ 2 w 270"/>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130"/>
                    <a:gd name="T41" fmla="*/ 270 w 270"/>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130">
                      <a:moveTo>
                        <a:pt x="2" y="0"/>
                      </a:moveTo>
                      <a:lnTo>
                        <a:pt x="0" y="23"/>
                      </a:lnTo>
                      <a:lnTo>
                        <a:pt x="96" y="26"/>
                      </a:lnTo>
                      <a:lnTo>
                        <a:pt x="96" y="100"/>
                      </a:lnTo>
                      <a:lnTo>
                        <a:pt x="145" y="120"/>
                      </a:lnTo>
                      <a:lnTo>
                        <a:pt x="159" y="113"/>
                      </a:lnTo>
                      <a:lnTo>
                        <a:pt x="190" y="129"/>
                      </a:lnTo>
                      <a:lnTo>
                        <a:pt x="210" y="128"/>
                      </a:lnTo>
                      <a:lnTo>
                        <a:pt x="247" y="113"/>
                      </a:lnTo>
                      <a:lnTo>
                        <a:pt x="269" y="128"/>
                      </a:lnTo>
                      <a:lnTo>
                        <a:pt x="269" y="48"/>
                      </a:lnTo>
                      <a:lnTo>
                        <a:pt x="262" y="2"/>
                      </a:lnTo>
                      <a:lnTo>
                        <a:pt x="2" y="0"/>
                      </a:lnTo>
                    </a:path>
                  </a:pathLst>
                </a:custGeom>
                <a:solidFill>
                  <a:srgbClr val="F6BF69"/>
                </a:solidFill>
                <a:ln w="12700" cap="rnd">
                  <a:solidFill>
                    <a:srgbClr val="000000"/>
                  </a:solidFill>
                  <a:round/>
                  <a:headEnd/>
                  <a:tailEnd/>
                </a:ln>
              </p:spPr>
              <p:txBody>
                <a:bodyPr/>
                <a:lstStyle/>
                <a:p>
                  <a:pPr algn="ctr"/>
                  <a:endParaRPr lang="en-US" b="1"/>
                </a:p>
              </p:txBody>
            </p:sp>
            <p:sp>
              <p:nvSpPr>
                <p:cNvPr id="52423" name="Freeform 25"/>
                <p:cNvSpPr>
                  <a:spLocks/>
                </p:cNvSpPr>
                <p:nvPr/>
              </p:nvSpPr>
              <p:spPr bwMode="auto">
                <a:xfrm>
                  <a:off x="1294" y="1205"/>
                  <a:ext cx="152" cy="142"/>
                </a:xfrm>
                <a:custGeom>
                  <a:avLst/>
                  <a:gdLst>
                    <a:gd name="T0" fmla="*/ 0 w 152"/>
                    <a:gd name="T1" fmla="*/ 13 h 142"/>
                    <a:gd name="T2" fmla="*/ 60 w 152"/>
                    <a:gd name="T3" fmla="*/ 6 h 142"/>
                    <a:gd name="T4" fmla="*/ 133 w 152"/>
                    <a:gd name="T5" fmla="*/ 0 h 142"/>
                    <a:gd name="T6" fmla="*/ 129 w 152"/>
                    <a:gd name="T7" fmla="*/ 19 h 142"/>
                    <a:gd name="T8" fmla="*/ 145 w 152"/>
                    <a:gd name="T9" fmla="*/ 15 h 142"/>
                    <a:gd name="T10" fmla="*/ 151 w 152"/>
                    <a:gd name="T11" fmla="*/ 27 h 142"/>
                    <a:gd name="T12" fmla="*/ 134 w 152"/>
                    <a:gd name="T13" fmla="*/ 38 h 142"/>
                    <a:gd name="T14" fmla="*/ 138 w 152"/>
                    <a:gd name="T15" fmla="*/ 58 h 142"/>
                    <a:gd name="T16" fmla="*/ 121 w 152"/>
                    <a:gd name="T17" fmla="*/ 90 h 142"/>
                    <a:gd name="T18" fmla="*/ 108 w 152"/>
                    <a:gd name="T19" fmla="*/ 111 h 142"/>
                    <a:gd name="T20" fmla="*/ 115 w 152"/>
                    <a:gd name="T21" fmla="*/ 136 h 142"/>
                    <a:gd name="T22" fmla="*/ 22 w 152"/>
                    <a:gd name="T23" fmla="*/ 141 h 142"/>
                    <a:gd name="T24" fmla="*/ 21 w 152"/>
                    <a:gd name="T25" fmla="*/ 125 h 142"/>
                    <a:gd name="T26" fmla="*/ 3 w 152"/>
                    <a:gd name="T27" fmla="*/ 122 h 142"/>
                    <a:gd name="T28" fmla="*/ 3 w 152"/>
                    <a:gd name="T29" fmla="*/ 38 h 142"/>
                    <a:gd name="T30" fmla="*/ 0 w 152"/>
                    <a:gd name="T31" fmla="*/ 13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42"/>
                    <a:gd name="T50" fmla="*/ 152 w 152"/>
                    <a:gd name="T51" fmla="*/ 142 h 1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42">
                      <a:moveTo>
                        <a:pt x="0" y="13"/>
                      </a:moveTo>
                      <a:lnTo>
                        <a:pt x="60" y="6"/>
                      </a:lnTo>
                      <a:lnTo>
                        <a:pt x="133" y="0"/>
                      </a:lnTo>
                      <a:lnTo>
                        <a:pt x="129" y="19"/>
                      </a:lnTo>
                      <a:lnTo>
                        <a:pt x="145" y="15"/>
                      </a:lnTo>
                      <a:lnTo>
                        <a:pt x="151" y="27"/>
                      </a:lnTo>
                      <a:lnTo>
                        <a:pt x="134" y="38"/>
                      </a:lnTo>
                      <a:lnTo>
                        <a:pt x="138" y="58"/>
                      </a:lnTo>
                      <a:lnTo>
                        <a:pt x="121" y="90"/>
                      </a:lnTo>
                      <a:lnTo>
                        <a:pt x="108" y="111"/>
                      </a:lnTo>
                      <a:lnTo>
                        <a:pt x="115" y="136"/>
                      </a:lnTo>
                      <a:lnTo>
                        <a:pt x="22" y="141"/>
                      </a:lnTo>
                      <a:lnTo>
                        <a:pt x="21" y="125"/>
                      </a:lnTo>
                      <a:lnTo>
                        <a:pt x="3" y="122"/>
                      </a:lnTo>
                      <a:lnTo>
                        <a:pt x="3" y="38"/>
                      </a:lnTo>
                      <a:lnTo>
                        <a:pt x="0" y="13"/>
                      </a:lnTo>
                    </a:path>
                  </a:pathLst>
                </a:custGeom>
                <a:solidFill>
                  <a:srgbClr val="F6BF69"/>
                </a:solidFill>
                <a:ln w="12700" cap="rnd">
                  <a:solidFill>
                    <a:srgbClr val="000000"/>
                  </a:solidFill>
                  <a:round/>
                  <a:headEnd/>
                  <a:tailEnd/>
                </a:ln>
              </p:spPr>
              <p:txBody>
                <a:bodyPr/>
                <a:lstStyle/>
                <a:p>
                  <a:pPr algn="ctr"/>
                  <a:endParaRPr lang="en-US" b="1"/>
                </a:p>
              </p:txBody>
            </p:sp>
            <p:sp>
              <p:nvSpPr>
                <p:cNvPr id="52424" name="Freeform 26"/>
                <p:cNvSpPr>
                  <a:spLocks/>
                </p:cNvSpPr>
                <p:nvPr/>
              </p:nvSpPr>
              <p:spPr bwMode="auto">
                <a:xfrm>
                  <a:off x="1316" y="1341"/>
                  <a:ext cx="185" cy="148"/>
                </a:xfrm>
                <a:custGeom>
                  <a:avLst/>
                  <a:gdLst>
                    <a:gd name="T0" fmla="*/ 0 w 185"/>
                    <a:gd name="T1" fmla="*/ 3 h 148"/>
                    <a:gd name="T2" fmla="*/ 92 w 185"/>
                    <a:gd name="T3" fmla="*/ 0 h 148"/>
                    <a:gd name="T4" fmla="*/ 108 w 185"/>
                    <a:gd name="T5" fmla="*/ 30 h 148"/>
                    <a:gd name="T6" fmla="*/ 94 w 185"/>
                    <a:gd name="T7" fmla="*/ 66 h 148"/>
                    <a:gd name="T8" fmla="*/ 90 w 185"/>
                    <a:gd name="T9" fmla="*/ 82 h 148"/>
                    <a:gd name="T10" fmla="*/ 151 w 185"/>
                    <a:gd name="T11" fmla="*/ 75 h 148"/>
                    <a:gd name="T12" fmla="*/ 155 w 185"/>
                    <a:gd name="T13" fmla="*/ 99 h 148"/>
                    <a:gd name="T14" fmla="*/ 137 w 185"/>
                    <a:gd name="T15" fmla="*/ 97 h 148"/>
                    <a:gd name="T16" fmla="*/ 128 w 185"/>
                    <a:gd name="T17" fmla="*/ 107 h 148"/>
                    <a:gd name="T18" fmla="*/ 138 w 185"/>
                    <a:gd name="T19" fmla="*/ 113 h 148"/>
                    <a:gd name="T20" fmla="*/ 155 w 185"/>
                    <a:gd name="T21" fmla="*/ 106 h 148"/>
                    <a:gd name="T22" fmla="*/ 155 w 185"/>
                    <a:gd name="T23" fmla="*/ 117 h 148"/>
                    <a:gd name="T24" fmla="*/ 165 w 185"/>
                    <a:gd name="T25" fmla="*/ 107 h 148"/>
                    <a:gd name="T26" fmla="*/ 172 w 185"/>
                    <a:gd name="T27" fmla="*/ 107 h 148"/>
                    <a:gd name="T28" fmla="*/ 164 w 185"/>
                    <a:gd name="T29" fmla="*/ 127 h 148"/>
                    <a:gd name="T30" fmla="*/ 180 w 185"/>
                    <a:gd name="T31" fmla="*/ 130 h 148"/>
                    <a:gd name="T32" fmla="*/ 184 w 185"/>
                    <a:gd name="T33" fmla="*/ 141 h 148"/>
                    <a:gd name="T34" fmla="*/ 177 w 185"/>
                    <a:gd name="T35" fmla="*/ 144 h 148"/>
                    <a:gd name="T36" fmla="*/ 168 w 185"/>
                    <a:gd name="T37" fmla="*/ 137 h 148"/>
                    <a:gd name="T38" fmla="*/ 150 w 185"/>
                    <a:gd name="T39" fmla="*/ 132 h 148"/>
                    <a:gd name="T40" fmla="*/ 154 w 185"/>
                    <a:gd name="T41" fmla="*/ 145 h 148"/>
                    <a:gd name="T42" fmla="*/ 145 w 185"/>
                    <a:gd name="T43" fmla="*/ 147 h 148"/>
                    <a:gd name="T44" fmla="*/ 137 w 185"/>
                    <a:gd name="T45" fmla="*/ 135 h 148"/>
                    <a:gd name="T46" fmla="*/ 133 w 185"/>
                    <a:gd name="T47" fmla="*/ 143 h 148"/>
                    <a:gd name="T48" fmla="*/ 106 w 185"/>
                    <a:gd name="T49" fmla="*/ 143 h 148"/>
                    <a:gd name="T50" fmla="*/ 106 w 185"/>
                    <a:gd name="T51" fmla="*/ 135 h 148"/>
                    <a:gd name="T52" fmla="*/ 96 w 185"/>
                    <a:gd name="T53" fmla="*/ 127 h 148"/>
                    <a:gd name="T54" fmla="*/ 76 w 185"/>
                    <a:gd name="T55" fmla="*/ 126 h 148"/>
                    <a:gd name="T56" fmla="*/ 93 w 185"/>
                    <a:gd name="T57" fmla="*/ 135 h 148"/>
                    <a:gd name="T58" fmla="*/ 69 w 185"/>
                    <a:gd name="T59" fmla="*/ 140 h 148"/>
                    <a:gd name="T60" fmla="*/ 32 w 185"/>
                    <a:gd name="T61" fmla="*/ 134 h 148"/>
                    <a:gd name="T62" fmla="*/ 18 w 185"/>
                    <a:gd name="T63" fmla="*/ 135 h 148"/>
                    <a:gd name="T64" fmla="*/ 23 w 185"/>
                    <a:gd name="T65" fmla="*/ 86 h 148"/>
                    <a:gd name="T66" fmla="*/ 1 w 185"/>
                    <a:gd name="T67" fmla="*/ 47 h 148"/>
                    <a:gd name="T68" fmla="*/ 0 w 185"/>
                    <a:gd name="T69" fmla="*/ 3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
                    <a:gd name="T106" fmla="*/ 0 h 148"/>
                    <a:gd name="T107" fmla="*/ 185 w 185"/>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 h="148">
                      <a:moveTo>
                        <a:pt x="0" y="3"/>
                      </a:moveTo>
                      <a:lnTo>
                        <a:pt x="92" y="0"/>
                      </a:lnTo>
                      <a:lnTo>
                        <a:pt x="108" y="30"/>
                      </a:lnTo>
                      <a:lnTo>
                        <a:pt x="94" y="66"/>
                      </a:lnTo>
                      <a:lnTo>
                        <a:pt x="90" y="82"/>
                      </a:lnTo>
                      <a:lnTo>
                        <a:pt x="151" y="75"/>
                      </a:lnTo>
                      <a:lnTo>
                        <a:pt x="155" y="99"/>
                      </a:lnTo>
                      <a:lnTo>
                        <a:pt x="137" y="97"/>
                      </a:lnTo>
                      <a:lnTo>
                        <a:pt x="128" y="107"/>
                      </a:lnTo>
                      <a:lnTo>
                        <a:pt x="138" y="113"/>
                      </a:lnTo>
                      <a:lnTo>
                        <a:pt x="155" y="106"/>
                      </a:lnTo>
                      <a:lnTo>
                        <a:pt x="155" y="117"/>
                      </a:lnTo>
                      <a:lnTo>
                        <a:pt x="165" y="107"/>
                      </a:lnTo>
                      <a:lnTo>
                        <a:pt x="172" y="107"/>
                      </a:lnTo>
                      <a:lnTo>
                        <a:pt x="164" y="127"/>
                      </a:lnTo>
                      <a:lnTo>
                        <a:pt x="180" y="130"/>
                      </a:lnTo>
                      <a:lnTo>
                        <a:pt x="184" y="141"/>
                      </a:lnTo>
                      <a:lnTo>
                        <a:pt x="177" y="144"/>
                      </a:lnTo>
                      <a:lnTo>
                        <a:pt x="168" y="137"/>
                      </a:lnTo>
                      <a:lnTo>
                        <a:pt x="150" y="132"/>
                      </a:lnTo>
                      <a:lnTo>
                        <a:pt x="154" y="145"/>
                      </a:lnTo>
                      <a:lnTo>
                        <a:pt x="145" y="147"/>
                      </a:lnTo>
                      <a:lnTo>
                        <a:pt x="137" y="135"/>
                      </a:lnTo>
                      <a:lnTo>
                        <a:pt x="133" y="143"/>
                      </a:lnTo>
                      <a:lnTo>
                        <a:pt x="106" y="143"/>
                      </a:lnTo>
                      <a:lnTo>
                        <a:pt x="106" y="135"/>
                      </a:lnTo>
                      <a:lnTo>
                        <a:pt x="96" y="127"/>
                      </a:lnTo>
                      <a:lnTo>
                        <a:pt x="76" y="126"/>
                      </a:lnTo>
                      <a:lnTo>
                        <a:pt x="93" y="135"/>
                      </a:lnTo>
                      <a:lnTo>
                        <a:pt x="69" y="140"/>
                      </a:lnTo>
                      <a:lnTo>
                        <a:pt x="32" y="134"/>
                      </a:lnTo>
                      <a:lnTo>
                        <a:pt x="18" y="135"/>
                      </a:lnTo>
                      <a:lnTo>
                        <a:pt x="23" y="86"/>
                      </a:lnTo>
                      <a:lnTo>
                        <a:pt x="1" y="47"/>
                      </a:lnTo>
                      <a:lnTo>
                        <a:pt x="0" y="3"/>
                      </a:lnTo>
                    </a:path>
                  </a:pathLst>
                </a:custGeom>
                <a:solidFill>
                  <a:srgbClr val="F6BF69"/>
                </a:solidFill>
                <a:ln w="12700" cap="rnd">
                  <a:solidFill>
                    <a:srgbClr val="000000"/>
                  </a:solidFill>
                  <a:round/>
                  <a:headEnd/>
                  <a:tailEnd/>
                </a:ln>
              </p:spPr>
              <p:txBody>
                <a:bodyPr/>
                <a:lstStyle/>
                <a:p>
                  <a:pPr algn="ctr"/>
                  <a:endParaRPr lang="en-US" b="1"/>
                </a:p>
              </p:txBody>
            </p:sp>
            <p:sp>
              <p:nvSpPr>
                <p:cNvPr id="52425" name="Freeform 27"/>
                <p:cNvSpPr>
                  <a:spLocks/>
                </p:cNvSpPr>
                <p:nvPr/>
              </p:nvSpPr>
              <p:spPr bwMode="auto">
                <a:xfrm>
                  <a:off x="1189" y="717"/>
                  <a:ext cx="207" cy="232"/>
                </a:xfrm>
                <a:custGeom>
                  <a:avLst/>
                  <a:gdLst>
                    <a:gd name="T0" fmla="*/ 0 w 207"/>
                    <a:gd name="T1" fmla="*/ 18 h 232"/>
                    <a:gd name="T2" fmla="*/ 54 w 207"/>
                    <a:gd name="T3" fmla="*/ 18 h 232"/>
                    <a:gd name="T4" fmla="*/ 53 w 207"/>
                    <a:gd name="T5" fmla="*/ 0 h 232"/>
                    <a:gd name="T6" fmla="*/ 65 w 207"/>
                    <a:gd name="T7" fmla="*/ 5 h 232"/>
                    <a:gd name="T8" fmla="*/ 68 w 207"/>
                    <a:gd name="T9" fmla="*/ 19 h 232"/>
                    <a:gd name="T10" fmla="*/ 93 w 207"/>
                    <a:gd name="T11" fmla="*/ 34 h 232"/>
                    <a:gd name="T12" fmla="*/ 101 w 207"/>
                    <a:gd name="T13" fmla="*/ 27 h 232"/>
                    <a:gd name="T14" fmla="*/ 117 w 207"/>
                    <a:gd name="T15" fmla="*/ 27 h 232"/>
                    <a:gd name="T16" fmla="*/ 128 w 207"/>
                    <a:gd name="T17" fmla="*/ 41 h 232"/>
                    <a:gd name="T18" fmla="*/ 136 w 207"/>
                    <a:gd name="T19" fmla="*/ 36 h 232"/>
                    <a:gd name="T20" fmla="*/ 159 w 207"/>
                    <a:gd name="T21" fmla="*/ 41 h 232"/>
                    <a:gd name="T22" fmla="*/ 167 w 207"/>
                    <a:gd name="T23" fmla="*/ 31 h 232"/>
                    <a:gd name="T24" fmla="*/ 181 w 207"/>
                    <a:gd name="T25" fmla="*/ 39 h 232"/>
                    <a:gd name="T26" fmla="*/ 206 w 207"/>
                    <a:gd name="T27" fmla="*/ 38 h 232"/>
                    <a:gd name="T28" fmla="*/ 165 w 207"/>
                    <a:gd name="T29" fmla="*/ 67 h 232"/>
                    <a:gd name="T30" fmla="*/ 145 w 207"/>
                    <a:gd name="T31" fmla="*/ 92 h 232"/>
                    <a:gd name="T32" fmla="*/ 149 w 207"/>
                    <a:gd name="T33" fmla="*/ 128 h 232"/>
                    <a:gd name="T34" fmla="*/ 135 w 207"/>
                    <a:gd name="T35" fmla="*/ 144 h 232"/>
                    <a:gd name="T36" fmla="*/ 140 w 207"/>
                    <a:gd name="T37" fmla="*/ 154 h 232"/>
                    <a:gd name="T38" fmla="*/ 140 w 207"/>
                    <a:gd name="T39" fmla="*/ 181 h 232"/>
                    <a:gd name="T40" fmla="*/ 154 w 207"/>
                    <a:gd name="T41" fmla="*/ 181 h 232"/>
                    <a:gd name="T42" fmla="*/ 175 w 207"/>
                    <a:gd name="T43" fmla="*/ 201 h 232"/>
                    <a:gd name="T44" fmla="*/ 183 w 207"/>
                    <a:gd name="T45" fmla="*/ 224 h 232"/>
                    <a:gd name="T46" fmla="*/ 38 w 207"/>
                    <a:gd name="T47" fmla="*/ 231 h 232"/>
                    <a:gd name="T48" fmla="*/ 38 w 207"/>
                    <a:gd name="T49" fmla="*/ 167 h 232"/>
                    <a:gd name="T50" fmla="*/ 25 w 207"/>
                    <a:gd name="T51" fmla="*/ 153 h 232"/>
                    <a:gd name="T52" fmla="*/ 30 w 207"/>
                    <a:gd name="T53" fmla="*/ 136 h 232"/>
                    <a:gd name="T54" fmla="*/ 34 w 207"/>
                    <a:gd name="T55" fmla="*/ 127 h 232"/>
                    <a:gd name="T56" fmla="*/ 25 w 207"/>
                    <a:gd name="T57" fmla="*/ 82 h 232"/>
                    <a:gd name="T58" fmla="*/ 13 w 207"/>
                    <a:gd name="T59" fmla="*/ 53 h 232"/>
                    <a:gd name="T60" fmla="*/ 0 w 207"/>
                    <a:gd name="T61" fmla="*/ 18 h 2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232"/>
                    <a:gd name="T95" fmla="*/ 207 w 207"/>
                    <a:gd name="T96" fmla="*/ 232 h 2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232">
                      <a:moveTo>
                        <a:pt x="0" y="18"/>
                      </a:moveTo>
                      <a:lnTo>
                        <a:pt x="54" y="18"/>
                      </a:lnTo>
                      <a:lnTo>
                        <a:pt x="53" y="0"/>
                      </a:lnTo>
                      <a:lnTo>
                        <a:pt x="65" y="5"/>
                      </a:lnTo>
                      <a:lnTo>
                        <a:pt x="68" y="19"/>
                      </a:lnTo>
                      <a:lnTo>
                        <a:pt x="93" y="34"/>
                      </a:lnTo>
                      <a:lnTo>
                        <a:pt x="101" y="27"/>
                      </a:lnTo>
                      <a:lnTo>
                        <a:pt x="117" y="27"/>
                      </a:lnTo>
                      <a:lnTo>
                        <a:pt x="128" y="41"/>
                      </a:lnTo>
                      <a:lnTo>
                        <a:pt x="136" y="36"/>
                      </a:lnTo>
                      <a:lnTo>
                        <a:pt x="159" y="41"/>
                      </a:lnTo>
                      <a:lnTo>
                        <a:pt x="167" y="31"/>
                      </a:lnTo>
                      <a:lnTo>
                        <a:pt x="181" y="39"/>
                      </a:lnTo>
                      <a:lnTo>
                        <a:pt x="206" y="38"/>
                      </a:lnTo>
                      <a:lnTo>
                        <a:pt x="165" y="67"/>
                      </a:lnTo>
                      <a:lnTo>
                        <a:pt x="145" y="92"/>
                      </a:lnTo>
                      <a:lnTo>
                        <a:pt x="149" y="128"/>
                      </a:lnTo>
                      <a:lnTo>
                        <a:pt x="135" y="144"/>
                      </a:lnTo>
                      <a:lnTo>
                        <a:pt x="140" y="154"/>
                      </a:lnTo>
                      <a:lnTo>
                        <a:pt x="140" y="181"/>
                      </a:lnTo>
                      <a:lnTo>
                        <a:pt x="154" y="181"/>
                      </a:lnTo>
                      <a:lnTo>
                        <a:pt x="175" y="201"/>
                      </a:lnTo>
                      <a:lnTo>
                        <a:pt x="183" y="224"/>
                      </a:lnTo>
                      <a:lnTo>
                        <a:pt x="38" y="231"/>
                      </a:lnTo>
                      <a:lnTo>
                        <a:pt x="38" y="167"/>
                      </a:lnTo>
                      <a:lnTo>
                        <a:pt x="25" y="153"/>
                      </a:lnTo>
                      <a:lnTo>
                        <a:pt x="30" y="136"/>
                      </a:lnTo>
                      <a:lnTo>
                        <a:pt x="34" y="127"/>
                      </a:lnTo>
                      <a:lnTo>
                        <a:pt x="25" y="82"/>
                      </a:lnTo>
                      <a:lnTo>
                        <a:pt x="13" y="53"/>
                      </a:lnTo>
                      <a:lnTo>
                        <a:pt x="0" y="18"/>
                      </a:lnTo>
                    </a:path>
                  </a:pathLst>
                </a:custGeom>
                <a:solidFill>
                  <a:srgbClr val="F6BF69"/>
                </a:solidFill>
                <a:ln w="12700" cap="rnd">
                  <a:solidFill>
                    <a:srgbClr val="000000"/>
                  </a:solidFill>
                  <a:round/>
                  <a:headEnd/>
                  <a:tailEnd/>
                </a:ln>
              </p:spPr>
              <p:txBody>
                <a:bodyPr/>
                <a:lstStyle/>
                <a:p>
                  <a:pPr algn="ctr"/>
                  <a:endParaRPr lang="en-US" b="1"/>
                </a:p>
              </p:txBody>
            </p:sp>
            <p:sp>
              <p:nvSpPr>
                <p:cNvPr id="52426" name="Freeform 28"/>
                <p:cNvSpPr>
                  <a:spLocks/>
                </p:cNvSpPr>
                <p:nvPr/>
              </p:nvSpPr>
              <p:spPr bwMode="auto">
                <a:xfrm>
                  <a:off x="1323" y="797"/>
                  <a:ext cx="157" cy="184"/>
                </a:xfrm>
                <a:custGeom>
                  <a:avLst/>
                  <a:gdLst>
                    <a:gd name="T0" fmla="*/ 11 w 157"/>
                    <a:gd name="T1" fmla="*/ 12 h 184"/>
                    <a:gd name="T2" fmla="*/ 23 w 157"/>
                    <a:gd name="T3" fmla="*/ 11 h 184"/>
                    <a:gd name="T4" fmla="*/ 34 w 157"/>
                    <a:gd name="T5" fmla="*/ 11 h 184"/>
                    <a:gd name="T6" fmla="*/ 40 w 157"/>
                    <a:gd name="T7" fmla="*/ 0 h 184"/>
                    <a:gd name="T8" fmla="*/ 45 w 157"/>
                    <a:gd name="T9" fmla="*/ 14 h 184"/>
                    <a:gd name="T10" fmla="*/ 62 w 157"/>
                    <a:gd name="T11" fmla="*/ 14 h 184"/>
                    <a:gd name="T12" fmla="*/ 71 w 157"/>
                    <a:gd name="T13" fmla="*/ 26 h 184"/>
                    <a:gd name="T14" fmla="*/ 89 w 157"/>
                    <a:gd name="T15" fmla="*/ 23 h 184"/>
                    <a:gd name="T16" fmla="*/ 100 w 157"/>
                    <a:gd name="T17" fmla="*/ 30 h 184"/>
                    <a:gd name="T18" fmla="*/ 122 w 157"/>
                    <a:gd name="T19" fmla="*/ 36 h 184"/>
                    <a:gd name="T20" fmla="*/ 126 w 157"/>
                    <a:gd name="T21" fmla="*/ 46 h 184"/>
                    <a:gd name="T22" fmla="*/ 137 w 157"/>
                    <a:gd name="T23" fmla="*/ 46 h 184"/>
                    <a:gd name="T24" fmla="*/ 134 w 157"/>
                    <a:gd name="T25" fmla="*/ 56 h 184"/>
                    <a:gd name="T26" fmla="*/ 138 w 157"/>
                    <a:gd name="T27" fmla="*/ 66 h 184"/>
                    <a:gd name="T28" fmla="*/ 131 w 157"/>
                    <a:gd name="T29" fmla="*/ 80 h 184"/>
                    <a:gd name="T30" fmla="*/ 136 w 157"/>
                    <a:gd name="T31" fmla="*/ 83 h 184"/>
                    <a:gd name="T32" fmla="*/ 148 w 157"/>
                    <a:gd name="T33" fmla="*/ 68 h 184"/>
                    <a:gd name="T34" fmla="*/ 148 w 157"/>
                    <a:gd name="T35" fmla="*/ 63 h 184"/>
                    <a:gd name="T36" fmla="*/ 153 w 157"/>
                    <a:gd name="T37" fmla="*/ 61 h 184"/>
                    <a:gd name="T38" fmla="*/ 156 w 157"/>
                    <a:gd name="T39" fmla="*/ 68 h 184"/>
                    <a:gd name="T40" fmla="*/ 146 w 157"/>
                    <a:gd name="T41" fmla="*/ 78 h 184"/>
                    <a:gd name="T42" fmla="*/ 143 w 157"/>
                    <a:gd name="T43" fmla="*/ 101 h 184"/>
                    <a:gd name="T44" fmla="*/ 143 w 157"/>
                    <a:gd name="T45" fmla="*/ 140 h 184"/>
                    <a:gd name="T46" fmla="*/ 148 w 157"/>
                    <a:gd name="T47" fmla="*/ 147 h 184"/>
                    <a:gd name="T48" fmla="*/ 146 w 157"/>
                    <a:gd name="T49" fmla="*/ 171 h 184"/>
                    <a:gd name="T50" fmla="*/ 72 w 157"/>
                    <a:gd name="T51" fmla="*/ 183 h 184"/>
                    <a:gd name="T52" fmla="*/ 53 w 157"/>
                    <a:gd name="T53" fmla="*/ 172 h 184"/>
                    <a:gd name="T54" fmla="*/ 57 w 157"/>
                    <a:gd name="T55" fmla="*/ 157 h 184"/>
                    <a:gd name="T56" fmla="*/ 48 w 157"/>
                    <a:gd name="T57" fmla="*/ 141 h 184"/>
                    <a:gd name="T58" fmla="*/ 40 w 157"/>
                    <a:gd name="T59" fmla="*/ 122 h 184"/>
                    <a:gd name="T60" fmla="*/ 20 w 157"/>
                    <a:gd name="T61" fmla="*/ 102 h 184"/>
                    <a:gd name="T62" fmla="*/ 7 w 157"/>
                    <a:gd name="T63" fmla="*/ 102 h 184"/>
                    <a:gd name="T64" fmla="*/ 7 w 157"/>
                    <a:gd name="T65" fmla="*/ 75 h 184"/>
                    <a:gd name="T66" fmla="*/ 0 w 157"/>
                    <a:gd name="T67" fmla="*/ 65 h 184"/>
                    <a:gd name="T68" fmla="*/ 15 w 157"/>
                    <a:gd name="T69" fmla="*/ 49 h 184"/>
                    <a:gd name="T70" fmla="*/ 11 w 157"/>
                    <a:gd name="T71" fmla="*/ 12 h 1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7"/>
                    <a:gd name="T109" fmla="*/ 0 h 184"/>
                    <a:gd name="T110" fmla="*/ 157 w 157"/>
                    <a:gd name="T111" fmla="*/ 184 h 1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7" h="184">
                      <a:moveTo>
                        <a:pt x="11" y="12"/>
                      </a:moveTo>
                      <a:lnTo>
                        <a:pt x="23" y="11"/>
                      </a:lnTo>
                      <a:lnTo>
                        <a:pt x="34" y="11"/>
                      </a:lnTo>
                      <a:lnTo>
                        <a:pt x="40" y="0"/>
                      </a:lnTo>
                      <a:lnTo>
                        <a:pt x="45" y="14"/>
                      </a:lnTo>
                      <a:lnTo>
                        <a:pt x="62" y="14"/>
                      </a:lnTo>
                      <a:lnTo>
                        <a:pt x="71" y="26"/>
                      </a:lnTo>
                      <a:lnTo>
                        <a:pt x="89" y="23"/>
                      </a:lnTo>
                      <a:lnTo>
                        <a:pt x="100" y="30"/>
                      </a:lnTo>
                      <a:lnTo>
                        <a:pt x="122" y="36"/>
                      </a:lnTo>
                      <a:lnTo>
                        <a:pt x="126" y="46"/>
                      </a:lnTo>
                      <a:lnTo>
                        <a:pt x="137" y="46"/>
                      </a:lnTo>
                      <a:lnTo>
                        <a:pt x="134" y="56"/>
                      </a:lnTo>
                      <a:lnTo>
                        <a:pt x="138" y="66"/>
                      </a:lnTo>
                      <a:lnTo>
                        <a:pt x="131" y="80"/>
                      </a:lnTo>
                      <a:lnTo>
                        <a:pt x="136" y="83"/>
                      </a:lnTo>
                      <a:lnTo>
                        <a:pt x="148" y="68"/>
                      </a:lnTo>
                      <a:lnTo>
                        <a:pt x="148" y="63"/>
                      </a:lnTo>
                      <a:lnTo>
                        <a:pt x="153" y="61"/>
                      </a:lnTo>
                      <a:lnTo>
                        <a:pt x="156" y="68"/>
                      </a:lnTo>
                      <a:lnTo>
                        <a:pt x="146" y="78"/>
                      </a:lnTo>
                      <a:lnTo>
                        <a:pt x="143" y="101"/>
                      </a:lnTo>
                      <a:lnTo>
                        <a:pt x="143" y="140"/>
                      </a:lnTo>
                      <a:lnTo>
                        <a:pt x="148" y="147"/>
                      </a:lnTo>
                      <a:lnTo>
                        <a:pt x="146" y="171"/>
                      </a:lnTo>
                      <a:lnTo>
                        <a:pt x="72" y="183"/>
                      </a:lnTo>
                      <a:lnTo>
                        <a:pt x="53" y="172"/>
                      </a:lnTo>
                      <a:lnTo>
                        <a:pt x="57" y="157"/>
                      </a:lnTo>
                      <a:lnTo>
                        <a:pt x="48" y="141"/>
                      </a:lnTo>
                      <a:lnTo>
                        <a:pt x="40" y="122"/>
                      </a:lnTo>
                      <a:lnTo>
                        <a:pt x="20" y="102"/>
                      </a:lnTo>
                      <a:lnTo>
                        <a:pt x="7" y="102"/>
                      </a:lnTo>
                      <a:lnTo>
                        <a:pt x="7" y="75"/>
                      </a:lnTo>
                      <a:lnTo>
                        <a:pt x="0" y="65"/>
                      </a:lnTo>
                      <a:lnTo>
                        <a:pt x="15" y="49"/>
                      </a:lnTo>
                      <a:lnTo>
                        <a:pt x="11" y="12"/>
                      </a:lnTo>
                    </a:path>
                  </a:pathLst>
                </a:custGeom>
                <a:solidFill>
                  <a:srgbClr val="F6BF69"/>
                </a:solidFill>
                <a:ln w="12700" cap="rnd">
                  <a:solidFill>
                    <a:srgbClr val="000000"/>
                  </a:solidFill>
                  <a:round/>
                  <a:headEnd/>
                  <a:tailEnd/>
                </a:ln>
              </p:spPr>
              <p:txBody>
                <a:bodyPr/>
                <a:lstStyle/>
                <a:p>
                  <a:pPr algn="ctr"/>
                  <a:endParaRPr lang="en-US" b="1"/>
                </a:p>
              </p:txBody>
            </p:sp>
            <p:sp>
              <p:nvSpPr>
                <p:cNvPr id="52427" name="Freeform 29"/>
                <p:cNvSpPr>
                  <a:spLocks/>
                </p:cNvSpPr>
                <p:nvPr/>
              </p:nvSpPr>
              <p:spPr bwMode="auto">
                <a:xfrm>
                  <a:off x="1224" y="942"/>
                  <a:ext cx="182" cy="118"/>
                </a:xfrm>
                <a:custGeom>
                  <a:avLst/>
                  <a:gdLst>
                    <a:gd name="T0" fmla="*/ 3 w 182"/>
                    <a:gd name="T1" fmla="*/ 6 h 118"/>
                    <a:gd name="T2" fmla="*/ 0 w 182"/>
                    <a:gd name="T3" fmla="*/ 27 h 118"/>
                    <a:gd name="T4" fmla="*/ 4 w 182"/>
                    <a:gd name="T5" fmla="*/ 48 h 118"/>
                    <a:gd name="T6" fmla="*/ 21 w 182"/>
                    <a:gd name="T7" fmla="*/ 93 h 118"/>
                    <a:gd name="T8" fmla="*/ 30 w 182"/>
                    <a:gd name="T9" fmla="*/ 117 h 118"/>
                    <a:gd name="T10" fmla="*/ 137 w 182"/>
                    <a:gd name="T11" fmla="*/ 111 h 118"/>
                    <a:gd name="T12" fmla="*/ 154 w 182"/>
                    <a:gd name="T13" fmla="*/ 117 h 118"/>
                    <a:gd name="T14" fmla="*/ 165 w 182"/>
                    <a:gd name="T15" fmla="*/ 94 h 118"/>
                    <a:gd name="T16" fmla="*/ 161 w 182"/>
                    <a:gd name="T17" fmla="*/ 78 h 118"/>
                    <a:gd name="T18" fmla="*/ 179 w 182"/>
                    <a:gd name="T19" fmla="*/ 75 h 118"/>
                    <a:gd name="T20" fmla="*/ 181 w 182"/>
                    <a:gd name="T21" fmla="*/ 49 h 118"/>
                    <a:gd name="T22" fmla="*/ 170 w 182"/>
                    <a:gd name="T23" fmla="*/ 38 h 118"/>
                    <a:gd name="T24" fmla="*/ 152 w 182"/>
                    <a:gd name="T25" fmla="*/ 27 h 118"/>
                    <a:gd name="T26" fmla="*/ 156 w 182"/>
                    <a:gd name="T27" fmla="*/ 11 h 118"/>
                    <a:gd name="T28" fmla="*/ 148 w 182"/>
                    <a:gd name="T29" fmla="*/ 0 h 118"/>
                    <a:gd name="T30" fmla="*/ 108 w 182"/>
                    <a:gd name="T31" fmla="*/ 2 h 118"/>
                    <a:gd name="T32" fmla="*/ 68 w 182"/>
                    <a:gd name="T33" fmla="*/ 3 h 118"/>
                    <a:gd name="T34" fmla="*/ 3 w 182"/>
                    <a:gd name="T35" fmla="*/ 6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118"/>
                    <a:gd name="T56" fmla="*/ 182 w 182"/>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118">
                      <a:moveTo>
                        <a:pt x="3" y="6"/>
                      </a:moveTo>
                      <a:lnTo>
                        <a:pt x="0" y="27"/>
                      </a:lnTo>
                      <a:lnTo>
                        <a:pt x="4" y="48"/>
                      </a:lnTo>
                      <a:lnTo>
                        <a:pt x="21" y="93"/>
                      </a:lnTo>
                      <a:lnTo>
                        <a:pt x="30" y="117"/>
                      </a:lnTo>
                      <a:lnTo>
                        <a:pt x="137" y="111"/>
                      </a:lnTo>
                      <a:lnTo>
                        <a:pt x="154" y="117"/>
                      </a:lnTo>
                      <a:lnTo>
                        <a:pt x="165" y="94"/>
                      </a:lnTo>
                      <a:lnTo>
                        <a:pt x="161" y="78"/>
                      </a:lnTo>
                      <a:lnTo>
                        <a:pt x="179" y="75"/>
                      </a:lnTo>
                      <a:lnTo>
                        <a:pt x="181" y="49"/>
                      </a:lnTo>
                      <a:lnTo>
                        <a:pt x="170" y="38"/>
                      </a:lnTo>
                      <a:lnTo>
                        <a:pt x="152" y="27"/>
                      </a:lnTo>
                      <a:lnTo>
                        <a:pt x="156" y="11"/>
                      </a:lnTo>
                      <a:lnTo>
                        <a:pt x="148" y="0"/>
                      </a:lnTo>
                      <a:lnTo>
                        <a:pt x="108" y="2"/>
                      </a:lnTo>
                      <a:lnTo>
                        <a:pt x="68" y="3"/>
                      </a:lnTo>
                      <a:lnTo>
                        <a:pt x="3" y="6"/>
                      </a:lnTo>
                    </a:path>
                  </a:pathLst>
                </a:custGeom>
                <a:solidFill>
                  <a:srgbClr val="F6BF69"/>
                </a:solidFill>
                <a:ln w="12700" cap="rnd">
                  <a:solidFill>
                    <a:srgbClr val="000000"/>
                  </a:solidFill>
                  <a:round/>
                  <a:headEnd/>
                  <a:tailEnd/>
                </a:ln>
              </p:spPr>
              <p:txBody>
                <a:bodyPr/>
                <a:lstStyle/>
                <a:p>
                  <a:pPr algn="ctr"/>
                  <a:endParaRPr lang="en-US" b="1"/>
                </a:p>
              </p:txBody>
            </p:sp>
            <p:sp>
              <p:nvSpPr>
                <p:cNvPr id="52428" name="Freeform 30"/>
                <p:cNvSpPr>
                  <a:spLocks/>
                </p:cNvSpPr>
                <p:nvPr/>
              </p:nvSpPr>
              <p:spPr bwMode="auto">
                <a:xfrm>
                  <a:off x="1384" y="771"/>
                  <a:ext cx="169" cy="73"/>
                </a:xfrm>
                <a:custGeom>
                  <a:avLst/>
                  <a:gdLst>
                    <a:gd name="T0" fmla="*/ 0 w 169"/>
                    <a:gd name="T1" fmla="*/ 40 h 73"/>
                    <a:gd name="T2" fmla="*/ 38 w 169"/>
                    <a:gd name="T3" fmla="*/ 0 h 73"/>
                    <a:gd name="T4" fmla="*/ 31 w 169"/>
                    <a:gd name="T5" fmla="*/ 16 h 73"/>
                    <a:gd name="T6" fmla="*/ 36 w 169"/>
                    <a:gd name="T7" fmla="*/ 21 h 73"/>
                    <a:gd name="T8" fmla="*/ 48 w 169"/>
                    <a:gd name="T9" fmla="*/ 15 h 73"/>
                    <a:gd name="T10" fmla="*/ 74 w 169"/>
                    <a:gd name="T11" fmla="*/ 25 h 73"/>
                    <a:gd name="T12" fmla="*/ 85 w 169"/>
                    <a:gd name="T13" fmla="*/ 16 h 73"/>
                    <a:gd name="T14" fmla="*/ 120 w 169"/>
                    <a:gd name="T15" fmla="*/ 12 h 73"/>
                    <a:gd name="T16" fmla="*/ 126 w 169"/>
                    <a:gd name="T17" fmla="*/ 22 h 73"/>
                    <a:gd name="T18" fmla="*/ 140 w 169"/>
                    <a:gd name="T19" fmla="*/ 20 h 73"/>
                    <a:gd name="T20" fmla="*/ 166 w 169"/>
                    <a:gd name="T21" fmla="*/ 30 h 73"/>
                    <a:gd name="T22" fmla="*/ 168 w 169"/>
                    <a:gd name="T23" fmla="*/ 38 h 73"/>
                    <a:gd name="T24" fmla="*/ 139 w 169"/>
                    <a:gd name="T25" fmla="*/ 45 h 73"/>
                    <a:gd name="T26" fmla="*/ 131 w 169"/>
                    <a:gd name="T27" fmla="*/ 40 h 73"/>
                    <a:gd name="T28" fmla="*/ 116 w 169"/>
                    <a:gd name="T29" fmla="*/ 41 h 73"/>
                    <a:gd name="T30" fmla="*/ 99 w 169"/>
                    <a:gd name="T31" fmla="*/ 51 h 73"/>
                    <a:gd name="T32" fmla="*/ 92 w 169"/>
                    <a:gd name="T33" fmla="*/ 52 h 73"/>
                    <a:gd name="T34" fmla="*/ 85 w 169"/>
                    <a:gd name="T35" fmla="*/ 45 h 73"/>
                    <a:gd name="T36" fmla="*/ 76 w 169"/>
                    <a:gd name="T37" fmla="*/ 71 h 73"/>
                    <a:gd name="T38" fmla="*/ 65 w 169"/>
                    <a:gd name="T39" fmla="*/ 72 h 73"/>
                    <a:gd name="T40" fmla="*/ 61 w 169"/>
                    <a:gd name="T41" fmla="*/ 61 h 73"/>
                    <a:gd name="T42" fmla="*/ 38 w 169"/>
                    <a:gd name="T43" fmla="*/ 56 h 73"/>
                    <a:gd name="T44" fmla="*/ 28 w 169"/>
                    <a:gd name="T45" fmla="*/ 49 h 73"/>
                    <a:gd name="T46" fmla="*/ 9 w 169"/>
                    <a:gd name="T47" fmla="*/ 51 h 73"/>
                    <a:gd name="T48" fmla="*/ 0 w 169"/>
                    <a:gd name="T49" fmla="*/ 4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73"/>
                    <a:gd name="T77" fmla="*/ 169 w 169"/>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73">
                      <a:moveTo>
                        <a:pt x="0" y="40"/>
                      </a:moveTo>
                      <a:lnTo>
                        <a:pt x="38" y="0"/>
                      </a:lnTo>
                      <a:lnTo>
                        <a:pt x="31" y="16"/>
                      </a:lnTo>
                      <a:lnTo>
                        <a:pt x="36" y="21"/>
                      </a:lnTo>
                      <a:lnTo>
                        <a:pt x="48" y="15"/>
                      </a:lnTo>
                      <a:lnTo>
                        <a:pt x="74" y="25"/>
                      </a:lnTo>
                      <a:lnTo>
                        <a:pt x="85" y="16"/>
                      </a:lnTo>
                      <a:lnTo>
                        <a:pt x="120" y="12"/>
                      </a:lnTo>
                      <a:lnTo>
                        <a:pt x="126" y="22"/>
                      </a:lnTo>
                      <a:lnTo>
                        <a:pt x="140" y="20"/>
                      </a:lnTo>
                      <a:lnTo>
                        <a:pt x="166" y="30"/>
                      </a:lnTo>
                      <a:lnTo>
                        <a:pt x="168" y="38"/>
                      </a:lnTo>
                      <a:lnTo>
                        <a:pt x="139" y="45"/>
                      </a:lnTo>
                      <a:lnTo>
                        <a:pt x="131" y="40"/>
                      </a:lnTo>
                      <a:lnTo>
                        <a:pt x="116" y="41"/>
                      </a:lnTo>
                      <a:lnTo>
                        <a:pt x="99" y="51"/>
                      </a:lnTo>
                      <a:lnTo>
                        <a:pt x="92" y="52"/>
                      </a:lnTo>
                      <a:lnTo>
                        <a:pt x="85" y="45"/>
                      </a:lnTo>
                      <a:lnTo>
                        <a:pt x="76" y="71"/>
                      </a:lnTo>
                      <a:lnTo>
                        <a:pt x="65" y="72"/>
                      </a:lnTo>
                      <a:lnTo>
                        <a:pt x="61" y="61"/>
                      </a:lnTo>
                      <a:lnTo>
                        <a:pt x="38" y="56"/>
                      </a:lnTo>
                      <a:lnTo>
                        <a:pt x="28" y="49"/>
                      </a:lnTo>
                      <a:lnTo>
                        <a:pt x="9" y="51"/>
                      </a:lnTo>
                      <a:lnTo>
                        <a:pt x="0" y="40"/>
                      </a:lnTo>
                    </a:path>
                  </a:pathLst>
                </a:custGeom>
                <a:solidFill>
                  <a:srgbClr val="F6BF69"/>
                </a:solidFill>
                <a:ln w="12700" cap="rnd">
                  <a:solidFill>
                    <a:srgbClr val="000000"/>
                  </a:solidFill>
                  <a:round/>
                  <a:headEnd/>
                  <a:tailEnd/>
                </a:ln>
              </p:spPr>
              <p:txBody>
                <a:bodyPr/>
                <a:lstStyle/>
                <a:p>
                  <a:pPr algn="ctr"/>
                  <a:endParaRPr lang="en-US" b="1"/>
                </a:p>
              </p:txBody>
            </p:sp>
            <p:sp>
              <p:nvSpPr>
                <p:cNvPr id="52429" name="Freeform 31"/>
                <p:cNvSpPr>
                  <a:spLocks/>
                </p:cNvSpPr>
                <p:nvPr/>
              </p:nvSpPr>
              <p:spPr bwMode="auto">
                <a:xfrm>
                  <a:off x="1500" y="822"/>
                  <a:ext cx="121" cy="164"/>
                </a:xfrm>
                <a:custGeom>
                  <a:avLst/>
                  <a:gdLst>
                    <a:gd name="T0" fmla="*/ 30 w 121"/>
                    <a:gd name="T1" fmla="*/ 7 h 164"/>
                    <a:gd name="T2" fmla="*/ 35 w 121"/>
                    <a:gd name="T3" fmla="*/ 17 h 164"/>
                    <a:gd name="T4" fmla="*/ 26 w 121"/>
                    <a:gd name="T5" fmla="*/ 23 h 164"/>
                    <a:gd name="T6" fmla="*/ 26 w 121"/>
                    <a:gd name="T7" fmla="*/ 49 h 164"/>
                    <a:gd name="T8" fmla="*/ 21 w 121"/>
                    <a:gd name="T9" fmla="*/ 32 h 164"/>
                    <a:gd name="T10" fmla="*/ 4 w 121"/>
                    <a:gd name="T11" fmla="*/ 48 h 164"/>
                    <a:gd name="T12" fmla="*/ 0 w 121"/>
                    <a:gd name="T13" fmla="*/ 95 h 164"/>
                    <a:gd name="T14" fmla="*/ 11 w 121"/>
                    <a:gd name="T15" fmla="*/ 118 h 164"/>
                    <a:gd name="T16" fmla="*/ 12 w 121"/>
                    <a:gd name="T17" fmla="*/ 130 h 164"/>
                    <a:gd name="T18" fmla="*/ 13 w 121"/>
                    <a:gd name="T19" fmla="*/ 139 h 164"/>
                    <a:gd name="T20" fmla="*/ 12 w 121"/>
                    <a:gd name="T21" fmla="*/ 148 h 164"/>
                    <a:gd name="T22" fmla="*/ 10 w 121"/>
                    <a:gd name="T23" fmla="*/ 163 h 164"/>
                    <a:gd name="T24" fmla="*/ 57 w 121"/>
                    <a:gd name="T25" fmla="*/ 160 h 164"/>
                    <a:gd name="T26" fmla="*/ 119 w 121"/>
                    <a:gd name="T27" fmla="*/ 155 h 164"/>
                    <a:gd name="T28" fmla="*/ 108 w 121"/>
                    <a:gd name="T29" fmla="*/ 151 h 164"/>
                    <a:gd name="T30" fmla="*/ 102 w 121"/>
                    <a:gd name="T31" fmla="*/ 143 h 164"/>
                    <a:gd name="T32" fmla="*/ 112 w 121"/>
                    <a:gd name="T33" fmla="*/ 135 h 164"/>
                    <a:gd name="T34" fmla="*/ 112 w 121"/>
                    <a:gd name="T35" fmla="*/ 126 h 164"/>
                    <a:gd name="T36" fmla="*/ 107 w 121"/>
                    <a:gd name="T37" fmla="*/ 119 h 164"/>
                    <a:gd name="T38" fmla="*/ 112 w 121"/>
                    <a:gd name="T39" fmla="*/ 113 h 164"/>
                    <a:gd name="T40" fmla="*/ 120 w 121"/>
                    <a:gd name="T41" fmla="*/ 114 h 164"/>
                    <a:gd name="T42" fmla="*/ 118 w 121"/>
                    <a:gd name="T43" fmla="*/ 91 h 164"/>
                    <a:gd name="T44" fmla="*/ 116 w 121"/>
                    <a:gd name="T45" fmla="*/ 78 h 164"/>
                    <a:gd name="T46" fmla="*/ 111 w 121"/>
                    <a:gd name="T47" fmla="*/ 69 h 164"/>
                    <a:gd name="T48" fmla="*/ 106 w 121"/>
                    <a:gd name="T49" fmla="*/ 64 h 164"/>
                    <a:gd name="T50" fmla="*/ 98 w 121"/>
                    <a:gd name="T51" fmla="*/ 62 h 164"/>
                    <a:gd name="T52" fmla="*/ 91 w 121"/>
                    <a:gd name="T53" fmla="*/ 62 h 164"/>
                    <a:gd name="T54" fmla="*/ 83 w 121"/>
                    <a:gd name="T55" fmla="*/ 73 h 164"/>
                    <a:gd name="T56" fmla="*/ 78 w 121"/>
                    <a:gd name="T57" fmla="*/ 76 h 164"/>
                    <a:gd name="T58" fmla="*/ 75 w 121"/>
                    <a:gd name="T59" fmla="*/ 78 h 164"/>
                    <a:gd name="T60" fmla="*/ 71 w 121"/>
                    <a:gd name="T61" fmla="*/ 76 h 164"/>
                    <a:gd name="T62" fmla="*/ 70 w 121"/>
                    <a:gd name="T63" fmla="*/ 71 h 164"/>
                    <a:gd name="T64" fmla="*/ 71 w 121"/>
                    <a:gd name="T65" fmla="*/ 67 h 164"/>
                    <a:gd name="T66" fmla="*/ 74 w 121"/>
                    <a:gd name="T67" fmla="*/ 64 h 164"/>
                    <a:gd name="T68" fmla="*/ 77 w 121"/>
                    <a:gd name="T69" fmla="*/ 62 h 164"/>
                    <a:gd name="T70" fmla="*/ 81 w 121"/>
                    <a:gd name="T71" fmla="*/ 62 h 164"/>
                    <a:gd name="T72" fmla="*/ 81 w 121"/>
                    <a:gd name="T73" fmla="*/ 56 h 164"/>
                    <a:gd name="T74" fmla="*/ 90 w 121"/>
                    <a:gd name="T75" fmla="*/ 49 h 164"/>
                    <a:gd name="T76" fmla="*/ 81 w 121"/>
                    <a:gd name="T77" fmla="*/ 28 h 164"/>
                    <a:gd name="T78" fmla="*/ 81 w 121"/>
                    <a:gd name="T79" fmla="*/ 17 h 164"/>
                    <a:gd name="T80" fmla="*/ 66 w 121"/>
                    <a:gd name="T81" fmla="*/ 13 h 164"/>
                    <a:gd name="T82" fmla="*/ 44 w 121"/>
                    <a:gd name="T83" fmla="*/ 0 h 164"/>
                    <a:gd name="T84" fmla="*/ 30 w 121"/>
                    <a:gd name="T85" fmla="*/ 7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1"/>
                    <a:gd name="T130" fmla="*/ 0 h 164"/>
                    <a:gd name="T131" fmla="*/ 121 w 121"/>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1" h="164">
                      <a:moveTo>
                        <a:pt x="30" y="7"/>
                      </a:moveTo>
                      <a:lnTo>
                        <a:pt x="35" y="17"/>
                      </a:lnTo>
                      <a:lnTo>
                        <a:pt x="26" y="23"/>
                      </a:lnTo>
                      <a:lnTo>
                        <a:pt x="26" y="49"/>
                      </a:lnTo>
                      <a:lnTo>
                        <a:pt x="21" y="32"/>
                      </a:lnTo>
                      <a:lnTo>
                        <a:pt x="4" y="48"/>
                      </a:lnTo>
                      <a:lnTo>
                        <a:pt x="0" y="95"/>
                      </a:lnTo>
                      <a:lnTo>
                        <a:pt x="11" y="118"/>
                      </a:lnTo>
                      <a:lnTo>
                        <a:pt x="12" y="130"/>
                      </a:lnTo>
                      <a:lnTo>
                        <a:pt x="13" y="139"/>
                      </a:lnTo>
                      <a:lnTo>
                        <a:pt x="12" y="148"/>
                      </a:lnTo>
                      <a:lnTo>
                        <a:pt x="10" y="163"/>
                      </a:lnTo>
                      <a:lnTo>
                        <a:pt x="57" y="160"/>
                      </a:lnTo>
                      <a:lnTo>
                        <a:pt x="119" y="155"/>
                      </a:lnTo>
                      <a:lnTo>
                        <a:pt x="108" y="151"/>
                      </a:lnTo>
                      <a:lnTo>
                        <a:pt x="102" y="143"/>
                      </a:lnTo>
                      <a:lnTo>
                        <a:pt x="112" y="135"/>
                      </a:lnTo>
                      <a:lnTo>
                        <a:pt x="112" y="126"/>
                      </a:lnTo>
                      <a:lnTo>
                        <a:pt x="107" y="119"/>
                      </a:lnTo>
                      <a:lnTo>
                        <a:pt x="112" y="113"/>
                      </a:lnTo>
                      <a:lnTo>
                        <a:pt x="120" y="114"/>
                      </a:lnTo>
                      <a:lnTo>
                        <a:pt x="118" y="91"/>
                      </a:lnTo>
                      <a:lnTo>
                        <a:pt x="116" y="78"/>
                      </a:lnTo>
                      <a:lnTo>
                        <a:pt x="111" y="69"/>
                      </a:lnTo>
                      <a:lnTo>
                        <a:pt x="106" y="64"/>
                      </a:lnTo>
                      <a:lnTo>
                        <a:pt x="98" y="62"/>
                      </a:lnTo>
                      <a:lnTo>
                        <a:pt x="91" y="62"/>
                      </a:lnTo>
                      <a:lnTo>
                        <a:pt x="83" y="73"/>
                      </a:lnTo>
                      <a:lnTo>
                        <a:pt x="78" y="76"/>
                      </a:lnTo>
                      <a:lnTo>
                        <a:pt x="75" y="78"/>
                      </a:lnTo>
                      <a:lnTo>
                        <a:pt x="71" y="76"/>
                      </a:lnTo>
                      <a:lnTo>
                        <a:pt x="70" y="71"/>
                      </a:lnTo>
                      <a:lnTo>
                        <a:pt x="71" y="67"/>
                      </a:lnTo>
                      <a:lnTo>
                        <a:pt x="74" y="64"/>
                      </a:lnTo>
                      <a:lnTo>
                        <a:pt x="77" y="62"/>
                      </a:lnTo>
                      <a:lnTo>
                        <a:pt x="81" y="62"/>
                      </a:lnTo>
                      <a:lnTo>
                        <a:pt x="81" y="56"/>
                      </a:lnTo>
                      <a:lnTo>
                        <a:pt x="90" y="49"/>
                      </a:lnTo>
                      <a:lnTo>
                        <a:pt x="81" y="28"/>
                      </a:lnTo>
                      <a:lnTo>
                        <a:pt x="81" y="17"/>
                      </a:lnTo>
                      <a:lnTo>
                        <a:pt x="66" y="13"/>
                      </a:lnTo>
                      <a:lnTo>
                        <a:pt x="44" y="0"/>
                      </a:lnTo>
                      <a:lnTo>
                        <a:pt x="30" y="7"/>
                      </a:lnTo>
                    </a:path>
                  </a:pathLst>
                </a:custGeom>
                <a:solidFill>
                  <a:srgbClr val="F6BF69"/>
                </a:solidFill>
                <a:ln w="12700" cap="rnd">
                  <a:solidFill>
                    <a:srgbClr val="000000"/>
                  </a:solidFill>
                  <a:round/>
                  <a:headEnd/>
                  <a:tailEnd/>
                </a:ln>
              </p:spPr>
              <p:txBody>
                <a:bodyPr/>
                <a:lstStyle/>
                <a:p>
                  <a:pPr algn="ctr"/>
                  <a:endParaRPr lang="en-US" b="1"/>
                </a:p>
              </p:txBody>
            </p:sp>
            <p:sp>
              <p:nvSpPr>
                <p:cNvPr id="52430" name="Freeform 32"/>
                <p:cNvSpPr>
                  <a:spLocks/>
                </p:cNvSpPr>
                <p:nvPr/>
              </p:nvSpPr>
              <p:spPr bwMode="auto">
                <a:xfrm>
                  <a:off x="1369" y="966"/>
                  <a:ext cx="132" cy="217"/>
                </a:xfrm>
                <a:custGeom>
                  <a:avLst/>
                  <a:gdLst>
                    <a:gd name="T0" fmla="*/ 24 w 132"/>
                    <a:gd name="T1" fmla="*/ 12 h 217"/>
                    <a:gd name="T2" fmla="*/ 99 w 132"/>
                    <a:gd name="T3" fmla="*/ 0 h 217"/>
                    <a:gd name="T4" fmla="*/ 111 w 132"/>
                    <a:gd name="T5" fmla="*/ 27 h 217"/>
                    <a:gd name="T6" fmla="*/ 126 w 132"/>
                    <a:gd name="T7" fmla="*/ 137 h 217"/>
                    <a:gd name="T8" fmla="*/ 131 w 132"/>
                    <a:gd name="T9" fmla="*/ 152 h 217"/>
                    <a:gd name="T10" fmla="*/ 119 w 132"/>
                    <a:gd name="T11" fmla="*/ 181 h 217"/>
                    <a:gd name="T12" fmla="*/ 119 w 132"/>
                    <a:gd name="T13" fmla="*/ 201 h 217"/>
                    <a:gd name="T14" fmla="*/ 106 w 132"/>
                    <a:gd name="T15" fmla="*/ 199 h 217"/>
                    <a:gd name="T16" fmla="*/ 106 w 132"/>
                    <a:gd name="T17" fmla="*/ 216 h 217"/>
                    <a:gd name="T18" fmla="*/ 92 w 132"/>
                    <a:gd name="T19" fmla="*/ 209 h 217"/>
                    <a:gd name="T20" fmla="*/ 85 w 132"/>
                    <a:gd name="T21" fmla="*/ 211 h 217"/>
                    <a:gd name="T22" fmla="*/ 74 w 132"/>
                    <a:gd name="T23" fmla="*/ 210 h 217"/>
                    <a:gd name="T24" fmla="*/ 66 w 132"/>
                    <a:gd name="T25" fmla="*/ 184 h 217"/>
                    <a:gd name="T26" fmla="*/ 51 w 132"/>
                    <a:gd name="T27" fmla="*/ 176 h 217"/>
                    <a:gd name="T28" fmla="*/ 51 w 132"/>
                    <a:gd name="T29" fmla="*/ 148 h 217"/>
                    <a:gd name="T30" fmla="*/ 36 w 132"/>
                    <a:gd name="T31" fmla="*/ 152 h 217"/>
                    <a:gd name="T32" fmla="*/ 27 w 132"/>
                    <a:gd name="T33" fmla="*/ 131 h 217"/>
                    <a:gd name="T34" fmla="*/ 0 w 132"/>
                    <a:gd name="T35" fmla="*/ 108 h 217"/>
                    <a:gd name="T36" fmla="*/ 20 w 132"/>
                    <a:gd name="T37" fmla="*/ 70 h 217"/>
                    <a:gd name="T38" fmla="*/ 14 w 132"/>
                    <a:gd name="T39" fmla="*/ 53 h 217"/>
                    <a:gd name="T40" fmla="*/ 34 w 132"/>
                    <a:gd name="T41" fmla="*/ 50 h 217"/>
                    <a:gd name="T42" fmla="*/ 36 w 132"/>
                    <a:gd name="T43" fmla="*/ 25 h 217"/>
                    <a:gd name="T44" fmla="*/ 24 w 132"/>
                    <a:gd name="T45" fmla="*/ 12 h 2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7"/>
                    <a:gd name="T71" fmla="*/ 132 w 132"/>
                    <a:gd name="T72" fmla="*/ 217 h 2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7">
                      <a:moveTo>
                        <a:pt x="24" y="12"/>
                      </a:moveTo>
                      <a:lnTo>
                        <a:pt x="99" y="0"/>
                      </a:lnTo>
                      <a:lnTo>
                        <a:pt x="111" y="27"/>
                      </a:lnTo>
                      <a:lnTo>
                        <a:pt x="126" y="137"/>
                      </a:lnTo>
                      <a:lnTo>
                        <a:pt x="131" y="152"/>
                      </a:lnTo>
                      <a:lnTo>
                        <a:pt x="119" y="181"/>
                      </a:lnTo>
                      <a:lnTo>
                        <a:pt x="119" y="201"/>
                      </a:lnTo>
                      <a:lnTo>
                        <a:pt x="106" y="199"/>
                      </a:lnTo>
                      <a:lnTo>
                        <a:pt x="106" y="216"/>
                      </a:lnTo>
                      <a:lnTo>
                        <a:pt x="92" y="209"/>
                      </a:lnTo>
                      <a:lnTo>
                        <a:pt x="85" y="211"/>
                      </a:lnTo>
                      <a:lnTo>
                        <a:pt x="74" y="210"/>
                      </a:lnTo>
                      <a:lnTo>
                        <a:pt x="66" y="184"/>
                      </a:lnTo>
                      <a:lnTo>
                        <a:pt x="51" y="176"/>
                      </a:lnTo>
                      <a:lnTo>
                        <a:pt x="51" y="148"/>
                      </a:lnTo>
                      <a:lnTo>
                        <a:pt x="36" y="152"/>
                      </a:lnTo>
                      <a:lnTo>
                        <a:pt x="27" y="131"/>
                      </a:lnTo>
                      <a:lnTo>
                        <a:pt x="0" y="108"/>
                      </a:lnTo>
                      <a:lnTo>
                        <a:pt x="20" y="70"/>
                      </a:lnTo>
                      <a:lnTo>
                        <a:pt x="14" y="53"/>
                      </a:lnTo>
                      <a:lnTo>
                        <a:pt x="34" y="50"/>
                      </a:lnTo>
                      <a:lnTo>
                        <a:pt x="36" y="25"/>
                      </a:lnTo>
                      <a:lnTo>
                        <a:pt x="24" y="12"/>
                      </a:lnTo>
                    </a:path>
                  </a:pathLst>
                </a:custGeom>
                <a:solidFill>
                  <a:srgbClr val="F6BF69"/>
                </a:solidFill>
                <a:ln w="12700" cap="rnd">
                  <a:solidFill>
                    <a:srgbClr val="000000"/>
                  </a:solidFill>
                  <a:round/>
                  <a:headEnd/>
                  <a:tailEnd/>
                </a:ln>
              </p:spPr>
              <p:txBody>
                <a:bodyPr/>
                <a:lstStyle/>
                <a:p>
                  <a:pPr algn="ctr"/>
                  <a:endParaRPr lang="en-US" b="1"/>
                </a:p>
              </p:txBody>
            </p:sp>
            <p:sp>
              <p:nvSpPr>
                <p:cNvPr id="52431" name="Freeform 33"/>
                <p:cNvSpPr>
                  <a:spLocks/>
                </p:cNvSpPr>
                <p:nvPr/>
              </p:nvSpPr>
              <p:spPr bwMode="auto">
                <a:xfrm>
                  <a:off x="1254" y="1054"/>
                  <a:ext cx="208" cy="171"/>
                </a:xfrm>
                <a:custGeom>
                  <a:avLst/>
                  <a:gdLst>
                    <a:gd name="T0" fmla="*/ 0 w 208"/>
                    <a:gd name="T1" fmla="*/ 6 h 171"/>
                    <a:gd name="T2" fmla="*/ 91 w 208"/>
                    <a:gd name="T3" fmla="*/ 0 h 171"/>
                    <a:gd name="T4" fmla="*/ 110 w 208"/>
                    <a:gd name="T5" fmla="*/ 0 h 171"/>
                    <a:gd name="T6" fmla="*/ 124 w 208"/>
                    <a:gd name="T7" fmla="*/ 5 h 171"/>
                    <a:gd name="T8" fmla="*/ 116 w 208"/>
                    <a:gd name="T9" fmla="*/ 20 h 171"/>
                    <a:gd name="T10" fmla="*/ 143 w 208"/>
                    <a:gd name="T11" fmla="*/ 44 h 171"/>
                    <a:gd name="T12" fmla="*/ 151 w 208"/>
                    <a:gd name="T13" fmla="*/ 64 h 171"/>
                    <a:gd name="T14" fmla="*/ 167 w 208"/>
                    <a:gd name="T15" fmla="*/ 59 h 171"/>
                    <a:gd name="T16" fmla="*/ 167 w 208"/>
                    <a:gd name="T17" fmla="*/ 88 h 171"/>
                    <a:gd name="T18" fmla="*/ 182 w 208"/>
                    <a:gd name="T19" fmla="*/ 96 h 171"/>
                    <a:gd name="T20" fmla="*/ 190 w 208"/>
                    <a:gd name="T21" fmla="*/ 121 h 171"/>
                    <a:gd name="T22" fmla="*/ 201 w 208"/>
                    <a:gd name="T23" fmla="*/ 123 h 171"/>
                    <a:gd name="T24" fmla="*/ 207 w 208"/>
                    <a:gd name="T25" fmla="*/ 134 h 171"/>
                    <a:gd name="T26" fmla="*/ 193 w 208"/>
                    <a:gd name="T27" fmla="*/ 149 h 171"/>
                    <a:gd name="T28" fmla="*/ 188 w 208"/>
                    <a:gd name="T29" fmla="*/ 166 h 171"/>
                    <a:gd name="T30" fmla="*/ 169 w 208"/>
                    <a:gd name="T31" fmla="*/ 170 h 171"/>
                    <a:gd name="T32" fmla="*/ 174 w 208"/>
                    <a:gd name="T33" fmla="*/ 151 h 171"/>
                    <a:gd name="T34" fmla="*/ 96 w 208"/>
                    <a:gd name="T35" fmla="*/ 158 h 171"/>
                    <a:gd name="T36" fmla="*/ 41 w 208"/>
                    <a:gd name="T37" fmla="*/ 165 h 171"/>
                    <a:gd name="T38" fmla="*/ 37 w 208"/>
                    <a:gd name="T39" fmla="*/ 147 h 171"/>
                    <a:gd name="T40" fmla="*/ 33 w 208"/>
                    <a:gd name="T41" fmla="*/ 93 h 171"/>
                    <a:gd name="T42" fmla="*/ 33 w 208"/>
                    <a:gd name="T43" fmla="*/ 63 h 171"/>
                    <a:gd name="T44" fmla="*/ 14 w 208"/>
                    <a:gd name="T45" fmla="*/ 49 h 171"/>
                    <a:gd name="T46" fmla="*/ 21 w 208"/>
                    <a:gd name="T47" fmla="*/ 37 h 171"/>
                    <a:gd name="T48" fmla="*/ 12 w 208"/>
                    <a:gd name="T49" fmla="*/ 30 h 171"/>
                    <a:gd name="T50" fmla="*/ 0 w 208"/>
                    <a:gd name="T51" fmla="*/ 6 h 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171"/>
                    <a:gd name="T80" fmla="*/ 208 w 208"/>
                    <a:gd name="T81" fmla="*/ 171 h 1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171">
                      <a:moveTo>
                        <a:pt x="0" y="6"/>
                      </a:moveTo>
                      <a:lnTo>
                        <a:pt x="91" y="0"/>
                      </a:lnTo>
                      <a:lnTo>
                        <a:pt x="110" y="0"/>
                      </a:lnTo>
                      <a:lnTo>
                        <a:pt x="124" y="5"/>
                      </a:lnTo>
                      <a:lnTo>
                        <a:pt x="116" y="20"/>
                      </a:lnTo>
                      <a:lnTo>
                        <a:pt x="143" y="44"/>
                      </a:lnTo>
                      <a:lnTo>
                        <a:pt x="151" y="64"/>
                      </a:lnTo>
                      <a:lnTo>
                        <a:pt x="167" y="59"/>
                      </a:lnTo>
                      <a:lnTo>
                        <a:pt x="167" y="88"/>
                      </a:lnTo>
                      <a:lnTo>
                        <a:pt x="182" y="96"/>
                      </a:lnTo>
                      <a:lnTo>
                        <a:pt x="190" y="121"/>
                      </a:lnTo>
                      <a:lnTo>
                        <a:pt x="201" y="123"/>
                      </a:lnTo>
                      <a:lnTo>
                        <a:pt x="207" y="134"/>
                      </a:lnTo>
                      <a:lnTo>
                        <a:pt x="193" y="149"/>
                      </a:lnTo>
                      <a:lnTo>
                        <a:pt x="188" y="166"/>
                      </a:lnTo>
                      <a:lnTo>
                        <a:pt x="169" y="170"/>
                      </a:lnTo>
                      <a:lnTo>
                        <a:pt x="174" y="151"/>
                      </a:lnTo>
                      <a:lnTo>
                        <a:pt x="96" y="158"/>
                      </a:lnTo>
                      <a:lnTo>
                        <a:pt x="41" y="165"/>
                      </a:lnTo>
                      <a:lnTo>
                        <a:pt x="37" y="147"/>
                      </a:lnTo>
                      <a:lnTo>
                        <a:pt x="33" y="93"/>
                      </a:lnTo>
                      <a:lnTo>
                        <a:pt x="33" y="63"/>
                      </a:lnTo>
                      <a:lnTo>
                        <a:pt x="14" y="49"/>
                      </a:lnTo>
                      <a:lnTo>
                        <a:pt x="21" y="37"/>
                      </a:lnTo>
                      <a:lnTo>
                        <a:pt x="12" y="30"/>
                      </a:lnTo>
                      <a:lnTo>
                        <a:pt x="0" y="6"/>
                      </a:lnTo>
                    </a:path>
                  </a:pathLst>
                </a:custGeom>
                <a:solidFill>
                  <a:srgbClr val="F6BF69"/>
                </a:solidFill>
                <a:ln w="12700" cap="rnd">
                  <a:solidFill>
                    <a:srgbClr val="000000"/>
                  </a:solidFill>
                  <a:round/>
                  <a:headEnd/>
                  <a:tailEnd/>
                </a:ln>
              </p:spPr>
              <p:txBody>
                <a:bodyPr/>
                <a:lstStyle/>
                <a:p>
                  <a:pPr algn="ctr"/>
                  <a:endParaRPr lang="en-US" b="1"/>
                </a:p>
              </p:txBody>
            </p:sp>
            <p:sp>
              <p:nvSpPr>
                <p:cNvPr id="52432" name="Freeform 34"/>
                <p:cNvSpPr>
                  <a:spLocks/>
                </p:cNvSpPr>
                <p:nvPr/>
              </p:nvSpPr>
              <p:spPr bwMode="auto">
                <a:xfrm>
                  <a:off x="1480" y="982"/>
                  <a:ext cx="102" cy="168"/>
                </a:xfrm>
                <a:custGeom>
                  <a:avLst/>
                  <a:gdLst>
                    <a:gd name="T0" fmla="*/ 0 w 102"/>
                    <a:gd name="T1" fmla="*/ 12 h 168"/>
                    <a:gd name="T2" fmla="*/ 12 w 102"/>
                    <a:gd name="T3" fmla="*/ 18 h 168"/>
                    <a:gd name="T4" fmla="*/ 23 w 102"/>
                    <a:gd name="T5" fmla="*/ 17 h 168"/>
                    <a:gd name="T6" fmla="*/ 27 w 102"/>
                    <a:gd name="T7" fmla="*/ 14 h 168"/>
                    <a:gd name="T8" fmla="*/ 30 w 102"/>
                    <a:gd name="T9" fmla="*/ 3 h 168"/>
                    <a:gd name="T10" fmla="*/ 79 w 102"/>
                    <a:gd name="T11" fmla="*/ 0 h 168"/>
                    <a:gd name="T12" fmla="*/ 101 w 102"/>
                    <a:gd name="T13" fmla="*/ 118 h 168"/>
                    <a:gd name="T14" fmla="*/ 99 w 102"/>
                    <a:gd name="T15" fmla="*/ 117 h 168"/>
                    <a:gd name="T16" fmla="*/ 82 w 102"/>
                    <a:gd name="T17" fmla="*/ 124 h 168"/>
                    <a:gd name="T18" fmla="*/ 71 w 102"/>
                    <a:gd name="T19" fmla="*/ 155 h 168"/>
                    <a:gd name="T20" fmla="*/ 53 w 102"/>
                    <a:gd name="T21" fmla="*/ 151 h 168"/>
                    <a:gd name="T22" fmla="*/ 33 w 102"/>
                    <a:gd name="T23" fmla="*/ 162 h 168"/>
                    <a:gd name="T24" fmla="*/ 7 w 102"/>
                    <a:gd name="T25" fmla="*/ 167 h 168"/>
                    <a:gd name="T26" fmla="*/ 19 w 102"/>
                    <a:gd name="T27" fmla="*/ 136 h 168"/>
                    <a:gd name="T28" fmla="*/ 13 w 102"/>
                    <a:gd name="T29" fmla="*/ 118 h 168"/>
                    <a:gd name="T30" fmla="*/ 0 w 102"/>
                    <a:gd name="T31" fmla="*/ 12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68"/>
                    <a:gd name="T50" fmla="*/ 102 w 102"/>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68">
                      <a:moveTo>
                        <a:pt x="0" y="12"/>
                      </a:moveTo>
                      <a:lnTo>
                        <a:pt x="12" y="18"/>
                      </a:lnTo>
                      <a:lnTo>
                        <a:pt x="23" y="17"/>
                      </a:lnTo>
                      <a:lnTo>
                        <a:pt x="27" y="14"/>
                      </a:lnTo>
                      <a:lnTo>
                        <a:pt x="30" y="3"/>
                      </a:lnTo>
                      <a:lnTo>
                        <a:pt x="79" y="0"/>
                      </a:lnTo>
                      <a:lnTo>
                        <a:pt x="101" y="118"/>
                      </a:lnTo>
                      <a:lnTo>
                        <a:pt x="99" y="117"/>
                      </a:lnTo>
                      <a:lnTo>
                        <a:pt x="82" y="124"/>
                      </a:lnTo>
                      <a:lnTo>
                        <a:pt x="71" y="155"/>
                      </a:lnTo>
                      <a:lnTo>
                        <a:pt x="53" y="151"/>
                      </a:lnTo>
                      <a:lnTo>
                        <a:pt x="33" y="162"/>
                      </a:lnTo>
                      <a:lnTo>
                        <a:pt x="7" y="167"/>
                      </a:lnTo>
                      <a:lnTo>
                        <a:pt x="19" y="136"/>
                      </a:lnTo>
                      <a:lnTo>
                        <a:pt x="13" y="118"/>
                      </a:lnTo>
                      <a:lnTo>
                        <a:pt x="0" y="12"/>
                      </a:lnTo>
                    </a:path>
                  </a:pathLst>
                </a:custGeom>
                <a:solidFill>
                  <a:srgbClr val="F6BF69"/>
                </a:solidFill>
                <a:ln w="12700" cap="rnd">
                  <a:solidFill>
                    <a:srgbClr val="000000"/>
                  </a:solidFill>
                  <a:round/>
                  <a:headEnd/>
                  <a:tailEnd/>
                </a:ln>
              </p:spPr>
              <p:txBody>
                <a:bodyPr/>
                <a:lstStyle/>
                <a:p>
                  <a:pPr algn="ctr"/>
                  <a:endParaRPr lang="en-US" b="1"/>
                </a:p>
              </p:txBody>
            </p:sp>
            <p:sp>
              <p:nvSpPr>
                <p:cNvPr id="52433" name="Freeform 35"/>
                <p:cNvSpPr>
                  <a:spLocks/>
                </p:cNvSpPr>
                <p:nvPr/>
              </p:nvSpPr>
              <p:spPr bwMode="auto">
                <a:xfrm>
                  <a:off x="1559" y="948"/>
                  <a:ext cx="131" cy="151"/>
                </a:xfrm>
                <a:custGeom>
                  <a:avLst/>
                  <a:gdLst>
                    <a:gd name="T0" fmla="*/ 0 w 131"/>
                    <a:gd name="T1" fmla="*/ 34 h 151"/>
                    <a:gd name="T2" fmla="*/ 59 w 131"/>
                    <a:gd name="T3" fmla="*/ 28 h 151"/>
                    <a:gd name="T4" fmla="*/ 71 w 131"/>
                    <a:gd name="T5" fmla="*/ 30 h 151"/>
                    <a:gd name="T6" fmla="*/ 98 w 131"/>
                    <a:gd name="T7" fmla="*/ 17 h 151"/>
                    <a:gd name="T8" fmla="*/ 105 w 131"/>
                    <a:gd name="T9" fmla="*/ 6 h 151"/>
                    <a:gd name="T10" fmla="*/ 121 w 131"/>
                    <a:gd name="T11" fmla="*/ 0 h 151"/>
                    <a:gd name="T12" fmla="*/ 130 w 131"/>
                    <a:gd name="T13" fmla="*/ 57 h 151"/>
                    <a:gd name="T14" fmla="*/ 123 w 131"/>
                    <a:gd name="T15" fmla="*/ 63 h 151"/>
                    <a:gd name="T16" fmla="*/ 125 w 131"/>
                    <a:gd name="T17" fmla="*/ 102 h 151"/>
                    <a:gd name="T18" fmla="*/ 112 w 131"/>
                    <a:gd name="T19" fmla="*/ 106 h 151"/>
                    <a:gd name="T20" fmla="*/ 105 w 131"/>
                    <a:gd name="T21" fmla="*/ 128 h 151"/>
                    <a:gd name="T22" fmla="*/ 95 w 131"/>
                    <a:gd name="T23" fmla="*/ 125 h 151"/>
                    <a:gd name="T24" fmla="*/ 91 w 131"/>
                    <a:gd name="T25" fmla="*/ 150 h 151"/>
                    <a:gd name="T26" fmla="*/ 77 w 131"/>
                    <a:gd name="T27" fmla="*/ 139 h 151"/>
                    <a:gd name="T28" fmla="*/ 48 w 131"/>
                    <a:gd name="T29" fmla="*/ 146 h 151"/>
                    <a:gd name="T30" fmla="*/ 35 w 131"/>
                    <a:gd name="T31" fmla="*/ 137 h 151"/>
                    <a:gd name="T32" fmla="*/ 19 w 131"/>
                    <a:gd name="T33" fmla="*/ 136 h 151"/>
                    <a:gd name="T34" fmla="*/ 11 w 131"/>
                    <a:gd name="T35" fmla="*/ 94 h 151"/>
                    <a:gd name="T36" fmla="*/ 0 w 131"/>
                    <a:gd name="T37" fmla="*/ 34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151"/>
                    <a:gd name="T59" fmla="*/ 131 w 131"/>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151">
                      <a:moveTo>
                        <a:pt x="0" y="34"/>
                      </a:moveTo>
                      <a:lnTo>
                        <a:pt x="59" y="28"/>
                      </a:lnTo>
                      <a:lnTo>
                        <a:pt x="71" y="30"/>
                      </a:lnTo>
                      <a:lnTo>
                        <a:pt x="98" y="17"/>
                      </a:lnTo>
                      <a:lnTo>
                        <a:pt x="105" y="6"/>
                      </a:lnTo>
                      <a:lnTo>
                        <a:pt x="121" y="0"/>
                      </a:lnTo>
                      <a:lnTo>
                        <a:pt x="130" y="57"/>
                      </a:lnTo>
                      <a:lnTo>
                        <a:pt x="123" y="63"/>
                      </a:lnTo>
                      <a:lnTo>
                        <a:pt x="125" y="102"/>
                      </a:lnTo>
                      <a:lnTo>
                        <a:pt x="112" y="106"/>
                      </a:lnTo>
                      <a:lnTo>
                        <a:pt x="105" y="128"/>
                      </a:lnTo>
                      <a:lnTo>
                        <a:pt x="95" y="125"/>
                      </a:lnTo>
                      <a:lnTo>
                        <a:pt x="91" y="150"/>
                      </a:lnTo>
                      <a:lnTo>
                        <a:pt x="77" y="139"/>
                      </a:lnTo>
                      <a:lnTo>
                        <a:pt x="48" y="146"/>
                      </a:lnTo>
                      <a:lnTo>
                        <a:pt x="35" y="137"/>
                      </a:lnTo>
                      <a:lnTo>
                        <a:pt x="19" y="136"/>
                      </a:lnTo>
                      <a:lnTo>
                        <a:pt x="11" y="94"/>
                      </a:lnTo>
                      <a:lnTo>
                        <a:pt x="0" y="34"/>
                      </a:lnTo>
                    </a:path>
                  </a:pathLst>
                </a:custGeom>
                <a:solidFill>
                  <a:srgbClr val="F6BF69"/>
                </a:solidFill>
                <a:ln w="12700" cap="rnd">
                  <a:solidFill>
                    <a:srgbClr val="000000"/>
                  </a:solidFill>
                  <a:round/>
                  <a:headEnd/>
                  <a:tailEnd/>
                </a:ln>
              </p:spPr>
              <p:txBody>
                <a:bodyPr/>
                <a:lstStyle/>
                <a:p>
                  <a:pPr algn="ctr"/>
                  <a:endParaRPr lang="en-US" b="1"/>
                </a:p>
              </p:txBody>
            </p:sp>
            <p:sp>
              <p:nvSpPr>
                <p:cNvPr id="52434" name="Freeform 36"/>
                <p:cNvSpPr>
                  <a:spLocks/>
                </p:cNvSpPr>
                <p:nvPr/>
              </p:nvSpPr>
              <p:spPr bwMode="auto">
                <a:xfrm>
                  <a:off x="1443" y="1083"/>
                  <a:ext cx="230" cy="129"/>
                </a:xfrm>
                <a:custGeom>
                  <a:avLst/>
                  <a:gdLst>
                    <a:gd name="T0" fmla="*/ 0 w 230"/>
                    <a:gd name="T1" fmla="*/ 128 h 129"/>
                    <a:gd name="T2" fmla="*/ 56 w 230"/>
                    <a:gd name="T3" fmla="*/ 120 h 129"/>
                    <a:gd name="T4" fmla="*/ 56 w 230"/>
                    <a:gd name="T5" fmla="*/ 114 h 129"/>
                    <a:gd name="T6" fmla="*/ 190 w 230"/>
                    <a:gd name="T7" fmla="*/ 96 h 129"/>
                    <a:gd name="T8" fmla="*/ 192 w 230"/>
                    <a:gd name="T9" fmla="*/ 86 h 129"/>
                    <a:gd name="T10" fmla="*/ 212 w 230"/>
                    <a:gd name="T11" fmla="*/ 79 h 129"/>
                    <a:gd name="T12" fmla="*/ 214 w 230"/>
                    <a:gd name="T13" fmla="*/ 69 h 129"/>
                    <a:gd name="T14" fmla="*/ 223 w 230"/>
                    <a:gd name="T15" fmla="*/ 65 h 129"/>
                    <a:gd name="T16" fmla="*/ 229 w 230"/>
                    <a:gd name="T17" fmla="*/ 50 h 129"/>
                    <a:gd name="T18" fmla="*/ 210 w 230"/>
                    <a:gd name="T19" fmla="*/ 35 h 129"/>
                    <a:gd name="T20" fmla="*/ 207 w 230"/>
                    <a:gd name="T21" fmla="*/ 14 h 129"/>
                    <a:gd name="T22" fmla="*/ 192 w 230"/>
                    <a:gd name="T23" fmla="*/ 4 h 129"/>
                    <a:gd name="T24" fmla="*/ 163 w 230"/>
                    <a:gd name="T25" fmla="*/ 10 h 129"/>
                    <a:gd name="T26" fmla="*/ 149 w 230"/>
                    <a:gd name="T27" fmla="*/ 1 h 129"/>
                    <a:gd name="T28" fmla="*/ 135 w 230"/>
                    <a:gd name="T29" fmla="*/ 0 h 129"/>
                    <a:gd name="T30" fmla="*/ 138 w 230"/>
                    <a:gd name="T31" fmla="*/ 14 h 129"/>
                    <a:gd name="T32" fmla="*/ 119 w 230"/>
                    <a:gd name="T33" fmla="*/ 22 h 129"/>
                    <a:gd name="T34" fmla="*/ 107 w 230"/>
                    <a:gd name="T35" fmla="*/ 53 h 129"/>
                    <a:gd name="T36" fmla="*/ 90 w 230"/>
                    <a:gd name="T37" fmla="*/ 48 h 129"/>
                    <a:gd name="T38" fmla="*/ 70 w 230"/>
                    <a:gd name="T39" fmla="*/ 60 h 129"/>
                    <a:gd name="T40" fmla="*/ 44 w 230"/>
                    <a:gd name="T41" fmla="*/ 65 h 129"/>
                    <a:gd name="T42" fmla="*/ 44 w 230"/>
                    <a:gd name="T43" fmla="*/ 83 h 129"/>
                    <a:gd name="T44" fmla="*/ 31 w 230"/>
                    <a:gd name="T45" fmla="*/ 82 h 129"/>
                    <a:gd name="T46" fmla="*/ 32 w 230"/>
                    <a:gd name="T47" fmla="*/ 98 h 129"/>
                    <a:gd name="T48" fmla="*/ 18 w 230"/>
                    <a:gd name="T49" fmla="*/ 92 h 129"/>
                    <a:gd name="T50" fmla="*/ 10 w 230"/>
                    <a:gd name="T51" fmla="*/ 95 h 129"/>
                    <a:gd name="T52" fmla="*/ 17 w 230"/>
                    <a:gd name="T53" fmla="*/ 105 h 129"/>
                    <a:gd name="T54" fmla="*/ 3 w 230"/>
                    <a:gd name="T55" fmla="*/ 120 h 129"/>
                    <a:gd name="T56" fmla="*/ 0 w 230"/>
                    <a:gd name="T57" fmla="*/ 128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0"/>
                    <a:gd name="T88" fmla="*/ 0 h 129"/>
                    <a:gd name="T89" fmla="*/ 230 w 230"/>
                    <a:gd name="T90" fmla="*/ 129 h 1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0" h="129">
                      <a:moveTo>
                        <a:pt x="0" y="128"/>
                      </a:moveTo>
                      <a:lnTo>
                        <a:pt x="56" y="120"/>
                      </a:lnTo>
                      <a:lnTo>
                        <a:pt x="56" y="114"/>
                      </a:lnTo>
                      <a:lnTo>
                        <a:pt x="190" y="96"/>
                      </a:lnTo>
                      <a:lnTo>
                        <a:pt x="192" y="86"/>
                      </a:lnTo>
                      <a:lnTo>
                        <a:pt x="212" y="79"/>
                      </a:lnTo>
                      <a:lnTo>
                        <a:pt x="214" y="69"/>
                      </a:lnTo>
                      <a:lnTo>
                        <a:pt x="223" y="65"/>
                      </a:lnTo>
                      <a:lnTo>
                        <a:pt x="229" y="50"/>
                      </a:lnTo>
                      <a:lnTo>
                        <a:pt x="210" y="35"/>
                      </a:lnTo>
                      <a:lnTo>
                        <a:pt x="207" y="14"/>
                      </a:lnTo>
                      <a:lnTo>
                        <a:pt x="192" y="4"/>
                      </a:lnTo>
                      <a:lnTo>
                        <a:pt x="163" y="10"/>
                      </a:lnTo>
                      <a:lnTo>
                        <a:pt x="149" y="1"/>
                      </a:lnTo>
                      <a:lnTo>
                        <a:pt x="135" y="0"/>
                      </a:lnTo>
                      <a:lnTo>
                        <a:pt x="138" y="14"/>
                      </a:lnTo>
                      <a:lnTo>
                        <a:pt x="119" y="22"/>
                      </a:lnTo>
                      <a:lnTo>
                        <a:pt x="107" y="53"/>
                      </a:lnTo>
                      <a:lnTo>
                        <a:pt x="90" y="48"/>
                      </a:lnTo>
                      <a:lnTo>
                        <a:pt x="70" y="60"/>
                      </a:lnTo>
                      <a:lnTo>
                        <a:pt x="44" y="65"/>
                      </a:lnTo>
                      <a:lnTo>
                        <a:pt x="44" y="83"/>
                      </a:lnTo>
                      <a:lnTo>
                        <a:pt x="31" y="82"/>
                      </a:lnTo>
                      <a:lnTo>
                        <a:pt x="32" y="98"/>
                      </a:lnTo>
                      <a:lnTo>
                        <a:pt x="18" y="92"/>
                      </a:lnTo>
                      <a:lnTo>
                        <a:pt x="10" y="95"/>
                      </a:lnTo>
                      <a:lnTo>
                        <a:pt x="17" y="105"/>
                      </a:lnTo>
                      <a:lnTo>
                        <a:pt x="3" y="120"/>
                      </a:lnTo>
                      <a:lnTo>
                        <a:pt x="0" y="128"/>
                      </a:lnTo>
                    </a:path>
                  </a:pathLst>
                </a:custGeom>
                <a:solidFill>
                  <a:srgbClr val="F6BF69"/>
                </a:solidFill>
                <a:ln w="12700" cap="rnd">
                  <a:solidFill>
                    <a:srgbClr val="000000"/>
                  </a:solidFill>
                  <a:round/>
                  <a:headEnd/>
                  <a:tailEnd/>
                </a:ln>
              </p:spPr>
              <p:txBody>
                <a:bodyPr/>
                <a:lstStyle/>
                <a:p>
                  <a:pPr algn="ctr"/>
                  <a:endParaRPr lang="en-US" b="1"/>
                </a:p>
              </p:txBody>
            </p:sp>
            <p:sp>
              <p:nvSpPr>
                <p:cNvPr id="52435" name="Freeform 37"/>
                <p:cNvSpPr>
                  <a:spLocks/>
                </p:cNvSpPr>
                <p:nvPr/>
              </p:nvSpPr>
              <p:spPr bwMode="auto">
                <a:xfrm>
                  <a:off x="1428" y="1166"/>
                  <a:ext cx="265" cy="97"/>
                </a:xfrm>
                <a:custGeom>
                  <a:avLst/>
                  <a:gdLst>
                    <a:gd name="T0" fmla="*/ 16 w 265"/>
                    <a:gd name="T1" fmla="*/ 44 h 97"/>
                    <a:gd name="T2" fmla="*/ 16 w 265"/>
                    <a:gd name="T3" fmla="*/ 45 h 97"/>
                    <a:gd name="T4" fmla="*/ 11 w 265"/>
                    <a:gd name="T5" fmla="*/ 54 h 97"/>
                    <a:gd name="T6" fmla="*/ 16 w 265"/>
                    <a:gd name="T7" fmla="*/ 67 h 97"/>
                    <a:gd name="T8" fmla="*/ 0 w 265"/>
                    <a:gd name="T9" fmla="*/ 77 h 97"/>
                    <a:gd name="T10" fmla="*/ 3 w 265"/>
                    <a:gd name="T11" fmla="*/ 96 h 97"/>
                    <a:gd name="T12" fmla="*/ 73 w 265"/>
                    <a:gd name="T13" fmla="*/ 90 h 97"/>
                    <a:gd name="T14" fmla="*/ 155 w 265"/>
                    <a:gd name="T15" fmla="*/ 81 h 97"/>
                    <a:gd name="T16" fmla="*/ 196 w 265"/>
                    <a:gd name="T17" fmla="*/ 74 h 97"/>
                    <a:gd name="T18" fmla="*/ 204 w 265"/>
                    <a:gd name="T19" fmla="*/ 49 h 97"/>
                    <a:gd name="T20" fmla="*/ 219 w 265"/>
                    <a:gd name="T21" fmla="*/ 48 h 97"/>
                    <a:gd name="T22" fmla="*/ 264 w 265"/>
                    <a:gd name="T23" fmla="*/ 0 h 97"/>
                    <a:gd name="T24" fmla="*/ 205 w 265"/>
                    <a:gd name="T25" fmla="*/ 12 h 97"/>
                    <a:gd name="T26" fmla="*/ 69 w 265"/>
                    <a:gd name="T27" fmla="*/ 31 h 97"/>
                    <a:gd name="T28" fmla="*/ 70 w 265"/>
                    <a:gd name="T29" fmla="*/ 37 h 97"/>
                    <a:gd name="T30" fmla="*/ 16 w 265"/>
                    <a:gd name="T31" fmla="*/ 44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97"/>
                    <a:gd name="T50" fmla="*/ 265 w 265"/>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97">
                      <a:moveTo>
                        <a:pt x="16" y="44"/>
                      </a:moveTo>
                      <a:lnTo>
                        <a:pt x="16" y="45"/>
                      </a:lnTo>
                      <a:lnTo>
                        <a:pt x="11" y="54"/>
                      </a:lnTo>
                      <a:lnTo>
                        <a:pt x="16" y="67"/>
                      </a:lnTo>
                      <a:lnTo>
                        <a:pt x="0" y="77"/>
                      </a:lnTo>
                      <a:lnTo>
                        <a:pt x="3" y="96"/>
                      </a:lnTo>
                      <a:lnTo>
                        <a:pt x="73" y="90"/>
                      </a:lnTo>
                      <a:lnTo>
                        <a:pt x="155" y="81"/>
                      </a:lnTo>
                      <a:lnTo>
                        <a:pt x="196" y="74"/>
                      </a:lnTo>
                      <a:lnTo>
                        <a:pt x="204" y="49"/>
                      </a:lnTo>
                      <a:lnTo>
                        <a:pt x="219" y="48"/>
                      </a:lnTo>
                      <a:lnTo>
                        <a:pt x="264" y="0"/>
                      </a:lnTo>
                      <a:lnTo>
                        <a:pt x="205" y="12"/>
                      </a:lnTo>
                      <a:lnTo>
                        <a:pt x="69" y="31"/>
                      </a:lnTo>
                      <a:lnTo>
                        <a:pt x="70" y="37"/>
                      </a:lnTo>
                      <a:lnTo>
                        <a:pt x="16" y="44"/>
                      </a:lnTo>
                    </a:path>
                  </a:pathLst>
                </a:custGeom>
                <a:solidFill>
                  <a:srgbClr val="F6BF69"/>
                </a:solidFill>
                <a:ln w="12700" cap="rnd">
                  <a:solidFill>
                    <a:srgbClr val="000000"/>
                  </a:solidFill>
                  <a:round/>
                  <a:headEnd/>
                  <a:tailEnd/>
                </a:ln>
              </p:spPr>
              <p:txBody>
                <a:bodyPr/>
                <a:lstStyle/>
                <a:p>
                  <a:pPr algn="ctr"/>
                  <a:endParaRPr lang="en-US" b="1"/>
                </a:p>
              </p:txBody>
            </p:sp>
            <p:sp>
              <p:nvSpPr>
                <p:cNvPr id="52436" name="Freeform 38"/>
                <p:cNvSpPr>
                  <a:spLocks/>
                </p:cNvSpPr>
                <p:nvPr/>
              </p:nvSpPr>
              <p:spPr bwMode="auto">
                <a:xfrm>
                  <a:off x="1402" y="1254"/>
                  <a:ext cx="109" cy="190"/>
                </a:xfrm>
                <a:custGeom>
                  <a:avLst/>
                  <a:gdLst>
                    <a:gd name="T0" fmla="*/ 30 w 109"/>
                    <a:gd name="T1" fmla="*/ 6 h 190"/>
                    <a:gd name="T2" fmla="*/ 14 w 109"/>
                    <a:gd name="T3" fmla="*/ 38 h 190"/>
                    <a:gd name="T4" fmla="*/ 0 w 109"/>
                    <a:gd name="T5" fmla="*/ 59 h 190"/>
                    <a:gd name="T6" fmla="*/ 5 w 109"/>
                    <a:gd name="T7" fmla="*/ 84 h 190"/>
                    <a:gd name="T8" fmla="*/ 21 w 109"/>
                    <a:gd name="T9" fmla="*/ 118 h 190"/>
                    <a:gd name="T10" fmla="*/ 8 w 109"/>
                    <a:gd name="T11" fmla="*/ 152 h 190"/>
                    <a:gd name="T12" fmla="*/ 3 w 109"/>
                    <a:gd name="T13" fmla="*/ 170 h 190"/>
                    <a:gd name="T14" fmla="*/ 66 w 109"/>
                    <a:gd name="T15" fmla="*/ 163 h 190"/>
                    <a:gd name="T16" fmla="*/ 69 w 109"/>
                    <a:gd name="T17" fmla="*/ 186 h 190"/>
                    <a:gd name="T18" fmla="*/ 82 w 109"/>
                    <a:gd name="T19" fmla="*/ 189 h 190"/>
                    <a:gd name="T20" fmla="*/ 85 w 109"/>
                    <a:gd name="T21" fmla="*/ 177 h 190"/>
                    <a:gd name="T22" fmla="*/ 108 w 109"/>
                    <a:gd name="T23" fmla="*/ 174 h 190"/>
                    <a:gd name="T24" fmla="*/ 103 w 109"/>
                    <a:gd name="T25" fmla="*/ 135 h 190"/>
                    <a:gd name="T26" fmla="*/ 102 w 109"/>
                    <a:gd name="T27" fmla="*/ 0 h 190"/>
                    <a:gd name="T28" fmla="*/ 30 w 109"/>
                    <a:gd name="T29" fmla="*/ 6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90"/>
                    <a:gd name="T47" fmla="*/ 109 w 109"/>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90">
                      <a:moveTo>
                        <a:pt x="30" y="6"/>
                      </a:moveTo>
                      <a:lnTo>
                        <a:pt x="14" y="38"/>
                      </a:lnTo>
                      <a:lnTo>
                        <a:pt x="0" y="59"/>
                      </a:lnTo>
                      <a:lnTo>
                        <a:pt x="5" y="84"/>
                      </a:lnTo>
                      <a:lnTo>
                        <a:pt x="21" y="118"/>
                      </a:lnTo>
                      <a:lnTo>
                        <a:pt x="8" y="152"/>
                      </a:lnTo>
                      <a:lnTo>
                        <a:pt x="3" y="170"/>
                      </a:lnTo>
                      <a:lnTo>
                        <a:pt x="66" y="163"/>
                      </a:lnTo>
                      <a:lnTo>
                        <a:pt x="69" y="186"/>
                      </a:lnTo>
                      <a:lnTo>
                        <a:pt x="82" y="189"/>
                      </a:lnTo>
                      <a:lnTo>
                        <a:pt x="85" y="177"/>
                      </a:lnTo>
                      <a:lnTo>
                        <a:pt x="108" y="174"/>
                      </a:lnTo>
                      <a:lnTo>
                        <a:pt x="103" y="135"/>
                      </a:lnTo>
                      <a:lnTo>
                        <a:pt x="102" y="0"/>
                      </a:lnTo>
                      <a:lnTo>
                        <a:pt x="30" y="6"/>
                      </a:lnTo>
                    </a:path>
                  </a:pathLst>
                </a:custGeom>
                <a:solidFill>
                  <a:srgbClr val="F6BF69"/>
                </a:solidFill>
                <a:ln w="12700" cap="rnd">
                  <a:solidFill>
                    <a:srgbClr val="000000"/>
                  </a:solidFill>
                  <a:round/>
                  <a:headEnd/>
                  <a:tailEnd/>
                </a:ln>
              </p:spPr>
              <p:txBody>
                <a:bodyPr/>
                <a:lstStyle/>
                <a:p>
                  <a:pPr algn="ctr"/>
                  <a:endParaRPr lang="en-US" b="1"/>
                </a:p>
              </p:txBody>
            </p:sp>
            <p:sp>
              <p:nvSpPr>
                <p:cNvPr id="52437" name="Freeform 39"/>
                <p:cNvSpPr>
                  <a:spLocks/>
                </p:cNvSpPr>
                <p:nvPr/>
              </p:nvSpPr>
              <p:spPr bwMode="auto">
                <a:xfrm>
                  <a:off x="1503" y="1245"/>
                  <a:ext cx="123" cy="191"/>
                </a:xfrm>
                <a:custGeom>
                  <a:avLst/>
                  <a:gdLst>
                    <a:gd name="T0" fmla="*/ 0 w 123"/>
                    <a:gd name="T1" fmla="*/ 10 h 191"/>
                    <a:gd name="T2" fmla="*/ 79 w 123"/>
                    <a:gd name="T3" fmla="*/ 0 h 191"/>
                    <a:gd name="T4" fmla="*/ 105 w 123"/>
                    <a:gd name="T5" fmla="*/ 87 h 191"/>
                    <a:gd name="T6" fmla="*/ 122 w 123"/>
                    <a:gd name="T7" fmla="*/ 101 h 191"/>
                    <a:gd name="T8" fmla="*/ 108 w 123"/>
                    <a:gd name="T9" fmla="*/ 127 h 191"/>
                    <a:gd name="T10" fmla="*/ 121 w 123"/>
                    <a:gd name="T11" fmla="*/ 152 h 191"/>
                    <a:gd name="T12" fmla="*/ 40 w 123"/>
                    <a:gd name="T13" fmla="*/ 161 h 191"/>
                    <a:gd name="T14" fmla="*/ 44 w 123"/>
                    <a:gd name="T15" fmla="*/ 183 h 191"/>
                    <a:gd name="T16" fmla="*/ 32 w 123"/>
                    <a:gd name="T17" fmla="*/ 190 h 191"/>
                    <a:gd name="T18" fmla="*/ 22 w 123"/>
                    <a:gd name="T19" fmla="*/ 163 h 191"/>
                    <a:gd name="T20" fmla="*/ 17 w 123"/>
                    <a:gd name="T21" fmla="*/ 185 h 191"/>
                    <a:gd name="T22" fmla="*/ 7 w 123"/>
                    <a:gd name="T23" fmla="*/ 183 h 191"/>
                    <a:gd name="T24" fmla="*/ 3 w 123"/>
                    <a:gd name="T25" fmla="*/ 161 h 191"/>
                    <a:gd name="T26" fmla="*/ 1 w 123"/>
                    <a:gd name="T27" fmla="*/ 142 h 191"/>
                    <a:gd name="T28" fmla="*/ 0 w 123"/>
                    <a:gd name="T29" fmla="*/ 1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91"/>
                    <a:gd name="T47" fmla="*/ 123 w 123"/>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91">
                      <a:moveTo>
                        <a:pt x="0" y="10"/>
                      </a:moveTo>
                      <a:lnTo>
                        <a:pt x="79" y="0"/>
                      </a:lnTo>
                      <a:lnTo>
                        <a:pt x="105" y="87"/>
                      </a:lnTo>
                      <a:lnTo>
                        <a:pt x="122" y="101"/>
                      </a:lnTo>
                      <a:lnTo>
                        <a:pt x="108" y="127"/>
                      </a:lnTo>
                      <a:lnTo>
                        <a:pt x="121" y="152"/>
                      </a:lnTo>
                      <a:lnTo>
                        <a:pt x="40" y="161"/>
                      </a:lnTo>
                      <a:lnTo>
                        <a:pt x="44" y="183"/>
                      </a:lnTo>
                      <a:lnTo>
                        <a:pt x="32" y="190"/>
                      </a:lnTo>
                      <a:lnTo>
                        <a:pt x="22" y="163"/>
                      </a:lnTo>
                      <a:lnTo>
                        <a:pt x="17" y="185"/>
                      </a:lnTo>
                      <a:lnTo>
                        <a:pt x="7" y="183"/>
                      </a:lnTo>
                      <a:lnTo>
                        <a:pt x="3" y="161"/>
                      </a:lnTo>
                      <a:lnTo>
                        <a:pt x="1" y="142"/>
                      </a:lnTo>
                      <a:lnTo>
                        <a:pt x="0" y="10"/>
                      </a:lnTo>
                    </a:path>
                  </a:pathLst>
                </a:custGeom>
                <a:solidFill>
                  <a:srgbClr val="F6BF69"/>
                </a:solidFill>
                <a:ln w="12700" cap="rnd">
                  <a:solidFill>
                    <a:srgbClr val="000000"/>
                  </a:solidFill>
                  <a:round/>
                  <a:headEnd/>
                  <a:tailEnd/>
                </a:ln>
              </p:spPr>
              <p:txBody>
                <a:bodyPr/>
                <a:lstStyle/>
                <a:p>
                  <a:pPr algn="ctr"/>
                  <a:endParaRPr lang="en-US" b="1"/>
                </a:p>
              </p:txBody>
            </p:sp>
            <p:sp>
              <p:nvSpPr>
                <p:cNvPr id="52438" name="Freeform 40"/>
                <p:cNvSpPr>
                  <a:spLocks/>
                </p:cNvSpPr>
                <p:nvPr/>
              </p:nvSpPr>
              <p:spPr bwMode="auto">
                <a:xfrm>
                  <a:off x="1582" y="1236"/>
                  <a:ext cx="170" cy="175"/>
                </a:xfrm>
                <a:custGeom>
                  <a:avLst/>
                  <a:gdLst>
                    <a:gd name="T0" fmla="*/ 0 w 170"/>
                    <a:gd name="T1" fmla="*/ 11 h 175"/>
                    <a:gd name="T2" fmla="*/ 2 w 170"/>
                    <a:gd name="T3" fmla="*/ 11 h 175"/>
                    <a:gd name="T4" fmla="*/ 41 w 170"/>
                    <a:gd name="T5" fmla="*/ 3 h 175"/>
                    <a:gd name="T6" fmla="*/ 76 w 170"/>
                    <a:gd name="T7" fmla="*/ 0 h 175"/>
                    <a:gd name="T8" fmla="*/ 71 w 170"/>
                    <a:gd name="T9" fmla="*/ 9 h 175"/>
                    <a:gd name="T10" fmla="*/ 82 w 170"/>
                    <a:gd name="T11" fmla="*/ 9 h 175"/>
                    <a:gd name="T12" fmla="*/ 142 w 170"/>
                    <a:gd name="T13" fmla="*/ 62 h 175"/>
                    <a:gd name="T14" fmla="*/ 166 w 170"/>
                    <a:gd name="T15" fmla="*/ 97 h 175"/>
                    <a:gd name="T16" fmla="*/ 169 w 170"/>
                    <a:gd name="T17" fmla="*/ 121 h 175"/>
                    <a:gd name="T18" fmla="*/ 161 w 170"/>
                    <a:gd name="T19" fmla="*/ 126 h 175"/>
                    <a:gd name="T20" fmla="*/ 166 w 170"/>
                    <a:gd name="T21" fmla="*/ 150 h 175"/>
                    <a:gd name="T22" fmla="*/ 149 w 170"/>
                    <a:gd name="T23" fmla="*/ 151 h 175"/>
                    <a:gd name="T24" fmla="*/ 149 w 170"/>
                    <a:gd name="T25" fmla="*/ 171 h 175"/>
                    <a:gd name="T26" fmla="*/ 135 w 170"/>
                    <a:gd name="T27" fmla="*/ 161 h 175"/>
                    <a:gd name="T28" fmla="*/ 48 w 170"/>
                    <a:gd name="T29" fmla="*/ 174 h 175"/>
                    <a:gd name="T30" fmla="*/ 29 w 170"/>
                    <a:gd name="T31" fmla="*/ 136 h 175"/>
                    <a:gd name="T32" fmla="*/ 43 w 170"/>
                    <a:gd name="T33" fmla="*/ 111 h 175"/>
                    <a:gd name="T34" fmla="*/ 24 w 170"/>
                    <a:gd name="T35" fmla="*/ 98 h 175"/>
                    <a:gd name="T36" fmla="*/ 0 w 170"/>
                    <a:gd name="T37" fmla="*/ 11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175"/>
                    <a:gd name="T59" fmla="*/ 170 w 170"/>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175">
                      <a:moveTo>
                        <a:pt x="0" y="11"/>
                      </a:moveTo>
                      <a:lnTo>
                        <a:pt x="2" y="11"/>
                      </a:lnTo>
                      <a:lnTo>
                        <a:pt x="41" y="3"/>
                      </a:lnTo>
                      <a:lnTo>
                        <a:pt x="76" y="0"/>
                      </a:lnTo>
                      <a:lnTo>
                        <a:pt x="71" y="9"/>
                      </a:lnTo>
                      <a:lnTo>
                        <a:pt x="82" y="9"/>
                      </a:lnTo>
                      <a:lnTo>
                        <a:pt x="142" y="62"/>
                      </a:lnTo>
                      <a:lnTo>
                        <a:pt x="166" y="97"/>
                      </a:lnTo>
                      <a:lnTo>
                        <a:pt x="169" y="121"/>
                      </a:lnTo>
                      <a:lnTo>
                        <a:pt x="161" y="126"/>
                      </a:lnTo>
                      <a:lnTo>
                        <a:pt x="166" y="150"/>
                      </a:lnTo>
                      <a:lnTo>
                        <a:pt x="149" y="151"/>
                      </a:lnTo>
                      <a:lnTo>
                        <a:pt x="149" y="171"/>
                      </a:lnTo>
                      <a:lnTo>
                        <a:pt x="135" y="161"/>
                      </a:lnTo>
                      <a:lnTo>
                        <a:pt x="48" y="174"/>
                      </a:lnTo>
                      <a:lnTo>
                        <a:pt x="29" y="136"/>
                      </a:lnTo>
                      <a:lnTo>
                        <a:pt x="43" y="111"/>
                      </a:lnTo>
                      <a:lnTo>
                        <a:pt x="24" y="98"/>
                      </a:lnTo>
                      <a:lnTo>
                        <a:pt x="0" y="11"/>
                      </a:lnTo>
                    </a:path>
                  </a:pathLst>
                </a:custGeom>
                <a:solidFill>
                  <a:srgbClr val="F6BF69"/>
                </a:solidFill>
                <a:ln w="12700" cap="rnd">
                  <a:solidFill>
                    <a:srgbClr val="000000"/>
                  </a:solidFill>
                  <a:round/>
                  <a:headEnd/>
                  <a:tailEnd/>
                </a:ln>
              </p:spPr>
              <p:txBody>
                <a:bodyPr/>
                <a:lstStyle/>
                <a:p>
                  <a:pPr algn="ctr"/>
                  <a:endParaRPr lang="en-US" b="1"/>
                </a:p>
              </p:txBody>
            </p:sp>
            <p:sp>
              <p:nvSpPr>
                <p:cNvPr id="52439" name="Freeform 41"/>
                <p:cNvSpPr>
                  <a:spLocks/>
                </p:cNvSpPr>
                <p:nvPr/>
              </p:nvSpPr>
              <p:spPr bwMode="auto">
                <a:xfrm>
                  <a:off x="1653" y="1212"/>
                  <a:ext cx="155" cy="123"/>
                </a:xfrm>
                <a:custGeom>
                  <a:avLst/>
                  <a:gdLst>
                    <a:gd name="T0" fmla="*/ 6 w 155"/>
                    <a:gd name="T1" fmla="*/ 22 h 123"/>
                    <a:gd name="T2" fmla="*/ 18 w 155"/>
                    <a:gd name="T3" fmla="*/ 10 h 123"/>
                    <a:gd name="T4" fmla="*/ 64 w 155"/>
                    <a:gd name="T5" fmla="*/ 0 h 123"/>
                    <a:gd name="T6" fmla="*/ 78 w 155"/>
                    <a:gd name="T7" fmla="*/ 7 h 123"/>
                    <a:gd name="T8" fmla="*/ 108 w 155"/>
                    <a:gd name="T9" fmla="*/ 2 h 123"/>
                    <a:gd name="T10" fmla="*/ 132 w 155"/>
                    <a:gd name="T11" fmla="*/ 19 h 123"/>
                    <a:gd name="T12" fmla="*/ 154 w 155"/>
                    <a:gd name="T13" fmla="*/ 33 h 123"/>
                    <a:gd name="T14" fmla="*/ 142 w 155"/>
                    <a:gd name="T15" fmla="*/ 69 h 123"/>
                    <a:gd name="T16" fmla="*/ 123 w 155"/>
                    <a:gd name="T17" fmla="*/ 88 h 123"/>
                    <a:gd name="T18" fmla="*/ 103 w 155"/>
                    <a:gd name="T19" fmla="*/ 93 h 123"/>
                    <a:gd name="T20" fmla="*/ 107 w 155"/>
                    <a:gd name="T21" fmla="*/ 108 h 123"/>
                    <a:gd name="T22" fmla="*/ 94 w 155"/>
                    <a:gd name="T23" fmla="*/ 122 h 123"/>
                    <a:gd name="T24" fmla="*/ 71 w 155"/>
                    <a:gd name="T25" fmla="*/ 88 h 123"/>
                    <a:gd name="T26" fmla="*/ 10 w 155"/>
                    <a:gd name="T27" fmla="*/ 33 h 123"/>
                    <a:gd name="T28" fmla="*/ 0 w 155"/>
                    <a:gd name="T29" fmla="*/ 33 h 123"/>
                    <a:gd name="T30" fmla="*/ 6 w 155"/>
                    <a:gd name="T31" fmla="*/ 22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23"/>
                    <a:gd name="T50" fmla="*/ 155 w 155"/>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23">
                      <a:moveTo>
                        <a:pt x="6" y="22"/>
                      </a:moveTo>
                      <a:lnTo>
                        <a:pt x="18" y="10"/>
                      </a:lnTo>
                      <a:lnTo>
                        <a:pt x="64" y="0"/>
                      </a:lnTo>
                      <a:lnTo>
                        <a:pt x="78" y="7"/>
                      </a:lnTo>
                      <a:lnTo>
                        <a:pt x="108" y="2"/>
                      </a:lnTo>
                      <a:lnTo>
                        <a:pt x="132" y="19"/>
                      </a:lnTo>
                      <a:lnTo>
                        <a:pt x="154" y="33"/>
                      </a:lnTo>
                      <a:lnTo>
                        <a:pt x="142" y="69"/>
                      </a:lnTo>
                      <a:lnTo>
                        <a:pt x="123" y="88"/>
                      </a:lnTo>
                      <a:lnTo>
                        <a:pt x="103" y="93"/>
                      </a:lnTo>
                      <a:lnTo>
                        <a:pt x="107" y="108"/>
                      </a:lnTo>
                      <a:lnTo>
                        <a:pt x="94" y="122"/>
                      </a:lnTo>
                      <a:lnTo>
                        <a:pt x="71" y="88"/>
                      </a:lnTo>
                      <a:lnTo>
                        <a:pt x="10" y="33"/>
                      </a:lnTo>
                      <a:lnTo>
                        <a:pt x="0" y="33"/>
                      </a:lnTo>
                      <a:lnTo>
                        <a:pt x="6" y="22"/>
                      </a:lnTo>
                    </a:path>
                  </a:pathLst>
                </a:custGeom>
                <a:solidFill>
                  <a:srgbClr val="F6BF69"/>
                </a:solidFill>
                <a:ln w="12700" cap="rnd">
                  <a:solidFill>
                    <a:srgbClr val="000000"/>
                  </a:solidFill>
                  <a:round/>
                  <a:headEnd/>
                  <a:tailEnd/>
                </a:ln>
              </p:spPr>
              <p:txBody>
                <a:bodyPr/>
                <a:lstStyle/>
                <a:p>
                  <a:pPr algn="ctr"/>
                  <a:endParaRPr lang="en-US" b="1"/>
                </a:p>
              </p:txBody>
            </p:sp>
            <p:sp>
              <p:nvSpPr>
                <p:cNvPr id="52440" name="Freeform 42"/>
                <p:cNvSpPr>
                  <a:spLocks/>
                </p:cNvSpPr>
                <p:nvPr/>
              </p:nvSpPr>
              <p:spPr bwMode="auto">
                <a:xfrm>
                  <a:off x="1544" y="1386"/>
                  <a:ext cx="289" cy="197"/>
                </a:xfrm>
                <a:custGeom>
                  <a:avLst/>
                  <a:gdLst>
                    <a:gd name="T0" fmla="*/ 0 w 289"/>
                    <a:gd name="T1" fmla="*/ 19 h 197"/>
                    <a:gd name="T2" fmla="*/ 79 w 289"/>
                    <a:gd name="T3" fmla="*/ 11 h 197"/>
                    <a:gd name="T4" fmla="*/ 88 w 289"/>
                    <a:gd name="T5" fmla="*/ 24 h 197"/>
                    <a:gd name="T6" fmla="*/ 172 w 289"/>
                    <a:gd name="T7" fmla="*/ 11 h 197"/>
                    <a:gd name="T8" fmla="*/ 187 w 289"/>
                    <a:gd name="T9" fmla="*/ 22 h 197"/>
                    <a:gd name="T10" fmla="*/ 187 w 289"/>
                    <a:gd name="T11" fmla="*/ 2 h 197"/>
                    <a:gd name="T12" fmla="*/ 186 w 289"/>
                    <a:gd name="T13" fmla="*/ 0 h 197"/>
                    <a:gd name="T14" fmla="*/ 203 w 289"/>
                    <a:gd name="T15" fmla="*/ 1 h 197"/>
                    <a:gd name="T16" fmla="*/ 221 w 289"/>
                    <a:gd name="T17" fmla="*/ 32 h 197"/>
                    <a:gd name="T18" fmla="*/ 249 w 289"/>
                    <a:gd name="T19" fmla="*/ 73 h 197"/>
                    <a:gd name="T20" fmla="*/ 263 w 289"/>
                    <a:gd name="T21" fmla="*/ 108 h 197"/>
                    <a:gd name="T22" fmla="*/ 285 w 289"/>
                    <a:gd name="T23" fmla="*/ 133 h 197"/>
                    <a:gd name="T24" fmla="*/ 288 w 289"/>
                    <a:gd name="T25" fmla="*/ 169 h 197"/>
                    <a:gd name="T26" fmla="*/ 281 w 289"/>
                    <a:gd name="T27" fmla="*/ 190 h 197"/>
                    <a:gd name="T28" fmla="*/ 251 w 289"/>
                    <a:gd name="T29" fmla="*/ 196 h 197"/>
                    <a:gd name="T30" fmla="*/ 246 w 289"/>
                    <a:gd name="T31" fmla="*/ 187 h 197"/>
                    <a:gd name="T32" fmla="*/ 225 w 289"/>
                    <a:gd name="T33" fmla="*/ 174 h 197"/>
                    <a:gd name="T34" fmla="*/ 218 w 289"/>
                    <a:gd name="T35" fmla="*/ 161 h 197"/>
                    <a:gd name="T36" fmla="*/ 212 w 289"/>
                    <a:gd name="T37" fmla="*/ 155 h 197"/>
                    <a:gd name="T38" fmla="*/ 209 w 289"/>
                    <a:gd name="T39" fmla="*/ 143 h 197"/>
                    <a:gd name="T40" fmla="*/ 204 w 289"/>
                    <a:gd name="T41" fmla="*/ 146 h 197"/>
                    <a:gd name="T42" fmla="*/ 187 w 289"/>
                    <a:gd name="T43" fmla="*/ 130 h 197"/>
                    <a:gd name="T44" fmla="*/ 191 w 289"/>
                    <a:gd name="T45" fmla="*/ 115 h 197"/>
                    <a:gd name="T46" fmla="*/ 187 w 289"/>
                    <a:gd name="T47" fmla="*/ 106 h 197"/>
                    <a:gd name="T48" fmla="*/ 182 w 289"/>
                    <a:gd name="T49" fmla="*/ 109 h 197"/>
                    <a:gd name="T50" fmla="*/ 182 w 289"/>
                    <a:gd name="T51" fmla="*/ 118 h 197"/>
                    <a:gd name="T52" fmla="*/ 177 w 289"/>
                    <a:gd name="T53" fmla="*/ 106 h 197"/>
                    <a:gd name="T54" fmla="*/ 177 w 289"/>
                    <a:gd name="T55" fmla="*/ 79 h 197"/>
                    <a:gd name="T56" fmla="*/ 167 w 289"/>
                    <a:gd name="T57" fmla="*/ 63 h 197"/>
                    <a:gd name="T58" fmla="*/ 140 w 289"/>
                    <a:gd name="T59" fmla="*/ 49 h 197"/>
                    <a:gd name="T60" fmla="*/ 126 w 289"/>
                    <a:gd name="T61" fmla="*/ 34 h 197"/>
                    <a:gd name="T62" fmla="*/ 111 w 289"/>
                    <a:gd name="T63" fmla="*/ 32 h 197"/>
                    <a:gd name="T64" fmla="*/ 105 w 289"/>
                    <a:gd name="T65" fmla="*/ 42 h 197"/>
                    <a:gd name="T66" fmla="*/ 83 w 289"/>
                    <a:gd name="T67" fmla="*/ 48 h 197"/>
                    <a:gd name="T68" fmla="*/ 70 w 289"/>
                    <a:gd name="T69" fmla="*/ 42 h 197"/>
                    <a:gd name="T70" fmla="*/ 63 w 289"/>
                    <a:gd name="T71" fmla="*/ 32 h 197"/>
                    <a:gd name="T72" fmla="*/ 21 w 289"/>
                    <a:gd name="T73" fmla="*/ 41 h 197"/>
                    <a:gd name="T74" fmla="*/ 12 w 289"/>
                    <a:gd name="T75" fmla="*/ 33 h 197"/>
                    <a:gd name="T76" fmla="*/ 2 w 289"/>
                    <a:gd name="T77" fmla="*/ 41 h 197"/>
                    <a:gd name="T78" fmla="*/ 0 w 289"/>
                    <a:gd name="T79" fmla="*/ 19 h 1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9"/>
                    <a:gd name="T121" fmla="*/ 0 h 197"/>
                    <a:gd name="T122" fmla="*/ 289 w 289"/>
                    <a:gd name="T123" fmla="*/ 197 h 1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9" h="197">
                      <a:moveTo>
                        <a:pt x="0" y="19"/>
                      </a:moveTo>
                      <a:lnTo>
                        <a:pt x="79" y="11"/>
                      </a:lnTo>
                      <a:lnTo>
                        <a:pt x="88" y="24"/>
                      </a:lnTo>
                      <a:lnTo>
                        <a:pt x="172" y="11"/>
                      </a:lnTo>
                      <a:lnTo>
                        <a:pt x="187" y="22"/>
                      </a:lnTo>
                      <a:lnTo>
                        <a:pt x="187" y="2"/>
                      </a:lnTo>
                      <a:lnTo>
                        <a:pt x="186" y="0"/>
                      </a:lnTo>
                      <a:lnTo>
                        <a:pt x="203" y="1"/>
                      </a:lnTo>
                      <a:lnTo>
                        <a:pt x="221" y="32"/>
                      </a:lnTo>
                      <a:lnTo>
                        <a:pt x="249" y="73"/>
                      </a:lnTo>
                      <a:lnTo>
                        <a:pt x="263" y="108"/>
                      </a:lnTo>
                      <a:lnTo>
                        <a:pt x="285" y="133"/>
                      </a:lnTo>
                      <a:lnTo>
                        <a:pt x="288" y="169"/>
                      </a:lnTo>
                      <a:lnTo>
                        <a:pt x="281" y="190"/>
                      </a:lnTo>
                      <a:lnTo>
                        <a:pt x="251" y="196"/>
                      </a:lnTo>
                      <a:lnTo>
                        <a:pt x="246" y="187"/>
                      </a:lnTo>
                      <a:lnTo>
                        <a:pt x="225" y="174"/>
                      </a:lnTo>
                      <a:lnTo>
                        <a:pt x="218" y="161"/>
                      </a:lnTo>
                      <a:lnTo>
                        <a:pt x="212" y="155"/>
                      </a:lnTo>
                      <a:lnTo>
                        <a:pt x="209" y="143"/>
                      </a:lnTo>
                      <a:lnTo>
                        <a:pt x="204" y="146"/>
                      </a:lnTo>
                      <a:lnTo>
                        <a:pt x="187" y="130"/>
                      </a:lnTo>
                      <a:lnTo>
                        <a:pt x="191" y="115"/>
                      </a:lnTo>
                      <a:lnTo>
                        <a:pt x="187" y="106"/>
                      </a:lnTo>
                      <a:lnTo>
                        <a:pt x="182" y="109"/>
                      </a:lnTo>
                      <a:lnTo>
                        <a:pt x="182" y="118"/>
                      </a:lnTo>
                      <a:lnTo>
                        <a:pt x="177" y="106"/>
                      </a:lnTo>
                      <a:lnTo>
                        <a:pt x="177" y="79"/>
                      </a:lnTo>
                      <a:lnTo>
                        <a:pt x="167" y="63"/>
                      </a:lnTo>
                      <a:lnTo>
                        <a:pt x="140" y="49"/>
                      </a:lnTo>
                      <a:lnTo>
                        <a:pt x="126" y="34"/>
                      </a:lnTo>
                      <a:lnTo>
                        <a:pt x="111" y="32"/>
                      </a:lnTo>
                      <a:lnTo>
                        <a:pt x="105" y="42"/>
                      </a:lnTo>
                      <a:lnTo>
                        <a:pt x="83" y="48"/>
                      </a:lnTo>
                      <a:lnTo>
                        <a:pt x="70" y="42"/>
                      </a:lnTo>
                      <a:lnTo>
                        <a:pt x="63" y="32"/>
                      </a:lnTo>
                      <a:lnTo>
                        <a:pt x="21" y="41"/>
                      </a:lnTo>
                      <a:lnTo>
                        <a:pt x="12" y="33"/>
                      </a:lnTo>
                      <a:lnTo>
                        <a:pt x="2" y="41"/>
                      </a:lnTo>
                      <a:lnTo>
                        <a:pt x="0" y="19"/>
                      </a:lnTo>
                    </a:path>
                  </a:pathLst>
                </a:custGeom>
                <a:solidFill>
                  <a:srgbClr val="F6BF69"/>
                </a:solidFill>
                <a:ln w="12700" cap="rnd">
                  <a:solidFill>
                    <a:srgbClr val="000000"/>
                  </a:solidFill>
                  <a:round/>
                  <a:headEnd/>
                  <a:tailEnd/>
                </a:ln>
              </p:spPr>
              <p:txBody>
                <a:bodyPr/>
                <a:lstStyle/>
                <a:p>
                  <a:pPr algn="ctr"/>
                  <a:endParaRPr lang="en-US" b="1"/>
                </a:p>
              </p:txBody>
            </p:sp>
            <p:sp>
              <p:nvSpPr>
                <p:cNvPr id="52441" name="Freeform 43"/>
                <p:cNvSpPr>
                  <a:spLocks/>
                </p:cNvSpPr>
                <p:nvPr/>
              </p:nvSpPr>
              <p:spPr bwMode="auto">
                <a:xfrm>
                  <a:off x="1623" y="1128"/>
                  <a:ext cx="266" cy="118"/>
                </a:xfrm>
                <a:custGeom>
                  <a:avLst/>
                  <a:gdLst>
                    <a:gd name="T0" fmla="*/ 9 w 266"/>
                    <a:gd name="T1" fmla="*/ 86 h 118"/>
                    <a:gd name="T2" fmla="*/ 0 w 266"/>
                    <a:gd name="T3" fmla="*/ 111 h 118"/>
                    <a:gd name="T4" fmla="*/ 34 w 266"/>
                    <a:gd name="T5" fmla="*/ 108 h 118"/>
                    <a:gd name="T6" fmla="*/ 48 w 266"/>
                    <a:gd name="T7" fmla="*/ 97 h 118"/>
                    <a:gd name="T8" fmla="*/ 94 w 266"/>
                    <a:gd name="T9" fmla="*/ 84 h 118"/>
                    <a:gd name="T10" fmla="*/ 107 w 266"/>
                    <a:gd name="T11" fmla="*/ 91 h 118"/>
                    <a:gd name="T12" fmla="*/ 138 w 266"/>
                    <a:gd name="T13" fmla="*/ 86 h 118"/>
                    <a:gd name="T14" fmla="*/ 138 w 266"/>
                    <a:gd name="T15" fmla="*/ 88 h 118"/>
                    <a:gd name="T16" fmla="*/ 184 w 266"/>
                    <a:gd name="T17" fmla="*/ 117 h 118"/>
                    <a:gd name="T18" fmla="*/ 211 w 266"/>
                    <a:gd name="T19" fmla="*/ 109 h 118"/>
                    <a:gd name="T20" fmla="*/ 226 w 266"/>
                    <a:gd name="T21" fmla="*/ 76 h 118"/>
                    <a:gd name="T22" fmla="*/ 253 w 266"/>
                    <a:gd name="T23" fmla="*/ 67 h 118"/>
                    <a:gd name="T24" fmla="*/ 265 w 266"/>
                    <a:gd name="T25" fmla="*/ 44 h 118"/>
                    <a:gd name="T26" fmla="*/ 264 w 266"/>
                    <a:gd name="T27" fmla="*/ 15 h 118"/>
                    <a:gd name="T28" fmla="*/ 261 w 266"/>
                    <a:gd name="T29" fmla="*/ 38 h 118"/>
                    <a:gd name="T30" fmla="*/ 246 w 266"/>
                    <a:gd name="T31" fmla="*/ 59 h 118"/>
                    <a:gd name="T32" fmla="*/ 241 w 266"/>
                    <a:gd name="T33" fmla="*/ 57 h 118"/>
                    <a:gd name="T34" fmla="*/ 221 w 266"/>
                    <a:gd name="T35" fmla="*/ 63 h 118"/>
                    <a:gd name="T36" fmla="*/ 221 w 266"/>
                    <a:gd name="T37" fmla="*/ 56 h 118"/>
                    <a:gd name="T38" fmla="*/ 241 w 266"/>
                    <a:gd name="T39" fmla="*/ 49 h 118"/>
                    <a:gd name="T40" fmla="*/ 223 w 266"/>
                    <a:gd name="T41" fmla="*/ 47 h 118"/>
                    <a:gd name="T42" fmla="*/ 243 w 266"/>
                    <a:gd name="T43" fmla="*/ 41 h 118"/>
                    <a:gd name="T44" fmla="*/ 251 w 266"/>
                    <a:gd name="T45" fmla="*/ 44 h 118"/>
                    <a:gd name="T46" fmla="*/ 255 w 266"/>
                    <a:gd name="T47" fmla="*/ 21 h 118"/>
                    <a:gd name="T48" fmla="*/ 250 w 266"/>
                    <a:gd name="T49" fmla="*/ 16 h 118"/>
                    <a:gd name="T50" fmla="*/ 226 w 266"/>
                    <a:gd name="T51" fmla="*/ 25 h 118"/>
                    <a:gd name="T52" fmla="*/ 226 w 266"/>
                    <a:gd name="T53" fmla="*/ 12 h 118"/>
                    <a:gd name="T54" fmla="*/ 236 w 266"/>
                    <a:gd name="T55" fmla="*/ 15 h 118"/>
                    <a:gd name="T56" fmla="*/ 250 w 266"/>
                    <a:gd name="T57" fmla="*/ 5 h 118"/>
                    <a:gd name="T58" fmla="*/ 243 w 266"/>
                    <a:gd name="T59" fmla="*/ 0 h 118"/>
                    <a:gd name="T60" fmla="*/ 163 w 266"/>
                    <a:gd name="T61" fmla="*/ 18 h 118"/>
                    <a:gd name="T62" fmla="*/ 66 w 266"/>
                    <a:gd name="T63" fmla="*/ 38 h 118"/>
                    <a:gd name="T64" fmla="*/ 22 w 266"/>
                    <a:gd name="T65" fmla="*/ 86 h 118"/>
                    <a:gd name="T66" fmla="*/ 9 w 266"/>
                    <a:gd name="T67" fmla="*/ 86 h 1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118"/>
                    <a:gd name="T104" fmla="*/ 266 w 266"/>
                    <a:gd name="T105" fmla="*/ 118 h 1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118">
                      <a:moveTo>
                        <a:pt x="9" y="86"/>
                      </a:moveTo>
                      <a:lnTo>
                        <a:pt x="0" y="111"/>
                      </a:lnTo>
                      <a:lnTo>
                        <a:pt x="34" y="108"/>
                      </a:lnTo>
                      <a:lnTo>
                        <a:pt x="48" y="97"/>
                      </a:lnTo>
                      <a:lnTo>
                        <a:pt x="94" y="84"/>
                      </a:lnTo>
                      <a:lnTo>
                        <a:pt x="107" y="91"/>
                      </a:lnTo>
                      <a:lnTo>
                        <a:pt x="138" y="86"/>
                      </a:lnTo>
                      <a:lnTo>
                        <a:pt x="138" y="88"/>
                      </a:lnTo>
                      <a:lnTo>
                        <a:pt x="184" y="117"/>
                      </a:lnTo>
                      <a:lnTo>
                        <a:pt x="211" y="109"/>
                      </a:lnTo>
                      <a:lnTo>
                        <a:pt x="226" y="76"/>
                      </a:lnTo>
                      <a:lnTo>
                        <a:pt x="253" y="67"/>
                      </a:lnTo>
                      <a:lnTo>
                        <a:pt x="265" y="44"/>
                      </a:lnTo>
                      <a:lnTo>
                        <a:pt x="264" y="15"/>
                      </a:lnTo>
                      <a:lnTo>
                        <a:pt x="261" y="38"/>
                      </a:lnTo>
                      <a:lnTo>
                        <a:pt x="246" y="59"/>
                      </a:lnTo>
                      <a:lnTo>
                        <a:pt x="241" y="57"/>
                      </a:lnTo>
                      <a:lnTo>
                        <a:pt x="221" y="63"/>
                      </a:lnTo>
                      <a:lnTo>
                        <a:pt x="221" y="56"/>
                      </a:lnTo>
                      <a:lnTo>
                        <a:pt x="241" y="49"/>
                      </a:lnTo>
                      <a:lnTo>
                        <a:pt x="223" y="47"/>
                      </a:lnTo>
                      <a:lnTo>
                        <a:pt x="243" y="41"/>
                      </a:lnTo>
                      <a:lnTo>
                        <a:pt x="251" y="44"/>
                      </a:lnTo>
                      <a:lnTo>
                        <a:pt x="255" y="21"/>
                      </a:lnTo>
                      <a:lnTo>
                        <a:pt x="250" y="16"/>
                      </a:lnTo>
                      <a:lnTo>
                        <a:pt x="226" y="25"/>
                      </a:lnTo>
                      <a:lnTo>
                        <a:pt x="226" y="12"/>
                      </a:lnTo>
                      <a:lnTo>
                        <a:pt x="236" y="15"/>
                      </a:lnTo>
                      <a:lnTo>
                        <a:pt x="250" y="5"/>
                      </a:lnTo>
                      <a:lnTo>
                        <a:pt x="243" y="0"/>
                      </a:lnTo>
                      <a:lnTo>
                        <a:pt x="163" y="18"/>
                      </a:lnTo>
                      <a:lnTo>
                        <a:pt x="66" y="38"/>
                      </a:lnTo>
                      <a:lnTo>
                        <a:pt x="22" y="86"/>
                      </a:lnTo>
                      <a:lnTo>
                        <a:pt x="9" y="86"/>
                      </a:lnTo>
                    </a:path>
                  </a:pathLst>
                </a:custGeom>
                <a:solidFill>
                  <a:srgbClr val="F6BF69"/>
                </a:solidFill>
                <a:ln w="12700" cap="rnd">
                  <a:solidFill>
                    <a:srgbClr val="000000"/>
                  </a:solidFill>
                  <a:round/>
                  <a:headEnd/>
                  <a:tailEnd/>
                </a:ln>
              </p:spPr>
              <p:txBody>
                <a:bodyPr/>
                <a:lstStyle/>
                <a:p>
                  <a:pPr algn="ctr"/>
                  <a:endParaRPr lang="en-US" b="1"/>
                </a:p>
              </p:txBody>
            </p:sp>
            <p:sp>
              <p:nvSpPr>
                <p:cNvPr id="52442" name="Freeform 44"/>
                <p:cNvSpPr>
                  <a:spLocks/>
                </p:cNvSpPr>
                <p:nvPr/>
              </p:nvSpPr>
              <p:spPr bwMode="auto">
                <a:xfrm>
                  <a:off x="1634" y="1032"/>
                  <a:ext cx="233" cy="146"/>
                </a:xfrm>
                <a:custGeom>
                  <a:avLst/>
                  <a:gdLst>
                    <a:gd name="T0" fmla="*/ 38 w 233"/>
                    <a:gd name="T1" fmla="*/ 102 h 146"/>
                    <a:gd name="T2" fmla="*/ 31 w 233"/>
                    <a:gd name="T3" fmla="*/ 116 h 146"/>
                    <a:gd name="T4" fmla="*/ 22 w 233"/>
                    <a:gd name="T5" fmla="*/ 120 h 146"/>
                    <a:gd name="T6" fmla="*/ 21 w 233"/>
                    <a:gd name="T7" fmla="*/ 130 h 146"/>
                    <a:gd name="T8" fmla="*/ 1 w 233"/>
                    <a:gd name="T9" fmla="*/ 137 h 146"/>
                    <a:gd name="T10" fmla="*/ 0 w 233"/>
                    <a:gd name="T11" fmla="*/ 145 h 146"/>
                    <a:gd name="T12" fmla="*/ 55 w 233"/>
                    <a:gd name="T13" fmla="*/ 135 h 146"/>
                    <a:gd name="T14" fmla="*/ 155 w 233"/>
                    <a:gd name="T15" fmla="*/ 115 h 146"/>
                    <a:gd name="T16" fmla="*/ 232 w 233"/>
                    <a:gd name="T17" fmla="*/ 96 h 146"/>
                    <a:gd name="T18" fmla="*/ 232 w 233"/>
                    <a:gd name="T19" fmla="*/ 81 h 146"/>
                    <a:gd name="T20" fmla="*/ 224 w 233"/>
                    <a:gd name="T21" fmla="*/ 77 h 146"/>
                    <a:gd name="T22" fmla="*/ 217 w 233"/>
                    <a:gd name="T23" fmla="*/ 84 h 146"/>
                    <a:gd name="T24" fmla="*/ 213 w 233"/>
                    <a:gd name="T25" fmla="*/ 64 h 146"/>
                    <a:gd name="T26" fmla="*/ 217 w 233"/>
                    <a:gd name="T27" fmla="*/ 47 h 146"/>
                    <a:gd name="T28" fmla="*/ 188 w 233"/>
                    <a:gd name="T29" fmla="*/ 34 h 146"/>
                    <a:gd name="T30" fmla="*/ 169 w 233"/>
                    <a:gd name="T31" fmla="*/ 37 h 146"/>
                    <a:gd name="T32" fmla="*/ 168 w 233"/>
                    <a:gd name="T33" fmla="*/ 10 h 146"/>
                    <a:gd name="T34" fmla="*/ 148 w 233"/>
                    <a:gd name="T35" fmla="*/ 0 h 146"/>
                    <a:gd name="T36" fmla="*/ 133 w 233"/>
                    <a:gd name="T37" fmla="*/ 6 h 146"/>
                    <a:gd name="T38" fmla="*/ 122 w 233"/>
                    <a:gd name="T39" fmla="*/ 32 h 146"/>
                    <a:gd name="T40" fmla="*/ 104 w 233"/>
                    <a:gd name="T41" fmla="*/ 42 h 146"/>
                    <a:gd name="T42" fmla="*/ 97 w 233"/>
                    <a:gd name="T43" fmla="*/ 82 h 146"/>
                    <a:gd name="T44" fmla="*/ 68 w 233"/>
                    <a:gd name="T45" fmla="*/ 102 h 146"/>
                    <a:gd name="T46" fmla="*/ 44 w 233"/>
                    <a:gd name="T47" fmla="*/ 109 h 146"/>
                    <a:gd name="T48" fmla="*/ 38 w 233"/>
                    <a:gd name="T49" fmla="*/ 102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3"/>
                    <a:gd name="T76" fmla="*/ 0 h 146"/>
                    <a:gd name="T77" fmla="*/ 233 w 233"/>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3" h="146">
                      <a:moveTo>
                        <a:pt x="38" y="102"/>
                      </a:moveTo>
                      <a:lnTo>
                        <a:pt x="31" y="116"/>
                      </a:lnTo>
                      <a:lnTo>
                        <a:pt x="22" y="120"/>
                      </a:lnTo>
                      <a:lnTo>
                        <a:pt x="21" y="130"/>
                      </a:lnTo>
                      <a:lnTo>
                        <a:pt x="1" y="137"/>
                      </a:lnTo>
                      <a:lnTo>
                        <a:pt x="0" y="145"/>
                      </a:lnTo>
                      <a:lnTo>
                        <a:pt x="55" y="135"/>
                      </a:lnTo>
                      <a:lnTo>
                        <a:pt x="155" y="115"/>
                      </a:lnTo>
                      <a:lnTo>
                        <a:pt x="232" y="96"/>
                      </a:lnTo>
                      <a:lnTo>
                        <a:pt x="232" y="81"/>
                      </a:lnTo>
                      <a:lnTo>
                        <a:pt x="224" y="77"/>
                      </a:lnTo>
                      <a:lnTo>
                        <a:pt x="217" y="84"/>
                      </a:lnTo>
                      <a:lnTo>
                        <a:pt x="213" y="64"/>
                      </a:lnTo>
                      <a:lnTo>
                        <a:pt x="217" y="47"/>
                      </a:lnTo>
                      <a:lnTo>
                        <a:pt x="188" y="34"/>
                      </a:lnTo>
                      <a:lnTo>
                        <a:pt x="169" y="37"/>
                      </a:lnTo>
                      <a:lnTo>
                        <a:pt x="168" y="10"/>
                      </a:lnTo>
                      <a:lnTo>
                        <a:pt x="148" y="0"/>
                      </a:lnTo>
                      <a:lnTo>
                        <a:pt x="133" y="6"/>
                      </a:lnTo>
                      <a:lnTo>
                        <a:pt x="122" y="32"/>
                      </a:lnTo>
                      <a:lnTo>
                        <a:pt x="104" y="42"/>
                      </a:lnTo>
                      <a:lnTo>
                        <a:pt x="97" y="82"/>
                      </a:lnTo>
                      <a:lnTo>
                        <a:pt x="68" y="102"/>
                      </a:lnTo>
                      <a:lnTo>
                        <a:pt x="44" y="109"/>
                      </a:lnTo>
                      <a:lnTo>
                        <a:pt x="38" y="102"/>
                      </a:lnTo>
                    </a:path>
                  </a:pathLst>
                </a:custGeom>
                <a:solidFill>
                  <a:srgbClr val="F6BF69"/>
                </a:solidFill>
                <a:ln w="12700" cap="rnd">
                  <a:solidFill>
                    <a:srgbClr val="000000"/>
                  </a:solidFill>
                  <a:round/>
                  <a:headEnd/>
                  <a:tailEnd/>
                </a:ln>
              </p:spPr>
              <p:txBody>
                <a:bodyPr/>
                <a:lstStyle/>
                <a:p>
                  <a:pPr algn="ctr"/>
                  <a:endParaRPr lang="en-US" b="1"/>
                </a:p>
              </p:txBody>
            </p:sp>
            <p:sp>
              <p:nvSpPr>
                <p:cNvPr id="52443" name="Freeform 45"/>
                <p:cNvSpPr>
                  <a:spLocks/>
                </p:cNvSpPr>
                <p:nvPr/>
              </p:nvSpPr>
              <p:spPr bwMode="auto">
                <a:xfrm>
                  <a:off x="1650" y="1004"/>
                  <a:ext cx="133" cy="139"/>
                </a:xfrm>
                <a:custGeom>
                  <a:avLst/>
                  <a:gdLst>
                    <a:gd name="T0" fmla="*/ 14 w 133"/>
                    <a:gd name="T1" fmla="*/ 72 h 139"/>
                    <a:gd name="T2" fmla="*/ 3 w 133"/>
                    <a:gd name="T3" fmla="*/ 69 h 139"/>
                    <a:gd name="T4" fmla="*/ 0 w 133"/>
                    <a:gd name="T5" fmla="*/ 91 h 139"/>
                    <a:gd name="T6" fmla="*/ 3 w 133"/>
                    <a:gd name="T7" fmla="*/ 114 h 139"/>
                    <a:gd name="T8" fmla="*/ 23 w 133"/>
                    <a:gd name="T9" fmla="*/ 130 h 139"/>
                    <a:gd name="T10" fmla="*/ 27 w 133"/>
                    <a:gd name="T11" fmla="*/ 138 h 139"/>
                    <a:gd name="T12" fmla="*/ 51 w 133"/>
                    <a:gd name="T13" fmla="*/ 130 h 139"/>
                    <a:gd name="T14" fmla="*/ 80 w 133"/>
                    <a:gd name="T15" fmla="*/ 112 h 139"/>
                    <a:gd name="T16" fmla="*/ 89 w 133"/>
                    <a:gd name="T17" fmla="*/ 71 h 139"/>
                    <a:gd name="T18" fmla="*/ 107 w 133"/>
                    <a:gd name="T19" fmla="*/ 60 h 139"/>
                    <a:gd name="T20" fmla="*/ 117 w 133"/>
                    <a:gd name="T21" fmla="*/ 35 h 139"/>
                    <a:gd name="T22" fmla="*/ 132 w 133"/>
                    <a:gd name="T23" fmla="*/ 29 h 139"/>
                    <a:gd name="T24" fmla="*/ 113 w 133"/>
                    <a:gd name="T25" fmla="*/ 25 h 139"/>
                    <a:gd name="T26" fmla="*/ 80 w 133"/>
                    <a:gd name="T27" fmla="*/ 43 h 139"/>
                    <a:gd name="T28" fmla="*/ 74 w 133"/>
                    <a:gd name="T29" fmla="*/ 26 h 139"/>
                    <a:gd name="T30" fmla="*/ 46 w 133"/>
                    <a:gd name="T31" fmla="*/ 28 h 139"/>
                    <a:gd name="T32" fmla="*/ 39 w 133"/>
                    <a:gd name="T33" fmla="*/ 0 h 139"/>
                    <a:gd name="T34" fmla="*/ 32 w 133"/>
                    <a:gd name="T35" fmla="*/ 7 h 139"/>
                    <a:gd name="T36" fmla="*/ 34 w 133"/>
                    <a:gd name="T37" fmla="*/ 47 h 139"/>
                    <a:gd name="T38" fmla="*/ 21 w 133"/>
                    <a:gd name="T39" fmla="*/ 50 h 139"/>
                    <a:gd name="T40" fmla="*/ 14 w 133"/>
                    <a:gd name="T41" fmla="*/ 72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139"/>
                    <a:gd name="T65" fmla="*/ 133 w 133"/>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139">
                      <a:moveTo>
                        <a:pt x="14" y="72"/>
                      </a:moveTo>
                      <a:lnTo>
                        <a:pt x="3" y="69"/>
                      </a:lnTo>
                      <a:lnTo>
                        <a:pt x="0" y="91"/>
                      </a:lnTo>
                      <a:lnTo>
                        <a:pt x="3" y="114"/>
                      </a:lnTo>
                      <a:lnTo>
                        <a:pt x="23" y="130"/>
                      </a:lnTo>
                      <a:lnTo>
                        <a:pt x="27" y="138"/>
                      </a:lnTo>
                      <a:lnTo>
                        <a:pt x="51" y="130"/>
                      </a:lnTo>
                      <a:lnTo>
                        <a:pt x="80" y="112"/>
                      </a:lnTo>
                      <a:lnTo>
                        <a:pt x="89" y="71"/>
                      </a:lnTo>
                      <a:lnTo>
                        <a:pt x="107" y="60"/>
                      </a:lnTo>
                      <a:lnTo>
                        <a:pt x="117" y="35"/>
                      </a:lnTo>
                      <a:lnTo>
                        <a:pt x="132" y="29"/>
                      </a:lnTo>
                      <a:lnTo>
                        <a:pt x="113" y="25"/>
                      </a:lnTo>
                      <a:lnTo>
                        <a:pt x="80" y="43"/>
                      </a:lnTo>
                      <a:lnTo>
                        <a:pt x="74" y="26"/>
                      </a:lnTo>
                      <a:lnTo>
                        <a:pt x="46" y="28"/>
                      </a:lnTo>
                      <a:lnTo>
                        <a:pt x="39" y="0"/>
                      </a:lnTo>
                      <a:lnTo>
                        <a:pt x="32" y="7"/>
                      </a:lnTo>
                      <a:lnTo>
                        <a:pt x="34" y="47"/>
                      </a:lnTo>
                      <a:lnTo>
                        <a:pt x="21" y="50"/>
                      </a:lnTo>
                      <a:lnTo>
                        <a:pt x="14" y="72"/>
                      </a:lnTo>
                    </a:path>
                  </a:pathLst>
                </a:custGeom>
                <a:solidFill>
                  <a:srgbClr val="F6BF69"/>
                </a:solidFill>
                <a:ln w="12700" cap="rnd">
                  <a:solidFill>
                    <a:srgbClr val="000000"/>
                  </a:solidFill>
                  <a:round/>
                  <a:headEnd/>
                  <a:tailEnd/>
                </a:ln>
              </p:spPr>
              <p:txBody>
                <a:bodyPr/>
                <a:lstStyle/>
                <a:p>
                  <a:pPr algn="ctr"/>
                  <a:endParaRPr lang="en-US" b="1"/>
                </a:p>
              </p:txBody>
            </p:sp>
            <p:sp>
              <p:nvSpPr>
                <p:cNvPr id="52444" name="Freeform 46"/>
                <p:cNvSpPr>
                  <a:spLocks/>
                </p:cNvSpPr>
                <p:nvPr/>
              </p:nvSpPr>
              <p:spPr bwMode="auto">
                <a:xfrm>
                  <a:off x="1837" y="1006"/>
                  <a:ext cx="39" cy="47"/>
                </a:xfrm>
                <a:custGeom>
                  <a:avLst/>
                  <a:gdLst>
                    <a:gd name="T0" fmla="*/ 0 w 39"/>
                    <a:gd name="T1" fmla="*/ 3 h 47"/>
                    <a:gd name="T2" fmla="*/ 8 w 39"/>
                    <a:gd name="T3" fmla="*/ 0 h 47"/>
                    <a:gd name="T4" fmla="*/ 25 w 39"/>
                    <a:gd name="T5" fmla="*/ 10 h 47"/>
                    <a:gd name="T6" fmla="*/ 25 w 39"/>
                    <a:gd name="T7" fmla="*/ 20 h 47"/>
                    <a:gd name="T8" fmla="*/ 37 w 39"/>
                    <a:gd name="T9" fmla="*/ 27 h 47"/>
                    <a:gd name="T10" fmla="*/ 38 w 39"/>
                    <a:gd name="T11" fmla="*/ 41 h 47"/>
                    <a:gd name="T12" fmla="*/ 18 w 39"/>
                    <a:gd name="T13" fmla="*/ 46 h 47"/>
                    <a:gd name="T14" fmla="*/ 0 w 39"/>
                    <a:gd name="T15" fmla="*/ 3 h 4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7"/>
                    <a:gd name="T26" fmla="*/ 39 w 39"/>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7">
                      <a:moveTo>
                        <a:pt x="0" y="3"/>
                      </a:moveTo>
                      <a:lnTo>
                        <a:pt x="8" y="0"/>
                      </a:lnTo>
                      <a:lnTo>
                        <a:pt x="25" y="10"/>
                      </a:lnTo>
                      <a:lnTo>
                        <a:pt x="25" y="20"/>
                      </a:lnTo>
                      <a:lnTo>
                        <a:pt x="37" y="27"/>
                      </a:lnTo>
                      <a:lnTo>
                        <a:pt x="38" y="41"/>
                      </a:lnTo>
                      <a:lnTo>
                        <a:pt x="18" y="46"/>
                      </a:lnTo>
                      <a:lnTo>
                        <a:pt x="0" y="3"/>
                      </a:lnTo>
                    </a:path>
                  </a:pathLst>
                </a:custGeom>
                <a:solidFill>
                  <a:srgbClr val="F6BF69"/>
                </a:solidFill>
                <a:ln w="12700" cap="rnd">
                  <a:solidFill>
                    <a:srgbClr val="000000"/>
                  </a:solidFill>
                  <a:round/>
                  <a:headEnd/>
                  <a:tailEnd/>
                </a:ln>
              </p:spPr>
              <p:txBody>
                <a:bodyPr/>
                <a:lstStyle/>
                <a:p>
                  <a:pPr algn="ctr"/>
                  <a:endParaRPr lang="en-US" b="1"/>
                </a:p>
              </p:txBody>
            </p:sp>
            <p:sp>
              <p:nvSpPr>
                <p:cNvPr id="52445" name="Freeform 47"/>
                <p:cNvSpPr>
                  <a:spLocks/>
                </p:cNvSpPr>
                <p:nvPr/>
              </p:nvSpPr>
              <p:spPr bwMode="auto">
                <a:xfrm>
                  <a:off x="1679" y="915"/>
                  <a:ext cx="179" cy="118"/>
                </a:xfrm>
                <a:custGeom>
                  <a:avLst/>
                  <a:gdLst>
                    <a:gd name="T0" fmla="*/ 16 w 179"/>
                    <a:gd name="T1" fmla="*/ 17 h 118"/>
                    <a:gd name="T2" fmla="*/ 0 w 179"/>
                    <a:gd name="T3" fmla="*/ 33 h 118"/>
                    <a:gd name="T4" fmla="*/ 9 w 179"/>
                    <a:gd name="T5" fmla="*/ 89 h 118"/>
                    <a:gd name="T6" fmla="*/ 16 w 179"/>
                    <a:gd name="T7" fmla="*/ 117 h 118"/>
                    <a:gd name="T8" fmla="*/ 47 w 179"/>
                    <a:gd name="T9" fmla="*/ 115 h 118"/>
                    <a:gd name="T10" fmla="*/ 159 w 179"/>
                    <a:gd name="T11" fmla="*/ 93 h 118"/>
                    <a:gd name="T12" fmla="*/ 167 w 179"/>
                    <a:gd name="T13" fmla="*/ 90 h 118"/>
                    <a:gd name="T14" fmla="*/ 178 w 179"/>
                    <a:gd name="T15" fmla="*/ 64 h 118"/>
                    <a:gd name="T16" fmla="*/ 161 w 179"/>
                    <a:gd name="T17" fmla="*/ 49 h 118"/>
                    <a:gd name="T18" fmla="*/ 170 w 179"/>
                    <a:gd name="T19" fmla="*/ 15 h 118"/>
                    <a:gd name="T20" fmla="*/ 157 w 179"/>
                    <a:gd name="T21" fmla="*/ 12 h 118"/>
                    <a:gd name="T22" fmla="*/ 157 w 179"/>
                    <a:gd name="T23" fmla="*/ 3 h 118"/>
                    <a:gd name="T24" fmla="*/ 152 w 179"/>
                    <a:gd name="T25" fmla="*/ 0 h 118"/>
                    <a:gd name="T26" fmla="*/ 21 w 179"/>
                    <a:gd name="T27" fmla="*/ 24 h 118"/>
                    <a:gd name="T28" fmla="*/ 16 w 179"/>
                    <a:gd name="T29" fmla="*/ 17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118"/>
                    <a:gd name="T47" fmla="*/ 179 w 179"/>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118">
                      <a:moveTo>
                        <a:pt x="16" y="17"/>
                      </a:moveTo>
                      <a:lnTo>
                        <a:pt x="0" y="33"/>
                      </a:lnTo>
                      <a:lnTo>
                        <a:pt x="9" y="89"/>
                      </a:lnTo>
                      <a:lnTo>
                        <a:pt x="16" y="117"/>
                      </a:lnTo>
                      <a:lnTo>
                        <a:pt x="47" y="115"/>
                      </a:lnTo>
                      <a:lnTo>
                        <a:pt x="159" y="93"/>
                      </a:lnTo>
                      <a:lnTo>
                        <a:pt x="167" y="90"/>
                      </a:lnTo>
                      <a:lnTo>
                        <a:pt x="178" y="64"/>
                      </a:lnTo>
                      <a:lnTo>
                        <a:pt x="161" y="49"/>
                      </a:lnTo>
                      <a:lnTo>
                        <a:pt x="170" y="15"/>
                      </a:lnTo>
                      <a:lnTo>
                        <a:pt x="157" y="12"/>
                      </a:lnTo>
                      <a:lnTo>
                        <a:pt x="157" y="3"/>
                      </a:lnTo>
                      <a:lnTo>
                        <a:pt x="152" y="0"/>
                      </a:lnTo>
                      <a:lnTo>
                        <a:pt x="21" y="24"/>
                      </a:lnTo>
                      <a:lnTo>
                        <a:pt x="16" y="17"/>
                      </a:lnTo>
                    </a:path>
                  </a:pathLst>
                </a:custGeom>
                <a:solidFill>
                  <a:srgbClr val="F6BF69"/>
                </a:solidFill>
                <a:ln w="12700" cap="rnd">
                  <a:solidFill>
                    <a:srgbClr val="000000"/>
                  </a:solidFill>
                  <a:round/>
                  <a:headEnd/>
                  <a:tailEnd/>
                </a:ln>
              </p:spPr>
              <p:txBody>
                <a:bodyPr/>
                <a:lstStyle/>
                <a:p>
                  <a:pPr algn="ctr"/>
                  <a:endParaRPr lang="en-US" b="1"/>
                </a:p>
              </p:txBody>
            </p:sp>
            <p:sp>
              <p:nvSpPr>
                <p:cNvPr id="52446" name="Freeform 48"/>
                <p:cNvSpPr>
                  <a:spLocks/>
                </p:cNvSpPr>
                <p:nvPr/>
              </p:nvSpPr>
              <p:spPr bwMode="auto">
                <a:xfrm>
                  <a:off x="1841" y="929"/>
                  <a:ext cx="48" cy="95"/>
                </a:xfrm>
                <a:custGeom>
                  <a:avLst/>
                  <a:gdLst>
                    <a:gd name="T0" fmla="*/ 8 w 48"/>
                    <a:gd name="T1" fmla="*/ 1 h 95"/>
                    <a:gd name="T2" fmla="*/ 20 w 48"/>
                    <a:gd name="T3" fmla="*/ 0 h 95"/>
                    <a:gd name="T4" fmla="*/ 42 w 48"/>
                    <a:gd name="T5" fmla="*/ 14 h 95"/>
                    <a:gd name="T6" fmla="*/ 39 w 48"/>
                    <a:gd name="T7" fmla="*/ 25 h 95"/>
                    <a:gd name="T8" fmla="*/ 46 w 48"/>
                    <a:gd name="T9" fmla="*/ 33 h 95"/>
                    <a:gd name="T10" fmla="*/ 47 w 48"/>
                    <a:gd name="T11" fmla="*/ 77 h 95"/>
                    <a:gd name="T12" fmla="*/ 39 w 48"/>
                    <a:gd name="T13" fmla="*/ 94 h 95"/>
                    <a:gd name="T14" fmla="*/ 30 w 48"/>
                    <a:gd name="T15" fmla="*/ 88 h 95"/>
                    <a:gd name="T16" fmla="*/ 21 w 48"/>
                    <a:gd name="T17" fmla="*/ 87 h 95"/>
                    <a:gd name="T18" fmla="*/ 4 w 48"/>
                    <a:gd name="T19" fmla="*/ 78 h 95"/>
                    <a:gd name="T20" fmla="*/ 17 w 48"/>
                    <a:gd name="T21" fmla="*/ 50 h 95"/>
                    <a:gd name="T22" fmla="*/ 0 w 48"/>
                    <a:gd name="T23" fmla="*/ 36 h 95"/>
                    <a:gd name="T24" fmla="*/ 8 w 48"/>
                    <a:gd name="T25" fmla="*/ 1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95"/>
                    <a:gd name="T41" fmla="*/ 48 w 48"/>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95">
                      <a:moveTo>
                        <a:pt x="8" y="1"/>
                      </a:moveTo>
                      <a:lnTo>
                        <a:pt x="20" y="0"/>
                      </a:lnTo>
                      <a:lnTo>
                        <a:pt x="42" y="14"/>
                      </a:lnTo>
                      <a:lnTo>
                        <a:pt x="39" y="25"/>
                      </a:lnTo>
                      <a:lnTo>
                        <a:pt x="46" y="33"/>
                      </a:lnTo>
                      <a:lnTo>
                        <a:pt x="47" y="77"/>
                      </a:lnTo>
                      <a:lnTo>
                        <a:pt x="39" y="94"/>
                      </a:lnTo>
                      <a:lnTo>
                        <a:pt x="30" y="88"/>
                      </a:lnTo>
                      <a:lnTo>
                        <a:pt x="21" y="87"/>
                      </a:lnTo>
                      <a:lnTo>
                        <a:pt x="4" y="78"/>
                      </a:lnTo>
                      <a:lnTo>
                        <a:pt x="17" y="50"/>
                      </a:lnTo>
                      <a:lnTo>
                        <a:pt x="0" y="36"/>
                      </a:lnTo>
                      <a:lnTo>
                        <a:pt x="8" y="1"/>
                      </a:lnTo>
                    </a:path>
                  </a:pathLst>
                </a:custGeom>
                <a:solidFill>
                  <a:srgbClr val="F6BF69"/>
                </a:solidFill>
                <a:ln w="12700" cap="rnd">
                  <a:solidFill>
                    <a:srgbClr val="000000"/>
                  </a:solidFill>
                  <a:round/>
                  <a:headEnd/>
                  <a:tailEnd/>
                </a:ln>
              </p:spPr>
              <p:txBody>
                <a:bodyPr/>
                <a:lstStyle/>
                <a:p>
                  <a:pPr algn="ctr"/>
                  <a:endParaRPr lang="en-US" b="1"/>
                </a:p>
              </p:txBody>
            </p:sp>
            <p:sp>
              <p:nvSpPr>
                <p:cNvPr id="52447" name="Freeform 49"/>
                <p:cNvSpPr>
                  <a:spLocks/>
                </p:cNvSpPr>
                <p:nvPr/>
              </p:nvSpPr>
              <p:spPr bwMode="auto">
                <a:xfrm>
                  <a:off x="1695" y="783"/>
                  <a:ext cx="198" cy="162"/>
                </a:xfrm>
                <a:custGeom>
                  <a:avLst/>
                  <a:gdLst>
                    <a:gd name="T0" fmla="*/ 15 w 198"/>
                    <a:gd name="T1" fmla="*/ 108 h 162"/>
                    <a:gd name="T2" fmla="*/ 34 w 198"/>
                    <a:gd name="T3" fmla="*/ 99 h 162"/>
                    <a:gd name="T4" fmla="*/ 59 w 198"/>
                    <a:gd name="T5" fmla="*/ 96 h 162"/>
                    <a:gd name="T6" fmla="*/ 65 w 198"/>
                    <a:gd name="T7" fmla="*/ 88 h 162"/>
                    <a:gd name="T8" fmla="*/ 74 w 198"/>
                    <a:gd name="T9" fmla="*/ 87 h 162"/>
                    <a:gd name="T10" fmla="*/ 79 w 198"/>
                    <a:gd name="T11" fmla="*/ 78 h 162"/>
                    <a:gd name="T12" fmla="*/ 88 w 198"/>
                    <a:gd name="T13" fmla="*/ 74 h 162"/>
                    <a:gd name="T14" fmla="*/ 84 w 198"/>
                    <a:gd name="T15" fmla="*/ 57 h 162"/>
                    <a:gd name="T16" fmla="*/ 79 w 198"/>
                    <a:gd name="T17" fmla="*/ 53 h 162"/>
                    <a:gd name="T18" fmla="*/ 89 w 198"/>
                    <a:gd name="T19" fmla="*/ 39 h 162"/>
                    <a:gd name="T20" fmla="*/ 96 w 198"/>
                    <a:gd name="T21" fmla="*/ 39 h 162"/>
                    <a:gd name="T22" fmla="*/ 119 w 198"/>
                    <a:gd name="T23" fmla="*/ 11 h 162"/>
                    <a:gd name="T24" fmla="*/ 154 w 198"/>
                    <a:gd name="T25" fmla="*/ 0 h 162"/>
                    <a:gd name="T26" fmla="*/ 158 w 198"/>
                    <a:gd name="T27" fmla="*/ 27 h 162"/>
                    <a:gd name="T28" fmla="*/ 160 w 198"/>
                    <a:gd name="T29" fmla="*/ 26 h 162"/>
                    <a:gd name="T30" fmla="*/ 168 w 198"/>
                    <a:gd name="T31" fmla="*/ 35 h 162"/>
                    <a:gd name="T32" fmla="*/ 169 w 198"/>
                    <a:gd name="T33" fmla="*/ 63 h 162"/>
                    <a:gd name="T34" fmla="*/ 180 w 198"/>
                    <a:gd name="T35" fmla="*/ 86 h 162"/>
                    <a:gd name="T36" fmla="*/ 184 w 198"/>
                    <a:gd name="T37" fmla="*/ 115 h 162"/>
                    <a:gd name="T38" fmla="*/ 185 w 198"/>
                    <a:gd name="T39" fmla="*/ 140 h 162"/>
                    <a:gd name="T40" fmla="*/ 197 w 198"/>
                    <a:gd name="T41" fmla="*/ 149 h 162"/>
                    <a:gd name="T42" fmla="*/ 188 w 198"/>
                    <a:gd name="T43" fmla="*/ 161 h 162"/>
                    <a:gd name="T44" fmla="*/ 165 w 198"/>
                    <a:gd name="T45" fmla="*/ 146 h 162"/>
                    <a:gd name="T46" fmla="*/ 153 w 198"/>
                    <a:gd name="T47" fmla="*/ 147 h 162"/>
                    <a:gd name="T48" fmla="*/ 141 w 198"/>
                    <a:gd name="T49" fmla="*/ 144 h 162"/>
                    <a:gd name="T50" fmla="*/ 142 w 198"/>
                    <a:gd name="T51" fmla="*/ 136 h 162"/>
                    <a:gd name="T52" fmla="*/ 135 w 198"/>
                    <a:gd name="T53" fmla="*/ 133 h 162"/>
                    <a:gd name="T54" fmla="*/ 6 w 198"/>
                    <a:gd name="T55" fmla="*/ 158 h 162"/>
                    <a:gd name="T56" fmla="*/ 0 w 198"/>
                    <a:gd name="T57" fmla="*/ 150 h 162"/>
                    <a:gd name="T58" fmla="*/ 20 w 198"/>
                    <a:gd name="T59" fmla="*/ 122 h 162"/>
                    <a:gd name="T60" fmla="*/ 15 w 198"/>
                    <a:gd name="T61" fmla="*/ 108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8"/>
                    <a:gd name="T94" fmla="*/ 0 h 162"/>
                    <a:gd name="T95" fmla="*/ 198 w 19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8" h="162">
                      <a:moveTo>
                        <a:pt x="15" y="108"/>
                      </a:moveTo>
                      <a:lnTo>
                        <a:pt x="34" y="99"/>
                      </a:lnTo>
                      <a:lnTo>
                        <a:pt x="59" y="96"/>
                      </a:lnTo>
                      <a:lnTo>
                        <a:pt x="65" y="88"/>
                      </a:lnTo>
                      <a:lnTo>
                        <a:pt x="74" y="87"/>
                      </a:lnTo>
                      <a:lnTo>
                        <a:pt x="79" y="78"/>
                      </a:lnTo>
                      <a:lnTo>
                        <a:pt x="88" y="74"/>
                      </a:lnTo>
                      <a:lnTo>
                        <a:pt x="84" y="57"/>
                      </a:lnTo>
                      <a:lnTo>
                        <a:pt x="79" y="53"/>
                      </a:lnTo>
                      <a:lnTo>
                        <a:pt x="89" y="39"/>
                      </a:lnTo>
                      <a:lnTo>
                        <a:pt x="96" y="39"/>
                      </a:lnTo>
                      <a:lnTo>
                        <a:pt x="119" y="11"/>
                      </a:lnTo>
                      <a:lnTo>
                        <a:pt x="154" y="0"/>
                      </a:lnTo>
                      <a:lnTo>
                        <a:pt x="158" y="27"/>
                      </a:lnTo>
                      <a:lnTo>
                        <a:pt x="160" y="26"/>
                      </a:lnTo>
                      <a:lnTo>
                        <a:pt x="168" y="35"/>
                      </a:lnTo>
                      <a:lnTo>
                        <a:pt x="169" y="63"/>
                      </a:lnTo>
                      <a:lnTo>
                        <a:pt x="180" y="86"/>
                      </a:lnTo>
                      <a:lnTo>
                        <a:pt x="184" y="115"/>
                      </a:lnTo>
                      <a:lnTo>
                        <a:pt x="185" y="140"/>
                      </a:lnTo>
                      <a:lnTo>
                        <a:pt x="197" y="149"/>
                      </a:lnTo>
                      <a:lnTo>
                        <a:pt x="188" y="161"/>
                      </a:lnTo>
                      <a:lnTo>
                        <a:pt x="165" y="146"/>
                      </a:lnTo>
                      <a:lnTo>
                        <a:pt x="153" y="147"/>
                      </a:lnTo>
                      <a:lnTo>
                        <a:pt x="141" y="144"/>
                      </a:lnTo>
                      <a:lnTo>
                        <a:pt x="142" y="136"/>
                      </a:lnTo>
                      <a:lnTo>
                        <a:pt x="135" y="133"/>
                      </a:lnTo>
                      <a:lnTo>
                        <a:pt x="6" y="158"/>
                      </a:lnTo>
                      <a:lnTo>
                        <a:pt x="0" y="150"/>
                      </a:lnTo>
                      <a:lnTo>
                        <a:pt x="20" y="122"/>
                      </a:lnTo>
                      <a:lnTo>
                        <a:pt x="15" y="108"/>
                      </a:lnTo>
                    </a:path>
                  </a:pathLst>
                </a:custGeom>
                <a:solidFill>
                  <a:srgbClr val="F6BF69"/>
                </a:solidFill>
                <a:ln w="12700" cap="rnd">
                  <a:solidFill>
                    <a:srgbClr val="000000"/>
                  </a:solidFill>
                  <a:round/>
                  <a:headEnd/>
                  <a:tailEnd/>
                </a:ln>
              </p:spPr>
              <p:txBody>
                <a:bodyPr/>
                <a:lstStyle/>
                <a:p>
                  <a:pPr algn="ctr"/>
                  <a:endParaRPr lang="en-US" b="1"/>
                </a:p>
              </p:txBody>
            </p:sp>
            <p:sp>
              <p:nvSpPr>
                <p:cNvPr id="52448" name="Freeform 50"/>
                <p:cNvSpPr>
                  <a:spLocks/>
                </p:cNvSpPr>
                <p:nvPr/>
              </p:nvSpPr>
              <p:spPr bwMode="auto">
                <a:xfrm>
                  <a:off x="1848" y="774"/>
                  <a:ext cx="53" cy="98"/>
                </a:xfrm>
                <a:custGeom>
                  <a:avLst/>
                  <a:gdLst>
                    <a:gd name="T0" fmla="*/ 0 w 53"/>
                    <a:gd name="T1" fmla="*/ 10 h 98"/>
                    <a:gd name="T2" fmla="*/ 38 w 53"/>
                    <a:gd name="T3" fmla="*/ 0 h 98"/>
                    <a:gd name="T4" fmla="*/ 52 w 53"/>
                    <a:gd name="T5" fmla="*/ 27 h 98"/>
                    <a:gd name="T6" fmla="*/ 45 w 53"/>
                    <a:gd name="T7" fmla="*/ 33 h 98"/>
                    <a:gd name="T8" fmla="*/ 48 w 53"/>
                    <a:gd name="T9" fmla="*/ 92 h 98"/>
                    <a:gd name="T10" fmla="*/ 26 w 53"/>
                    <a:gd name="T11" fmla="*/ 97 h 98"/>
                    <a:gd name="T12" fmla="*/ 15 w 53"/>
                    <a:gd name="T13" fmla="*/ 73 h 98"/>
                    <a:gd name="T14" fmla="*/ 15 w 53"/>
                    <a:gd name="T15" fmla="*/ 44 h 98"/>
                    <a:gd name="T16" fmla="*/ 5 w 53"/>
                    <a:gd name="T17" fmla="*/ 36 h 98"/>
                    <a:gd name="T18" fmla="*/ 0 w 53"/>
                    <a:gd name="T19" fmla="*/ 1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98"/>
                    <a:gd name="T32" fmla="*/ 53 w 53"/>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98">
                      <a:moveTo>
                        <a:pt x="0" y="10"/>
                      </a:moveTo>
                      <a:lnTo>
                        <a:pt x="38" y="0"/>
                      </a:lnTo>
                      <a:lnTo>
                        <a:pt x="52" y="27"/>
                      </a:lnTo>
                      <a:lnTo>
                        <a:pt x="45" y="33"/>
                      </a:lnTo>
                      <a:lnTo>
                        <a:pt x="48" y="92"/>
                      </a:lnTo>
                      <a:lnTo>
                        <a:pt x="26" y="97"/>
                      </a:lnTo>
                      <a:lnTo>
                        <a:pt x="15" y="73"/>
                      </a:lnTo>
                      <a:lnTo>
                        <a:pt x="15" y="44"/>
                      </a:lnTo>
                      <a:lnTo>
                        <a:pt x="5" y="36"/>
                      </a:lnTo>
                      <a:lnTo>
                        <a:pt x="0" y="10"/>
                      </a:lnTo>
                    </a:path>
                  </a:pathLst>
                </a:custGeom>
                <a:solidFill>
                  <a:srgbClr val="F6BF69"/>
                </a:solidFill>
                <a:ln w="12700" cap="rnd">
                  <a:solidFill>
                    <a:srgbClr val="000000"/>
                  </a:solidFill>
                  <a:round/>
                  <a:headEnd/>
                  <a:tailEnd/>
                </a:ln>
              </p:spPr>
              <p:txBody>
                <a:bodyPr/>
                <a:lstStyle/>
                <a:p>
                  <a:pPr algn="ctr"/>
                  <a:endParaRPr lang="en-US" b="1"/>
                </a:p>
              </p:txBody>
            </p:sp>
            <p:sp>
              <p:nvSpPr>
                <p:cNvPr id="52449" name="Freeform 51"/>
                <p:cNvSpPr>
                  <a:spLocks/>
                </p:cNvSpPr>
                <p:nvPr/>
              </p:nvSpPr>
              <p:spPr bwMode="auto">
                <a:xfrm>
                  <a:off x="1873" y="849"/>
                  <a:ext cx="113" cy="52"/>
                </a:xfrm>
                <a:custGeom>
                  <a:avLst/>
                  <a:gdLst>
                    <a:gd name="T0" fmla="*/ 0 w 113"/>
                    <a:gd name="T1" fmla="*/ 20 h 52"/>
                    <a:gd name="T2" fmla="*/ 57 w 113"/>
                    <a:gd name="T3" fmla="*/ 6 h 52"/>
                    <a:gd name="T4" fmla="*/ 64 w 113"/>
                    <a:gd name="T5" fmla="*/ 7 h 52"/>
                    <a:gd name="T6" fmla="*/ 71 w 113"/>
                    <a:gd name="T7" fmla="*/ 0 h 52"/>
                    <a:gd name="T8" fmla="*/ 76 w 113"/>
                    <a:gd name="T9" fmla="*/ 3 h 52"/>
                    <a:gd name="T10" fmla="*/ 70 w 113"/>
                    <a:gd name="T11" fmla="*/ 18 h 52"/>
                    <a:gd name="T12" fmla="*/ 81 w 113"/>
                    <a:gd name="T13" fmla="*/ 17 h 52"/>
                    <a:gd name="T14" fmla="*/ 88 w 113"/>
                    <a:gd name="T15" fmla="*/ 28 h 52"/>
                    <a:gd name="T16" fmla="*/ 96 w 113"/>
                    <a:gd name="T17" fmla="*/ 29 h 52"/>
                    <a:gd name="T18" fmla="*/ 102 w 113"/>
                    <a:gd name="T19" fmla="*/ 28 h 52"/>
                    <a:gd name="T20" fmla="*/ 102 w 113"/>
                    <a:gd name="T21" fmla="*/ 22 h 52"/>
                    <a:gd name="T22" fmla="*/ 92 w 113"/>
                    <a:gd name="T23" fmla="*/ 14 h 52"/>
                    <a:gd name="T24" fmla="*/ 100 w 113"/>
                    <a:gd name="T25" fmla="*/ 13 h 52"/>
                    <a:gd name="T26" fmla="*/ 112 w 113"/>
                    <a:gd name="T27" fmla="*/ 30 h 52"/>
                    <a:gd name="T28" fmla="*/ 100 w 113"/>
                    <a:gd name="T29" fmla="*/ 40 h 52"/>
                    <a:gd name="T30" fmla="*/ 87 w 113"/>
                    <a:gd name="T31" fmla="*/ 35 h 52"/>
                    <a:gd name="T32" fmla="*/ 78 w 113"/>
                    <a:gd name="T33" fmla="*/ 48 h 52"/>
                    <a:gd name="T34" fmla="*/ 61 w 113"/>
                    <a:gd name="T35" fmla="*/ 35 h 52"/>
                    <a:gd name="T36" fmla="*/ 5 w 113"/>
                    <a:gd name="T37" fmla="*/ 51 h 52"/>
                    <a:gd name="T38" fmla="*/ 0 w 113"/>
                    <a:gd name="T39" fmla="*/ 20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52"/>
                    <a:gd name="T62" fmla="*/ 113 w 113"/>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52">
                      <a:moveTo>
                        <a:pt x="0" y="20"/>
                      </a:moveTo>
                      <a:lnTo>
                        <a:pt x="57" y="6"/>
                      </a:lnTo>
                      <a:lnTo>
                        <a:pt x="64" y="7"/>
                      </a:lnTo>
                      <a:lnTo>
                        <a:pt x="71" y="0"/>
                      </a:lnTo>
                      <a:lnTo>
                        <a:pt x="76" y="3"/>
                      </a:lnTo>
                      <a:lnTo>
                        <a:pt x="70" y="18"/>
                      </a:lnTo>
                      <a:lnTo>
                        <a:pt x="81" y="17"/>
                      </a:lnTo>
                      <a:lnTo>
                        <a:pt x="88" y="28"/>
                      </a:lnTo>
                      <a:lnTo>
                        <a:pt x="96" y="29"/>
                      </a:lnTo>
                      <a:lnTo>
                        <a:pt x="102" y="28"/>
                      </a:lnTo>
                      <a:lnTo>
                        <a:pt x="102" y="22"/>
                      </a:lnTo>
                      <a:lnTo>
                        <a:pt x="92" y="14"/>
                      </a:lnTo>
                      <a:lnTo>
                        <a:pt x="100" y="13"/>
                      </a:lnTo>
                      <a:lnTo>
                        <a:pt x="112" y="30"/>
                      </a:lnTo>
                      <a:lnTo>
                        <a:pt x="100" y="40"/>
                      </a:lnTo>
                      <a:lnTo>
                        <a:pt x="87" y="35"/>
                      </a:lnTo>
                      <a:lnTo>
                        <a:pt x="78" y="48"/>
                      </a:lnTo>
                      <a:lnTo>
                        <a:pt x="61" y="35"/>
                      </a:lnTo>
                      <a:lnTo>
                        <a:pt x="5" y="51"/>
                      </a:lnTo>
                      <a:lnTo>
                        <a:pt x="0" y="20"/>
                      </a:lnTo>
                    </a:path>
                  </a:pathLst>
                </a:custGeom>
                <a:solidFill>
                  <a:srgbClr val="F6BF69"/>
                </a:solidFill>
                <a:ln w="12700" cap="rnd">
                  <a:solidFill>
                    <a:srgbClr val="000000"/>
                  </a:solidFill>
                  <a:round/>
                  <a:headEnd/>
                  <a:tailEnd/>
                </a:ln>
              </p:spPr>
              <p:txBody>
                <a:bodyPr/>
                <a:lstStyle/>
                <a:p>
                  <a:pPr algn="ctr"/>
                  <a:endParaRPr lang="en-US" b="1"/>
                </a:p>
              </p:txBody>
            </p:sp>
            <p:sp>
              <p:nvSpPr>
                <p:cNvPr id="52450" name="Freeform 52"/>
                <p:cNvSpPr>
                  <a:spLocks/>
                </p:cNvSpPr>
                <p:nvPr/>
              </p:nvSpPr>
              <p:spPr bwMode="auto">
                <a:xfrm>
                  <a:off x="1877" y="888"/>
                  <a:ext cx="59" cy="46"/>
                </a:xfrm>
                <a:custGeom>
                  <a:avLst/>
                  <a:gdLst>
                    <a:gd name="T0" fmla="*/ 0 w 59"/>
                    <a:gd name="T1" fmla="*/ 11 h 46"/>
                    <a:gd name="T2" fmla="*/ 44 w 59"/>
                    <a:gd name="T3" fmla="*/ 0 h 46"/>
                    <a:gd name="T4" fmla="*/ 58 w 59"/>
                    <a:gd name="T5" fmla="*/ 21 h 46"/>
                    <a:gd name="T6" fmla="*/ 50 w 59"/>
                    <a:gd name="T7" fmla="*/ 30 h 46"/>
                    <a:gd name="T8" fmla="*/ 36 w 59"/>
                    <a:gd name="T9" fmla="*/ 26 h 46"/>
                    <a:gd name="T10" fmla="*/ 14 w 59"/>
                    <a:gd name="T11" fmla="*/ 45 h 46"/>
                    <a:gd name="T12" fmla="*/ 2 w 59"/>
                    <a:gd name="T13" fmla="*/ 35 h 46"/>
                    <a:gd name="T14" fmla="*/ 0 w 59"/>
                    <a:gd name="T15" fmla="*/ 11 h 4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46"/>
                    <a:gd name="T26" fmla="*/ 59 w 5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46">
                      <a:moveTo>
                        <a:pt x="0" y="11"/>
                      </a:moveTo>
                      <a:lnTo>
                        <a:pt x="44" y="0"/>
                      </a:lnTo>
                      <a:lnTo>
                        <a:pt x="58" y="21"/>
                      </a:lnTo>
                      <a:lnTo>
                        <a:pt x="50" y="30"/>
                      </a:lnTo>
                      <a:lnTo>
                        <a:pt x="36" y="26"/>
                      </a:lnTo>
                      <a:lnTo>
                        <a:pt x="14" y="45"/>
                      </a:lnTo>
                      <a:lnTo>
                        <a:pt x="2" y="35"/>
                      </a:lnTo>
                      <a:lnTo>
                        <a:pt x="0" y="11"/>
                      </a:lnTo>
                    </a:path>
                  </a:pathLst>
                </a:custGeom>
                <a:solidFill>
                  <a:srgbClr val="F6BF69"/>
                </a:solidFill>
                <a:ln w="12700" cap="rnd">
                  <a:solidFill>
                    <a:srgbClr val="000000"/>
                  </a:solidFill>
                  <a:round/>
                  <a:headEnd/>
                  <a:tailEnd/>
                </a:ln>
              </p:spPr>
              <p:txBody>
                <a:bodyPr/>
                <a:lstStyle/>
                <a:p>
                  <a:pPr algn="ctr"/>
                  <a:endParaRPr lang="en-US" b="1"/>
                </a:p>
              </p:txBody>
            </p:sp>
            <p:sp>
              <p:nvSpPr>
                <p:cNvPr id="52451" name="Freeform 53"/>
                <p:cNvSpPr>
                  <a:spLocks/>
                </p:cNvSpPr>
                <p:nvPr/>
              </p:nvSpPr>
              <p:spPr bwMode="auto">
                <a:xfrm>
                  <a:off x="1887" y="918"/>
                  <a:ext cx="58" cy="36"/>
                </a:xfrm>
                <a:custGeom>
                  <a:avLst/>
                  <a:gdLst>
                    <a:gd name="T0" fmla="*/ 0 w 58"/>
                    <a:gd name="T1" fmla="*/ 26 h 36"/>
                    <a:gd name="T2" fmla="*/ 23 w 58"/>
                    <a:gd name="T3" fmla="*/ 14 h 36"/>
                    <a:gd name="T4" fmla="*/ 46 w 58"/>
                    <a:gd name="T5" fmla="*/ 0 h 36"/>
                    <a:gd name="T6" fmla="*/ 50 w 58"/>
                    <a:gd name="T7" fmla="*/ 1 h 36"/>
                    <a:gd name="T8" fmla="*/ 57 w 58"/>
                    <a:gd name="T9" fmla="*/ 1 h 36"/>
                    <a:gd name="T10" fmla="*/ 35 w 58"/>
                    <a:gd name="T11" fmla="*/ 20 h 36"/>
                    <a:gd name="T12" fmla="*/ 7 w 58"/>
                    <a:gd name="T13" fmla="*/ 35 h 36"/>
                    <a:gd name="T14" fmla="*/ 0 w 58"/>
                    <a:gd name="T15" fmla="*/ 26 h 36"/>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36"/>
                    <a:gd name="T26" fmla="*/ 58 w 58"/>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36">
                      <a:moveTo>
                        <a:pt x="0" y="26"/>
                      </a:moveTo>
                      <a:lnTo>
                        <a:pt x="23" y="14"/>
                      </a:lnTo>
                      <a:lnTo>
                        <a:pt x="46" y="0"/>
                      </a:lnTo>
                      <a:lnTo>
                        <a:pt x="50" y="1"/>
                      </a:lnTo>
                      <a:lnTo>
                        <a:pt x="57" y="1"/>
                      </a:lnTo>
                      <a:lnTo>
                        <a:pt x="35" y="20"/>
                      </a:lnTo>
                      <a:lnTo>
                        <a:pt x="7" y="35"/>
                      </a:lnTo>
                      <a:lnTo>
                        <a:pt x="0" y="26"/>
                      </a:lnTo>
                    </a:path>
                  </a:pathLst>
                </a:custGeom>
                <a:solidFill>
                  <a:srgbClr val="F6BF69"/>
                </a:solidFill>
                <a:ln w="12700" cap="rnd">
                  <a:solidFill>
                    <a:srgbClr val="000000"/>
                  </a:solidFill>
                  <a:round/>
                  <a:headEnd/>
                  <a:tailEnd/>
                </a:ln>
              </p:spPr>
              <p:txBody>
                <a:bodyPr/>
                <a:lstStyle/>
                <a:p>
                  <a:pPr algn="ctr"/>
                  <a:endParaRPr lang="en-US" b="1"/>
                </a:p>
              </p:txBody>
            </p:sp>
            <p:sp>
              <p:nvSpPr>
                <p:cNvPr id="52452" name="Freeform 54"/>
                <p:cNvSpPr>
                  <a:spLocks/>
                </p:cNvSpPr>
                <p:nvPr/>
              </p:nvSpPr>
              <p:spPr bwMode="auto">
                <a:xfrm>
                  <a:off x="1886" y="756"/>
                  <a:ext cx="62" cy="110"/>
                </a:xfrm>
                <a:custGeom>
                  <a:avLst/>
                  <a:gdLst>
                    <a:gd name="T0" fmla="*/ 13 w 62"/>
                    <a:gd name="T1" fmla="*/ 0 h 110"/>
                    <a:gd name="T2" fmla="*/ 0 w 62"/>
                    <a:gd name="T3" fmla="*/ 19 h 110"/>
                    <a:gd name="T4" fmla="*/ 14 w 62"/>
                    <a:gd name="T5" fmla="*/ 44 h 110"/>
                    <a:gd name="T6" fmla="*/ 6 w 62"/>
                    <a:gd name="T7" fmla="*/ 51 h 110"/>
                    <a:gd name="T8" fmla="*/ 9 w 62"/>
                    <a:gd name="T9" fmla="*/ 109 h 110"/>
                    <a:gd name="T10" fmla="*/ 43 w 62"/>
                    <a:gd name="T11" fmla="*/ 101 h 110"/>
                    <a:gd name="T12" fmla="*/ 52 w 62"/>
                    <a:gd name="T13" fmla="*/ 101 h 110"/>
                    <a:gd name="T14" fmla="*/ 57 w 62"/>
                    <a:gd name="T15" fmla="*/ 94 h 110"/>
                    <a:gd name="T16" fmla="*/ 57 w 62"/>
                    <a:gd name="T17" fmla="*/ 84 h 110"/>
                    <a:gd name="T18" fmla="*/ 61 w 62"/>
                    <a:gd name="T19" fmla="*/ 77 h 110"/>
                    <a:gd name="T20" fmla="*/ 42 w 62"/>
                    <a:gd name="T21" fmla="*/ 69 h 110"/>
                    <a:gd name="T22" fmla="*/ 17 w 62"/>
                    <a:gd name="T23" fmla="*/ 5 h 110"/>
                    <a:gd name="T24" fmla="*/ 13 w 62"/>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10"/>
                    <a:gd name="T41" fmla="*/ 62 w 62"/>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10">
                      <a:moveTo>
                        <a:pt x="13" y="0"/>
                      </a:moveTo>
                      <a:lnTo>
                        <a:pt x="0" y="19"/>
                      </a:lnTo>
                      <a:lnTo>
                        <a:pt x="14" y="44"/>
                      </a:lnTo>
                      <a:lnTo>
                        <a:pt x="6" y="51"/>
                      </a:lnTo>
                      <a:lnTo>
                        <a:pt x="9" y="109"/>
                      </a:lnTo>
                      <a:lnTo>
                        <a:pt x="43" y="101"/>
                      </a:lnTo>
                      <a:lnTo>
                        <a:pt x="52" y="101"/>
                      </a:lnTo>
                      <a:lnTo>
                        <a:pt x="57" y="94"/>
                      </a:lnTo>
                      <a:lnTo>
                        <a:pt x="57" y="84"/>
                      </a:lnTo>
                      <a:lnTo>
                        <a:pt x="61" y="77"/>
                      </a:lnTo>
                      <a:lnTo>
                        <a:pt x="42" y="69"/>
                      </a:lnTo>
                      <a:lnTo>
                        <a:pt x="17" y="5"/>
                      </a:lnTo>
                      <a:lnTo>
                        <a:pt x="13" y="0"/>
                      </a:lnTo>
                    </a:path>
                  </a:pathLst>
                </a:custGeom>
                <a:solidFill>
                  <a:srgbClr val="F6BF69"/>
                </a:solidFill>
                <a:ln w="12700" cap="rnd">
                  <a:solidFill>
                    <a:srgbClr val="000000"/>
                  </a:solidFill>
                  <a:round/>
                  <a:headEnd/>
                  <a:tailEnd/>
                </a:ln>
              </p:spPr>
              <p:txBody>
                <a:bodyPr/>
                <a:lstStyle/>
                <a:p>
                  <a:pPr algn="ctr"/>
                  <a:endParaRPr lang="en-US" b="1"/>
                </a:p>
              </p:txBody>
            </p:sp>
            <p:sp>
              <p:nvSpPr>
                <p:cNvPr id="52453" name="Freeform 55"/>
                <p:cNvSpPr>
                  <a:spLocks/>
                </p:cNvSpPr>
                <p:nvPr/>
              </p:nvSpPr>
              <p:spPr bwMode="auto">
                <a:xfrm>
                  <a:off x="1922" y="884"/>
                  <a:ext cx="30" cy="25"/>
                </a:xfrm>
                <a:custGeom>
                  <a:avLst/>
                  <a:gdLst>
                    <a:gd name="T0" fmla="*/ 0 w 30"/>
                    <a:gd name="T1" fmla="*/ 4 h 25"/>
                    <a:gd name="T2" fmla="*/ 12 w 30"/>
                    <a:gd name="T3" fmla="*/ 0 h 25"/>
                    <a:gd name="T4" fmla="*/ 29 w 30"/>
                    <a:gd name="T5" fmla="*/ 12 h 25"/>
                    <a:gd name="T6" fmla="*/ 26 w 30"/>
                    <a:gd name="T7" fmla="*/ 16 h 25"/>
                    <a:gd name="T8" fmla="*/ 17 w 30"/>
                    <a:gd name="T9" fmla="*/ 16 h 25"/>
                    <a:gd name="T10" fmla="*/ 13 w 30"/>
                    <a:gd name="T11" fmla="*/ 24 h 25"/>
                    <a:gd name="T12" fmla="*/ 0 w 30"/>
                    <a:gd name="T13" fmla="*/ 4 h 25"/>
                    <a:gd name="T14" fmla="*/ 0 60000 65536"/>
                    <a:gd name="T15" fmla="*/ 0 60000 65536"/>
                    <a:gd name="T16" fmla="*/ 0 60000 65536"/>
                    <a:gd name="T17" fmla="*/ 0 60000 65536"/>
                    <a:gd name="T18" fmla="*/ 0 60000 65536"/>
                    <a:gd name="T19" fmla="*/ 0 60000 65536"/>
                    <a:gd name="T20" fmla="*/ 0 60000 65536"/>
                    <a:gd name="T21" fmla="*/ 0 w 30"/>
                    <a:gd name="T22" fmla="*/ 0 h 25"/>
                    <a:gd name="T23" fmla="*/ 30 w 3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5">
                      <a:moveTo>
                        <a:pt x="0" y="4"/>
                      </a:moveTo>
                      <a:lnTo>
                        <a:pt x="12" y="0"/>
                      </a:lnTo>
                      <a:lnTo>
                        <a:pt x="29" y="12"/>
                      </a:lnTo>
                      <a:lnTo>
                        <a:pt x="26" y="16"/>
                      </a:lnTo>
                      <a:lnTo>
                        <a:pt x="17" y="16"/>
                      </a:lnTo>
                      <a:lnTo>
                        <a:pt x="13" y="24"/>
                      </a:lnTo>
                      <a:lnTo>
                        <a:pt x="0" y="4"/>
                      </a:lnTo>
                    </a:path>
                  </a:pathLst>
                </a:custGeom>
                <a:solidFill>
                  <a:srgbClr val="F6BF69"/>
                </a:solidFill>
                <a:ln w="12700" cap="rnd">
                  <a:solidFill>
                    <a:srgbClr val="000000"/>
                  </a:solidFill>
                  <a:round/>
                  <a:headEnd/>
                  <a:tailEnd/>
                </a:ln>
              </p:spPr>
              <p:txBody>
                <a:bodyPr/>
                <a:lstStyle/>
                <a:p>
                  <a:pPr algn="ctr"/>
                  <a:endParaRPr lang="en-US" b="1"/>
                </a:p>
              </p:txBody>
            </p:sp>
            <p:sp>
              <p:nvSpPr>
                <p:cNvPr id="52454" name="Freeform 56"/>
                <p:cNvSpPr>
                  <a:spLocks/>
                </p:cNvSpPr>
                <p:nvPr/>
              </p:nvSpPr>
              <p:spPr bwMode="auto">
                <a:xfrm>
                  <a:off x="1859" y="1068"/>
                  <a:ext cx="17" cy="28"/>
                </a:xfrm>
                <a:custGeom>
                  <a:avLst/>
                  <a:gdLst>
                    <a:gd name="T0" fmla="*/ 0 w 17"/>
                    <a:gd name="T1" fmla="*/ 2 h 28"/>
                    <a:gd name="T2" fmla="*/ 16 w 17"/>
                    <a:gd name="T3" fmla="*/ 0 h 28"/>
                    <a:gd name="T4" fmla="*/ 7 w 17"/>
                    <a:gd name="T5" fmla="*/ 27 h 28"/>
                    <a:gd name="T6" fmla="*/ 1 w 17"/>
                    <a:gd name="T7" fmla="*/ 26 h 28"/>
                    <a:gd name="T8" fmla="*/ 0 w 17"/>
                    <a:gd name="T9" fmla="*/ 2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
                      </a:moveTo>
                      <a:lnTo>
                        <a:pt x="16" y="0"/>
                      </a:lnTo>
                      <a:lnTo>
                        <a:pt x="7" y="27"/>
                      </a:lnTo>
                      <a:lnTo>
                        <a:pt x="1" y="26"/>
                      </a:lnTo>
                      <a:lnTo>
                        <a:pt x="0" y="2"/>
                      </a:lnTo>
                    </a:path>
                  </a:pathLst>
                </a:custGeom>
                <a:solidFill>
                  <a:srgbClr val="F6BF69"/>
                </a:solidFill>
                <a:ln w="12700" cap="rnd">
                  <a:solidFill>
                    <a:srgbClr val="000000"/>
                  </a:solidFill>
                  <a:round/>
                  <a:headEnd/>
                  <a:tailEnd/>
                </a:ln>
              </p:spPr>
              <p:txBody>
                <a:bodyPr/>
                <a:lstStyle/>
                <a:p>
                  <a:pPr algn="ctr"/>
                  <a:endParaRPr lang="en-US" b="1"/>
                </a:p>
              </p:txBody>
            </p:sp>
          </p:grpSp>
        </p:grpSp>
        <p:sp>
          <p:nvSpPr>
            <p:cNvPr id="52365" name="Oval 57"/>
            <p:cNvSpPr>
              <a:spLocks noChangeArrowheads="1"/>
            </p:cNvSpPr>
            <p:nvPr/>
          </p:nvSpPr>
          <p:spPr bwMode="auto">
            <a:xfrm>
              <a:off x="474" y="1158"/>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66" name="Oval 58"/>
            <p:cNvSpPr>
              <a:spLocks noChangeArrowheads="1"/>
            </p:cNvSpPr>
            <p:nvPr/>
          </p:nvSpPr>
          <p:spPr bwMode="auto">
            <a:xfrm>
              <a:off x="582" y="1095"/>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67" name="Oval 59"/>
            <p:cNvSpPr>
              <a:spLocks noChangeArrowheads="1"/>
            </p:cNvSpPr>
            <p:nvPr/>
          </p:nvSpPr>
          <p:spPr bwMode="auto">
            <a:xfrm>
              <a:off x="573" y="1176"/>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68" name="Oval 60"/>
            <p:cNvSpPr>
              <a:spLocks noChangeArrowheads="1"/>
            </p:cNvSpPr>
            <p:nvPr/>
          </p:nvSpPr>
          <p:spPr bwMode="auto">
            <a:xfrm>
              <a:off x="483" y="1311"/>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69" name="Oval 61"/>
            <p:cNvSpPr>
              <a:spLocks noChangeArrowheads="1"/>
            </p:cNvSpPr>
            <p:nvPr/>
          </p:nvSpPr>
          <p:spPr bwMode="auto">
            <a:xfrm>
              <a:off x="465" y="1482"/>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70" name="Oval 62"/>
            <p:cNvSpPr>
              <a:spLocks noChangeArrowheads="1"/>
            </p:cNvSpPr>
            <p:nvPr/>
          </p:nvSpPr>
          <p:spPr bwMode="auto">
            <a:xfrm>
              <a:off x="537" y="1572"/>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71" name="Oval 63"/>
            <p:cNvSpPr>
              <a:spLocks noChangeArrowheads="1"/>
            </p:cNvSpPr>
            <p:nvPr/>
          </p:nvSpPr>
          <p:spPr bwMode="auto">
            <a:xfrm>
              <a:off x="564" y="1446"/>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72" name="Oval 64"/>
            <p:cNvSpPr>
              <a:spLocks noChangeArrowheads="1"/>
            </p:cNvSpPr>
            <p:nvPr/>
          </p:nvSpPr>
          <p:spPr bwMode="auto">
            <a:xfrm>
              <a:off x="843" y="1482"/>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73" name="Oval 65"/>
            <p:cNvSpPr>
              <a:spLocks noChangeArrowheads="1"/>
            </p:cNvSpPr>
            <p:nvPr/>
          </p:nvSpPr>
          <p:spPr bwMode="auto">
            <a:xfrm>
              <a:off x="852" y="1284"/>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74" name="Oval 66"/>
            <p:cNvSpPr>
              <a:spLocks noChangeArrowheads="1"/>
            </p:cNvSpPr>
            <p:nvPr/>
          </p:nvSpPr>
          <p:spPr bwMode="auto">
            <a:xfrm>
              <a:off x="1338" y="1221"/>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75" name="Oval 67"/>
            <p:cNvSpPr>
              <a:spLocks noChangeArrowheads="1"/>
            </p:cNvSpPr>
            <p:nvPr/>
          </p:nvSpPr>
          <p:spPr bwMode="auto">
            <a:xfrm>
              <a:off x="1347" y="1311"/>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76" name="Oval 68"/>
            <p:cNvSpPr>
              <a:spLocks noChangeArrowheads="1"/>
            </p:cNvSpPr>
            <p:nvPr/>
          </p:nvSpPr>
          <p:spPr bwMode="auto">
            <a:xfrm>
              <a:off x="1455" y="1374"/>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77" name="Oval 69"/>
            <p:cNvSpPr>
              <a:spLocks noChangeArrowheads="1"/>
            </p:cNvSpPr>
            <p:nvPr/>
          </p:nvSpPr>
          <p:spPr bwMode="auto">
            <a:xfrm>
              <a:off x="1545" y="1302"/>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78" name="Oval 70"/>
            <p:cNvSpPr>
              <a:spLocks noChangeArrowheads="1"/>
            </p:cNvSpPr>
            <p:nvPr/>
          </p:nvSpPr>
          <p:spPr bwMode="auto">
            <a:xfrm>
              <a:off x="978" y="1707"/>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79" name="Oval 71"/>
            <p:cNvSpPr>
              <a:spLocks noChangeArrowheads="1"/>
            </p:cNvSpPr>
            <p:nvPr/>
          </p:nvSpPr>
          <p:spPr bwMode="auto">
            <a:xfrm>
              <a:off x="1140" y="1662"/>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80" name="Oval 72"/>
            <p:cNvSpPr>
              <a:spLocks noChangeArrowheads="1"/>
            </p:cNvSpPr>
            <p:nvPr/>
          </p:nvSpPr>
          <p:spPr bwMode="auto">
            <a:xfrm>
              <a:off x="1104" y="1743"/>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81" name="Oval 73"/>
            <p:cNvSpPr>
              <a:spLocks noChangeArrowheads="1"/>
            </p:cNvSpPr>
            <p:nvPr/>
          </p:nvSpPr>
          <p:spPr bwMode="auto">
            <a:xfrm>
              <a:off x="1203" y="1752"/>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82" name="Oval 74"/>
            <p:cNvSpPr>
              <a:spLocks noChangeArrowheads="1"/>
            </p:cNvSpPr>
            <p:nvPr/>
          </p:nvSpPr>
          <p:spPr bwMode="auto">
            <a:xfrm>
              <a:off x="1284" y="1644"/>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83" name="Oval 75"/>
            <p:cNvSpPr>
              <a:spLocks noChangeArrowheads="1"/>
            </p:cNvSpPr>
            <p:nvPr/>
          </p:nvSpPr>
          <p:spPr bwMode="auto">
            <a:xfrm>
              <a:off x="1599" y="1635"/>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84" name="Oval 76"/>
            <p:cNvSpPr>
              <a:spLocks noChangeArrowheads="1"/>
            </p:cNvSpPr>
            <p:nvPr/>
          </p:nvSpPr>
          <p:spPr bwMode="auto">
            <a:xfrm>
              <a:off x="1464" y="1653"/>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85" name="Oval 77"/>
            <p:cNvSpPr>
              <a:spLocks noChangeArrowheads="1"/>
            </p:cNvSpPr>
            <p:nvPr/>
          </p:nvSpPr>
          <p:spPr bwMode="auto">
            <a:xfrm>
              <a:off x="1491" y="1554"/>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86" name="Oval 78"/>
            <p:cNvSpPr>
              <a:spLocks noChangeArrowheads="1"/>
            </p:cNvSpPr>
            <p:nvPr/>
          </p:nvSpPr>
          <p:spPr bwMode="auto">
            <a:xfrm>
              <a:off x="1707" y="1536"/>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87" name="Oval 79"/>
            <p:cNvSpPr>
              <a:spLocks noChangeArrowheads="1"/>
            </p:cNvSpPr>
            <p:nvPr/>
          </p:nvSpPr>
          <p:spPr bwMode="auto">
            <a:xfrm>
              <a:off x="1797" y="1464"/>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88" name="Oval 80"/>
            <p:cNvSpPr>
              <a:spLocks noChangeArrowheads="1"/>
            </p:cNvSpPr>
            <p:nvPr/>
          </p:nvSpPr>
          <p:spPr bwMode="auto">
            <a:xfrm>
              <a:off x="1716" y="1428"/>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89" name="Oval 81"/>
            <p:cNvSpPr>
              <a:spLocks noChangeArrowheads="1"/>
            </p:cNvSpPr>
            <p:nvPr/>
          </p:nvSpPr>
          <p:spPr bwMode="auto">
            <a:xfrm>
              <a:off x="1716" y="1266"/>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90" name="Oval 82"/>
            <p:cNvSpPr>
              <a:spLocks noChangeArrowheads="1"/>
            </p:cNvSpPr>
            <p:nvPr/>
          </p:nvSpPr>
          <p:spPr bwMode="auto">
            <a:xfrm>
              <a:off x="1815" y="1266"/>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91" name="Oval 83"/>
            <p:cNvSpPr>
              <a:spLocks noChangeArrowheads="1"/>
            </p:cNvSpPr>
            <p:nvPr/>
          </p:nvSpPr>
          <p:spPr bwMode="auto">
            <a:xfrm>
              <a:off x="1806" y="1167"/>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92" name="Oval 84"/>
            <p:cNvSpPr>
              <a:spLocks noChangeArrowheads="1"/>
            </p:cNvSpPr>
            <p:nvPr/>
          </p:nvSpPr>
          <p:spPr bwMode="auto">
            <a:xfrm>
              <a:off x="1914" y="1068"/>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93" name="Oval 85"/>
            <p:cNvSpPr>
              <a:spLocks noChangeArrowheads="1"/>
            </p:cNvSpPr>
            <p:nvPr/>
          </p:nvSpPr>
          <p:spPr bwMode="auto">
            <a:xfrm>
              <a:off x="843" y="1131"/>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94" name="Oval 86"/>
            <p:cNvSpPr>
              <a:spLocks noChangeArrowheads="1"/>
            </p:cNvSpPr>
            <p:nvPr/>
          </p:nvSpPr>
          <p:spPr bwMode="auto">
            <a:xfrm>
              <a:off x="699" y="1590"/>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95" name="Oval 87"/>
            <p:cNvSpPr>
              <a:spLocks noChangeArrowheads="1"/>
            </p:cNvSpPr>
            <p:nvPr/>
          </p:nvSpPr>
          <p:spPr bwMode="auto">
            <a:xfrm>
              <a:off x="897" y="1599"/>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96" name="Oval 88"/>
            <p:cNvSpPr>
              <a:spLocks noChangeArrowheads="1"/>
            </p:cNvSpPr>
            <p:nvPr/>
          </p:nvSpPr>
          <p:spPr bwMode="auto">
            <a:xfrm>
              <a:off x="1203" y="1356"/>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97" name="Oval 89"/>
            <p:cNvSpPr>
              <a:spLocks noChangeArrowheads="1"/>
            </p:cNvSpPr>
            <p:nvPr/>
          </p:nvSpPr>
          <p:spPr bwMode="auto">
            <a:xfrm>
              <a:off x="1257" y="1464"/>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98" name="Oval 90"/>
            <p:cNvSpPr>
              <a:spLocks noChangeArrowheads="1"/>
            </p:cNvSpPr>
            <p:nvPr/>
          </p:nvSpPr>
          <p:spPr bwMode="auto">
            <a:xfrm>
              <a:off x="1311" y="1563"/>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99" name="Oval 91"/>
            <p:cNvSpPr>
              <a:spLocks noChangeArrowheads="1"/>
            </p:cNvSpPr>
            <p:nvPr/>
          </p:nvSpPr>
          <p:spPr bwMode="auto">
            <a:xfrm>
              <a:off x="1185" y="1221"/>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400" name="Oval 92"/>
            <p:cNvSpPr>
              <a:spLocks noChangeArrowheads="1"/>
            </p:cNvSpPr>
            <p:nvPr/>
          </p:nvSpPr>
          <p:spPr bwMode="auto">
            <a:xfrm>
              <a:off x="1266" y="1122"/>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401" name="Oval 93"/>
            <p:cNvSpPr>
              <a:spLocks noChangeArrowheads="1"/>
            </p:cNvSpPr>
            <p:nvPr/>
          </p:nvSpPr>
          <p:spPr bwMode="auto">
            <a:xfrm>
              <a:off x="1005" y="1131"/>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34994" name="AutoShape 94"/>
            <p:cNvSpPr>
              <a:spLocks noChangeArrowheads="1"/>
            </p:cNvSpPr>
            <p:nvPr/>
          </p:nvSpPr>
          <p:spPr bwMode="auto">
            <a:xfrm>
              <a:off x="480" y="2016"/>
              <a:ext cx="1296" cy="432"/>
            </a:xfrm>
            <a:prstGeom prst="roundRect">
              <a:avLst>
                <a:gd name="adj" fmla="val 4027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altLang="en-US" sz="2300" b="1">
                  <a:solidFill>
                    <a:schemeClr val="tx1"/>
                  </a:solidFill>
                  <a:latin typeface="Arial" pitchFamily="34" charset="0"/>
                  <a:cs typeface="Arial" pitchFamily="34" charset="0"/>
                </a:rPr>
                <a:t>Intensive</a:t>
              </a:r>
            </a:p>
          </p:txBody>
        </p:sp>
      </p:grpSp>
      <p:grpSp>
        <p:nvGrpSpPr>
          <p:cNvPr id="5" name="Group 95"/>
          <p:cNvGrpSpPr>
            <a:grpSpLocks/>
          </p:cNvGrpSpPr>
          <p:nvPr/>
        </p:nvGrpSpPr>
        <p:grpSpPr bwMode="auto">
          <a:xfrm>
            <a:off x="5588000" y="1993900"/>
            <a:ext cx="3225800" cy="3263900"/>
            <a:chOff x="3520" y="1256"/>
            <a:chExt cx="2032" cy="2056"/>
          </a:xfrm>
        </p:grpSpPr>
        <p:sp>
          <p:nvSpPr>
            <p:cNvPr id="34883" name="Rectangle 96"/>
            <p:cNvSpPr>
              <a:spLocks noChangeArrowheads="1"/>
            </p:cNvSpPr>
            <p:nvPr/>
          </p:nvSpPr>
          <p:spPr bwMode="auto">
            <a:xfrm>
              <a:off x="3520" y="1256"/>
              <a:ext cx="2032" cy="1816"/>
            </a:xfrm>
            <a:prstGeom prst="rect">
              <a:avLst/>
            </a:prstGeom>
            <a:solidFill>
              <a:srgbClr val="FFFFCC"/>
            </a:solidFill>
            <a:ln w="12700">
              <a:solidFill>
                <a:srgbClr val="000000"/>
              </a:solidFill>
              <a:miter lim="800000"/>
              <a:headEnd/>
              <a:tailEnd/>
            </a:ln>
            <a:effectLst>
              <a:outerShdw dist="71842" dir="2700000" algn="ctr" rotWithShape="0">
                <a:schemeClr val="bg2"/>
              </a:outerShdw>
            </a:effectLst>
          </p:spPr>
          <p:txBody>
            <a:bodyPr wrap="none" anchor="ctr"/>
            <a:lstStyle/>
            <a:p>
              <a:pPr algn="ctr">
                <a:defRPr/>
              </a:pPr>
              <a:endParaRPr lang="en-US" b="1">
                <a:latin typeface="Arial" pitchFamily="34" charset="0"/>
                <a:cs typeface="Arial" pitchFamily="34" charset="0"/>
              </a:endParaRPr>
            </a:p>
          </p:txBody>
        </p:sp>
        <p:grpSp>
          <p:nvGrpSpPr>
            <p:cNvPr id="52292" name="Group 97"/>
            <p:cNvGrpSpPr>
              <a:grpSpLocks/>
            </p:cNvGrpSpPr>
            <p:nvPr/>
          </p:nvGrpSpPr>
          <p:grpSpPr bwMode="auto">
            <a:xfrm>
              <a:off x="3782" y="1694"/>
              <a:ext cx="1602" cy="973"/>
              <a:chOff x="3782" y="1282"/>
              <a:chExt cx="1602" cy="973"/>
            </a:xfrm>
          </p:grpSpPr>
          <p:sp>
            <p:nvSpPr>
              <p:cNvPr id="52311" name="Freeform 98"/>
              <p:cNvSpPr>
                <a:spLocks/>
              </p:cNvSpPr>
              <p:nvPr/>
            </p:nvSpPr>
            <p:spPr bwMode="auto">
              <a:xfrm>
                <a:off x="5265" y="1282"/>
                <a:ext cx="119" cy="182"/>
              </a:xfrm>
              <a:custGeom>
                <a:avLst/>
                <a:gdLst>
                  <a:gd name="T0" fmla="*/ 28 w 119"/>
                  <a:gd name="T1" fmla="*/ 6 h 182"/>
                  <a:gd name="T2" fmla="*/ 10 w 119"/>
                  <a:gd name="T3" fmla="*/ 39 h 182"/>
                  <a:gd name="T4" fmla="*/ 19 w 119"/>
                  <a:gd name="T5" fmla="*/ 51 h 182"/>
                  <a:gd name="T6" fmla="*/ 10 w 119"/>
                  <a:gd name="T7" fmla="*/ 67 h 182"/>
                  <a:gd name="T8" fmla="*/ 15 w 119"/>
                  <a:gd name="T9" fmla="*/ 72 h 182"/>
                  <a:gd name="T10" fmla="*/ 12 w 119"/>
                  <a:gd name="T11" fmla="*/ 82 h 182"/>
                  <a:gd name="T12" fmla="*/ 12 w 119"/>
                  <a:gd name="T13" fmla="*/ 99 h 182"/>
                  <a:gd name="T14" fmla="*/ 0 w 119"/>
                  <a:gd name="T15" fmla="*/ 105 h 182"/>
                  <a:gd name="T16" fmla="*/ 4 w 119"/>
                  <a:gd name="T17" fmla="*/ 110 h 182"/>
                  <a:gd name="T18" fmla="*/ 29 w 119"/>
                  <a:gd name="T19" fmla="*/ 173 h 182"/>
                  <a:gd name="T20" fmla="*/ 49 w 119"/>
                  <a:gd name="T21" fmla="*/ 181 h 182"/>
                  <a:gd name="T22" fmla="*/ 48 w 119"/>
                  <a:gd name="T23" fmla="*/ 168 h 182"/>
                  <a:gd name="T24" fmla="*/ 57 w 119"/>
                  <a:gd name="T25" fmla="*/ 158 h 182"/>
                  <a:gd name="T26" fmla="*/ 54 w 119"/>
                  <a:gd name="T27" fmla="*/ 147 h 182"/>
                  <a:gd name="T28" fmla="*/ 78 w 119"/>
                  <a:gd name="T29" fmla="*/ 134 h 182"/>
                  <a:gd name="T30" fmla="*/ 79 w 119"/>
                  <a:gd name="T31" fmla="*/ 117 h 182"/>
                  <a:gd name="T32" fmla="*/ 93 w 119"/>
                  <a:gd name="T33" fmla="*/ 116 h 182"/>
                  <a:gd name="T34" fmla="*/ 105 w 119"/>
                  <a:gd name="T35" fmla="*/ 102 h 182"/>
                  <a:gd name="T36" fmla="*/ 118 w 119"/>
                  <a:gd name="T37" fmla="*/ 93 h 182"/>
                  <a:gd name="T38" fmla="*/ 118 w 119"/>
                  <a:gd name="T39" fmla="*/ 82 h 182"/>
                  <a:gd name="T40" fmla="*/ 99 w 119"/>
                  <a:gd name="T41" fmla="*/ 78 h 182"/>
                  <a:gd name="T42" fmla="*/ 96 w 119"/>
                  <a:gd name="T43" fmla="*/ 66 h 182"/>
                  <a:gd name="T44" fmla="*/ 78 w 119"/>
                  <a:gd name="T45" fmla="*/ 64 h 182"/>
                  <a:gd name="T46" fmla="*/ 62 w 119"/>
                  <a:gd name="T47" fmla="*/ 11 h 182"/>
                  <a:gd name="T48" fmla="*/ 56 w 119"/>
                  <a:gd name="T49" fmla="*/ 0 h 182"/>
                  <a:gd name="T50" fmla="*/ 37 w 119"/>
                  <a:gd name="T51" fmla="*/ 5 h 182"/>
                  <a:gd name="T52" fmla="*/ 34 w 119"/>
                  <a:gd name="T53" fmla="*/ 10 h 182"/>
                  <a:gd name="T54" fmla="*/ 28 w 119"/>
                  <a:gd name="T55" fmla="*/ 6 h 1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9"/>
                  <a:gd name="T85" fmla="*/ 0 h 182"/>
                  <a:gd name="T86" fmla="*/ 119 w 119"/>
                  <a:gd name="T87" fmla="*/ 182 h 1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9" h="182">
                    <a:moveTo>
                      <a:pt x="28" y="6"/>
                    </a:moveTo>
                    <a:lnTo>
                      <a:pt x="10" y="39"/>
                    </a:lnTo>
                    <a:lnTo>
                      <a:pt x="19" y="51"/>
                    </a:lnTo>
                    <a:lnTo>
                      <a:pt x="10" y="67"/>
                    </a:lnTo>
                    <a:lnTo>
                      <a:pt x="15" y="72"/>
                    </a:lnTo>
                    <a:lnTo>
                      <a:pt x="12" y="82"/>
                    </a:lnTo>
                    <a:lnTo>
                      <a:pt x="12" y="99"/>
                    </a:lnTo>
                    <a:lnTo>
                      <a:pt x="0" y="105"/>
                    </a:lnTo>
                    <a:lnTo>
                      <a:pt x="4" y="110"/>
                    </a:lnTo>
                    <a:lnTo>
                      <a:pt x="29" y="173"/>
                    </a:lnTo>
                    <a:lnTo>
                      <a:pt x="49" y="181"/>
                    </a:lnTo>
                    <a:lnTo>
                      <a:pt x="48" y="168"/>
                    </a:lnTo>
                    <a:lnTo>
                      <a:pt x="57" y="158"/>
                    </a:lnTo>
                    <a:lnTo>
                      <a:pt x="54" y="147"/>
                    </a:lnTo>
                    <a:lnTo>
                      <a:pt x="78" y="134"/>
                    </a:lnTo>
                    <a:lnTo>
                      <a:pt x="79" y="117"/>
                    </a:lnTo>
                    <a:lnTo>
                      <a:pt x="93" y="116"/>
                    </a:lnTo>
                    <a:lnTo>
                      <a:pt x="105" y="102"/>
                    </a:lnTo>
                    <a:lnTo>
                      <a:pt x="118" y="93"/>
                    </a:lnTo>
                    <a:lnTo>
                      <a:pt x="118" y="82"/>
                    </a:lnTo>
                    <a:lnTo>
                      <a:pt x="99" y="78"/>
                    </a:lnTo>
                    <a:lnTo>
                      <a:pt x="96" y="66"/>
                    </a:lnTo>
                    <a:lnTo>
                      <a:pt x="78" y="64"/>
                    </a:lnTo>
                    <a:lnTo>
                      <a:pt x="62" y="11"/>
                    </a:lnTo>
                    <a:lnTo>
                      <a:pt x="56" y="0"/>
                    </a:lnTo>
                    <a:lnTo>
                      <a:pt x="37" y="5"/>
                    </a:lnTo>
                    <a:lnTo>
                      <a:pt x="34" y="10"/>
                    </a:lnTo>
                    <a:lnTo>
                      <a:pt x="28" y="6"/>
                    </a:lnTo>
                  </a:path>
                </a:pathLst>
              </a:custGeom>
              <a:solidFill>
                <a:srgbClr val="F6BF69"/>
              </a:solidFill>
              <a:ln w="12700" cap="rnd">
                <a:solidFill>
                  <a:srgbClr val="000000"/>
                </a:solidFill>
                <a:round/>
                <a:headEnd/>
                <a:tailEnd/>
              </a:ln>
            </p:spPr>
            <p:txBody>
              <a:bodyPr/>
              <a:lstStyle/>
              <a:p>
                <a:pPr algn="ctr"/>
                <a:endParaRPr lang="en-US" b="1"/>
              </a:p>
            </p:txBody>
          </p:sp>
          <p:grpSp>
            <p:nvGrpSpPr>
              <p:cNvPr id="52312" name="Group 99"/>
              <p:cNvGrpSpPr>
                <a:grpSpLocks/>
              </p:cNvGrpSpPr>
              <p:nvPr/>
            </p:nvGrpSpPr>
            <p:grpSpPr bwMode="auto">
              <a:xfrm>
                <a:off x="3782" y="1296"/>
                <a:ext cx="1570" cy="959"/>
                <a:chOff x="3782" y="1296"/>
                <a:chExt cx="1570" cy="959"/>
              </a:xfrm>
            </p:grpSpPr>
            <p:sp>
              <p:nvSpPr>
                <p:cNvPr id="52313" name="Freeform 100"/>
                <p:cNvSpPr>
                  <a:spLocks/>
                </p:cNvSpPr>
                <p:nvPr/>
              </p:nvSpPr>
              <p:spPr bwMode="auto">
                <a:xfrm>
                  <a:off x="5089" y="1639"/>
                  <a:ext cx="153" cy="63"/>
                </a:xfrm>
                <a:custGeom>
                  <a:avLst/>
                  <a:gdLst>
                    <a:gd name="T0" fmla="*/ 0 w 153"/>
                    <a:gd name="T1" fmla="*/ 21 h 63"/>
                    <a:gd name="T2" fmla="*/ 113 w 153"/>
                    <a:gd name="T3" fmla="*/ 0 h 63"/>
                    <a:gd name="T4" fmla="*/ 132 w 153"/>
                    <a:gd name="T5" fmla="*/ 42 h 63"/>
                    <a:gd name="T6" fmla="*/ 151 w 153"/>
                    <a:gd name="T7" fmla="*/ 38 h 63"/>
                    <a:gd name="T8" fmla="*/ 152 w 153"/>
                    <a:gd name="T9" fmla="*/ 59 h 63"/>
                    <a:gd name="T10" fmla="*/ 136 w 153"/>
                    <a:gd name="T11" fmla="*/ 62 h 63"/>
                    <a:gd name="T12" fmla="*/ 122 w 153"/>
                    <a:gd name="T13" fmla="*/ 48 h 63"/>
                    <a:gd name="T14" fmla="*/ 113 w 153"/>
                    <a:gd name="T15" fmla="*/ 31 h 63"/>
                    <a:gd name="T16" fmla="*/ 111 w 153"/>
                    <a:gd name="T17" fmla="*/ 8 h 63"/>
                    <a:gd name="T18" fmla="*/ 105 w 153"/>
                    <a:gd name="T19" fmla="*/ 20 h 63"/>
                    <a:gd name="T20" fmla="*/ 113 w 153"/>
                    <a:gd name="T21" fmla="*/ 55 h 63"/>
                    <a:gd name="T22" fmla="*/ 79 w 153"/>
                    <a:gd name="T23" fmla="*/ 60 h 63"/>
                    <a:gd name="T24" fmla="*/ 78 w 153"/>
                    <a:gd name="T25" fmla="*/ 34 h 63"/>
                    <a:gd name="T26" fmla="*/ 58 w 153"/>
                    <a:gd name="T27" fmla="*/ 23 h 63"/>
                    <a:gd name="T28" fmla="*/ 41 w 153"/>
                    <a:gd name="T29" fmla="*/ 20 h 63"/>
                    <a:gd name="T30" fmla="*/ 5 w 153"/>
                    <a:gd name="T31" fmla="*/ 38 h 63"/>
                    <a:gd name="T32" fmla="*/ 0 w 153"/>
                    <a:gd name="T33" fmla="*/ 21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63"/>
                    <a:gd name="T53" fmla="*/ 153 w 153"/>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63">
                      <a:moveTo>
                        <a:pt x="0" y="21"/>
                      </a:moveTo>
                      <a:lnTo>
                        <a:pt x="113" y="0"/>
                      </a:lnTo>
                      <a:lnTo>
                        <a:pt x="132" y="42"/>
                      </a:lnTo>
                      <a:lnTo>
                        <a:pt x="151" y="38"/>
                      </a:lnTo>
                      <a:lnTo>
                        <a:pt x="152" y="59"/>
                      </a:lnTo>
                      <a:lnTo>
                        <a:pt x="136" y="62"/>
                      </a:lnTo>
                      <a:lnTo>
                        <a:pt x="122" y="48"/>
                      </a:lnTo>
                      <a:lnTo>
                        <a:pt x="113" y="31"/>
                      </a:lnTo>
                      <a:lnTo>
                        <a:pt x="111" y="8"/>
                      </a:lnTo>
                      <a:lnTo>
                        <a:pt x="105" y="20"/>
                      </a:lnTo>
                      <a:lnTo>
                        <a:pt x="113" y="55"/>
                      </a:lnTo>
                      <a:lnTo>
                        <a:pt x="79" y="60"/>
                      </a:lnTo>
                      <a:lnTo>
                        <a:pt x="78" y="34"/>
                      </a:lnTo>
                      <a:lnTo>
                        <a:pt x="58" y="23"/>
                      </a:lnTo>
                      <a:lnTo>
                        <a:pt x="41" y="20"/>
                      </a:lnTo>
                      <a:lnTo>
                        <a:pt x="5" y="38"/>
                      </a:lnTo>
                      <a:lnTo>
                        <a:pt x="0" y="21"/>
                      </a:lnTo>
                    </a:path>
                  </a:pathLst>
                </a:custGeom>
                <a:solidFill>
                  <a:srgbClr val="F6BF69"/>
                </a:solidFill>
                <a:ln w="12700" cap="rnd">
                  <a:solidFill>
                    <a:srgbClr val="000000"/>
                  </a:solidFill>
                  <a:round/>
                  <a:headEnd/>
                  <a:tailEnd/>
                </a:ln>
              </p:spPr>
              <p:txBody>
                <a:bodyPr/>
                <a:lstStyle/>
                <a:p>
                  <a:pPr algn="ctr"/>
                  <a:endParaRPr lang="en-US" b="1"/>
                </a:p>
              </p:txBody>
            </p:sp>
            <p:sp>
              <p:nvSpPr>
                <p:cNvPr id="52314" name="Freeform 101"/>
                <p:cNvSpPr>
                  <a:spLocks/>
                </p:cNvSpPr>
                <p:nvPr/>
              </p:nvSpPr>
              <p:spPr bwMode="auto">
                <a:xfrm>
                  <a:off x="3849" y="1296"/>
                  <a:ext cx="202" cy="148"/>
                </a:xfrm>
                <a:custGeom>
                  <a:avLst/>
                  <a:gdLst>
                    <a:gd name="T0" fmla="*/ 51 w 202"/>
                    <a:gd name="T1" fmla="*/ 0 h 148"/>
                    <a:gd name="T2" fmla="*/ 92 w 202"/>
                    <a:gd name="T3" fmla="*/ 11 h 148"/>
                    <a:gd name="T4" fmla="*/ 124 w 202"/>
                    <a:gd name="T5" fmla="*/ 19 h 148"/>
                    <a:gd name="T6" fmla="*/ 139 w 202"/>
                    <a:gd name="T7" fmla="*/ 22 h 148"/>
                    <a:gd name="T8" fmla="*/ 155 w 202"/>
                    <a:gd name="T9" fmla="*/ 24 h 148"/>
                    <a:gd name="T10" fmla="*/ 176 w 202"/>
                    <a:gd name="T11" fmla="*/ 28 h 148"/>
                    <a:gd name="T12" fmla="*/ 201 w 202"/>
                    <a:gd name="T13" fmla="*/ 33 h 148"/>
                    <a:gd name="T14" fmla="*/ 185 w 202"/>
                    <a:gd name="T15" fmla="*/ 147 h 148"/>
                    <a:gd name="T16" fmla="*/ 107 w 202"/>
                    <a:gd name="T17" fmla="*/ 131 h 148"/>
                    <a:gd name="T18" fmla="*/ 96 w 202"/>
                    <a:gd name="T19" fmla="*/ 138 h 148"/>
                    <a:gd name="T20" fmla="*/ 82 w 202"/>
                    <a:gd name="T21" fmla="*/ 127 h 148"/>
                    <a:gd name="T22" fmla="*/ 69 w 202"/>
                    <a:gd name="T23" fmla="*/ 138 h 148"/>
                    <a:gd name="T24" fmla="*/ 58 w 202"/>
                    <a:gd name="T25" fmla="*/ 128 h 148"/>
                    <a:gd name="T26" fmla="*/ 26 w 202"/>
                    <a:gd name="T27" fmla="*/ 127 h 148"/>
                    <a:gd name="T28" fmla="*/ 30 w 202"/>
                    <a:gd name="T29" fmla="*/ 108 h 148"/>
                    <a:gd name="T30" fmla="*/ 7 w 202"/>
                    <a:gd name="T31" fmla="*/ 106 h 148"/>
                    <a:gd name="T32" fmla="*/ 5 w 202"/>
                    <a:gd name="T33" fmla="*/ 96 h 148"/>
                    <a:gd name="T34" fmla="*/ 10 w 202"/>
                    <a:gd name="T35" fmla="*/ 84 h 148"/>
                    <a:gd name="T36" fmla="*/ 4 w 202"/>
                    <a:gd name="T37" fmla="*/ 74 h 148"/>
                    <a:gd name="T38" fmla="*/ 5 w 202"/>
                    <a:gd name="T39" fmla="*/ 46 h 148"/>
                    <a:gd name="T40" fmla="*/ 0 w 202"/>
                    <a:gd name="T41" fmla="*/ 24 h 148"/>
                    <a:gd name="T42" fmla="*/ 3 w 202"/>
                    <a:gd name="T43" fmla="*/ 15 h 148"/>
                    <a:gd name="T44" fmla="*/ 13 w 202"/>
                    <a:gd name="T45" fmla="*/ 19 h 148"/>
                    <a:gd name="T46" fmla="*/ 24 w 202"/>
                    <a:gd name="T47" fmla="*/ 32 h 148"/>
                    <a:gd name="T48" fmla="*/ 43 w 202"/>
                    <a:gd name="T49" fmla="*/ 34 h 148"/>
                    <a:gd name="T50" fmla="*/ 49 w 202"/>
                    <a:gd name="T51" fmla="*/ 45 h 148"/>
                    <a:gd name="T52" fmla="*/ 39 w 202"/>
                    <a:gd name="T53" fmla="*/ 45 h 148"/>
                    <a:gd name="T54" fmla="*/ 38 w 202"/>
                    <a:gd name="T55" fmla="*/ 54 h 148"/>
                    <a:gd name="T56" fmla="*/ 43 w 202"/>
                    <a:gd name="T57" fmla="*/ 55 h 148"/>
                    <a:gd name="T58" fmla="*/ 46 w 202"/>
                    <a:gd name="T59" fmla="*/ 64 h 148"/>
                    <a:gd name="T60" fmla="*/ 34 w 202"/>
                    <a:gd name="T61" fmla="*/ 71 h 148"/>
                    <a:gd name="T62" fmla="*/ 34 w 202"/>
                    <a:gd name="T63" fmla="*/ 77 h 148"/>
                    <a:gd name="T64" fmla="*/ 47 w 202"/>
                    <a:gd name="T65" fmla="*/ 77 h 148"/>
                    <a:gd name="T66" fmla="*/ 51 w 202"/>
                    <a:gd name="T67" fmla="*/ 61 h 148"/>
                    <a:gd name="T68" fmla="*/ 61 w 202"/>
                    <a:gd name="T69" fmla="*/ 52 h 148"/>
                    <a:gd name="T70" fmla="*/ 49 w 202"/>
                    <a:gd name="T71" fmla="*/ 27 h 148"/>
                    <a:gd name="T72" fmla="*/ 56 w 202"/>
                    <a:gd name="T73" fmla="*/ 19 h 148"/>
                    <a:gd name="T74" fmla="*/ 51 w 202"/>
                    <a:gd name="T75" fmla="*/ 0 h 1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2"/>
                    <a:gd name="T115" fmla="*/ 0 h 148"/>
                    <a:gd name="T116" fmla="*/ 202 w 202"/>
                    <a:gd name="T117" fmla="*/ 148 h 1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2" h="148">
                      <a:moveTo>
                        <a:pt x="51" y="0"/>
                      </a:moveTo>
                      <a:lnTo>
                        <a:pt x="92" y="11"/>
                      </a:lnTo>
                      <a:lnTo>
                        <a:pt x="124" y="19"/>
                      </a:lnTo>
                      <a:lnTo>
                        <a:pt x="139" y="22"/>
                      </a:lnTo>
                      <a:lnTo>
                        <a:pt x="155" y="24"/>
                      </a:lnTo>
                      <a:lnTo>
                        <a:pt x="176" y="28"/>
                      </a:lnTo>
                      <a:lnTo>
                        <a:pt x="201" y="33"/>
                      </a:lnTo>
                      <a:lnTo>
                        <a:pt x="185" y="147"/>
                      </a:lnTo>
                      <a:lnTo>
                        <a:pt x="107" y="131"/>
                      </a:lnTo>
                      <a:lnTo>
                        <a:pt x="96" y="138"/>
                      </a:lnTo>
                      <a:lnTo>
                        <a:pt x="82" y="127"/>
                      </a:lnTo>
                      <a:lnTo>
                        <a:pt x="69" y="138"/>
                      </a:lnTo>
                      <a:lnTo>
                        <a:pt x="58" y="128"/>
                      </a:lnTo>
                      <a:lnTo>
                        <a:pt x="26" y="127"/>
                      </a:lnTo>
                      <a:lnTo>
                        <a:pt x="30" y="108"/>
                      </a:lnTo>
                      <a:lnTo>
                        <a:pt x="7" y="106"/>
                      </a:lnTo>
                      <a:lnTo>
                        <a:pt x="5" y="96"/>
                      </a:lnTo>
                      <a:lnTo>
                        <a:pt x="10" y="84"/>
                      </a:lnTo>
                      <a:lnTo>
                        <a:pt x="4" y="74"/>
                      </a:lnTo>
                      <a:lnTo>
                        <a:pt x="5" y="46"/>
                      </a:lnTo>
                      <a:lnTo>
                        <a:pt x="0" y="24"/>
                      </a:lnTo>
                      <a:lnTo>
                        <a:pt x="3" y="15"/>
                      </a:lnTo>
                      <a:lnTo>
                        <a:pt x="13" y="19"/>
                      </a:lnTo>
                      <a:lnTo>
                        <a:pt x="24" y="32"/>
                      </a:lnTo>
                      <a:lnTo>
                        <a:pt x="43" y="34"/>
                      </a:lnTo>
                      <a:lnTo>
                        <a:pt x="49" y="45"/>
                      </a:lnTo>
                      <a:lnTo>
                        <a:pt x="39" y="45"/>
                      </a:lnTo>
                      <a:lnTo>
                        <a:pt x="38" y="54"/>
                      </a:lnTo>
                      <a:lnTo>
                        <a:pt x="43" y="55"/>
                      </a:lnTo>
                      <a:lnTo>
                        <a:pt x="46" y="64"/>
                      </a:lnTo>
                      <a:lnTo>
                        <a:pt x="34" y="71"/>
                      </a:lnTo>
                      <a:lnTo>
                        <a:pt x="34" y="77"/>
                      </a:lnTo>
                      <a:lnTo>
                        <a:pt x="47" y="77"/>
                      </a:lnTo>
                      <a:lnTo>
                        <a:pt x="51" y="61"/>
                      </a:lnTo>
                      <a:lnTo>
                        <a:pt x="61" y="52"/>
                      </a:lnTo>
                      <a:lnTo>
                        <a:pt x="49" y="27"/>
                      </a:lnTo>
                      <a:lnTo>
                        <a:pt x="56" y="19"/>
                      </a:lnTo>
                      <a:lnTo>
                        <a:pt x="51" y="0"/>
                      </a:lnTo>
                    </a:path>
                  </a:pathLst>
                </a:custGeom>
                <a:solidFill>
                  <a:srgbClr val="F6BF69"/>
                </a:solidFill>
                <a:ln w="12700" cap="rnd">
                  <a:solidFill>
                    <a:srgbClr val="000000"/>
                  </a:solidFill>
                  <a:round/>
                  <a:headEnd/>
                  <a:tailEnd/>
                </a:ln>
              </p:spPr>
              <p:txBody>
                <a:bodyPr/>
                <a:lstStyle/>
                <a:p>
                  <a:pPr algn="ctr"/>
                  <a:endParaRPr lang="en-US" b="1"/>
                </a:p>
              </p:txBody>
            </p:sp>
            <p:sp>
              <p:nvSpPr>
                <p:cNvPr id="52315" name="Freeform 102"/>
                <p:cNvSpPr>
                  <a:spLocks/>
                </p:cNvSpPr>
                <p:nvPr/>
              </p:nvSpPr>
              <p:spPr bwMode="auto">
                <a:xfrm>
                  <a:off x="3802" y="1402"/>
                  <a:ext cx="251" cy="192"/>
                </a:xfrm>
                <a:custGeom>
                  <a:avLst/>
                  <a:gdLst>
                    <a:gd name="T0" fmla="*/ 55 w 251"/>
                    <a:gd name="T1" fmla="*/ 0 h 192"/>
                    <a:gd name="T2" fmla="*/ 47 w 251"/>
                    <a:gd name="T3" fmla="*/ 4 h 192"/>
                    <a:gd name="T4" fmla="*/ 43 w 251"/>
                    <a:gd name="T5" fmla="*/ 21 h 192"/>
                    <a:gd name="T6" fmla="*/ 38 w 251"/>
                    <a:gd name="T7" fmla="*/ 35 h 192"/>
                    <a:gd name="T8" fmla="*/ 35 w 251"/>
                    <a:gd name="T9" fmla="*/ 46 h 192"/>
                    <a:gd name="T10" fmla="*/ 30 w 251"/>
                    <a:gd name="T11" fmla="*/ 59 h 192"/>
                    <a:gd name="T12" fmla="*/ 25 w 251"/>
                    <a:gd name="T13" fmla="*/ 71 h 192"/>
                    <a:gd name="T14" fmla="*/ 19 w 251"/>
                    <a:gd name="T15" fmla="*/ 85 h 192"/>
                    <a:gd name="T16" fmla="*/ 10 w 251"/>
                    <a:gd name="T17" fmla="*/ 100 h 192"/>
                    <a:gd name="T18" fmla="*/ 0 w 251"/>
                    <a:gd name="T19" fmla="*/ 116 h 192"/>
                    <a:gd name="T20" fmla="*/ 0 w 251"/>
                    <a:gd name="T21" fmla="*/ 149 h 192"/>
                    <a:gd name="T22" fmla="*/ 140 w 251"/>
                    <a:gd name="T23" fmla="*/ 177 h 192"/>
                    <a:gd name="T24" fmla="*/ 205 w 251"/>
                    <a:gd name="T25" fmla="*/ 191 h 192"/>
                    <a:gd name="T26" fmla="*/ 218 w 251"/>
                    <a:gd name="T27" fmla="*/ 125 h 192"/>
                    <a:gd name="T28" fmla="*/ 227 w 251"/>
                    <a:gd name="T29" fmla="*/ 119 h 192"/>
                    <a:gd name="T30" fmla="*/ 219 w 251"/>
                    <a:gd name="T31" fmla="*/ 104 h 192"/>
                    <a:gd name="T32" fmla="*/ 223 w 251"/>
                    <a:gd name="T33" fmla="*/ 89 h 192"/>
                    <a:gd name="T34" fmla="*/ 250 w 251"/>
                    <a:gd name="T35" fmla="*/ 64 h 192"/>
                    <a:gd name="T36" fmla="*/ 231 w 251"/>
                    <a:gd name="T37" fmla="*/ 41 h 192"/>
                    <a:gd name="T38" fmla="*/ 154 w 251"/>
                    <a:gd name="T39" fmla="*/ 24 h 192"/>
                    <a:gd name="T40" fmla="*/ 143 w 251"/>
                    <a:gd name="T41" fmla="*/ 31 h 192"/>
                    <a:gd name="T42" fmla="*/ 129 w 251"/>
                    <a:gd name="T43" fmla="*/ 20 h 192"/>
                    <a:gd name="T44" fmla="*/ 117 w 251"/>
                    <a:gd name="T45" fmla="*/ 32 h 192"/>
                    <a:gd name="T46" fmla="*/ 105 w 251"/>
                    <a:gd name="T47" fmla="*/ 20 h 192"/>
                    <a:gd name="T48" fmla="*/ 74 w 251"/>
                    <a:gd name="T49" fmla="*/ 20 h 192"/>
                    <a:gd name="T50" fmla="*/ 78 w 251"/>
                    <a:gd name="T51" fmla="*/ 2 h 192"/>
                    <a:gd name="T52" fmla="*/ 55 w 251"/>
                    <a:gd name="T53" fmla="*/ 0 h 1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
                    <a:gd name="T82" fmla="*/ 0 h 192"/>
                    <a:gd name="T83" fmla="*/ 251 w 251"/>
                    <a:gd name="T84" fmla="*/ 192 h 1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 h="192">
                      <a:moveTo>
                        <a:pt x="55" y="0"/>
                      </a:moveTo>
                      <a:lnTo>
                        <a:pt x="47" y="4"/>
                      </a:lnTo>
                      <a:lnTo>
                        <a:pt x="43" y="21"/>
                      </a:lnTo>
                      <a:lnTo>
                        <a:pt x="38" y="35"/>
                      </a:lnTo>
                      <a:lnTo>
                        <a:pt x="35" y="46"/>
                      </a:lnTo>
                      <a:lnTo>
                        <a:pt x="30" y="59"/>
                      </a:lnTo>
                      <a:lnTo>
                        <a:pt x="25" y="71"/>
                      </a:lnTo>
                      <a:lnTo>
                        <a:pt x="19" y="85"/>
                      </a:lnTo>
                      <a:lnTo>
                        <a:pt x="10" y="100"/>
                      </a:lnTo>
                      <a:lnTo>
                        <a:pt x="0" y="116"/>
                      </a:lnTo>
                      <a:lnTo>
                        <a:pt x="0" y="149"/>
                      </a:lnTo>
                      <a:lnTo>
                        <a:pt x="140" y="177"/>
                      </a:lnTo>
                      <a:lnTo>
                        <a:pt x="205" y="191"/>
                      </a:lnTo>
                      <a:lnTo>
                        <a:pt x="218" y="125"/>
                      </a:lnTo>
                      <a:lnTo>
                        <a:pt x="227" y="119"/>
                      </a:lnTo>
                      <a:lnTo>
                        <a:pt x="219" y="104"/>
                      </a:lnTo>
                      <a:lnTo>
                        <a:pt x="223" y="89"/>
                      </a:lnTo>
                      <a:lnTo>
                        <a:pt x="250" y="64"/>
                      </a:lnTo>
                      <a:lnTo>
                        <a:pt x="231" y="41"/>
                      </a:lnTo>
                      <a:lnTo>
                        <a:pt x="154" y="24"/>
                      </a:lnTo>
                      <a:lnTo>
                        <a:pt x="143" y="31"/>
                      </a:lnTo>
                      <a:lnTo>
                        <a:pt x="129" y="20"/>
                      </a:lnTo>
                      <a:lnTo>
                        <a:pt x="117" y="32"/>
                      </a:lnTo>
                      <a:lnTo>
                        <a:pt x="105" y="20"/>
                      </a:lnTo>
                      <a:lnTo>
                        <a:pt x="74" y="20"/>
                      </a:lnTo>
                      <a:lnTo>
                        <a:pt x="78" y="2"/>
                      </a:lnTo>
                      <a:lnTo>
                        <a:pt x="55" y="0"/>
                      </a:lnTo>
                    </a:path>
                  </a:pathLst>
                </a:custGeom>
                <a:solidFill>
                  <a:srgbClr val="F6BF69"/>
                </a:solidFill>
                <a:ln w="12700" cap="rnd">
                  <a:solidFill>
                    <a:srgbClr val="000000"/>
                  </a:solidFill>
                  <a:round/>
                  <a:headEnd/>
                  <a:tailEnd/>
                </a:ln>
              </p:spPr>
              <p:txBody>
                <a:bodyPr/>
                <a:lstStyle/>
                <a:p>
                  <a:pPr algn="ctr"/>
                  <a:endParaRPr lang="en-US" b="1"/>
                </a:p>
              </p:txBody>
            </p:sp>
            <p:sp>
              <p:nvSpPr>
                <p:cNvPr id="52316" name="Freeform 103"/>
                <p:cNvSpPr>
                  <a:spLocks/>
                </p:cNvSpPr>
                <p:nvPr/>
              </p:nvSpPr>
              <p:spPr bwMode="auto">
                <a:xfrm>
                  <a:off x="3782" y="1549"/>
                  <a:ext cx="264" cy="408"/>
                </a:xfrm>
                <a:custGeom>
                  <a:avLst/>
                  <a:gdLst>
                    <a:gd name="T0" fmla="*/ 20 w 264"/>
                    <a:gd name="T1" fmla="*/ 0 h 408"/>
                    <a:gd name="T2" fmla="*/ 141 w 264"/>
                    <a:gd name="T3" fmla="*/ 24 h 408"/>
                    <a:gd name="T4" fmla="*/ 115 w 264"/>
                    <a:gd name="T5" fmla="*/ 144 h 408"/>
                    <a:gd name="T6" fmla="*/ 251 w 264"/>
                    <a:gd name="T7" fmla="*/ 327 h 408"/>
                    <a:gd name="T8" fmla="*/ 263 w 264"/>
                    <a:gd name="T9" fmla="*/ 350 h 408"/>
                    <a:gd name="T10" fmla="*/ 250 w 264"/>
                    <a:gd name="T11" fmla="*/ 361 h 408"/>
                    <a:gd name="T12" fmla="*/ 242 w 264"/>
                    <a:gd name="T13" fmla="*/ 381 h 408"/>
                    <a:gd name="T14" fmla="*/ 234 w 264"/>
                    <a:gd name="T15" fmla="*/ 393 h 408"/>
                    <a:gd name="T16" fmla="*/ 242 w 264"/>
                    <a:gd name="T17" fmla="*/ 404 h 408"/>
                    <a:gd name="T18" fmla="*/ 228 w 264"/>
                    <a:gd name="T19" fmla="*/ 407 h 408"/>
                    <a:gd name="T20" fmla="*/ 148 w 264"/>
                    <a:gd name="T21" fmla="*/ 404 h 408"/>
                    <a:gd name="T22" fmla="*/ 143 w 264"/>
                    <a:gd name="T23" fmla="*/ 381 h 408"/>
                    <a:gd name="T24" fmla="*/ 129 w 264"/>
                    <a:gd name="T25" fmla="*/ 364 h 408"/>
                    <a:gd name="T26" fmla="*/ 119 w 264"/>
                    <a:gd name="T27" fmla="*/ 357 h 408"/>
                    <a:gd name="T28" fmla="*/ 116 w 264"/>
                    <a:gd name="T29" fmla="*/ 345 h 408"/>
                    <a:gd name="T30" fmla="*/ 108 w 264"/>
                    <a:gd name="T31" fmla="*/ 338 h 408"/>
                    <a:gd name="T32" fmla="*/ 99 w 264"/>
                    <a:gd name="T33" fmla="*/ 330 h 408"/>
                    <a:gd name="T34" fmla="*/ 97 w 264"/>
                    <a:gd name="T35" fmla="*/ 320 h 408"/>
                    <a:gd name="T36" fmla="*/ 89 w 264"/>
                    <a:gd name="T37" fmla="*/ 314 h 408"/>
                    <a:gd name="T38" fmla="*/ 76 w 264"/>
                    <a:gd name="T39" fmla="*/ 317 h 408"/>
                    <a:gd name="T40" fmla="*/ 62 w 264"/>
                    <a:gd name="T41" fmla="*/ 312 h 408"/>
                    <a:gd name="T42" fmla="*/ 62 w 264"/>
                    <a:gd name="T43" fmla="*/ 307 h 408"/>
                    <a:gd name="T44" fmla="*/ 62 w 264"/>
                    <a:gd name="T45" fmla="*/ 296 h 408"/>
                    <a:gd name="T46" fmla="*/ 56 w 264"/>
                    <a:gd name="T47" fmla="*/ 284 h 408"/>
                    <a:gd name="T48" fmla="*/ 56 w 264"/>
                    <a:gd name="T49" fmla="*/ 273 h 408"/>
                    <a:gd name="T50" fmla="*/ 49 w 264"/>
                    <a:gd name="T51" fmla="*/ 264 h 408"/>
                    <a:gd name="T52" fmla="*/ 51 w 264"/>
                    <a:gd name="T53" fmla="*/ 256 h 408"/>
                    <a:gd name="T54" fmla="*/ 34 w 264"/>
                    <a:gd name="T55" fmla="*/ 235 h 408"/>
                    <a:gd name="T56" fmla="*/ 34 w 264"/>
                    <a:gd name="T57" fmla="*/ 223 h 408"/>
                    <a:gd name="T58" fmla="*/ 43 w 264"/>
                    <a:gd name="T59" fmla="*/ 219 h 408"/>
                    <a:gd name="T60" fmla="*/ 43 w 264"/>
                    <a:gd name="T61" fmla="*/ 211 h 408"/>
                    <a:gd name="T62" fmla="*/ 34 w 264"/>
                    <a:gd name="T63" fmla="*/ 209 h 408"/>
                    <a:gd name="T64" fmla="*/ 30 w 264"/>
                    <a:gd name="T65" fmla="*/ 198 h 408"/>
                    <a:gd name="T66" fmla="*/ 25 w 264"/>
                    <a:gd name="T67" fmla="*/ 178 h 408"/>
                    <a:gd name="T68" fmla="*/ 38 w 264"/>
                    <a:gd name="T69" fmla="*/ 189 h 408"/>
                    <a:gd name="T70" fmla="*/ 33 w 264"/>
                    <a:gd name="T71" fmla="*/ 175 h 408"/>
                    <a:gd name="T72" fmla="*/ 43 w 264"/>
                    <a:gd name="T73" fmla="*/ 175 h 408"/>
                    <a:gd name="T74" fmla="*/ 43 w 264"/>
                    <a:gd name="T75" fmla="*/ 165 h 408"/>
                    <a:gd name="T76" fmla="*/ 33 w 264"/>
                    <a:gd name="T77" fmla="*/ 158 h 408"/>
                    <a:gd name="T78" fmla="*/ 29 w 264"/>
                    <a:gd name="T79" fmla="*/ 167 h 408"/>
                    <a:gd name="T80" fmla="*/ 20 w 264"/>
                    <a:gd name="T81" fmla="*/ 164 h 408"/>
                    <a:gd name="T82" fmla="*/ 3 w 264"/>
                    <a:gd name="T83" fmla="*/ 118 h 408"/>
                    <a:gd name="T84" fmla="*/ 8 w 264"/>
                    <a:gd name="T85" fmla="*/ 86 h 408"/>
                    <a:gd name="T86" fmla="*/ 0 w 264"/>
                    <a:gd name="T87" fmla="*/ 67 h 408"/>
                    <a:gd name="T88" fmla="*/ 4 w 264"/>
                    <a:gd name="T89" fmla="*/ 53 h 408"/>
                    <a:gd name="T90" fmla="*/ 12 w 264"/>
                    <a:gd name="T91" fmla="*/ 50 h 408"/>
                    <a:gd name="T92" fmla="*/ 20 w 264"/>
                    <a:gd name="T93" fmla="*/ 28 h 408"/>
                    <a:gd name="T94" fmla="*/ 20 w 264"/>
                    <a:gd name="T95" fmla="*/ 0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4"/>
                    <a:gd name="T145" fmla="*/ 0 h 408"/>
                    <a:gd name="T146" fmla="*/ 264 w 264"/>
                    <a:gd name="T147" fmla="*/ 408 h 4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4" h="408">
                      <a:moveTo>
                        <a:pt x="20" y="0"/>
                      </a:moveTo>
                      <a:lnTo>
                        <a:pt x="141" y="24"/>
                      </a:lnTo>
                      <a:lnTo>
                        <a:pt x="115" y="144"/>
                      </a:lnTo>
                      <a:lnTo>
                        <a:pt x="251" y="327"/>
                      </a:lnTo>
                      <a:lnTo>
                        <a:pt x="263" y="350"/>
                      </a:lnTo>
                      <a:lnTo>
                        <a:pt x="250" y="361"/>
                      </a:lnTo>
                      <a:lnTo>
                        <a:pt x="242" y="381"/>
                      </a:lnTo>
                      <a:lnTo>
                        <a:pt x="234" y="393"/>
                      </a:lnTo>
                      <a:lnTo>
                        <a:pt x="242" y="404"/>
                      </a:lnTo>
                      <a:lnTo>
                        <a:pt x="228" y="407"/>
                      </a:lnTo>
                      <a:lnTo>
                        <a:pt x="148" y="404"/>
                      </a:lnTo>
                      <a:lnTo>
                        <a:pt x="143" y="381"/>
                      </a:lnTo>
                      <a:lnTo>
                        <a:pt x="129" y="364"/>
                      </a:lnTo>
                      <a:lnTo>
                        <a:pt x="119" y="357"/>
                      </a:lnTo>
                      <a:lnTo>
                        <a:pt x="116" y="345"/>
                      </a:lnTo>
                      <a:lnTo>
                        <a:pt x="108" y="338"/>
                      </a:lnTo>
                      <a:lnTo>
                        <a:pt x="99" y="330"/>
                      </a:lnTo>
                      <a:lnTo>
                        <a:pt x="97" y="320"/>
                      </a:lnTo>
                      <a:lnTo>
                        <a:pt x="89" y="314"/>
                      </a:lnTo>
                      <a:lnTo>
                        <a:pt x="76" y="317"/>
                      </a:lnTo>
                      <a:lnTo>
                        <a:pt x="62" y="312"/>
                      </a:lnTo>
                      <a:lnTo>
                        <a:pt x="62" y="307"/>
                      </a:lnTo>
                      <a:lnTo>
                        <a:pt x="62" y="296"/>
                      </a:lnTo>
                      <a:lnTo>
                        <a:pt x="56" y="284"/>
                      </a:lnTo>
                      <a:lnTo>
                        <a:pt x="56" y="273"/>
                      </a:lnTo>
                      <a:lnTo>
                        <a:pt x="49" y="264"/>
                      </a:lnTo>
                      <a:lnTo>
                        <a:pt x="51" y="256"/>
                      </a:lnTo>
                      <a:lnTo>
                        <a:pt x="34" y="235"/>
                      </a:lnTo>
                      <a:lnTo>
                        <a:pt x="34" y="223"/>
                      </a:lnTo>
                      <a:lnTo>
                        <a:pt x="43" y="219"/>
                      </a:lnTo>
                      <a:lnTo>
                        <a:pt x="43" y="211"/>
                      </a:lnTo>
                      <a:lnTo>
                        <a:pt x="34" y="209"/>
                      </a:lnTo>
                      <a:lnTo>
                        <a:pt x="30" y="198"/>
                      </a:lnTo>
                      <a:lnTo>
                        <a:pt x="25" y="178"/>
                      </a:lnTo>
                      <a:lnTo>
                        <a:pt x="38" y="189"/>
                      </a:lnTo>
                      <a:lnTo>
                        <a:pt x="33" y="175"/>
                      </a:lnTo>
                      <a:lnTo>
                        <a:pt x="43" y="175"/>
                      </a:lnTo>
                      <a:lnTo>
                        <a:pt x="43" y="165"/>
                      </a:lnTo>
                      <a:lnTo>
                        <a:pt x="33" y="158"/>
                      </a:lnTo>
                      <a:lnTo>
                        <a:pt x="29" y="167"/>
                      </a:lnTo>
                      <a:lnTo>
                        <a:pt x="20" y="164"/>
                      </a:lnTo>
                      <a:lnTo>
                        <a:pt x="3" y="118"/>
                      </a:lnTo>
                      <a:lnTo>
                        <a:pt x="8" y="86"/>
                      </a:lnTo>
                      <a:lnTo>
                        <a:pt x="0" y="67"/>
                      </a:lnTo>
                      <a:lnTo>
                        <a:pt x="4" y="53"/>
                      </a:lnTo>
                      <a:lnTo>
                        <a:pt x="12" y="50"/>
                      </a:lnTo>
                      <a:lnTo>
                        <a:pt x="20" y="28"/>
                      </a:lnTo>
                      <a:lnTo>
                        <a:pt x="20" y="0"/>
                      </a:lnTo>
                    </a:path>
                  </a:pathLst>
                </a:custGeom>
                <a:solidFill>
                  <a:srgbClr val="F6BF69"/>
                </a:solidFill>
                <a:ln w="12700" cap="rnd">
                  <a:solidFill>
                    <a:srgbClr val="000000"/>
                  </a:solidFill>
                  <a:round/>
                  <a:headEnd/>
                  <a:tailEnd/>
                </a:ln>
              </p:spPr>
              <p:txBody>
                <a:bodyPr/>
                <a:lstStyle/>
                <a:p>
                  <a:pPr algn="ctr"/>
                  <a:endParaRPr lang="en-US" b="1"/>
                </a:p>
              </p:txBody>
            </p:sp>
            <p:sp>
              <p:nvSpPr>
                <p:cNvPr id="52317" name="Freeform 104"/>
                <p:cNvSpPr>
                  <a:spLocks/>
                </p:cNvSpPr>
                <p:nvPr/>
              </p:nvSpPr>
              <p:spPr bwMode="auto">
                <a:xfrm>
                  <a:off x="3897" y="1575"/>
                  <a:ext cx="199" cy="301"/>
                </a:xfrm>
                <a:custGeom>
                  <a:avLst/>
                  <a:gdLst>
                    <a:gd name="T0" fmla="*/ 25 w 199"/>
                    <a:gd name="T1" fmla="*/ 0 h 301"/>
                    <a:gd name="T2" fmla="*/ 0 w 199"/>
                    <a:gd name="T3" fmla="*/ 119 h 301"/>
                    <a:gd name="T4" fmla="*/ 135 w 199"/>
                    <a:gd name="T5" fmla="*/ 300 h 301"/>
                    <a:gd name="T6" fmla="*/ 143 w 199"/>
                    <a:gd name="T7" fmla="*/ 292 h 301"/>
                    <a:gd name="T8" fmla="*/ 143 w 199"/>
                    <a:gd name="T9" fmla="*/ 256 h 301"/>
                    <a:gd name="T10" fmla="*/ 159 w 199"/>
                    <a:gd name="T11" fmla="*/ 259 h 301"/>
                    <a:gd name="T12" fmla="*/ 177 w 199"/>
                    <a:gd name="T13" fmla="*/ 149 h 301"/>
                    <a:gd name="T14" fmla="*/ 188 w 199"/>
                    <a:gd name="T15" fmla="*/ 75 h 301"/>
                    <a:gd name="T16" fmla="*/ 192 w 199"/>
                    <a:gd name="T17" fmla="*/ 52 h 301"/>
                    <a:gd name="T18" fmla="*/ 198 w 199"/>
                    <a:gd name="T19" fmla="*/ 32 h 301"/>
                    <a:gd name="T20" fmla="*/ 109 w 199"/>
                    <a:gd name="T21" fmla="*/ 18 h 301"/>
                    <a:gd name="T22" fmla="*/ 25 w 199"/>
                    <a:gd name="T23" fmla="*/ 0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9"/>
                    <a:gd name="T37" fmla="*/ 0 h 301"/>
                    <a:gd name="T38" fmla="*/ 199 w 199"/>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9" h="301">
                      <a:moveTo>
                        <a:pt x="25" y="0"/>
                      </a:moveTo>
                      <a:lnTo>
                        <a:pt x="0" y="119"/>
                      </a:lnTo>
                      <a:lnTo>
                        <a:pt x="135" y="300"/>
                      </a:lnTo>
                      <a:lnTo>
                        <a:pt x="143" y="292"/>
                      </a:lnTo>
                      <a:lnTo>
                        <a:pt x="143" y="256"/>
                      </a:lnTo>
                      <a:lnTo>
                        <a:pt x="159" y="259"/>
                      </a:lnTo>
                      <a:lnTo>
                        <a:pt x="177" y="149"/>
                      </a:lnTo>
                      <a:lnTo>
                        <a:pt x="188" y="75"/>
                      </a:lnTo>
                      <a:lnTo>
                        <a:pt x="192" y="52"/>
                      </a:lnTo>
                      <a:lnTo>
                        <a:pt x="198" y="32"/>
                      </a:lnTo>
                      <a:lnTo>
                        <a:pt x="109" y="18"/>
                      </a:lnTo>
                      <a:lnTo>
                        <a:pt x="25" y="0"/>
                      </a:lnTo>
                    </a:path>
                  </a:pathLst>
                </a:custGeom>
                <a:solidFill>
                  <a:srgbClr val="F6BF69"/>
                </a:solidFill>
                <a:ln w="12700" cap="rnd">
                  <a:solidFill>
                    <a:srgbClr val="000000"/>
                  </a:solidFill>
                  <a:round/>
                  <a:headEnd/>
                  <a:tailEnd/>
                </a:ln>
              </p:spPr>
              <p:txBody>
                <a:bodyPr/>
                <a:lstStyle/>
                <a:p>
                  <a:pPr algn="ctr"/>
                  <a:endParaRPr lang="en-US" b="1"/>
                </a:p>
              </p:txBody>
            </p:sp>
            <p:sp>
              <p:nvSpPr>
                <p:cNvPr id="52318" name="Freeform 105"/>
                <p:cNvSpPr>
                  <a:spLocks/>
                </p:cNvSpPr>
                <p:nvPr/>
              </p:nvSpPr>
              <p:spPr bwMode="auto">
                <a:xfrm>
                  <a:off x="4006" y="1328"/>
                  <a:ext cx="180" cy="292"/>
                </a:xfrm>
                <a:custGeom>
                  <a:avLst/>
                  <a:gdLst>
                    <a:gd name="T0" fmla="*/ 43 w 180"/>
                    <a:gd name="T1" fmla="*/ 0 h 292"/>
                    <a:gd name="T2" fmla="*/ 27 w 180"/>
                    <a:gd name="T3" fmla="*/ 114 h 292"/>
                    <a:gd name="T4" fmla="*/ 44 w 180"/>
                    <a:gd name="T5" fmla="*/ 138 h 292"/>
                    <a:gd name="T6" fmla="*/ 17 w 180"/>
                    <a:gd name="T7" fmla="*/ 163 h 292"/>
                    <a:gd name="T8" fmla="*/ 14 w 180"/>
                    <a:gd name="T9" fmla="*/ 181 h 292"/>
                    <a:gd name="T10" fmla="*/ 21 w 180"/>
                    <a:gd name="T11" fmla="*/ 193 h 292"/>
                    <a:gd name="T12" fmla="*/ 14 w 180"/>
                    <a:gd name="T13" fmla="*/ 199 h 292"/>
                    <a:gd name="T14" fmla="*/ 0 w 180"/>
                    <a:gd name="T15" fmla="*/ 265 h 292"/>
                    <a:gd name="T16" fmla="*/ 85 w 180"/>
                    <a:gd name="T17" fmla="*/ 280 h 292"/>
                    <a:gd name="T18" fmla="*/ 166 w 180"/>
                    <a:gd name="T19" fmla="*/ 291 h 292"/>
                    <a:gd name="T20" fmla="*/ 175 w 180"/>
                    <a:gd name="T21" fmla="*/ 231 h 292"/>
                    <a:gd name="T22" fmla="*/ 179 w 180"/>
                    <a:gd name="T23" fmla="*/ 198 h 292"/>
                    <a:gd name="T24" fmla="*/ 171 w 180"/>
                    <a:gd name="T25" fmla="*/ 186 h 292"/>
                    <a:gd name="T26" fmla="*/ 153 w 180"/>
                    <a:gd name="T27" fmla="*/ 189 h 292"/>
                    <a:gd name="T28" fmla="*/ 128 w 180"/>
                    <a:gd name="T29" fmla="*/ 192 h 292"/>
                    <a:gd name="T30" fmla="*/ 124 w 180"/>
                    <a:gd name="T31" fmla="*/ 165 h 292"/>
                    <a:gd name="T32" fmla="*/ 95 w 180"/>
                    <a:gd name="T33" fmla="*/ 143 h 292"/>
                    <a:gd name="T34" fmla="*/ 99 w 180"/>
                    <a:gd name="T35" fmla="*/ 129 h 292"/>
                    <a:gd name="T36" fmla="*/ 102 w 180"/>
                    <a:gd name="T37" fmla="*/ 104 h 292"/>
                    <a:gd name="T38" fmla="*/ 64 w 180"/>
                    <a:gd name="T39" fmla="*/ 51 h 292"/>
                    <a:gd name="T40" fmla="*/ 69 w 180"/>
                    <a:gd name="T41" fmla="*/ 3 h 292"/>
                    <a:gd name="T42" fmla="*/ 43 w 180"/>
                    <a:gd name="T43" fmla="*/ 0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92"/>
                    <a:gd name="T68" fmla="*/ 180 w 180"/>
                    <a:gd name="T69" fmla="*/ 292 h 2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92">
                      <a:moveTo>
                        <a:pt x="43" y="0"/>
                      </a:moveTo>
                      <a:lnTo>
                        <a:pt x="27" y="114"/>
                      </a:lnTo>
                      <a:lnTo>
                        <a:pt x="44" y="138"/>
                      </a:lnTo>
                      <a:lnTo>
                        <a:pt x="17" y="163"/>
                      </a:lnTo>
                      <a:lnTo>
                        <a:pt x="14" y="181"/>
                      </a:lnTo>
                      <a:lnTo>
                        <a:pt x="21" y="193"/>
                      </a:lnTo>
                      <a:lnTo>
                        <a:pt x="14" y="199"/>
                      </a:lnTo>
                      <a:lnTo>
                        <a:pt x="0" y="265"/>
                      </a:lnTo>
                      <a:lnTo>
                        <a:pt x="85" y="280"/>
                      </a:lnTo>
                      <a:lnTo>
                        <a:pt x="166" y="291"/>
                      </a:lnTo>
                      <a:lnTo>
                        <a:pt x="175" y="231"/>
                      </a:lnTo>
                      <a:lnTo>
                        <a:pt x="179" y="198"/>
                      </a:lnTo>
                      <a:lnTo>
                        <a:pt x="171" y="186"/>
                      </a:lnTo>
                      <a:lnTo>
                        <a:pt x="153" y="189"/>
                      </a:lnTo>
                      <a:lnTo>
                        <a:pt x="128" y="192"/>
                      </a:lnTo>
                      <a:lnTo>
                        <a:pt x="124" y="165"/>
                      </a:lnTo>
                      <a:lnTo>
                        <a:pt x="95" y="143"/>
                      </a:lnTo>
                      <a:lnTo>
                        <a:pt x="99" y="129"/>
                      </a:lnTo>
                      <a:lnTo>
                        <a:pt x="102" y="104"/>
                      </a:lnTo>
                      <a:lnTo>
                        <a:pt x="64" y="51"/>
                      </a:lnTo>
                      <a:lnTo>
                        <a:pt x="69" y="3"/>
                      </a:lnTo>
                      <a:lnTo>
                        <a:pt x="43" y="0"/>
                      </a:lnTo>
                    </a:path>
                  </a:pathLst>
                </a:custGeom>
                <a:solidFill>
                  <a:srgbClr val="F6BF69"/>
                </a:solidFill>
                <a:ln w="12700" cap="rnd">
                  <a:solidFill>
                    <a:srgbClr val="000000"/>
                  </a:solidFill>
                  <a:round/>
                  <a:headEnd/>
                  <a:tailEnd/>
                </a:ln>
              </p:spPr>
              <p:txBody>
                <a:bodyPr/>
                <a:lstStyle/>
                <a:p>
                  <a:pPr algn="ctr"/>
                  <a:endParaRPr lang="en-US" b="1"/>
                </a:p>
              </p:txBody>
            </p:sp>
            <p:sp>
              <p:nvSpPr>
                <p:cNvPr id="52319" name="Freeform 106"/>
                <p:cNvSpPr>
                  <a:spLocks/>
                </p:cNvSpPr>
                <p:nvPr/>
              </p:nvSpPr>
              <p:spPr bwMode="auto">
                <a:xfrm>
                  <a:off x="4062" y="1608"/>
                  <a:ext cx="167" cy="215"/>
                </a:xfrm>
                <a:custGeom>
                  <a:avLst/>
                  <a:gdLst>
                    <a:gd name="T0" fmla="*/ 31 w 167"/>
                    <a:gd name="T1" fmla="*/ 0 h 215"/>
                    <a:gd name="T2" fmla="*/ 112 w 167"/>
                    <a:gd name="T3" fmla="*/ 11 h 215"/>
                    <a:gd name="T4" fmla="*/ 107 w 167"/>
                    <a:gd name="T5" fmla="*/ 52 h 215"/>
                    <a:gd name="T6" fmla="*/ 166 w 167"/>
                    <a:gd name="T7" fmla="*/ 58 h 215"/>
                    <a:gd name="T8" fmla="*/ 150 w 167"/>
                    <a:gd name="T9" fmla="*/ 214 h 215"/>
                    <a:gd name="T10" fmla="*/ 0 w 167"/>
                    <a:gd name="T11" fmla="*/ 198 h 215"/>
                    <a:gd name="T12" fmla="*/ 15 w 167"/>
                    <a:gd name="T13" fmla="*/ 98 h 215"/>
                    <a:gd name="T14" fmla="*/ 31 w 167"/>
                    <a:gd name="T15" fmla="*/ 0 h 215"/>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215"/>
                    <a:gd name="T26" fmla="*/ 167 w 167"/>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215">
                      <a:moveTo>
                        <a:pt x="31" y="0"/>
                      </a:moveTo>
                      <a:lnTo>
                        <a:pt x="112" y="11"/>
                      </a:lnTo>
                      <a:lnTo>
                        <a:pt x="107" y="52"/>
                      </a:lnTo>
                      <a:lnTo>
                        <a:pt x="166" y="58"/>
                      </a:lnTo>
                      <a:lnTo>
                        <a:pt x="150" y="214"/>
                      </a:lnTo>
                      <a:lnTo>
                        <a:pt x="0" y="198"/>
                      </a:lnTo>
                      <a:lnTo>
                        <a:pt x="15" y="98"/>
                      </a:lnTo>
                      <a:lnTo>
                        <a:pt x="31" y="0"/>
                      </a:lnTo>
                    </a:path>
                  </a:pathLst>
                </a:custGeom>
                <a:solidFill>
                  <a:srgbClr val="F6BF69"/>
                </a:solidFill>
                <a:ln w="12700" cap="rnd">
                  <a:solidFill>
                    <a:srgbClr val="000000"/>
                  </a:solidFill>
                  <a:round/>
                  <a:headEnd/>
                  <a:tailEnd/>
                </a:ln>
              </p:spPr>
              <p:txBody>
                <a:bodyPr/>
                <a:lstStyle/>
                <a:p>
                  <a:pPr algn="ctr"/>
                  <a:endParaRPr lang="en-US" b="1"/>
                </a:p>
              </p:txBody>
            </p:sp>
            <p:sp>
              <p:nvSpPr>
                <p:cNvPr id="52320" name="Freeform 107"/>
                <p:cNvSpPr>
                  <a:spLocks/>
                </p:cNvSpPr>
                <p:nvPr/>
              </p:nvSpPr>
              <p:spPr bwMode="auto">
                <a:xfrm>
                  <a:off x="4069" y="1331"/>
                  <a:ext cx="313" cy="195"/>
                </a:xfrm>
                <a:custGeom>
                  <a:avLst/>
                  <a:gdLst>
                    <a:gd name="T0" fmla="*/ 5 w 313"/>
                    <a:gd name="T1" fmla="*/ 0 h 195"/>
                    <a:gd name="T2" fmla="*/ 66 w 313"/>
                    <a:gd name="T3" fmla="*/ 8 h 195"/>
                    <a:gd name="T4" fmla="*/ 104 w 313"/>
                    <a:gd name="T5" fmla="*/ 13 h 195"/>
                    <a:gd name="T6" fmla="*/ 153 w 313"/>
                    <a:gd name="T7" fmla="*/ 18 h 195"/>
                    <a:gd name="T8" fmla="*/ 198 w 313"/>
                    <a:gd name="T9" fmla="*/ 22 h 195"/>
                    <a:gd name="T10" fmla="*/ 275 w 313"/>
                    <a:gd name="T11" fmla="*/ 28 h 195"/>
                    <a:gd name="T12" fmla="*/ 312 w 313"/>
                    <a:gd name="T13" fmla="*/ 31 h 195"/>
                    <a:gd name="T14" fmla="*/ 311 w 313"/>
                    <a:gd name="T15" fmla="*/ 189 h 195"/>
                    <a:gd name="T16" fmla="*/ 120 w 313"/>
                    <a:gd name="T17" fmla="*/ 173 h 195"/>
                    <a:gd name="T18" fmla="*/ 116 w 313"/>
                    <a:gd name="T19" fmla="*/ 194 h 195"/>
                    <a:gd name="T20" fmla="*/ 109 w 313"/>
                    <a:gd name="T21" fmla="*/ 184 h 195"/>
                    <a:gd name="T22" fmla="*/ 91 w 313"/>
                    <a:gd name="T23" fmla="*/ 186 h 195"/>
                    <a:gd name="T24" fmla="*/ 66 w 313"/>
                    <a:gd name="T25" fmla="*/ 190 h 195"/>
                    <a:gd name="T26" fmla="*/ 61 w 313"/>
                    <a:gd name="T27" fmla="*/ 162 h 195"/>
                    <a:gd name="T28" fmla="*/ 32 w 313"/>
                    <a:gd name="T29" fmla="*/ 140 h 195"/>
                    <a:gd name="T30" fmla="*/ 36 w 313"/>
                    <a:gd name="T31" fmla="*/ 119 h 195"/>
                    <a:gd name="T32" fmla="*/ 39 w 313"/>
                    <a:gd name="T33" fmla="*/ 103 h 195"/>
                    <a:gd name="T34" fmla="*/ 0 w 313"/>
                    <a:gd name="T35" fmla="*/ 48 h 195"/>
                    <a:gd name="T36" fmla="*/ 5 w 313"/>
                    <a:gd name="T37" fmla="*/ 0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3"/>
                    <a:gd name="T58" fmla="*/ 0 h 195"/>
                    <a:gd name="T59" fmla="*/ 313 w 313"/>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3" h="195">
                      <a:moveTo>
                        <a:pt x="5" y="0"/>
                      </a:moveTo>
                      <a:lnTo>
                        <a:pt x="66" y="8"/>
                      </a:lnTo>
                      <a:lnTo>
                        <a:pt x="104" y="13"/>
                      </a:lnTo>
                      <a:lnTo>
                        <a:pt x="153" y="18"/>
                      </a:lnTo>
                      <a:lnTo>
                        <a:pt x="198" y="22"/>
                      </a:lnTo>
                      <a:lnTo>
                        <a:pt x="275" y="28"/>
                      </a:lnTo>
                      <a:lnTo>
                        <a:pt x="312" y="31"/>
                      </a:lnTo>
                      <a:lnTo>
                        <a:pt x="311" y="189"/>
                      </a:lnTo>
                      <a:lnTo>
                        <a:pt x="120" y="173"/>
                      </a:lnTo>
                      <a:lnTo>
                        <a:pt x="116" y="194"/>
                      </a:lnTo>
                      <a:lnTo>
                        <a:pt x="109" y="184"/>
                      </a:lnTo>
                      <a:lnTo>
                        <a:pt x="91" y="186"/>
                      </a:lnTo>
                      <a:lnTo>
                        <a:pt x="66" y="190"/>
                      </a:lnTo>
                      <a:lnTo>
                        <a:pt x="61" y="162"/>
                      </a:lnTo>
                      <a:lnTo>
                        <a:pt x="32" y="140"/>
                      </a:lnTo>
                      <a:lnTo>
                        <a:pt x="36" y="119"/>
                      </a:lnTo>
                      <a:lnTo>
                        <a:pt x="39" y="103"/>
                      </a:lnTo>
                      <a:lnTo>
                        <a:pt x="0" y="48"/>
                      </a:lnTo>
                      <a:lnTo>
                        <a:pt x="5" y="0"/>
                      </a:lnTo>
                    </a:path>
                  </a:pathLst>
                </a:custGeom>
                <a:solidFill>
                  <a:srgbClr val="F6BF69"/>
                </a:solidFill>
                <a:ln w="12700" cap="rnd">
                  <a:solidFill>
                    <a:srgbClr val="000000"/>
                  </a:solidFill>
                  <a:round/>
                  <a:headEnd/>
                  <a:tailEnd/>
                </a:ln>
              </p:spPr>
              <p:txBody>
                <a:bodyPr/>
                <a:lstStyle/>
                <a:p>
                  <a:pPr algn="ctr"/>
                  <a:endParaRPr lang="en-US" b="1"/>
                </a:p>
              </p:txBody>
            </p:sp>
            <p:sp>
              <p:nvSpPr>
                <p:cNvPr id="52321" name="Freeform 108"/>
                <p:cNvSpPr>
                  <a:spLocks/>
                </p:cNvSpPr>
                <p:nvPr/>
              </p:nvSpPr>
              <p:spPr bwMode="auto">
                <a:xfrm>
                  <a:off x="4167" y="1502"/>
                  <a:ext cx="214" cy="176"/>
                </a:xfrm>
                <a:custGeom>
                  <a:avLst/>
                  <a:gdLst>
                    <a:gd name="T0" fmla="*/ 21 w 214"/>
                    <a:gd name="T1" fmla="*/ 0 h 176"/>
                    <a:gd name="T2" fmla="*/ 13 w 214"/>
                    <a:gd name="T3" fmla="*/ 65 h 176"/>
                    <a:gd name="T4" fmla="*/ 0 w 214"/>
                    <a:gd name="T5" fmla="*/ 159 h 176"/>
                    <a:gd name="T6" fmla="*/ 62 w 214"/>
                    <a:gd name="T7" fmla="*/ 164 h 176"/>
                    <a:gd name="T8" fmla="*/ 206 w 214"/>
                    <a:gd name="T9" fmla="*/ 175 h 176"/>
                    <a:gd name="T10" fmla="*/ 213 w 214"/>
                    <a:gd name="T11" fmla="*/ 18 h 176"/>
                    <a:gd name="T12" fmla="*/ 21 w 214"/>
                    <a:gd name="T13" fmla="*/ 0 h 176"/>
                    <a:gd name="T14" fmla="*/ 0 60000 65536"/>
                    <a:gd name="T15" fmla="*/ 0 60000 65536"/>
                    <a:gd name="T16" fmla="*/ 0 60000 65536"/>
                    <a:gd name="T17" fmla="*/ 0 60000 65536"/>
                    <a:gd name="T18" fmla="*/ 0 60000 65536"/>
                    <a:gd name="T19" fmla="*/ 0 60000 65536"/>
                    <a:gd name="T20" fmla="*/ 0 60000 65536"/>
                    <a:gd name="T21" fmla="*/ 0 w 214"/>
                    <a:gd name="T22" fmla="*/ 0 h 176"/>
                    <a:gd name="T23" fmla="*/ 214 w 214"/>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176">
                      <a:moveTo>
                        <a:pt x="21" y="0"/>
                      </a:moveTo>
                      <a:lnTo>
                        <a:pt x="13" y="65"/>
                      </a:lnTo>
                      <a:lnTo>
                        <a:pt x="0" y="159"/>
                      </a:lnTo>
                      <a:lnTo>
                        <a:pt x="62" y="164"/>
                      </a:lnTo>
                      <a:lnTo>
                        <a:pt x="206" y="175"/>
                      </a:lnTo>
                      <a:lnTo>
                        <a:pt x="213" y="18"/>
                      </a:lnTo>
                      <a:lnTo>
                        <a:pt x="21" y="0"/>
                      </a:lnTo>
                    </a:path>
                  </a:pathLst>
                </a:custGeom>
                <a:solidFill>
                  <a:srgbClr val="F6BF69"/>
                </a:solidFill>
                <a:ln w="12700" cap="rnd">
                  <a:solidFill>
                    <a:srgbClr val="000000"/>
                  </a:solidFill>
                  <a:round/>
                  <a:headEnd/>
                  <a:tailEnd/>
                </a:ln>
              </p:spPr>
              <p:txBody>
                <a:bodyPr/>
                <a:lstStyle/>
                <a:p>
                  <a:pPr algn="ctr"/>
                  <a:endParaRPr lang="en-US" b="1"/>
                </a:p>
              </p:txBody>
            </p:sp>
            <p:sp>
              <p:nvSpPr>
                <p:cNvPr id="52322" name="Freeform 109"/>
                <p:cNvSpPr>
                  <a:spLocks/>
                </p:cNvSpPr>
                <p:nvPr/>
              </p:nvSpPr>
              <p:spPr bwMode="auto">
                <a:xfrm>
                  <a:off x="4210" y="1665"/>
                  <a:ext cx="223" cy="167"/>
                </a:xfrm>
                <a:custGeom>
                  <a:avLst/>
                  <a:gdLst>
                    <a:gd name="T0" fmla="*/ 19 w 223"/>
                    <a:gd name="T1" fmla="*/ 0 h 167"/>
                    <a:gd name="T2" fmla="*/ 7 w 223"/>
                    <a:gd name="T3" fmla="*/ 100 h 167"/>
                    <a:gd name="T4" fmla="*/ 0 w 223"/>
                    <a:gd name="T5" fmla="*/ 157 h 167"/>
                    <a:gd name="T6" fmla="*/ 111 w 223"/>
                    <a:gd name="T7" fmla="*/ 163 h 167"/>
                    <a:gd name="T8" fmla="*/ 217 w 223"/>
                    <a:gd name="T9" fmla="*/ 166 h 167"/>
                    <a:gd name="T10" fmla="*/ 220 w 223"/>
                    <a:gd name="T11" fmla="*/ 88 h 167"/>
                    <a:gd name="T12" fmla="*/ 222 w 223"/>
                    <a:gd name="T13" fmla="*/ 12 h 167"/>
                    <a:gd name="T14" fmla="*/ 161 w 223"/>
                    <a:gd name="T15" fmla="*/ 11 h 167"/>
                    <a:gd name="T16" fmla="*/ 19 w 223"/>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167"/>
                    <a:gd name="T29" fmla="*/ 223 w 223"/>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167">
                      <a:moveTo>
                        <a:pt x="19" y="0"/>
                      </a:moveTo>
                      <a:lnTo>
                        <a:pt x="7" y="100"/>
                      </a:lnTo>
                      <a:lnTo>
                        <a:pt x="0" y="157"/>
                      </a:lnTo>
                      <a:lnTo>
                        <a:pt x="111" y="163"/>
                      </a:lnTo>
                      <a:lnTo>
                        <a:pt x="217" y="166"/>
                      </a:lnTo>
                      <a:lnTo>
                        <a:pt x="220" y="88"/>
                      </a:lnTo>
                      <a:lnTo>
                        <a:pt x="222" y="12"/>
                      </a:lnTo>
                      <a:lnTo>
                        <a:pt x="161" y="11"/>
                      </a:lnTo>
                      <a:lnTo>
                        <a:pt x="19" y="0"/>
                      </a:lnTo>
                    </a:path>
                  </a:pathLst>
                </a:custGeom>
                <a:solidFill>
                  <a:srgbClr val="F6BF69"/>
                </a:solidFill>
                <a:ln w="12700" cap="rnd">
                  <a:solidFill>
                    <a:srgbClr val="000000"/>
                  </a:solidFill>
                  <a:round/>
                  <a:headEnd/>
                  <a:tailEnd/>
                </a:ln>
              </p:spPr>
              <p:txBody>
                <a:bodyPr/>
                <a:lstStyle/>
                <a:p>
                  <a:pPr algn="ctr"/>
                  <a:endParaRPr lang="en-US" b="1"/>
                </a:p>
              </p:txBody>
            </p:sp>
            <p:sp>
              <p:nvSpPr>
                <p:cNvPr id="52323" name="Freeform 110"/>
                <p:cNvSpPr>
                  <a:spLocks/>
                </p:cNvSpPr>
                <p:nvPr/>
              </p:nvSpPr>
              <p:spPr bwMode="auto">
                <a:xfrm>
                  <a:off x="4010" y="1805"/>
                  <a:ext cx="203" cy="224"/>
                </a:xfrm>
                <a:custGeom>
                  <a:avLst/>
                  <a:gdLst>
                    <a:gd name="T0" fmla="*/ 51 w 203"/>
                    <a:gd name="T1" fmla="*/ 0 h 224"/>
                    <a:gd name="T2" fmla="*/ 47 w 203"/>
                    <a:gd name="T3" fmla="*/ 29 h 224"/>
                    <a:gd name="T4" fmla="*/ 30 w 203"/>
                    <a:gd name="T5" fmla="*/ 26 h 224"/>
                    <a:gd name="T6" fmla="*/ 31 w 203"/>
                    <a:gd name="T7" fmla="*/ 63 h 224"/>
                    <a:gd name="T8" fmla="*/ 23 w 203"/>
                    <a:gd name="T9" fmla="*/ 71 h 224"/>
                    <a:gd name="T10" fmla="*/ 35 w 203"/>
                    <a:gd name="T11" fmla="*/ 94 h 224"/>
                    <a:gd name="T12" fmla="*/ 23 w 203"/>
                    <a:gd name="T13" fmla="*/ 104 h 224"/>
                    <a:gd name="T14" fmla="*/ 16 w 203"/>
                    <a:gd name="T15" fmla="*/ 120 h 224"/>
                    <a:gd name="T16" fmla="*/ 6 w 203"/>
                    <a:gd name="T17" fmla="*/ 136 h 224"/>
                    <a:gd name="T18" fmla="*/ 13 w 203"/>
                    <a:gd name="T19" fmla="*/ 146 h 224"/>
                    <a:gd name="T20" fmla="*/ 1 w 203"/>
                    <a:gd name="T21" fmla="*/ 150 h 224"/>
                    <a:gd name="T22" fmla="*/ 0 w 203"/>
                    <a:gd name="T23" fmla="*/ 165 h 224"/>
                    <a:gd name="T24" fmla="*/ 114 w 203"/>
                    <a:gd name="T25" fmla="*/ 222 h 224"/>
                    <a:gd name="T26" fmla="*/ 178 w 203"/>
                    <a:gd name="T27" fmla="*/ 223 h 224"/>
                    <a:gd name="T28" fmla="*/ 202 w 203"/>
                    <a:gd name="T29" fmla="*/ 17 h 224"/>
                    <a:gd name="T30" fmla="*/ 51 w 203"/>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224"/>
                    <a:gd name="T50" fmla="*/ 203 w 203"/>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224">
                      <a:moveTo>
                        <a:pt x="51" y="0"/>
                      </a:moveTo>
                      <a:lnTo>
                        <a:pt x="47" y="29"/>
                      </a:lnTo>
                      <a:lnTo>
                        <a:pt x="30" y="26"/>
                      </a:lnTo>
                      <a:lnTo>
                        <a:pt x="31" y="63"/>
                      </a:lnTo>
                      <a:lnTo>
                        <a:pt x="23" y="71"/>
                      </a:lnTo>
                      <a:lnTo>
                        <a:pt x="35" y="94"/>
                      </a:lnTo>
                      <a:lnTo>
                        <a:pt x="23" y="104"/>
                      </a:lnTo>
                      <a:lnTo>
                        <a:pt x="16" y="120"/>
                      </a:lnTo>
                      <a:lnTo>
                        <a:pt x="6" y="136"/>
                      </a:lnTo>
                      <a:lnTo>
                        <a:pt x="13" y="146"/>
                      </a:lnTo>
                      <a:lnTo>
                        <a:pt x="1" y="150"/>
                      </a:lnTo>
                      <a:lnTo>
                        <a:pt x="0" y="165"/>
                      </a:lnTo>
                      <a:lnTo>
                        <a:pt x="114" y="222"/>
                      </a:lnTo>
                      <a:lnTo>
                        <a:pt x="178" y="223"/>
                      </a:lnTo>
                      <a:lnTo>
                        <a:pt x="202" y="17"/>
                      </a:lnTo>
                      <a:lnTo>
                        <a:pt x="51" y="0"/>
                      </a:lnTo>
                    </a:path>
                  </a:pathLst>
                </a:custGeom>
                <a:solidFill>
                  <a:srgbClr val="F6BF69"/>
                </a:solidFill>
                <a:ln w="12700" cap="rnd">
                  <a:solidFill>
                    <a:srgbClr val="000000"/>
                  </a:solidFill>
                  <a:round/>
                  <a:headEnd/>
                  <a:tailEnd/>
                </a:ln>
              </p:spPr>
              <p:txBody>
                <a:bodyPr/>
                <a:lstStyle/>
                <a:p>
                  <a:pPr algn="ctr"/>
                  <a:endParaRPr lang="en-US" b="1"/>
                </a:p>
              </p:txBody>
            </p:sp>
            <p:sp>
              <p:nvSpPr>
                <p:cNvPr id="52324" name="Freeform 111"/>
                <p:cNvSpPr>
                  <a:spLocks/>
                </p:cNvSpPr>
                <p:nvPr/>
              </p:nvSpPr>
              <p:spPr bwMode="auto">
                <a:xfrm>
                  <a:off x="4185" y="1821"/>
                  <a:ext cx="215" cy="213"/>
                </a:xfrm>
                <a:custGeom>
                  <a:avLst/>
                  <a:gdLst>
                    <a:gd name="T0" fmla="*/ 26 w 215"/>
                    <a:gd name="T1" fmla="*/ 0 h 213"/>
                    <a:gd name="T2" fmla="*/ 214 w 215"/>
                    <a:gd name="T3" fmla="*/ 8 h 213"/>
                    <a:gd name="T4" fmla="*/ 205 w 215"/>
                    <a:gd name="T5" fmla="*/ 196 h 213"/>
                    <a:gd name="T6" fmla="*/ 144 w 215"/>
                    <a:gd name="T7" fmla="*/ 192 h 213"/>
                    <a:gd name="T8" fmla="*/ 87 w 215"/>
                    <a:gd name="T9" fmla="*/ 191 h 213"/>
                    <a:gd name="T10" fmla="*/ 87 w 215"/>
                    <a:gd name="T11" fmla="*/ 198 h 213"/>
                    <a:gd name="T12" fmla="*/ 39 w 215"/>
                    <a:gd name="T13" fmla="*/ 198 h 213"/>
                    <a:gd name="T14" fmla="*/ 36 w 215"/>
                    <a:gd name="T15" fmla="*/ 212 h 213"/>
                    <a:gd name="T16" fmla="*/ 0 w 215"/>
                    <a:gd name="T17" fmla="*/ 208 h 213"/>
                    <a:gd name="T18" fmla="*/ 20 w 215"/>
                    <a:gd name="T19" fmla="*/ 49 h 213"/>
                    <a:gd name="T20" fmla="*/ 26 w 215"/>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213"/>
                    <a:gd name="T35" fmla="*/ 215 w 215"/>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213">
                      <a:moveTo>
                        <a:pt x="26" y="0"/>
                      </a:moveTo>
                      <a:lnTo>
                        <a:pt x="214" y="8"/>
                      </a:lnTo>
                      <a:lnTo>
                        <a:pt x="205" y="196"/>
                      </a:lnTo>
                      <a:lnTo>
                        <a:pt x="144" y="192"/>
                      </a:lnTo>
                      <a:lnTo>
                        <a:pt x="87" y="191"/>
                      </a:lnTo>
                      <a:lnTo>
                        <a:pt x="87" y="198"/>
                      </a:lnTo>
                      <a:lnTo>
                        <a:pt x="39" y="198"/>
                      </a:lnTo>
                      <a:lnTo>
                        <a:pt x="36" y="212"/>
                      </a:lnTo>
                      <a:lnTo>
                        <a:pt x="0" y="208"/>
                      </a:lnTo>
                      <a:lnTo>
                        <a:pt x="20" y="49"/>
                      </a:lnTo>
                      <a:lnTo>
                        <a:pt x="26" y="0"/>
                      </a:lnTo>
                    </a:path>
                  </a:pathLst>
                </a:custGeom>
                <a:solidFill>
                  <a:srgbClr val="F6BF69"/>
                </a:solidFill>
                <a:ln w="12700" cap="rnd">
                  <a:solidFill>
                    <a:srgbClr val="000000"/>
                  </a:solidFill>
                  <a:round/>
                  <a:headEnd/>
                  <a:tailEnd/>
                </a:ln>
              </p:spPr>
              <p:txBody>
                <a:bodyPr/>
                <a:lstStyle/>
                <a:p>
                  <a:pPr algn="ctr"/>
                  <a:endParaRPr lang="en-US" b="1"/>
                </a:p>
              </p:txBody>
            </p:sp>
            <p:sp>
              <p:nvSpPr>
                <p:cNvPr id="52325" name="Freeform 112"/>
                <p:cNvSpPr>
                  <a:spLocks/>
                </p:cNvSpPr>
                <p:nvPr/>
              </p:nvSpPr>
              <p:spPr bwMode="auto">
                <a:xfrm>
                  <a:off x="4271" y="1852"/>
                  <a:ext cx="435" cy="403"/>
                </a:xfrm>
                <a:custGeom>
                  <a:avLst/>
                  <a:gdLst>
                    <a:gd name="T0" fmla="*/ 125 w 435"/>
                    <a:gd name="T1" fmla="*/ 0 h 403"/>
                    <a:gd name="T2" fmla="*/ 221 w 435"/>
                    <a:gd name="T3" fmla="*/ 3 h 403"/>
                    <a:gd name="T4" fmla="*/ 221 w 435"/>
                    <a:gd name="T5" fmla="*/ 76 h 403"/>
                    <a:gd name="T6" fmla="*/ 270 w 435"/>
                    <a:gd name="T7" fmla="*/ 96 h 403"/>
                    <a:gd name="T8" fmla="*/ 284 w 435"/>
                    <a:gd name="T9" fmla="*/ 89 h 403"/>
                    <a:gd name="T10" fmla="*/ 316 w 435"/>
                    <a:gd name="T11" fmla="*/ 105 h 403"/>
                    <a:gd name="T12" fmla="*/ 335 w 435"/>
                    <a:gd name="T13" fmla="*/ 104 h 403"/>
                    <a:gd name="T14" fmla="*/ 372 w 435"/>
                    <a:gd name="T15" fmla="*/ 88 h 403"/>
                    <a:gd name="T16" fmla="*/ 394 w 435"/>
                    <a:gd name="T17" fmla="*/ 103 h 403"/>
                    <a:gd name="T18" fmla="*/ 412 w 435"/>
                    <a:gd name="T19" fmla="*/ 107 h 403"/>
                    <a:gd name="T20" fmla="*/ 412 w 435"/>
                    <a:gd name="T21" fmla="*/ 167 h 403"/>
                    <a:gd name="T22" fmla="*/ 434 w 435"/>
                    <a:gd name="T23" fmla="*/ 204 h 403"/>
                    <a:gd name="T24" fmla="*/ 429 w 435"/>
                    <a:gd name="T25" fmla="*/ 255 h 403"/>
                    <a:gd name="T26" fmla="*/ 405 w 435"/>
                    <a:gd name="T27" fmla="*/ 275 h 403"/>
                    <a:gd name="T28" fmla="*/ 400 w 435"/>
                    <a:gd name="T29" fmla="*/ 256 h 403"/>
                    <a:gd name="T30" fmla="*/ 394 w 435"/>
                    <a:gd name="T31" fmla="*/ 265 h 403"/>
                    <a:gd name="T32" fmla="*/ 399 w 435"/>
                    <a:gd name="T33" fmla="*/ 277 h 403"/>
                    <a:gd name="T34" fmla="*/ 356 w 435"/>
                    <a:gd name="T35" fmla="*/ 307 h 403"/>
                    <a:gd name="T36" fmla="*/ 346 w 435"/>
                    <a:gd name="T37" fmla="*/ 309 h 403"/>
                    <a:gd name="T38" fmla="*/ 324 w 435"/>
                    <a:gd name="T39" fmla="*/ 324 h 403"/>
                    <a:gd name="T40" fmla="*/ 324 w 435"/>
                    <a:gd name="T41" fmla="*/ 332 h 403"/>
                    <a:gd name="T42" fmla="*/ 318 w 435"/>
                    <a:gd name="T43" fmla="*/ 334 h 403"/>
                    <a:gd name="T44" fmla="*/ 323 w 435"/>
                    <a:gd name="T45" fmla="*/ 344 h 403"/>
                    <a:gd name="T46" fmla="*/ 311 w 435"/>
                    <a:gd name="T47" fmla="*/ 359 h 403"/>
                    <a:gd name="T48" fmla="*/ 318 w 435"/>
                    <a:gd name="T49" fmla="*/ 381 h 403"/>
                    <a:gd name="T50" fmla="*/ 324 w 435"/>
                    <a:gd name="T51" fmla="*/ 389 h 403"/>
                    <a:gd name="T52" fmla="*/ 323 w 435"/>
                    <a:gd name="T53" fmla="*/ 402 h 403"/>
                    <a:gd name="T54" fmla="*/ 306 w 435"/>
                    <a:gd name="T55" fmla="*/ 402 h 403"/>
                    <a:gd name="T56" fmla="*/ 291 w 435"/>
                    <a:gd name="T57" fmla="*/ 395 h 403"/>
                    <a:gd name="T58" fmla="*/ 281 w 435"/>
                    <a:gd name="T59" fmla="*/ 397 h 403"/>
                    <a:gd name="T60" fmla="*/ 247 w 435"/>
                    <a:gd name="T61" fmla="*/ 385 h 403"/>
                    <a:gd name="T62" fmla="*/ 232 w 435"/>
                    <a:gd name="T63" fmla="*/ 339 h 403"/>
                    <a:gd name="T64" fmla="*/ 208 w 435"/>
                    <a:gd name="T65" fmla="*/ 317 h 403"/>
                    <a:gd name="T66" fmla="*/ 187 w 435"/>
                    <a:gd name="T67" fmla="*/ 277 h 403"/>
                    <a:gd name="T68" fmla="*/ 178 w 435"/>
                    <a:gd name="T69" fmla="*/ 273 h 403"/>
                    <a:gd name="T70" fmla="*/ 166 w 435"/>
                    <a:gd name="T71" fmla="*/ 263 h 403"/>
                    <a:gd name="T72" fmla="*/ 156 w 435"/>
                    <a:gd name="T73" fmla="*/ 263 h 403"/>
                    <a:gd name="T74" fmla="*/ 139 w 435"/>
                    <a:gd name="T75" fmla="*/ 259 h 403"/>
                    <a:gd name="T76" fmla="*/ 127 w 435"/>
                    <a:gd name="T77" fmla="*/ 263 h 403"/>
                    <a:gd name="T78" fmla="*/ 119 w 435"/>
                    <a:gd name="T79" fmla="*/ 283 h 403"/>
                    <a:gd name="T80" fmla="*/ 106 w 435"/>
                    <a:gd name="T81" fmla="*/ 286 h 403"/>
                    <a:gd name="T82" fmla="*/ 78 w 435"/>
                    <a:gd name="T83" fmla="*/ 270 h 403"/>
                    <a:gd name="T84" fmla="*/ 62 w 435"/>
                    <a:gd name="T85" fmla="*/ 251 h 403"/>
                    <a:gd name="T86" fmla="*/ 59 w 435"/>
                    <a:gd name="T87" fmla="*/ 228 h 403"/>
                    <a:gd name="T88" fmla="*/ 47 w 435"/>
                    <a:gd name="T89" fmla="*/ 213 h 403"/>
                    <a:gd name="T90" fmla="*/ 20 w 435"/>
                    <a:gd name="T91" fmla="*/ 191 h 403"/>
                    <a:gd name="T92" fmla="*/ 0 w 435"/>
                    <a:gd name="T93" fmla="*/ 168 h 403"/>
                    <a:gd name="T94" fmla="*/ 0 w 435"/>
                    <a:gd name="T95" fmla="*/ 158 h 403"/>
                    <a:gd name="T96" fmla="*/ 65 w 435"/>
                    <a:gd name="T97" fmla="*/ 159 h 403"/>
                    <a:gd name="T98" fmla="*/ 119 w 435"/>
                    <a:gd name="T99" fmla="*/ 163 h 403"/>
                    <a:gd name="T100" fmla="*/ 125 w 435"/>
                    <a:gd name="T101" fmla="*/ 0 h 4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403"/>
                    <a:gd name="T155" fmla="*/ 435 w 435"/>
                    <a:gd name="T156" fmla="*/ 403 h 4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403">
                      <a:moveTo>
                        <a:pt x="125" y="0"/>
                      </a:moveTo>
                      <a:lnTo>
                        <a:pt x="221" y="3"/>
                      </a:lnTo>
                      <a:lnTo>
                        <a:pt x="221" y="76"/>
                      </a:lnTo>
                      <a:lnTo>
                        <a:pt x="270" y="96"/>
                      </a:lnTo>
                      <a:lnTo>
                        <a:pt x="284" y="89"/>
                      </a:lnTo>
                      <a:lnTo>
                        <a:pt x="316" y="105"/>
                      </a:lnTo>
                      <a:lnTo>
                        <a:pt x="335" y="104"/>
                      </a:lnTo>
                      <a:lnTo>
                        <a:pt x="372" y="88"/>
                      </a:lnTo>
                      <a:lnTo>
                        <a:pt x="394" y="103"/>
                      </a:lnTo>
                      <a:lnTo>
                        <a:pt x="412" y="107"/>
                      </a:lnTo>
                      <a:lnTo>
                        <a:pt x="412" y="167"/>
                      </a:lnTo>
                      <a:lnTo>
                        <a:pt x="434" y="204"/>
                      </a:lnTo>
                      <a:lnTo>
                        <a:pt x="429" y="255"/>
                      </a:lnTo>
                      <a:lnTo>
                        <a:pt x="405" y="275"/>
                      </a:lnTo>
                      <a:lnTo>
                        <a:pt x="400" y="256"/>
                      </a:lnTo>
                      <a:lnTo>
                        <a:pt x="394" y="265"/>
                      </a:lnTo>
                      <a:lnTo>
                        <a:pt x="399" y="277"/>
                      </a:lnTo>
                      <a:lnTo>
                        <a:pt x="356" y="307"/>
                      </a:lnTo>
                      <a:lnTo>
                        <a:pt x="346" y="309"/>
                      </a:lnTo>
                      <a:lnTo>
                        <a:pt x="324" y="324"/>
                      </a:lnTo>
                      <a:lnTo>
                        <a:pt x="324" y="332"/>
                      </a:lnTo>
                      <a:lnTo>
                        <a:pt x="318" y="334"/>
                      </a:lnTo>
                      <a:lnTo>
                        <a:pt x="323" y="344"/>
                      </a:lnTo>
                      <a:lnTo>
                        <a:pt x="311" y="359"/>
                      </a:lnTo>
                      <a:lnTo>
                        <a:pt x="318" y="381"/>
                      </a:lnTo>
                      <a:lnTo>
                        <a:pt x="324" y="389"/>
                      </a:lnTo>
                      <a:lnTo>
                        <a:pt x="323" y="402"/>
                      </a:lnTo>
                      <a:lnTo>
                        <a:pt x="306" y="402"/>
                      </a:lnTo>
                      <a:lnTo>
                        <a:pt x="291" y="395"/>
                      </a:lnTo>
                      <a:lnTo>
                        <a:pt x="281" y="397"/>
                      </a:lnTo>
                      <a:lnTo>
                        <a:pt x="247" y="385"/>
                      </a:lnTo>
                      <a:lnTo>
                        <a:pt x="232" y="339"/>
                      </a:lnTo>
                      <a:lnTo>
                        <a:pt x="208" y="317"/>
                      </a:lnTo>
                      <a:lnTo>
                        <a:pt x="187" y="277"/>
                      </a:lnTo>
                      <a:lnTo>
                        <a:pt x="178" y="273"/>
                      </a:lnTo>
                      <a:lnTo>
                        <a:pt x="166" y="263"/>
                      </a:lnTo>
                      <a:lnTo>
                        <a:pt x="156" y="263"/>
                      </a:lnTo>
                      <a:lnTo>
                        <a:pt x="139" y="259"/>
                      </a:lnTo>
                      <a:lnTo>
                        <a:pt x="127" y="263"/>
                      </a:lnTo>
                      <a:lnTo>
                        <a:pt x="119" y="283"/>
                      </a:lnTo>
                      <a:lnTo>
                        <a:pt x="106" y="286"/>
                      </a:lnTo>
                      <a:lnTo>
                        <a:pt x="78" y="270"/>
                      </a:lnTo>
                      <a:lnTo>
                        <a:pt x="62" y="251"/>
                      </a:lnTo>
                      <a:lnTo>
                        <a:pt x="59" y="228"/>
                      </a:lnTo>
                      <a:lnTo>
                        <a:pt x="47" y="213"/>
                      </a:lnTo>
                      <a:lnTo>
                        <a:pt x="20" y="191"/>
                      </a:lnTo>
                      <a:lnTo>
                        <a:pt x="0" y="168"/>
                      </a:lnTo>
                      <a:lnTo>
                        <a:pt x="0" y="158"/>
                      </a:lnTo>
                      <a:lnTo>
                        <a:pt x="65" y="159"/>
                      </a:lnTo>
                      <a:lnTo>
                        <a:pt x="119" y="163"/>
                      </a:lnTo>
                      <a:lnTo>
                        <a:pt x="125" y="0"/>
                      </a:lnTo>
                    </a:path>
                  </a:pathLst>
                </a:custGeom>
                <a:solidFill>
                  <a:srgbClr val="F6BF69"/>
                </a:solidFill>
                <a:ln w="12700" cap="rnd">
                  <a:solidFill>
                    <a:srgbClr val="000000"/>
                  </a:solidFill>
                  <a:round/>
                  <a:headEnd/>
                  <a:tailEnd/>
                </a:ln>
              </p:spPr>
              <p:txBody>
                <a:bodyPr/>
                <a:lstStyle/>
                <a:p>
                  <a:pPr algn="ctr"/>
                  <a:endParaRPr lang="en-US" b="1"/>
                </a:p>
              </p:txBody>
            </p:sp>
            <p:sp>
              <p:nvSpPr>
                <p:cNvPr id="52326" name="Freeform 113"/>
                <p:cNvSpPr>
                  <a:spLocks/>
                </p:cNvSpPr>
                <p:nvPr/>
              </p:nvSpPr>
              <p:spPr bwMode="auto">
                <a:xfrm>
                  <a:off x="4380" y="1362"/>
                  <a:ext cx="211" cy="123"/>
                </a:xfrm>
                <a:custGeom>
                  <a:avLst/>
                  <a:gdLst>
                    <a:gd name="T0" fmla="*/ 1 w 211"/>
                    <a:gd name="T1" fmla="*/ 0 h 123"/>
                    <a:gd name="T2" fmla="*/ 176 w 211"/>
                    <a:gd name="T3" fmla="*/ 4 h 123"/>
                    <a:gd name="T4" fmla="*/ 189 w 211"/>
                    <a:gd name="T5" fmla="*/ 40 h 123"/>
                    <a:gd name="T6" fmla="*/ 202 w 211"/>
                    <a:gd name="T7" fmla="*/ 67 h 123"/>
                    <a:gd name="T8" fmla="*/ 210 w 211"/>
                    <a:gd name="T9" fmla="*/ 112 h 123"/>
                    <a:gd name="T10" fmla="*/ 205 w 211"/>
                    <a:gd name="T11" fmla="*/ 122 h 123"/>
                    <a:gd name="T12" fmla="*/ 140 w 211"/>
                    <a:gd name="T13" fmla="*/ 120 h 123"/>
                    <a:gd name="T14" fmla="*/ 0 w 211"/>
                    <a:gd name="T15" fmla="*/ 118 h 123"/>
                    <a:gd name="T16" fmla="*/ 1 w 21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123"/>
                    <a:gd name="T29" fmla="*/ 211 w 21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123">
                      <a:moveTo>
                        <a:pt x="1" y="0"/>
                      </a:moveTo>
                      <a:lnTo>
                        <a:pt x="176" y="4"/>
                      </a:lnTo>
                      <a:lnTo>
                        <a:pt x="189" y="40"/>
                      </a:lnTo>
                      <a:lnTo>
                        <a:pt x="202" y="67"/>
                      </a:lnTo>
                      <a:lnTo>
                        <a:pt x="210" y="112"/>
                      </a:lnTo>
                      <a:lnTo>
                        <a:pt x="205" y="122"/>
                      </a:lnTo>
                      <a:lnTo>
                        <a:pt x="140" y="120"/>
                      </a:lnTo>
                      <a:lnTo>
                        <a:pt x="0" y="118"/>
                      </a:lnTo>
                      <a:lnTo>
                        <a:pt x="1" y="0"/>
                      </a:lnTo>
                    </a:path>
                  </a:pathLst>
                </a:custGeom>
                <a:solidFill>
                  <a:srgbClr val="F6BF69"/>
                </a:solidFill>
                <a:ln w="12700" cap="rnd">
                  <a:solidFill>
                    <a:srgbClr val="000000"/>
                  </a:solidFill>
                  <a:round/>
                  <a:headEnd/>
                  <a:tailEnd/>
                </a:ln>
              </p:spPr>
              <p:txBody>
                <a:bodyPr/>
                <a:lstStyle/>
                <a:p>
                  <a:pPr algn="ctr"/>
                  <a:endParaRPr lang="en-US" b="1"/>
                </a:p>
              </p:txBody>
            </p:sp>
            <p:sp>
              <p:nvSpPr>
                <p:cNvPr id="52327" name="Freeform 114"/>
                <p:cNvSpPr>
                  <a:spLocks/>
                </p:cNvSpPr>
                <p:nvPr/>
              </p:nvSpPr>
              <p:spPr bwMode="auto">
                <a:xfrm>
                  <a:off x="4374" y="1479"/>
                  <a:ext cx="222" cy="145"/>
                </a:xfrm>
                <a:custGeom>
                  <a:avLst/>
                  <a:gdLst>
                    <a:gd name="T0" fmla="*/ 4 w 222"/>
                    <a:gd name="T1" fmla="*/ 0 h 145"/>
                    <a:gd name="T2" fmla="*/ 3 w 222"/>
                    <a:gd name="T3" fmla="*/ 56 h 145"/>
                    <a:gd name="T4" fmla="*/ 0 w 222"/>
                    <a:gd name="T5" fmla="*/ 121 h 145"/>
                    <a:gd name="T6" fmla="*/ 161 w 222"/>
                    <a:gd name="T7" fmla="*/ 124 h 145"/>
                    <a:gd name="T8" fmla="*/ 177 w 222"/>
                    <a:gd name="T9" fmla="*/ 133 h 145"/>
                    <a:gd name="T10" fmla="*/ 189 w 222"/>
                    <a:gd name="T11" fmla="*/ 120 h 145"/>
                    <a:gd name="T12" fmla="*/ 221 w 222"/>
                    <a:gd name="T13" fmla="*/ 144 h 145"/>
                    <a:gd name="T14" fmla="*/ 216 w 222"/>
                    <a:gd name="T15" fmla="*/ 119 h 145"/>
                    <a:gd name="T16" fmla="*/ 219 w 222"/>
                    <a:gd name="T17" fmla="*/ 100 h 145"/>
                    <a:gd name="T18" fmla="*/ 221 w 222"/>
                    <a:gd name="T19" fmla="*/ 34 h 145"/>
                    <a:gd name="T20" fmla="*/ 207 w 222"/>
                    <a:gd name="T21" fmla="*/ 20 h 145"/>
                    <a:gd name="T22" fmla="*/ 213 w 222"/>
                    <a:gd name="T23" fmla="*/ 2 h 145"/>
                    <a:gd name="T24" fmla="*/ 107 w 222"/>
                    <a:gd name="T25" fmla="*/ 2 h 145"/>
                    <a:gd name="T26" fmla="*/ 4 w 222"/>
                    <a:gd name="T27" fmla="*/ 0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2"/>
                    <a:gd name="T43" fmla="*/ 0 h 145"/>
                    <a:gd name="T44" fmla="*/ 222 w 222"/>
                    <a:gd name="T45" fmla="*/ 145 h 1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2" h="145">
                      <a:moveTo>
                        <a:pt x="4" y="0"/>
                      </a:moveTo>
                      <a:lnTo>
                        <a:pt x="3" y="56"/>
                      </a:lnTo>
                      <a:lnTo>
                        <a:pt x="0" y="121"/>
                      </a:lnTo>
                      <a:lnTo>
                        <a:pt x="161" y="124"/>
                      </a:lnTo>
                      <a:lnTo>
                        <a:pt x="177" y="133"/>
                      </a:lnTo>
                      <a:lnTo>
                        <a:pt x="189" y="120"/>
                      </a:lnTo>
                      <a:lnTo>
                        <a:pt x="221" y="144"/>
                      </a:lnTo>
                      <a:lnTo>
                        <a:pt x="216" y="119"/>
                      </a:lnTo>
                      <a:lnTo>
                        <a:pt x="219" y="100"/>
                      </a:lnTo>
                      <a:lnTo>
                        <a:pt x="221" y="34"/>
                      </a:lnTo>
                      <a:lnTo>
                        <a:pt x="207" y="20"/>
                      </a:lnTo>
                      <a:lnTo>
                        <a:pt x="213" y="2"/>
                      </a:lnTo>
                      <a:lnTo>
                        <a:pt x="107" y="2"/>
                      </a:lnTo>
                      <a:lnTo>
                        <a:pt x="4" y="0"/>
                      </a:lnTo>
                    </a:path>
                  </a:pathLst>
                </a:custGeom>
                <a:solidFill>
                  <a:srgbClr val="F6BF69"/>
                </a:solidFill>
                <a:ln w="12700" cap="rnd">
                  <a:solidFill>
                    <a:srgbClr val="000000"/>
                  </a:solidFill>
                  <a:round/>
                  <a:headEnd/>
                  <a:tailEnd/>
                </a:ln>
              </p:spPr>
              <p:txBody>
                <a:bodyPr/>
                <a:lstStyle/>
                <a:p>
                  <a:pPr algn="ctr"/>
                  <a:endParaRPr lang="en-US" b="1"/>
                </a:p>
              </p:txBody>
            </p:sp>
            <p:sp>
              <p:nvSpPr>
                <p:cNvPr id="52328" name="Freeform 115"/>
                <p:cNvSpPr>
                  <a:spLocks/>
                </p:cNvSpPr>
                <p:nvPr/>
              </p:nvSpPr>
              <p:spPr bwMode="auto">
                <a:xfrm>
                  <a:off x="4371" y="1599"/>
                  <a:ext cx="263" cy="119"/>
                </a:xfrm>
                <a:custGeom>
                  <a:avLst/>
                  <a:gdLst>
                    <a:gd name="T0" fmla="*/ 3 w 263"/>
                    <a:gd name="T1" fmla="*/ 0 h 119"/>
                    <a:gd name="T2" fmla="*/ 0 w 263"/>
                    <a:gd name="T3" fmla="*/ 78 h 119"/>
                    <a:gd name="T4" fmla="*/ 59 w 263"/>
                    <a:gd name="T5" fmla="*/ 80 h 119"/>
                    <a:gd name="T6" fmla="*/ 58 w 263"/>
                    <a:gd name="T7" fmla="*/ 118 h 119"/>
                    <a:gd name="T8" fmla="*/ 138 w 263"/>
                    <a:gd name="T9" fmla="*/ 117 h 119"/>
                    <a:gd name="T10" fmla="*/ 210 w 263"/>
                    <a:gd name="T11" fmla="*/ 116 h 119"/>
                    <a:gd name="T12" fmla="*/ 262 w 263"/>
                    <a:gd name="T13" fmla="*/ 117 h 119"/>
                    <a:gd name="T14" fmla="*/ 246 w 263"/>
                    <a:gd name="T15" fmla="*/ 84 h 119"/>
                    <a:gd name="T16" fmla="*/ 234 w 263"/>
                    <a:gd name="T17" fmla="*/ 53 h 119"/>
                    <a:gd name="T18" fmla="*/ 222 w 263"/>
                    <a:gd name="T19" fmla="*/ 21 h 119"/>
                    <a:gd name="T20" fmla="*/ 192 w 263"/>
                    <a:gd name="T21" fmla="*/ 1 h 119"/>
                    <a:gd name="T22" fmla="*/ 179 w 263"/>
                    <a:gd name="T23" fmla="*/ 12 h 119"/>
                    <a:gd name="T24" fmla="*/ 162 w 263"/>
                    <a:gd name="T25" fmla="*/ 4 h 119"/>
                    <a:gd name="T26" fmla="*/ 91 w 263"/>
                    <a:gd name="T27" fmla="*/ 2 h 119"/>
                    <a:gd name="T28" fmla="*/ 3 w 263"/>
                    <a:gd name="T29" fmla="*/ 0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3"/>
                    <a:gd name="T46" fmla="*/ 0 h 119"/>
                    <a:gd name="T47" fmla="*/ 263 w 263"/>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3" h="119">
                      <a:moveTo>
                        <a:pt x="3" y="0"/>
                      </a:moveTo>
                      <a:lnTo>
                        <a:pt x="0" y="78"/>
                      </a:lnTo>
                      <a:lnTo>
                        <a:pt x="59" y="80"/>
                      </a:lnTo>
                      <a:lnTo>
                        <a:pt x="58" y="118"/>
                      </a:lnTo>
                      <a:lnTo>
                        <a:pt x="138" y="117"/>
                      </a:lnTo>
                      <a:lnTo>
                        <a:pt x="210" y="116"/>
                      </a:lnTo>
                      <a:lnTo>
                        <a:pt x="262" y="117"/>
                      </a:lnTo>
                      <a:lnTo>
                        <a:pt x="246" y="84"/>
                      </a:lnTo>
                      <a:lnTo>
                        <a:pt x="234" y="53"/>
                      </a:lnTo>
                      <a:lnTo>
                        <a:pt x="222" y="21"/>
                      </a:lnTo>
                      <a:lnTo>
                        <a:pt x="192" y="1"/>
                      </a:lnTo>
                      <a:lnTo>
                        <a:pt x="179" y="12"/>
                      </a:lnTo>
                      <a:lnTo>
                        <a:pt x="162" y="4"/>
                      </a:lnTo>
                      <a:lnTo>
                        <a:pt x="91" y="2"/>
                      </a:lnTo>
                      <a:lnTo>
                        <a:pt x="3" y="0"/>
                      </a:lnTo>
                    </a:path>
                  </a:pathLst>
                </a:custGeom>
                <a:solidFill>
                  <a:srgbClr val="F6BF69"/>
                </a:solidFill>
                <a:ln w="12700" cap="rnd">
                  <a:solidFill>
                    <a:srgbClr val="000000"/>
                  </a:solidFill>
                  <a:round/>
                  <a:headEnd/>
                  <a:tailEnd/>
                </a:ln>
              </p:spPr>
              <p:txBody>
                <a:bodyPr/>
                <a:lstStyle/>
                <a:p>
                  <a:pPr algn="ctr"/>
                  <a:endParaRPr lang="en-US" b="1"/>
                </a:p>
              </p:txBody>
            </p:sp>
            <p:sp>
              <p:nvSpPr>
                <p:cNvPr id="52329" name="Freeform 116"/>
                <p:cNvSpPr>
                  <a:spLocks/>
                </p:cNvSpPr>
                <p:nvPr/>
              </p:nvSpPr>
              <p:spPr bwMode="auto">
                <a:xfrm>
                  <a:off x="4427" y="1714"/>
                  <a:ext cx="232" cy="119"/>
                </a:xfrm>
                <a:custGeom>
                  <a:avLst/>
                  <a:gdLst>
                    <a:gd name="T0" fmla="*/ 2 w 232"/>
                    <a:gd name="T1" fmla="*/ 1 h 119"/>
                    <a:gd name="T2" fmla="*/ 2 w 232"/>
                    <a:gd name="T3" fmla="*/ 69 h 119"/>
                    <a:gd name="T4" fmla="*/ 0 w 232"/>
                    <a:gd name="T5" fmla="*/ 117 h 119"/>
                    <a:gd name="T6" fmla="*/ 231 w 232"/>
                    <a:gd name="T7" fmla="*/ 118 h 119"/>
                    <a:gd name="T8" fmla="*/ 226 w 232"/>
                    <a:gd name="T9" fmla="*/ 56 h 119"/>
                    <a:gd name="T10" fmla="*/ 226 w 232"/>
                    <a:gd name="T11" fmla="*/ 33 h 119"/>
                    <a:gd name="T12" fmla="*/ 208 w 232"/>
                    <a:gd name="T13" fmla="*/ 19 h 119"/>
                    <a:gd name="T14" fmla="*/ 214 w 232"/>
                    <a:gd name="T15" fmla="*/ 7 h 119"/>
                    <a:gd name="T16" fmla="*/ 206 w 232"/>
                    <a:gd name="T17" fmla="*/ 0 h 119"/>
                    <a:gd name="T18" fmla="*/ 101 w 232"/>
                    <a:gd name="T19" fmla="*/ 1 h 119"/>
                    <a:gd name="T20" fmla="*/ 2 w 232"/>
                    <a:gd name="T21" fmla="*/ 1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2"/>
                    <a:gd name="T34" fmla="*/ 0 h 119"/>
                    <a:gd name="T35" fmla="*/ 232 w 232"/>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2" h="119">
                      <a:moveTo>
                        <a:pt x="2" y="1"/>
                      </a:moveTo>
                      <a:lnTo>
                        <a:pt x="2" y="69"/>
                      </a:lnTo>
                      <a:lnTo>
                        <a:pt x="0" y="117"/>
                      </a:lnTo>
                      <a:lnTo>
                        <a:pt x="231" y="118"/>
                      </a:lnTo>
                      <a:lnTo>
                        <a:pt x="226" y="56"/>
                      </a:lnTo>
                      <a:lnTo>
                        <a:pt x="226" y="33"/>
                      </a:lnTo>
                      <a:lnTo>
                        <a:pt x="208" y="19"/>
                      </a:lnTo>
                      <a:lnTo>
                        <a:pt x="214" y="7"/>
                      </a:lnTo>
                      <a:lnTo>
                        <a:pt x="206" y="0"/>
                      </a:lnTo>
                      <a:lnTo>
                        <a:pt x="101" y="1"/>
                      </a:lnTo>
                      <a:lnTo>
                        <a:pt x="2" y="1"/>
                      </a:lnTo>
                    </a:path>
                  </a:pathLst>
                </a:custGeom>
                <a:solidFill>
                  <a:srgbClr val="F6BF69"/>
                </a:solidFill>
                <a:ln w="12700" cap="rnd">
                  <a:solidFill>
                    <a:srgbClr val="000000"/>
                  </a:solidFill>
                  <a:round/>
                  <a:headEnd/>
                  <a:tailEnd/>
                </a:ln>
              </p:spPr>
              <p:txBody>
                <a:bodyPr/>
                <a:lstStyle/>
                <a:p>
                  <a:pPr algn="ctr"/>
                  <a:endParaRPr lang="en-US" b="1"/>
                </a:p>
              </p:txBody>
            </p:sp>
            <p:sp>
              <p:nvSpPr>
                <p:cNvPr id="52330" name="Freeform 117"/>
                <p:cNvSpPr>
                  <a:spLocks/>
                </p:cNvSpPr>
                <p:nvPr/>
              </p:nvSpPr>
              <p:spPr bwMode="auto">
                <a:xfrm>
                  <a:off x="4396" y="1829"/>
                  <a:ext cx="270" cy="130"/>
                </a:xfrm>
                <a:custGeom>
                  <a:avLst/>
                  <a:gdLst>
                    <a:gd name="T0" fmla="*/ 2 w 270"/>
                    <a:gd name="T1" fmla="*/ 0 h 130"/>
                    <a:gd name="T2" fmla="*/ 0 w 270"/>
                    <a:gd name="T3" fmla="*/ 23 h 130"/>
                    <a:gd name="T4" fmla="*/ 96 w 270"/>
                    <a:gd name="T5" fmla="*/ 26 h 130"/>
                    <a:gd name="T6" fmla="*/ 96 w 270"/>
                    <a:gd name="T7" fmla="*/ 100 h 130"/>
                    <a:gd name="T8" fmla="*/ 145 w 270"/>
                    <a:gd name="T9" fmla="*/ 120 h 130"/>
                    <a:gd name="T10" fmla="*/ 159 w 270"/>
                    <a:gd name="T11" fmla="*/ 113 h 130"/>
                    <a:gd name="T12" fmla="*/ 190 w 270"/>
                    <a:gd name="T13" fmla="*/ 129 h 130"/>
                    <a:gd name="T14" fmla="*/ 210 w 270"/>
                    <a:gd name="T15" fmla="*/ 128 h 130"/>
                    <a:gd name="T16" fmla="*/ 247 w 270"/>
                    <a:gd name="T17" fmla="*/ 113 h 130"/>
                    <a:gd name="T18" fmla="*/ 269 w 270"/>
                    <a:gd name="T19" fmla="*/ 128 h 130"/>
                    <a:gd name="T20" fmla="*/ 269 w 270"/>
                    <a:gd name="T21" fmla="*/ 48 h 130"/>
                    <a:gd name="T22" fmla="*/ 262 w 270"/>
                    <a:gd name="T23" fmla="*/ 2 h 130"/>
                    <a:gd name="T24" fmla="*/ 2 w 270"/>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130"/>
                    <a:gd name="T41" fmla="*/ 270 w 270"/>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130">
                      <a:moveTo>
                        <a:pt x="2" y="0"/>
                      </a:moveTo>
                      <a:lnTo>
                        <a:pt x="0" y="23"/>
                      </a:lnTo>
                      <a:lnTo>
                        <a:pt x="96" y="26"/>
                      </a:lnTo>
                      <a:lnTo>
                        <a:pt x="96" y="100"/>
                      </a:lnTo>
                      <a:lnTo>
                        <a:pt x="145" y="120"/>
                      </a:lnTo>
                      <a:lnTo>
                        <a:pt x="159" y="113"/>
                      </a:lnTo>
                      <a:lnTo>
                        <a:pt x="190" y="129"/>
                      </a:lnTo>
                      <a:lnTo>
                        <a:pt x="210" y="128"/>
                      </a:lnTo>
                      <a:lnTo>
                        <a:pt x="247" y="113"/>
                      </a:lnTo>
                      <a:lnTo>
                        <a:pt x="269" y="128"/>
                      </a:lnTo>
                      <a:lnTo>
                        <a:pt x="269" y="48"/>
                      </a:lnTo>
                      <a:lnTo>
                        <a:pt x="262" y="2"/>
                      </a:lnTo>
                      <a:lnTo>
                        <a:pt x="2" y="0"/>
                      </a:lnTo>
                    </a:path>
                  </a:pathLst>
                </a:custGeom>
                <a:solidFill>
                  <a:srgbClr val="F6BF69"/>
                </a:solidFill>
                <a:ln w="12700" cap="rnd">
                  <a:solidFill>
                    <a:srgbClr val="000000"/>
                  </a:solidFill>
                  <a:round/>
                  <a:headEnd/>
                  <a:tailEnd/>
                </a:ln>
              </p:spPr>
              <p:txBody>
                <a:bodyPr/>
                <a:lstStyle/>
                <a:p>
                  <a:pPr algn="ctr"/>
                  <a:endParaRPr lang="en-US" b="1"/>
                </a:p>
              </p:txBody>
            </p:sp>
            <p:sp>
              <p:nvSpPr>
                <p:cNvPr id="52331" name="Freeform 118"/>
                <p:cNvSpPr>
                  <a:spLocks/>
                </p:cNvSpPr>
                <p:nvPr/>
              </p:nvSpPr>
              <p:spPr bwMode="auto">
                <a:xfrm>
                  <a:off x="4660" y="1835"/>
                  <a:ext cx="152" cy="142"/>
                </a:xfrm>
                <a:custGeom>
                  <a:avLst/>
                  <a:gdLst>
                    <a:gd name="T0" fmla="*/ 0 w 152"/>
                    <a:gd name="T1" fmla="*/ 13 h 142"/>
                    <a:gd name="T2" fmla="*/ 60 w 152"/>
                    <a:gd name="T3" fmla="*/ 6 h 142"/>
                    <a:gd name="T4" fmla="*/ 133 w 152"/>
                    <a:gd name="T5" fmla="*/ 0 h 142"/>
                    <a:gd name="T6" fmla="*/ 129 w 152"/>
                    <a:gd name="T7" fmla="*/ 19 h 142"/>
                    <a:gd name="T8" fmla="*/ 145 w 152"/>
                    <a:gd name="T9" fmla="*/ 15 h 142"/>
                    <a:gd name="T10" fmla="*/ 151 w 152"/>
                    <a:gd name="T11" fmla="*/ 27 h 142"/>
                    <a:gd name="T12" fmla="*/ 134 w 152"/>
                    <a:gd name="T13" fmla="*/ 38 h 142"/>
                    <a:gd name="T14" fmla="*/ 138 w 152"/>
                    <a:gd name="T15" fmla="*/ 58 h 142"/>
                    <a:gd name="T16" fmla="*/ 121 w 152"/>
                    <a:gd name="T17" fmla="*/ 90 h 142"/>
                    <a:gd name="T18" fmla="*/ 108 w 152"/>
                    <a:gd name="T19" fmla="*/ 111 h 142"/>
                    <a:gd name="T20" fmla="*/ 115 w 152"/>
                    <a:gd name="T21" fmla="*/ 136 h 142"/>
                    <a:gd name="T22" fmla="*/ 22 w 152"/>
                    <a:gd name="T23" fmla="*/ 141 h 142"/>
                    <a:gd name="T24" fmla="*/ 21 w 152"/>
                    <a:gd name="T25" fmla="*/ 125 h 142"/>
                    <a:gd name="T26" fmla="*/ 3 w 152"/>
                    <a:gd name="T27" fmla="*/ 122 h 142"/>
                    <a:gd name="T28" fmla="*/ 3 w 152"/>
                    <a:gd name="T29" fmla="*/ 38 h 142"/>
                    <a:gd name="T30" fmla="*/ 0 w 152"/>
                    <a:gd name="T31" fmla="*/ 13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42"/>
                    <a:gd name="T50" fmla="*/ 152 w 152"/>
                    <a:gd name="T51" fmla="*/ 142 h 1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42">
                      <a:moveTo>
                        <a:pt x="0" y="13"/>
                      </a:moveTo>
                      <a:lnTo>
                        <a:pt x="60" y="6"/>
                      </a:lnTo>
                      <a:lnTo>
                        <a:pt x="133" y="0"/>
                      </a:lnTo>
                      <a:lnTo>
                        <a:pt x="129" y="19"/>
                      </a:lnTo>
                      <a:lnTo>
                        <a:pt x="145" y="15"/>
                      </a:lnTo>
                      <a:lnTo>
                        <a:pt x="151" y="27"/>
                      </a:lnTo>
                      <a:lnTo>
                        <a:pt x="134" y="38"/>
                      </a:lnTo>
                      <a:lnTo>
                        <a:pt x="138" y="58"/>
                      </a:lnTo>
                      <a:lnTo>
                        <a:pt x="121" y="90"/>
                      </a:lnTo>
                      <a:lnTo>
                        <a:pt x="108" y="111"/>
                      </a:lnTo>
                      <a:lnTo>
                        <a:pt x="115" y="136"/>
                      </a:lnTo>
                      <a:lnTo>
                        <a:pt x="22" y="141"/>
                      </a:lnTo>
                      <a:lnTo>
                        <a:pt x="21" y="125"/>
                      </a:lnTo>
                      <a:lnTo>
                        <a:pt x="3" y="122"/>
                      </a:lnTo>
                      <a:lnTo>
                        <a:pt x="3" y="38"/>
                      </a:lnTo>
                      <a:lnTo>
                        <a:pt x="0" y="13"/>
                      </a:lnTo>
                    </a:path>
                  </a:pathLst>
                </a:custGeom>
                <a:solidFill>
                  <a:srgbClr val="F6BF69"/>
                </a:solidFill>
                <a:ln w="12700" cap="rnd">
                  <a:solidFill>
                    <a:srgbClr val="000000"/>
                  </a:solidFill>
                  <a:round/>
                  <a:headEnd/>
                  <a:tailEnd/>
                </a:ln>
              </p:spPr>
              <p:txBody>
                <a:bodyPr/>
                <a:lstStyle/>
                <a:p>
                  <a:pPr algn="ctr"/>
                  <a:endParaRPr lang="en-US" b="1"/>
                </a:p>
              </p:txBody>
            </p:sp>
            <p:sp>
              <p:nvSpPr>
                <p:cNvPr id="52332" name="Freeform 119"/>
                <p:cNvSpPr>
                  <a:spLocks/>
                </p:cNvSpPr>
                <p:nvPr/>
              </p:nvSpPr>
              <p:spPr bwMode="auto">
                <a:xfrm>
                  <a:off x="4682" y="1971"/>
                  <a:ext cx="185" cy="148"/>
                </a:xfrm>
                <a:custGeom>
                  <a:avLst/>
                  <a:gdLst>
                    <a:gd name="T0" fmla="*/ 0 w 185"/>
                    <a:gd name="T1" fmla="*/ 3 h 148"/>
                    <a:gd name="T2" fmla="*/ 92 w 185"/>
                    <a:gd name="T3" fmla="*/ 0 h 148"/>
                    <a:gd name="T4" fmla="*/ 108 w 185"/>
                    <a:gd name="T5" fmla="*/ 30 h 148"/>
                    <a:gd name="T6" fmla="*/ 94 w 185"/>
                    <a:gd name="T7" fmla="*/ 66 h 148"/>
                    <a:gd name="T8" fmla="*/ 90 w 185"/>
                    <a:gd name="T9" fmla="*/ 82 h 148"/>
                    <a:gd name="T10" fmla="*/ 151 w 185"/>
                    <a:gd name="T11" fmla="*/ 75 h 148"/>
                    <a:gd name="T12" fmla="*/ 155 w 185"/>
                    <a:gd name="T13" fmla="*/ 99 h 148"/>
                    <a:gd name="T14" fmla="*/ 137 w 185"/>
                    <a:gd name="T15" fmla="*/ 97 h 148"/>
                    <a:gd name="T16" fmla="*/ 128 w 185"/>
                    <a:gd name="T17" fmla="*/ 107 h 148"/>
                    <a:gd name="T18" fmla="*/ 138 w 185"/>
                    <a:gd name="T19" fmla="*/ 113 h 148"/>
                    <a:gd name="T20" fmla="*/ 155 w 185"/>
                    <a:gd name="T21" fmla="*/ 106 h 148"/>
                    <a:gd name="T22" fmla="*/ 155 w 185"/>
                    <a:gd name="T23" fmla="*/ 117 h 148"/>
                    <a:gd name="T24" fmla="*/ 165 w 185"/>
                    <a:gd name="T25" fmla="*/ 107 h 148"/>
                    <a:gd name="T26" fmla="*/ 172 w 185"/>
                    <a:gd name="T27" fmla="*/ 107 h 148"/>
                    <a:gd name="T28" fmla="*/ 164 w 185"/>
                    <a:gd name="T29" fmla="*/ 127 h 148"/>
                    <a:gd name="T30" fmla="*/ 180 w 185"/>
                    <a:gd name="T31" fmla="*/ 130 h 148"/>
                    <a:gd name="T32" fmla="*/ 184 w 185"/>
                    <a:gd name="T33" fmla="*/ 141 h 148"/>
                    <a:gd name="T34" fmla="*/ 177 w 185"/>
                    <a:gd name="T35" fmla="*/ 144 h 148"/>
                    <a:gd name="T36" fmla="*/ 168 w 185"/>
                    <a:gd name="T37" fmla="*/ 137 h 148"/>
                    <a:gd name="T38" fmla="*/ 150 w 185"/>
                    <a:gd name="T39" fmla="*/ 132 h 148"/>
                    <a:gd name="T40" fmla="*/ 154 w 185"/>
                    <a:gd name="T41" fmla="*/ 145 h 148"/>
                    <a:gd name="T42" fmla="*/ 145 w 185"/>
                    <a:gd name="T43" fmla="*/ 147 h 148"/>
                    <a:gd name="T44" fmla="*/ 137 w 185"/>
                    <a:gd name="T45" fmla="*/ 135 h 148"/>
                    <a:gd name="T46" fmla="*/ 133 w 185"/>
                    <a:gd name="T47" fmla="*/ 143 h 148"/>
                    <a:gd name="T48" fmla="*/ 106 w 185"/>
                    <a:gd name="T49" fmla="*/ 143 h 148"/>
                    <a:gd name="T50" fmla="*/ 106 w 185"/>
                    <a:gd name="T51" fmla="*/ 135 h 148"/>
                    <a:gd name="T52" fmla="*/ 96 w 185"/>
                    <a:gd name="T53" fmla="*/ 127 h 148"/>
                    <a:gd name="T54" fmla="*/ 76 w 185"/>
                    <a:gd name="T55" fmla="*/ 126 h 148"/>
                    <a:gd name="T56" fmla="*/ 93 w 185"/>
                    <a:gd name="T57" fmla="*/ 135 h 148"/>
                    <a:gd name="T58" fmla="*/ 69 w 185"/>
                    <a:gd name="T59" fmla="*/ 140 h 148"/>
                    <a:gd name="T60" fmla="*/ 32 w 185"/>
                    <a:gd name="T61" fmla="*/ 134 h 148"/>
                    <a:gd name="T62" fmla="*/ 18 w 185"/>
                    <a:gd name="T63" fmla="*/ 135 h 148"/>
                    <a:gd name="T64" fmla="*/ 23 w 185"/>
                    <a:gd name="T65" fmla="*/ 86 h 148"/>
                    <a:gd name="T66" fmla="*/ 1 w 185"/>
                    <a:gd name="T67" fmla="*/ 47 h 148"/>
                    <a:gd name="T68" fmla="*/ 0 w 185"/>
                    <a:gd name="T69" fmla="*/ 3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
                    <a:gd name="T106" fmla="*/ 0 h 148"/>
                    <a:gd name="T107" fmla="*/ 185 w 185"/>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 h="148">
                      <a:moveTo>
                        <a:pt x="0" y="3"/>
                      </a:moveTo>
                      <a:lnTo>
                        <a:pt x="92" y="0"/>
                      </a:lnTo>
                      <a:lnTo>
                        <a:pt x="108" y="30"/>
                      </a:lnTo>
                      <a:lnTo>
                        <a:pt x="94" y="66"/>
                      </a:lnTo>
                      <a:lnTo>
                        <a:pt x="90" y="82"/>
                      </a:lnTo>
                      <a:lnTo>
                        <a:pt x="151" y="75"/>
                      </a:lnTo>
                      <a:lnTo>
                        <a:pt x="155" y="99"/>
                      </a:lnTo>
                      <a:lnTo>
                        <a:pt x="137" y="97"/>
                      </a:lnTo>
                      <a:lnTo>
                        <a:pt x="128" y="107"/>
                      </a:lnTo>
                      <a:lnTo>
                        <a:pt x="138" y="113"/>
                      </a:lnTo>
                      <a:lnTo>
                        <a:pt x="155" y="106"/>
                      </a:lnTo>
                      <a:lnTo>
                        <a:pt x="155" y="117"/>
                      </a:lnTo>
                      <a:lnTo>
                        <a:pt x="165" y="107"/>
                      </a:lnTo>
                      <a:lnTo>
                        <a:pt x="172" y="107"/>
                      </a:lnTo>
                      <a:lnTo>
                        <a:pt x="164" y="127"/>
                      </a:lnTo>
                      <a:lnTo>
                        <a:pt x="180" y="130"/>
                      </a:lnTo>
                      <a:lnTo>
                        <a:pt x="184" y="141"/>
                      </a:lnTo>
                      <a:lnTo>
                        <a:pt x="177" y="144"/>
                      </a:lnTo>
                      <a:lnTo>
                        <a:pt x="168" y="137"/>
                      </a:lnTo>
                      <a:lnTo>
                        <a:pt x="150" y="132"/>
                      </a:lnTo>
                      <a:lnTo>
                        <a:pt x="154" y="145"/>
                      </a:lnTo>
                      <a:lnTo>
                        <a:pt x="145" y="147"/>
                      </a:lnTo>
                      <a:lnTo>
                        <a:pt x="137" y="135"/>
                      </a:lnTo>
                      <a:lnTo>
                        <a:pt x="133" y="143"/>
                      </a:lnTo>
                      <a:lnTo>
                        <a:pt x="106" y="143"/>
                      </a:lnTo>
                      <a:lnTo>
                        <a:pt x="106" y="135"/>
                      </a:lnTo>
                      <a:lnTo>
                        <a:pt x="96" y="127"/>
                      </a:lnTo>
                      <a:lnTo>
                        <a:pt x="76" y="126"/>
                      </a:lnTo>
                      <a:lnTo>
                        <a:pt x="93" y="135"/>
                      </a:lnTo>
                      <a:lnTo>
                        <a:pt x="69" y="140"/>
                      </a:lnTo>
                      <a:lnTo>
                        <a:pt x="32" y="134"/>
                      </a:lnTo>
                      <a:lnTo>
                        <a:pt x="18" y="135"/>
                      </a:lnTo>
                      <a:lnTo>
                        <a:pt x="23" y="86"/>
                      </a:lnTo>
                      <a:lnTo>
                        <a:pt x="1" y="47"/>
                      </a:lnTo>
                      <a:lnTo>
                        <a:pt x="0" y="3"/>
                      </a:lnTo>
                    </a:path>
                  </a:pathLst>
                </a:custGeom>
                <a:solidFill>
                  <a:srgbClr val="F6BF69"/>
                </a:solidFill>
                <a:ln w="12700" cap="rnd">
                  <a:solidFill>
                    <a:srgbClr val="000000"/>
                  </a:solidFill>
                  <a:round/>
                  <a:headEnd/>
                  <a:tailEnd/>
                </a:ln>
              </p:spPr>
              <p:txBody>
                <a:bodyPr/>
                <a:lstStyle/>
                <a:p>
                  <a:pPr algn="ctr"/>
                  <a:endParaRPr lang="en-US" b="1"/>
                </a:p>
              </p:txBody>
            </p:sp>
            <p:sp>
              <p:nvSpPr>
                <p:cNvPr id="52333" name="Freeform 120"/>
                <p:cNvSpPr>
                  <a:spLocks/>
                </p:cNvSpPr>
                <p:nvPr/>
              </p:nvSpPr>
              <p:spPr bwMode="auto">
                <a:xfrm>
                  <a:off x="4555" y="1347"/>
                  <a:ext cx="207" cy="232"/>
                </a:xfrm>
                <a:custGeom>
                  <a:avLst/>
                  <a:gdLst>
                    <a:gd name="T0" fmla="*/ 0 w 207"/>
                    <a:gd name="T1" fmla="*/ 18 h 232"/>
                    <a:gd name="T2" fmla="*/ 54 w 207"/>
                    <a:gd name="T3" fmla="*/ 18 h 232"/>
                    <a:gd name="T4" fmla="*/ 53 w 207"/>
                    <a:gd name="T5" fmla="*/ 0 h 232"/>
                    <a:gd name="T6" fmla="*/ 65 w 207"/>
                    <a:gd name="T7" fmla="*/ 5 h 232"/>
                    <a:gd name="T8" fmla="*/ 68 w 207"/>
                    <a:gd name="T9" fmla="*/ 19 h 232"/>
                    <a:gd name="T10" fmla="*/ 93 w 207"/>
                    <a:gd name="T11" fmla="*/ 34 h 232"/>
                    <a:gd name="T12" fmla="*/ 101 w 207"/>
                    <a:gd name="T13" fmla="*/ 27 h 232"/>
                    <a:gd name="T14" fmla="*/ 117 w 207"/>
                    <a:gd name="T15" fmla="*/ 27 h 232"/>
                    <a:gd name="T16" fmla="*/ 128 w 207"/>
                    <a:gd name="T17" fmla="*/ 41 h 232"/>
                    <a:gd name="T18" fmla="*/ 136 w 207"/>
                    <a:gd name="T19" fmla="*/ 36 h 232"/>
                    <a:gd name="T20" fmla="*/ 159 w 207"/>
                    <a:gd name="T21" fmla="*/ 41 h 232"/>
                    <a:gd name="T22" fmla="*/ 167 w 207"/>
                    <a:gd name="T23" fmla="*/ 31 h 232"/>
                    <a:gd name="T24" fmla="*/ 181 w 207"/>
                    <a:gd name="T25" fmla="*/ 39 h 232"/>
                    <a:gd name="T26" fmla="*/ 206 w 207"/>
                    <a:gd name="T27" fmla="*/ 38 h 232"/>
                    <a:gd name="T28" fmla="*/ 165 w 207"/>
                    <a:gd name="T29" fmla="*/ 67 h 232"/>
                    <a:gd name="T30" fmla="*/ 145 w 207"/>
                    <a:gd name="T31" fmla="*/ 92 h 232"/>
                    <a:gd name="T32" fmla="*/ 149 w 207"/>
                    <a:gd name="T33" fmla="*/ 128 h 232"/>
                    <a:gd name="T34" fmla="*/ 135 w 207"/>
                    <a:gd name="T35" fmla="*/ 144 h 232"/>
                    <a:gd name="T36" fmla="*/ 140 w 207"/>
                    <a:gd name="T37" fmla="*/ 154 h 232"/>
                    <a:gd name="T38" fmla="*/ 140 w 207"/>
                    <a:gd name="T39" fmla="*/ 181 h 232"/>
                    <a:gd name="T40" fmla="*/ 154 w 207"/>
                    <a:gd name="T41" fmla="*/ 181 h 232"/>
                    <a:gd name="T42" fmla="*/ 175 w 207"/>
                    <a:gd name="T43" fmla="*/ 201 h 232"/>
                    <a:gd name="T44" fmla="*/ 183 w 207"/>
                    <a:gd name="T45" fmla="*/ 224 h 232"/>
                    <a:gd name="T46" fmla="*/ 38 w 207"/>
                    <a:gd name="T47" fmla="*/ 231 h 232"/>
                    <a:gd name="T48" fmla="*/ 38 w 207"/>
                    <a:gd name="T49" fmla="*/ 167 h 232"/>
                    <a:gd name="T50" fmla="*/ 25 w 207"/>
                    <a:gd name="T51" fmla="*/ 153 h 232"/>
                    <a:gd name="T52" fmla="*/ 30 w 207"/>
                    <a:gd name="T53" fmla="*/ 136 h 232"/>
                    <a:gd name="T54" fmla="*/ 34 w 207"/>
                    <a:gd name="T55" fmla="*/ 127 h 232"/>
                    <a:gd name="T56" fmla="*/ 25 w 207"/>
                    <a:gd name="T57" fmla="*/ 82 h 232"/>
                    <a:gd name="T58" fmla="*/ 13 w 207"/>
                    <a:gd name="T59" fmla="*/ 53 h 232"/>
                    <a:gd name="T60" fmla="*/ 0 w 207"/>
                    <a:gd name="T61" fmla="*/ 18 h 2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232"/>
                    <a:gd name="T95" fmla="*/ 207 w 207"/>
                    <a:gd name="T96" fmla="*/ 232 h 2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232">
                      <a:moveTo>
                        <a:pt x="0" y="18"/>
                      </a:moveTo>
                      <a:lnTo>
                        <a:pt x="54" y="18"/>
                      </a:lnTo>
                      <a:lnTo>
                        <a:pt x="53" y="0"/>
                      </a:lnTo>
                      <a:lnTo>
                        <a:pt x="65" y="5"/>
                      </a:lnTo>
                      <a:lnTo>
                        <a:pt x="68" y="19"/>
                      </a:lnTo>
                      <a:lnTo>
                        <a:pt x="93" y="34"/>
                      </a:lnTo>
                      <a:lnTo>
                        <a:pt x="101" y="27"/>
                      </a:lnTo>
                      <a:lnTo>
                        <a:pt x="117" y="27"/>
                      </a:lnTo>
                      <a:lnTo>
                        <a:pt x="128" y="41"/>
                      </a:lnTo>
                      <a:lnTo>
                        <a:pt x="136" y="36"/>
                      </a:lnTo>
                      <a:lnTo>
                        <a:pt x="159" y="41"/>
                      </a:lnTo>
                      <a:lnTo>
                        <a:pt x="167" y="31"/>
                      </a:lnTo>
                      <a:lnTo>
                        <a:pt x="181" y="39"/>
                      </a:lnTo>
                      <a:lnTo>
                        <a:pt x="206" y="38"/>
                      </a:lnTo>
                      <a:lnTo>
                        <a:pt x="165" y="67"/>
                      </a:lnTo>
                      <a:lnTo>
                        <a:pt x="145" y="92"/>
                      </a:lnTo>
                      <a:lnTo>
                        <a:pt x="149" y="128"/>
                      </a:lnTo>
                      <a:lnTo>
                        <a:pt x="135" y="144"/>
                      </a:lnTo>
                      <a:lnTo>
                        <a:pt x="140" y="154"/>
                      </a:lnTo>
                      <a:lnTo>
                        <a:pt x="140" y="181"/>
                      </a:lnTo>
                      <a:lnTo>
                        <a:pt x="154" y="181"/>
                      </a:lnTo>
                      <a:lnTo>
                        <a:pt x="175" y="201"/>
                      </a:lnTo>
                      <a:lnTo>
                        <a:pt x="183" y="224"/>
                      </a:lnTo>
                      <a:lnTo>
                        <a:pt x="38" y="231"/>
                      </a:lnTo>
                      <a:lnTo>
                        <a:pt x="38" y="167"/>
                      </a:lnTo>
                      <a:lnTo>
                        <a:pt x="25" y="153"/>
                      </a:lnTo>
                      <a:lnTo>
                        <a:pt x="30" y="136"/>
                      </a:lnTo>
                      <a:lnTo>
                        <a:pt x="34" y="127"/>
                      </a:lnTo>
                      <a:lnTo>
                        <a:pt x="25" y="82"/>
                      </a:lnTo>
                      <a:lnTo>
                        <a:pt x="13" y="53"/>
                      </a:lnTo>
                      <a:lnTo>
                        <a:pt x="0" y="18"/>
                      </a:lnTo>
                    </a:path>
                  </a:pathLst>
                </a:custGeom>
                <a:solidFill>
                  <a:srgbClr val="F6BF69"/>
                </a:solidFill>
                <a:ln w="12700" cap="rnd">
                  <a:solidFill>
                    <a:srgbClr val="000000"/>
                  </a:solidFill>
                  <a:round/>
                  <a:headEnd/>
                  <a:tailEnd/>
                </a:ln>
              </p:spPr>
              <p:txBody>
                <a:bodyPr/>
                <a:lstStyle/>
                <a:p>
                  <a:pPr algn="ctr"/>
                  <a:endParaRPr lang="en-US" b="1"/>
                </a:p>
              </p:txBody>
            </p:sp>
            <p:sp>
              <p:nvSpPr>
                <p:cNvPr id="52334" name="Freeform 121"/>
                <p:cNvSpPr>
                  <a:spLocks/>
                </p:cNvSpPr>
                <p:nvPr/>
              </p:nvSpPr>
              <p:spPr bwMode="auto">
                <a:xfrm>
                  <a:off x="4689" y="1427"/>
                  <a:ext cx="157" cy="184"/>
                </a:xfrm>
                <a:custGeom>
                  <a:avLst/>
                  <a:gdLst>
                    <a:gd name="T0" fmla="*/ 11 w 157"/>
                    <a:gd name="T1" fmla="*/ 12 h 184"/>
                    <a:gd name="T2" fmla="*/ 23 w 157"/>
                    <a:gd name="T3" fmla="*/ 11 h 184"/>
                    <a:gd name="T4" fmla="*/ 34 w 157"/>
                    <a:gd name="T5" fmla="*/ 11 h 184"/>
                    <a:gd name="T6" fmla="*/ 40 w 157"/>
                    <a:gd name="T7" fmla="*/ 0 h 184"/>
                    <a:gd name="T8" fmla="*/ 45 w 157"/>
                    <a:gd name="T9" fmla="*/ 14 h 184"/>
                    <a:gd name="T10" fmla="*/ 62 w 157"/>
                    <a:gd name="T11" fmla="*/ 14 h 184"/>
                    <a:gd name="T12" fmla="*/ 71 w 157"/>
                    <a:gd name="T13" fmla="*/ 26 h 184"/>
                    <a:gd name="T14" fmla="*/ 89 w 157"/>
                    <a:gd name="T15" fmla="*/ 23 h 184"/>
                    <a:gd name="T16" fmla="*/ 100 w 157"/>
                    <a:gd name="T17" fmla="*/ 30 h 184"/>
                    <a:gd name="T18" fmla="*/ 122 w 157"/>
                    <a:gd name="T19" fmla="*/ 36 h 184"/>
                    <a:gd name="T20" fmla="*/ 126 w 157"/>
                    <a:gd name="T21" fmla="*/ 46 h 184"/>
                    <a:gd name="T22" fmla="*/ 137 w 157"/>
                    <a:gd name="T23" fmla="*/ 46 h 184"/>
                    <a:gd name="T24" fmla="*/ 134 w 157"/>
                    <a:gd name="T25" fmla="*/ 56 h 184"/>
                    <a:gd name="T26" fmla="*/ 138 w 157"/>
                    <a:gd name="T27" fmla="*/ 66 h 184"/>
                    <a:gd name="T28" fmla="*/ 131 w 157"/>
                    <a:gd name="T29" fmla="*/ 80 h 184"/>
                    <a:gd name="T30" fmla="*/ 136 w 157"/>
                    <a:gd name="T31" fmla="*/ 83 h 184"/>
                    <a:gd name="T32" fmla="*/ 148 w 157"/>
                    <a:gd name="T33" fmla="*/ 68 h 184"/>
                    <a:gd name="T34" fmla="*/ 148 w 157"/>
                    <a:gd name="T35" fmla="*/ 63 h 184"/>
                    <a:gd name="T36" fmla="*/ 153 w 157"/>
                    <a:gd name="T37" fmla="*/ 61 h 184"/>
                    <a:gd name="T38" fmla="*/ 156 w 157"/>
                    <a:gd name="T39" fmla="*/ 68 h 184"/>
                    <a:gd name="T40" fmla="*/ 146 w 157"/>
                    <a:gd name="T41" fmla="*/ 78 h 184"/>
                    <a:gd name="T42" fmla="*/ 143 w 157"/>
                    <a:gd name="T43" fmla="*/ 101 h 184"/>
                    <a:gd name="T44" fmla="*/ 143 w 157"/>
                    <a:gd name="T45" fmla="*/ 140 h 184"/>
                    <a:gd name="T46" fmla="*/ 148 w 157"/>
                    <a:gd name="T47" fmla="*/ 147 h 184"/>
                    <a:gd name="T48" fmla="*/ 146 w 157"/>
                    <a:gd name="T49" fmla="*/ 171 h 184"/>
                    <a:gd name="T50" fmla="*/ 72 w 157"/>
                    <a:gd name="T51" fmla="*/ 183 h 184"/>
                    <a:gd name="T52" fmla="*/ 53 w 157"/>
                    <a:gd name="T53" fmla="*/ 172 h 184"/>
                    <a:gd name="T54" fmla="*/ 57 w 157"/>
                    <a:gd name="T55" fmla="*/ 157 h 184"/>
                    <a:gd name="T56" fmla="*/ 48 w 157"/>
                    <a:gd name="T57" fmla="*/ 141 h 184"/>
                    <a:gd name="T58" fmla="*/ 40 w 157"/>
                    <a:gd name="T59" fmla="*/ 122 h 184"/>
                    <a:gd name="T60" fmla="*/ 20 w 157"/>
                    <a:gd name="T61" fmla="*/ 102 h 184"/>
                    <a:gd name="T62" fmla="*/ 7 w 157"/>
                    <a:gd name="T63" fmla="*/ 102 h 184"/>
                    <a:gd name="T64" fmla="*/ 7 w 157"/>
                    <a:gd name="T65" fmla="*/ 75 h 184"/>
                    <a:gd name="T66" fmla="*/ 0 w 157"/>
                    <a:gd name="T67" fmla="*/ 65 h 184"/>
                    <a:gd name="T68" fmla="*/ 15 w 157"/>
                    <a:gd name="T69" fmla="*/ 49 h 184"/>
                    <a:gd name="T70" fmla="*/ 11 w 157"/>
                    <a:gd name="T71" fmla="*/ 12 h 1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7"/>
                    <a:gd name="T109" fmla="*/ 0 h 184"/>
                    <a:gd name="T110" fmla="*/ 157 w 157"/>
                    <a:gd name="T111" fmla="*/ 184 h 1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7" h="184">
                      <a:moveTo>
                        <a:pt x="11" y="12"/>
                      </a:moveTo>
                      <a:lnTo>
                        <a:pt x="23" y="11"/>
                      </a:lnTo>
                      <a:lnTo>
                        <a:pt x="34" y="11"/>
                      </a:lnTo>
                      <a:lnTo>
                        <a:pt x="40" y="0"/>
                      </a:lnTo>
                      <a:lnTo>
                        <a:pt x="45" y="14"/>
                      </a:lnTo>
                      <a:lnTo>
                        <a:pt x="62" y="14"/>
                      </a:lnTo>
                      <a:lnTo>
                        <a:pt x="71" y="26"/>
                      </a:lnTo>
                      <a:lnTo>
                        <a:pt x="89" y="23"/>
                      </a:lnTo>
                      <a:lnTo>
                        <a:pt x="100" y="30"/>
                      </a:lnTo>
                      <a:lnTo>
                        <a:pt x="122" y="36"/>
                      </a:lnTo>
                      <a:lnTo>
                        <a:pt x="126" y="46"/>
                      </a:lnTo>
                      <a:lnTo>
                        <a:pt x="137" y="46"/>
                      </a:lnTo>
                      <a:lnTo>
                        <a:pt x="134" y="56"/>
                      </a:lnTo>
                      <a:lnTo>
                        <a:pt x="138" y="66"/>
                      </a:lnTo>
                      <a:lnTo>
                        <a:pt x="131" y="80"/>
                      </a:lnTo>
                      <a:lnTo>
                        <a:pt x="136" y="83"/>
                      </a:lnTo>
                      <a:lnTo>
                        <a:pt x="148" y="68"/>
                      </a:lnTo>
                      <a:lnTo>
                        <a:pt x="148" y="63"/>
                      </a:lnTo>
                      <a:lnTo>
                        <a:pt x="153" y="61"/>
                      </a:lnTo>
                      <a:lnTo>
                        <a:pt x="156" y="68"/>
                      </a:lnTo>
                      <a:lnTo>
                        <a:pt x="146" y="78"/>
                      </a:lnTo>
                      <a:lnTo>
                        <a:pt x="143" y="101"/>
                      </a:lnTo>
                      <a:lnTo>
                        <a:pt x="143" y="140"/>
                      </a:lnTo>
                      <a:lnTo>
                        <a:pt x="148" y="147"/>
                      </a:lnTo>
                      <a:lnTo>
                        <a:pt x="146" y="171"/>
                      </a:lnTo>
                      <a:lnTo>
                        <a:pt x="72" y="183"/>
                      </a:lnTo>
                      <a:lnTo>
                        <a:pt x="53" y="172"/>
                      </a:lnTo>
                      <a:lnTo>
                        <a:pt x="57" y="157"/>
                      </a:lnTo>
                      <a:lnTo>
                        <a:pt x="48" y="141"/>
                      </a:lnTo>
                      <a:lnTo>
                        <a:pt x="40" y="122"/>
                      </a:lnTo>
                      <a:lnTo>
                        <a:pt x="20" y="102"/>
                      </a:lnTo>
                      <a:lnTo>
                        <a:pt x="7" y="102"/>
                      </a:lnTo>
                      <a:lnTo>
                        <a:pt x="7" y="75"/>
                      </a:lnTo>
                      <a:lnTo>
                        <a:pt x="0" y="65"/>
                      </a:lnTo>
                      <a:lnTo>
                        <a:pt x="15" y="49"/>
                      </a:lnTo>
                      <a:lnTo>
                        <a:pt x="11" y="12"/>
                      </a:lnTo>
                    </a:path>
                  </a:pathLst>
                </a:custGeom>
                <a:solidFill>
                  <a:srgbClr val="F6BF69"/>
                </a:solidFill>
                <a:ln w="12700" cap="rnd">
                  <a:solidFill>
                    <a:srgbClr val="000000"/>
                  </a:solidFill>
                  <a:round/>
                  <a:headEnd/>
                  <a:tailEnd/>
                </a:ln>
              </p:spPr>
              <p:txBody>
                <a:bodyPr/>
                <a:lstStyle/>
                <a:p>
                  <a:pPr algn="ctr"/>
                  <a:endParaRPr lang="en-US" b="1"/>
                </a:p>
              </p:txBody>
            </p:sp>
            <p:sp>
              <p:nvSpPr>
                <p:cNvPr id="52335" name="Freeform 122"/>
                <p:cNvSpPr>
                  <a:spLocks/>
                </p:cNvSpPr>
                <p:nvPr/>
              </p:nvSpPr>
              <p:spPr bwMode="auto">
                <a:xfrm>
                  <a:off x="4590" y="1572"/>
                  <a:ext cx="182" cy="118"/>
                </a:xfrm>
                <a:custGeom>
                  <a:avLst/>
                  <a:gdLst>
                    <a:gd name="T0" fmla="*/ 3 w 182"/>
                    <a:gd name="T1" fmla="*/ 6 h 118"/>
                    <a:gd name="T2" fmla="*/ 0 w 182"/>
                    <a:gd name="T3" fmla="*/ 27 h 118"/>
                    <a:gd name="T4" fmla="*/ 4 w 182"/>
                    <a:gd name="T5" fmla="*/ 48 h 118"/>
                    <a:gd name="T6" fmla="*/ 21 w 182"/>
                    <a:gd name="T7" fmla="*/ 93 h 118"/>
                    <a:gd name="T8" fmla="*/ 30 w 182"/>
                    <a:gd name="T9" fmla="*/ 117 h 118"/>
                    <a:gd name="T10" fmla="*/ 137 w 182"/>
                    <a:gd name="T11" fmla="*/ 111 h 118"/>
                    <a:gd name="T12" fmla="*/ 154 w 182"/>
                    <a:gd name="T13" fmla="*/ 117 h 118"/>
                    <a:gd name="T14" fmla="*/ 165 w 182"/>
                    <a:gd name="T15" fmla="*/ 94 h 118"/>
                    <a:gd name="T16" fmla="*/ 161 w 182"/>
                    <a:gd name="T17" fmla="*/ 78 h 118"/>
                    <a:gd name="T18" fmla="*/ 179 w 182"/>
                    <a:gd name="T19" fmla="*/ 75 h 118"/>
                    <a:gd name="T20" fmla="*/ 181 w 182"/>
                    <a:gd name="T21" fmla="*/ 49 h 118"/>
                    <a:gd name="T22" fmla="*/ 170 w 182"/>
                    <a:gd name="T23" fmla="*/ 38 h 118"/>
                    <a:gd name="T24" fmla="*/ 152 w 182"/>
                    <a:gd name="T25" fmla="*/ 27 h 118"/>
                    <a:gd name="T26" fmla="*/ 156 w 182"/>
                    <a:gd name="T27" fmla="*/ 11 h 118"/>
                    <a:gd name="T28" fmla="*/ 148 w 182"/>
                    <a:gd name="T29" fmla="*/ 0 h 118"/>
                    <a:gd name="T30" fmla="*/ 108 w 182"/>
                    <a:gd name="T31" fmla="*/ 2 h 118"/>
                    <a:gd name="T32" fmla="*/ 68 w 182"/>
                    <a:gd name="T33" fmla="*/ 3 h 118"/>
                    <a:gd name="T34" fmla="*/ 3 w 182"/>
                    <a:gd name="T35" fmla="*/ 6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118"/>
                    <a:gd name="T56" fmla="*/ 182 w 182"/>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118">
                      <a:moveTo>
                        <a:pt x="3" y="6"/>
                      </a:moveTo>
                      <a:lnTo>
                        <a:pt x="0" y="27"/>
                      </a:lnTo>
                      <a:lnTo>
                        <a:pt x="4" y="48"/>
                      </a:lnTo>
                      <a:lnTo>
                        <a:pt x="21" y="93"/>
                      </a:lnTo>
                      <a:lnTo>
                        <a:pt x="30" y="117"/>
                      </a:lnTo>
                      <a:lnTo>
                        <a:pt x="137" y="111"/>
                      </a:lnTo>
                      <a:lnTo>
                        <a:pt x="154" y="117"/>
                      </a:lnTo>
                      <a:lnTo>
                        <a:pt x="165" y="94"/>
                      </a:lnTo>
                      <a:lnTo>
                        <a:pt x="161" y="78"/>
                      </a:lnTo>
                      <a:lnTo>
                        <a:pt x="179" y="75"/>
                      </a:lnTo>
                      <a:lnTo>
                        <a:pt x="181" y="49"/>
                      </a:lnTo>
                      <a:lnTo>
                        <a:pt x="170" y="38"/>
                      </a:lnTo>
                      <a:lnTo>
                        <a:pt x="152" y="27"/>
                      </a:lnTo>
                      <a:lnTo>
                        <a:pt x="156" y="11"/>
                      </a:lnTo>
                      <a:lnTo>
                        <a:pt x="148" y="0"/>
                      </a:lnTo>
                      <a:lnTo>
                        <a:pt x="108" y="2"/>
                      </a:lnTo>
                      <a:lnTo>
                        <a:pt x="68" y="3"/>
                      </a:lnTo>
                      <a:lnTo>
                        <a:pt x="3" y="6"/>
                      </a:lnTo>
                    </a:path>
                  </a:pathLst>
                </a:custGeom>
                <a:solidFill>
                  <a:srgbClr val="F6BF69"/>
                </a:solidFill>
                <a:ln w="12700" cap="rnd">
                  <a:solidFill>
                    <a:srgbClr val="000000"/>
                  </a:solidFill>
                  <a:round/>
                  <a:headEnd/>
                  <a:tailEnd/>
                </a:ln>
              </p:spPr>
              <p:txBody>
                <a:bodyPr/>
                <a:lstStyle/>
                <a:p>
                  <a:pPr algn="ctr"/>
                  <a:endParaRPr lang="en-US" b="1"/>
                </a:p>
              </p:txBody>
            </p:sp>
            <p:sp>
              <p:nvSpPr>
                <p:cNvPr id="52336" name="Freeform 123"/>
                <p:cNvSpPr>
                  <a:spLocks/>
                </p:cNvSpPr>
                <p:nvPr/>
              </p:nvSpPr>
              <p:spPr bwMode="auto">
                <a:xfrm>
                  <a:off x="4750" y="1401"/>
                  <a:ext cx="169" cy="73"/>
                </a:xfrm>
                <a:custGeom>
                  <a:avLst/>
                  <a:gdLst>
                    <a:gd name="T0" fmla="*/ 0 w 169"/>
                    <a:gd name="T1" fmla="*/ 40 h 73"/>
                    <a:gd name="T2" fmla="*/ 38 w 169"/>
                    <a:gd name="T3" fmla="*/ 0 h 73"/>
                    <a:gd name="T4" fmla="*/ 31 w 169"/>
                    <a:gd name="T5" fmla="*/ 16 h 73"/>
                    <a:gd name="T6" fmla="*/ 36 w 169"/>
                    <a:gd name="T7" fmla="*/ 21 h 73"/>
                    <a:gd name="T8" fmla="*/ 48 w 169"/>
                    <a:gd name="T9" fmla="*/ 15 h 73"/>
                    <a:gd name="T10" fmla="*/ 74 w 169"/>
                    <a:gd name="T11" fmla="*/ 25 h 73"/>
                    <a:gd name="T12" fmla="*/ 85 w 169"/>
                    <a:gd name="T13" fmla="*/ 16 h 73"/>
                    <a:gd name="T14" fmla="*/ 120 w 169"/>
                    <a:gd name="T15" fmla="*/ 12 h 73"/>
                    <a:gd name="T16" fmla="*/ 126 w 169"/>
                    <a:gd name="T17" fmla="*/ 22 h 73"/>
                    <a:gd name="T18" fmla="*/ 140 w 169"/>
                    <a:gd name="T19" fmla="*/ 20 h 73"/>
                    <a:gd name="T20" fmla="*/ 166 w 169"/>
                    <a:gd name="T21" fmla="*/ 30 h 73"/>
                    <a:gd name="T22" fmla="*/ 168 w 169"/>
                    <a:gd name="T23" fmla="*/ 38 h 73"/>
                    <a:gd name="T24" fmla="*/ 139 w 169"/>
                    <a:gd name="T25" fmla="*/ 45 h 73"/>
                    <a:gd name="T26" fmla="*/ 131 w 169"/>
                    <a:gd name="T27" fmla="*/ 40 h 73"/>
                    <a:gd name="T28" fmla="*/ 116 w 169"/>
                    <a:gd name="T29" fmla="*/ 41 h 73"/>
                    <a:gd name="T30" fmla="*/ 99 w 169"/>
                    <a:gd name="T31" fmla="*/ 51 h 73"/>
                    <a:gd name="T32" fmla="*/ 92 w 169"/>
                    <a:gd name="T33" fmla="*/ 52 h 73"/>
                    <a:gd name="T34" fmla="*/ 85 w 169"/>
                    <a:gd name="T35" fmla="*/ 45 h 73"/>
                    <a:gd name="T36" fmla="*/ 76 w 169"/>
                    <a:gd name="T37" fmla="*/ 71 h 73"/>
                    <a:gd name="T38" fmla="*/ 65 w 169"/>
                    <a:gd name="T39" fmla="*/ 72 h 73"/>
                    <a:gd name="T40" fmla="*/ 61 w 169"/>
                    <a:gd name="T41" fmla="*/ 61 h 73"/>
                    <a:gd name="T42" fmla="*/ 38 w 169"/>
                    <a:gd name="T43" fmla="*/ 56 h 73"/>
                    <a:gd name="T44" fmla="*/ 28 w 169"/>
                    <a:gd name="T45" fmla="*/ 49 h 73"/>
                    <a:gd name="T46" fmla="*/ 9 w 169"/>
                    <a:gd name="T47" fmla="*/ 51 h 73"/>
                    <a:gd name="T48" fmla="*/ 0 w 169"/>
                    <a:gd name="T49" fmla="*/ 4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73"/>
                    <a:gd name="T77" fmla="*/ 169 w 169"/>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73">
                      <a:moveTo>
                        <a:pt x="0" y="40"/>
                      </a:moveTo>
                      <a:lnTo>
                        <a:pt x="38" y="0"/>
                      </a:lnTo>
                      <a:lnTo>
                        <a:pt x="31" y="16"/>
                      </a:lnTo>
                      <a:lnTo>
                        <a:pt x="36" y="21"/>
                      </a:lnTo>
                      <a:lnTo>
                        <a:pt x="48" y="15"/>
                      </a:lnTo>
                      <a:lnTo>
                        <a:pt x="74" y="25"/>
                      </a:lnTo>
                      <a:lnTo>
                        <a:pt x="85" y="16"/>
                      </a:lnTo>
                      <a:lnTo>
                        <a:pt x="120" y="12"/>
                      </a:lnTo>
                      <a:lnTo>
                        <a:pt x="126" y="22"/>
                      </a:lnTo>
                      <a:lnTo>
                        <a:pt x="140" y="20"/>
                      </a:lnTo>
                      <a:lnTo>
                        <a:pt x="166" y="30"/>
                      </a:lnTo>
                      <a:lnTo>
                        <a:pt x="168" y="38"/>
                      </a:lnTo>
                      <a:lnTo>
                        <a:pt x="139" y="45"/>
                      </a:lnTo>
                      <a:lnTo>
                        <a:pt x="131" y="40"/>
                      </a:lnTo>
                      <a:lnTo>
                        <a:pt x="116" y="41"/>
                      </a:lnTo>
                      <a:lnTo>
                        <a:pt x="99" y="51"/>
                      </a:lnTo>
                      <a:lnTo>
                        <a:pt x="92" y="52"/>
                      </a:lnTo>
                      <a:lnTo>
                        <a:pt x="85" y="45"/>
                      </a:lnTo>
                      <a:lnTo>
                        <a:pt x="76" y="71"/>
                      </a:lnTo>
                      <a:lnTo>
                        <a:pt x="65" y="72"/>
                      </a:lnTo>
                      <a:lnTo>
                        <a:pt x="61" y="61"/>
                      </a:lnTo>
                      <a:lnTo>
                        <a:pt x="38" y="56"/>
                      </a:lnTo>
                      <a:lnTo>
                        <a:pt x="28" y="49"/>
                      </a:lnTo>
                      <a:lnTo>
                        <a:pt x="9" y="51"/>
                      </a:lnTo>
                      <a:lnTo>
                        <a:pt x="0" y="40"/>
                      </a:lnTo>
                    </a:path>
                  </a:pathLst>
                </a:custGeom>
                <a:solidFill>
                  <a:srgbClr val="F6BF69"/>
                </a:solidFill>
                <a:ln w="12700" cap="rnd">
                  <a:solidFill>
                    <a:srgbClr val="000000"/>
                  </a:solidFill>
                  <a:round/>
                  <a:headEnd/>
                  <a:tailEnd/>
                </a:ln>
              </p:spPr>
              <p:txBody>
                <a:bodyPr/>
                <a:lstStyle/>
                <a:p>
                  <a:pPr algn="ctr"/>
                  <a:endParaRPr lang="en-US" b="1"/>
                </a:p>
              </p:txBody>
            </p:sp>
            <p:sp>
              <p:nvSpPr>
                <p:cNvPr id="52337" name="Freeform 124"/>
                <p:cNvSpPr>
                  <a:spLocks/>
                </p:cNvSpPr>
                <p:nvPr/>
              </p:nvSpPr>
              <p:spPr bwMode="auto">
                <a:xfrm>
                  <a:off x="4866" y="1452"/>
                  <a:ext cx="121" cy="164"/>
                </a:xfrm>
                <a:custGeom>
                  <a:avLst/>
                  <a:gdLst>
                    <a:gd name="T0" fmla="*/ 30 w 121"/>
                    <a:gd name="T1" fmla="*/ 7 h 164"/>
                    <a:gd name="T2" fmla="*/ 35 w 121"/>
                    <a:gd name="T3" fmla="*/ 17 h 164"/>
                    <a:gd name="T4" fmla="*/ 26 w 121"/>
                    <a:gd name="T5" fmla="*/ 23 h 164"/>
                    <a:gd name="T6" fmla="*/ 26 w 121"/>
                    <a:gd name="T7" fmla="*/ 49 h 164"/>
                    <a:gd name="T8" fmla="*/ 21 w 121"/>
                    <a:gd name="T9" fmla="*/ 32 h 164"/>
                    <a:gd name="T10" fmla="*/ 4 w 121"/>
                    <a:gd name="T11" fmla="*/ 48 h 164"/>
                    <a:gd name="T12" fmla="*/ 0 w 121"/>
                    <a:gd name="T13" fmla="*/ 95 h 164"/>
                    <a:gd name="T14" fmla="*/ 11 w 121"/>
                    <a:gd name="T15" fmla="*/ 118 h 164"/>
                    <a:gd name="T16" fmla="*/ 12 w 121"/>
                    <a:gd name="T17" fmla="*/ 130 h 164"/>
                    <a:gd name="T18" fmla="*/ 13 w 121"/>
                    <a:gd name="T19" fmla="*/ 139 h 164"/>
                    <a:gd name="T20" fmla="*/ 12 w 121"/>
                    <a:gd name="T21" fmla="*/ 148 h 164"/>
                    <a:gd name="T22" fmla="*/ 10 w 121"/>
                    <a:gd name="T23" fmla="*/ 163 h 164"/>
                    <a:gd name="T24" fmla="*/ 57 w 121"/>
                    <a:gd name="T25" fmla="*/ 160 h 164"/>
                    <a:gd name="T26" fmla="*/ 119 w 121"/>
                    <a:gd name="T27" fmla="*/ 155 h 164"/>
                    <a:gd name="T28" fmla="*/ 108 w 121"/>
                    <a:gd name="T29" fmla="*/ 151 h 164"/>
                    <a:gd name="T30" fmla="*/ 102 w 121"/>
                    <a:gd name="T31" fmla="*/ 143 h 164"/>
                    <a:gd name="T32" fmla="*/ 112 w 121"/>
                    <a:gd name="T33" fmla="*/ 135 h 164"/>
                    <a:gd name="T34" fmla="*/ 112 w 121"/>
                    <a:gd name="T35" fmla="*/ 126 h 164"/>
                    <a:gd name="T36" fmla="*/ 107 w 121"/>
                    <a:gd name="T37" fmla="*/ 119 h 164"/>
                    <a:gd name="T38" fmla="*/ 112 w 121"/>
                    <a:gd name="T39" fmla="*/ 113 h 164"/>
                    <a:gd name="T40" fmla="*/ 120 w 121"/>
                    <a:gd name="T41" fmla="*/ 114 h 164"/>
                    <a:gd name="T42" fmla="*/ 118 w 121"/>
                    <a:gd name="T43" fmla="*/ 91 h 164"/>
                    <a:gd name="T44" fmla="*/ 116 w 121"/>
                    <a:gd name="T45" fmla="*/ 78 h 164"/>
                    <a:gd name="T46" fmla="*/ 111 w 121"/>
                    <a:gd name="T47" fmla="*/ 69 h 164"/>
                    <a:gd name="T48" fmla="*/ 106 w 121"/>
                    <a:gd name="T49" fmla="*/ 64 h 164"/>
                    <a:gd name="T50" fmla="*/ 98 w 121"/>
                    <a:gd name="T51" fmla="*/ 62 h 164"/>
                    <a:gd name="T52" fmla="*/ 91 w 121"/>
                    <a:gd name="T53" fmla="*/ 62 h 164"/>
                    <a:gd name="T54" fmla="*/ 83 w 121"/>
                    <a:gd name="T55" fmla="*/ 73 h 164"/>
                    <a:gd name="T56" fmla="*/ 78 w 121"/>
                    <a:gd name="T57" fmla="*/ 76 h 164"/>
                    <a:gd name="T58" fmla="*/ 75 w 121"/>
                    <a:gd name="T59" fmla="*/ 78 h 164"/>
                    <a:gd name="T60" fmla="*/ 71 w 121"/>
                    <a:gd name="T61" fmla="*/ 76 h 164"/>
                    <a:gd name="T62" fmla="*/ 70 w 121"/>
                    <a:gd name="T63" fmla="*/ 71 h 164"/>
                    <a:gd name="T64" fmla="*/ 71 w 121"/>
                    <a:gd name="T65" fmla="*/ 67 h 164"/>
                    <a:gd name="T66" fmla="*/ 74 w 121"/>
                    <a:gd name="T67" fmla="*/ 64 h 164"/>
                    <a:gd name="T68" fmla="*/ 77 w 121"/>
                    <a:gd name="T69" fmla="*/ 62 h 164"/>
                    <a:gd name="T70" fmla="*/ 81 w 121"/>
                    <a:gd name="T71" fmla="*/ 62 h 164"/>
                    <a:gd name="T72" fmla="*/ 81 w 121"/>
                    <a:gd name="T73" fmla="*/ 56 h 164"/>
                    <a:gd name="T74" fmla="*/ 90 w 121"/>
                    <a:gd name="T75" fmla="*/ 49 h 164"/>
                    <a:gd name="T76" fmla="*/ 81 w 121"/>
                    <a:gd name="T77" fmla="*/ 28 h 164"/>
                    <a:gd name="T78" fmla="*/ 81 w 121"/>
                    <a:gd name="T79" fmla="*/ 17 h 164"/>
                    <a:gd name="T80" fmla="*/ 66 w 121"/>
                    <a:gd name="T81" fmla="*/ 13 h 164"/>
                    <a:gd name="T82" fmla="*/ 44 w 121"/>
                    <a:gd name="T83" fmla="*/ 0 h 164"/>
                    <a:gd name="T84" fmla="*/ 30 w 121"/>
                    <a:gd name="T85" fmla="*/ 7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1"/>
                    <a:gd name="T130" fmla="*/ 0 h 164"/>
                    <a:gd name="T131" fmla="*/ 121 w 121"/>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1" h="164">
                      <a:moveTo>
                        <a:pt x="30" y="7"/>
                      </a:moveTo>
                      <a:lnTo>
                        <a:pt x="35" y="17"/>
                      </a:lnTo>
                      <a:lnTo>
                        <a:pt x="26" y="23"/>
                      </a:lnTo>
                      <a:lnTo>
                        <a:pt x="26" y="49"/>
                      </a:lnTo>
                      <a:lnTo>
                        <a:pt x="21" y="32"/>
                      </a:lnTo>
                      <a:lnTo>
                        <a:pt x="4" y="48"/>
                      </a:lnTo>
                      <a:lnTo>
                        <a:pt x="0" y="95"/>
                      </a:lnTo>
                      <a:lnTo>
                        <a:pt x="11" y="118"/>
                      </a:lnTo>
                      <a:lnTo>
                        <a:pt x="12" y="130"/>
                      </a:lnTo>
                      <a:lnTo>
                        <a:pt x="13" y="139"/>
                      </a:lnTo>
                      <a:lnTo>
                        <a:pt x="12" y="148"/>
                      </a:lnTo>
                      <a:lnTo>
                        <a:pt x="10" y="163"/>
                      </a:lnTo>
                      <a:lnTo>
                        <a:pt x="57" y="160"/>
                      </a:lnTo>
                      <a:lnTo>
                        <a:pt x="119" y="155"/>
                      </a:lnTo>
                      <a:lnTo>
                        <a:pt x="108" y="151"/>
                      </a:lnTo>
                      <a:lnTo>
                        <a:pt x="102" y="143"/>
                      </a:lnTo>
                      <a:lnTo>
                        <a:pt x="112" y="135"/>
                      </a:lnTo>
                      <a:lnTo>
                        <a:pt x="112" y="126"/>
                      </a:lnTo>
                      <a:lnTo>
                        <a:pt x="107" y="119"/>
                      </a:lnTo>
                      <a:lnTo>
                        <a:pt x="112" y="113"/>
                      </a:lnTo>
                      <a:lnTo>
                        <a:pt x="120" y="114"/>
                      </a:lnTo>
                      <a:lnTo>
                        <a:pt x="118" y="91"/>
                      </a:lnTo>
                      <a:lnTo>
                        <a:pt x="116" y="78"/>
                      </a:lnTo>
                      <a:lnTo>
                        <a:pt x="111" y="69"/>
                      </a:lnTo>
                      <a:lnTo>
                        <a:pt x="106" y="64"/>
                      </a:lnTo>
                      <a:lnTo>
                        <a:pt x="98" y="62"/>
                      </a:lnTo>
                      <a:lnTo>
                        <a:pt x="91" y="62"/>
                      </a:lnTo>
                      <a:lnTo>
                        <a:pt x="83" y="73"/>
                      </a:lnTo>
                      <a:lnTo>
                        <a:pt x="78" y="76"/>
                      </a:lnTo>
                      <a:lnTo>
                        <a:pt x="75" y="78"/>
                      </a:lnTo>
                      <a:lnTo>
                        <a:pt x="71" y="76"/>
                      </a:lnTo>
                      <a:lnTo>
                        <a:pt x="70" y="71"/>
                      </a:lnTo>
                      <a:lnTo>
                        <a:pt x="71" y="67"/>
                      </a:lnTo>
                      <a:lnTo>
                        <a:pt x="74" y="64"/>
                      </a:lnTo>
                      <a:lnTo>
                        <a:pt x="77" y="62"/>
                      </a:lnTo>
                      <a:lnTo>
                        <a:pt x="81" y="62"/>
                      </a:lnTo>
                      <a:lnTo>
                        <a:pt x="81" y="56"/>
                      </a:lnTo>
                      <a:lnTo>
                        <a:pt x="90" y="49"/>
                      </a:lnTo>
                      <a:lnTo>
                        <a:pt x="81" y="28"/>
                      </a:lnTo>
                      <a:lnTo>
                        <a:pt x="81" y="17"/>
                      </a:lnTo>
                      <a:lnTo>
                        <a:pt x="66" y="13"/>
                      </a:lnTo>
                      <a:lnTo>
                        <a:pt x="44" y="0"/>
                      </a:lnTo>
                      <a:lnTo>
                        <a:pt x="30" y="7"/>
                      </a:lnTo>
                    </a:path>
                  </a:pathLst>
                </a:custGeom>
                <a:solidFill>
                  <a:srgbClr val="F6BF69"/>
                </a:solidFill>
                <a:ln w="12700" cap="rnd">
                  <a:solidFill>
                    <a:srgbClr val="000000"/>
                  </a:solidFill>
                  <a:round/>
                  <a:headEnd/>
                  <a:tailEnd/>
                </a:ln>
              </p:spPr>
              <p:txBody>
                <a:bodyPr/>
                <a:lstStyle/>
                <a:p>
                  <a:pPr algn="ctr"/>
                  <a:endParaRPr lang="en-US" b="1"/>
                </a:p>
              </p:txBody>
            </p:sp>
            <p:sp>
              <p:nvSpPr>
                <p:cNvPr id="52338" name="Freeform 125"/>
                <p:cNvSpPr>
                  <a:spLocks/>
                </p:cNvSpPr>
                <p:nvPr/>
              </p:nvSpPr>
              <p:spPr bwMode="auto">
                <a:xfrm>
                  <a:off x="4735" y="1596"/>
                  <a:ext cx="132" cy="217"/>
                </a:xfrm>
                <a:custGeom>
                  <a:avLst/>
                  <a:gdLst>
                    <a:gd name="T0" fmla="*/ 24 w 132"/>
                    <a:gd name="T1" fmla="*/ 12 h 217"/>
                    <a:gd name="T2" fmla="*/ 99 w 132"/>
                    <a:gd name="T3" fmla="*/ 0 h 217"/>
                    <a:gd name="T4" fmla="*/ 111 w 132"/>
                    <a:gd name="T5" fmla="*/ 27 h 217"/>
                    <a:gd name="T6" fmla="*/ 126 w 132"/>
                    <a:gd name="T7" fmla="*/ 137 h 217"/>
                    <a:gd name="T8" fmla="*/ 131 w 132"/>
                    <a:gd name="T9" fmla="*/ 152 h 217"/>
                    <a:gd name="T10" fmla="*/ 119 w 132"/>
                    <a:gd name="T11" fmla="*/ 181 h 217"/>
                    <a:gd name="T12" fmla="*/ 119 w 132"/>
                    <a:gd name="T13" fmla="*/ 201 h 217"/>
                    <a:gd name="T14" fmla="*/ 106 w 132"/>
                    <a:gd name="T15" fmla="*/ 199 h 217"/>
                    <a:gd name="T16" fmla="*/ 106 w 132"/>
                    <a:gd name="T17" fmla="*/ 216 h 217"/>
                    <a:gd name="T18" fmla="*/ 92 w 132"/>
                    <a:gd name="T19" fmla="*/ 209 h 217"/>
                    <a:gd name="T20" fmla="*/ 85 w 132"/>
                    <a:gd name="T21" fmla="*/ 211 h 217"/>
                    <a:gd name="T22" fmla="*/ 74 w 132"/>
                    <a:gd name="T23" fmla="*/ 210 h 217"/>
                    <a:gd name="T24" fmla="*/ 66 w 132"/>
                    <a:gd name="T25" fmla="*/ 184 h 217"/>
                    <a:gd name="T26" fmla="*/ 51 w 132"/>
                    <a:gd name="T27" fmla="*/ 176 h 217"/>
                    <a:gd name="T28" fmla="*/ 51 w 132"/>
                    <a:gd name="T29" fmla="*/ 148 h 217"/>
                    <a:gd name="T30" fmla="*/ 36 w 132"/>
                    <a:gd name="T31" fmla="*/ 152 h 217"/>
                    <a:gd name="T32" fmla="*/ 27 w 132"/>
                    <a:gd name="T33" fmla="*/ 131 h 217"/>
                    <a:gd name="T34" fmla="*/ 0 w 132"/>
                    <a:gd name="T35" fmla="*/ 108 h 217"/>
                    <a:gd name="T36" fmla="*/ 20 w 132"/>
                    <a:gd name="T37" fmla="*/ 70 h 217"/>
                    <a:gd name="T38" fmla="*/ 14 w 132"/>
                    <a:gd name="T39" fmla="*/ 53 h 217"/>
                    <a:gd name="T40" fmla="*/ 34 w 132"/>
                    <a:gd name="T41" fmla="*/ 50 h 217"/>
                    <a:gd name="T42" fmla="*/ 36 w 132"/>
                    <a:gd name="T43" fmla="*/ 25 h 217"/>
                    <a:gd name="T44" fmla="*/ 24 w 132"/>
                    <a:gd name="T45" fmla="*/ 12 h 2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7"/>
                    <a:gd name="T71" fmla="*/ 132 w 132"/>
                    <a:gd name="T72" fmla="*/ 217 h 2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7">
                      <a:moveTo>
                        <a:pt x="24" y="12"/>
                      </a:moveTo>
                      <a:lnTo>
                        <a:pt x="99" y="0"/>
                      </a:lnTo>
                      <a:lnTo>
                        <a:pt x="111" y="27"/>
                      </a:lnTo>
                      <a:lnTo>
                        <a:pt x="126" y="137"/>
                      </a:lnTo>
                      <a:lnTo>
                        <a:pt x="131" y="152"/>
                      </a:lnTo>
                      <a:lnTo>
                        <a:pt x="119" y="181"/>
                      </a:lnTo>
                      <a:lnTo>
                        <a:pt x="119" y="201"/>
                      </a:lnTo>
                      <a:lnTo>
                        <a:pt x="106" y="199"/>
                      </a:lnTo>
                      <a:lnTo>
                        <a:pt x="106" y="216"/>
                      </a:lnTo>
                      <a:lnTo>
                        <a:pt x="92" y="209"/>
                      </a:lnTo>
                      <a:lnTo>
                        <a:pt x="85" y="211"/>
                      </a:lnTo>
                      <a:lnTo>
                        <a:pt x="74" y="210"/>
                      </a:lnTo>
                      <a:lnTo>
                        <a:pt x="66" y="184"/>
                      </a:lnTo>
                      <a:lnTo>
                        <a:pt x="51" y="176"/>
                      </a:lnTo>
                      <a:lnTo>
                        <a:pt x="51" y="148"/>
                      </a:lnTo>
                      <a:lnTo>
                        <a:pt x="36" y="152"/>
                      </a:lnTo>
                      <a:lnTo>
                        <a:pt x="27" y="131"/>
                      </a:lnTo>
                      <a:lnTo>
                        <a:pt x="0" y="108"/>
                      </a:lnTo>
                      <a:lnTo>
                        <a:pt x="20" y="70"/>
                      </a:lnTo>
                      <a:lnTo>
                        <a:pt x="14" y="53"/>
                      </a:lnTo>
                      <a:lnTo>
                        <a:pt x="34" y="50"/>
                      </a:lnTo>
                      <a:lnTo>
                        <a:pt x="36" y="25"/>
                      </a:lnTo>
                      <a:lnTo>
                        <a:pt x="24" y="12"/>
                      </a:lnTo>
                    </a:path>
                  </a:pathLst>
                </a:custGeom>
                <a:solidFill>
                  <a:srgbClr val="F6BF69"/>
                </a:solidFill>
                <a:ln w="12700" cap="rnd">
                  <a:solidFill>
                    <a:srgbClr val="000000"/>
                  </a:solidFill>
                  <a:round/>
                  <a:headEnd/>
                  <a:tailEnd/>
                </a:ln>
              </p:spPr>
              <p:txBody>
                <a:bodyPr/>
                <a:lstStyle/>
                <a:p>
                  <a:pPr algn="ctr"/>
                  <a:endParaRPr lang="en-US" b="1"/>
                </a:p>
              </p:txBody>
            </p:sp>
            <p:sp>
              <p:nvSpPr>
                <p:cNvPr id="52339" name="Freeform 126"/>
                <p:cNvSpPr>
                  <a:spLocks/>
                </p:cNvSpPr>
                <p:nvPr/>
              </p:nvSpPr>
              <p:spPr bwMode="auto">
                <a:xfrm>
                  <a:off x="4620" y="1684"/>
                  <a:ext cx="208" cy="171"/>
                </a:xfrm>
                <a:custGeom>
                  <a:avLst/>
                  <a:gdLst>
                    <a:gd name="T0" fmla="*/ 0 w 208"/>
                    <a:gd name="T1" fmla="*/ 6 h 171"/>
                    <a:gd name="T2" fmla="*/ 91 w 208"/>
                    <a:gd name="T3" fmla="*/ 0 h 171"/>
                    <a:gd name="T4" fmla="*/ 110 w 208"/>
                    <a:gd name="T5" fmla="*/ 0 h 171"/>
                    <a:gd name="T6" fmla="*/ 124 w 208"/>
                    <a:gd name="T7" fmla="*/ 5 h 171"/>
                    <a:gd name="T8" fmla="*/ 116 w 208"/>
                    <a:gd name="T9" fmla="*/ 20 h 171"/>
                    <a:gd name="T10" fmla="*/ 143 w 208"/>
                    <a:gd name="T11" fmla="*/ 44 h 171"/>
                    <a:gd name="T12" fmla="*/ 151 w 208"/>
                    <a:gd name="T13" fmla="*/ 64 h 171"/>
                    <a:gd name="T14" fmla="*/ 167 w 208"/>
                    <a:gd name="T15" fmla="*/ 59 h 171"/>
                    <a:gd name="T16" fmla="*/ 167 w 208"/>
                    <a:gd name="T17" fmla="*/ 88 h 171"/>
                    <a:gd name="T18" fmla="*/ 182 w 208"/>
                    <a:gd name="T19" fmla="*/ 96 h 171"/>
                    <a:gd name="T20" fmla="*/ 190 w 208"/>
                    <a:gd name="T21" fmla="*/ 121 h 171"/>
                    <a:gd name="T22" fmla="*/ 201 w 208"/>
                    <a:gd name="T23" fmla="*/ 123 h 171"/>
                    <a:gd name="T24" fmla="*/ 207 w 208"/>
                    <a:gd name="T25" fmla="*/ 134 h 171"/>
                    <a:gd name="T26" fmla="*/ 193 w 208"/>
                    <a:gd name="T27" fmla="*/ 149 h 171"/>
                    <a:gd name="T28" fmla="*/ 188 w 208"/>
                    <a:gd name="T29" fmla="*/ 166 h 171"/>
                    <a:gd name="T30" fmla="*/ 169 w 208"/>
                    <a:gd name="T31" fmla="*/ 170 h 171"/>
                    <a:gd name="T32" fmla="*/ 174 w 208"/>
                    <a:gd name="T33" fmla="*/ 151 h 171"/>
                    <a:gd name="T34" fmla="*/ 96 w 208"/>
                    <a:gd name="T35" fmla="*/ 158 h 171"/>
                    <a:gd name="T36" fmla="*/ 41 w 208"/>
                    <a:gd name="T37" fmla="*/ 165 h 171"/>
                    <a:gd name="T38" fmla="*/ 37 w 208"/>
                    <a:gd name="T39" fmla="*/ 147 h 171"/>
                    <a:gd name="T40" fmla="*/ 33 w 208"/>
                    <a:gd name="T41" fmla="*/ 93 h 171"/>
                    <a:gd name="T42" fmla="*/ 33 w 208"/>
                    <a:gd name="T43" fmla="*/ 63 h 171"/>
                    <a:gd name="T44" fmla="*/ 14 w 208"/>
                    <a:gd name="T45" fmla="*/ 49 h 171"/>
                    <a:gd name="T46" fmla="*/ 21 w 208"/>
                    <a:gd name="T47" fmla="*/ 37 h 171"/>
                    <a:gd name="T48" fmla="*/ 12 w 208"/>
                    <a:gd name="T49" fmla="*/ 30 h 171"/>
                    <a:gd name="T50" fmla="*/ 0 w 208"/>
                    <a:gd name="T51" fmla="*/ 6 h 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171"/>
                    <a:gd name="T80" fmla="*/ 208 w 208"/>
                    <a:gd name="T81" fmla="*/ 171 h 1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171">
                      <a:moveTo>
                        <a:pt x="0" y="6"/>
                      </a:moveTo>
                      <a:lnTo>
                        <a:pt x="91" y="0"/>
                      </a:lnTo>
                      <a:lnTo>
                        <a:pt x="110" y="0"/>
                      </a:lnTo>
                      <a:lnTo>
                        <a:pt x="124" y="5"/>
                      </a:lnTo>
                      <a:lnTo>
                        <a:pt x="116" y="20"/>
                      </a:lnTo>
                      <a:lnTo>
                        <a:pt x="143" y="44"/>
                      </a:lnTo>
                      <a:lnTo>
                        <a:pt x="151" y="64"/>
                      </a:lnTo>
                      <a:lnTo>
                        <a:pt x="167" y="59"/>
                      </a:lnTo>
                      <a:lnTo>
                        <a:pt x="167" y="88"/>
                      </a:lnTo>
                      <a:lnTo>
                        <a:pt x="182" y="96"/>
                      </a:lnTo>
                      <a:lnTo>
                        <a:pt x="190" y="121"/>
                      </a:lnTo>
                      <a:lnTo>
                        <a:pt x="201" y="123"/>
                      </a:lnTo>
                      <a:lnTo>
                        <a:pt x="207" y="134"/>
                      </a:lnTo>
                      <a:lnTo>
                        <a:pt x="193" y="149"/>
                      </a:lnTo>
                      <a:lnTo>
                        <a:pt x="188" y="166"/>
                      </a:lnTo>
                      <a:lnTo>
                        <a:pt x="169" y="170"/>
                      </a:lnTo>
                      <a:lnTo>
                        <a:pt x="174" y="151"/>
                      </a:lnTo>
                      <a:lnTo>
                        <a:pt x="96" y="158"/>
                      </a:lnTo>
                      <a:lnTo>
                        <a:pt x="41" y="165"/>
                      </a:lnTo>
                      <a:lnTo>
                        <a:pt x="37" y="147"/>
                      </a:lnTo>
                      <a:lnTo>
                        <a:pt x="33" y="93"/>
                      </a:lnTo>
                      <a:lnTo>
                        <a:pt x="33" y="63"/>
                      </a:lnTo>
                      <a:lnTo>
                        <a:pt x="14" y="49"/>
                      </a:lnTo>
                      <a:lnTo>
                        <a:pt x="21" y="37"/>
                      </a:lnTo>
                      <a:lnTo>
                        <a:pt x="12" y="30"/>
                      </a:lnTo>
                      <a:lnTo>
                        <a:pt x="0" y="6"/>
                      </a:lnTo>
                    </a:path>
                  </a:pathLst>
                </a:custGeom>
                <a:solidFill>
                  <a:srgbClr val="F6BF69"/>
                </a:solidFill>
                <a:ln w="12700" cap="rnd">
                  <a:solidFill>
                    <a:srgbClr val="000000"/>
                  </a:solidFill>
                  <a:round/>
                  <a:headEnd/>
                  <a:tailEnd/>
                </a:ln>
              </p:spPr>
              <p:txBody>
                <a:bodyPr/>
                <a:lstStyle/>
                <a:p>
                  <a:pPr algn="ctr"/>
                  <a:endParaRPr lang="en-US" b="1"/>
                </a:p>
              </p:txBody>
            </p:sp>
            <p:sp>
              <p:nvSpPr>
                <p:cNvPr id="52340" name="Freeform 127"/>
                <p:cNvSpPr>
                  <a:spLocks/>
                </p:cNvSpPr>
                <p:nvPr/>
              </p:nvSpPr>
              <p:spPr bwMode="auto">
                <a:xfrm>
                  <a:off x="4846" y="1612"/>
                  <a:ext cx="102" cy="168"/>
                </a:xfrm>
                <a:custGeom>
                  <a:avLst/>
                  <a:gdLst>
                    <a:gd name="T0" fmla="*/ 0 w 102"/>
                    <a:gd name="T1" fmla="*/ 12 h 168"/>
                    <a:gd name="T2" fmla="*/ 12 w 102"/>
                    <a:gd name="T3" fmla="*/ 18 h 168"/>
                    <a:gd name="T4" fmla="*/ 23 w 102"/>
                    <a:gd name="T5" fmla="*/ 17 h 168"/>
                    <a:gd name="T6" fmla="*/ 27 w 102"/>
                    <a:gd name="T7" fmla="*/ 14 h 168"/>
                    <a:gd name="T8" fmla="*/ 30 w 102"/>
                    <a:gd name="T9" fmla="*/ 3 h 168"/>
                    <a:gd name="T10" fmla="*/ 79 w 102"/>
                    <a:gd name="T11" fmla="*/ 0 h 168"/>
                    <a:gd name="T12" fmla="*/ 101 w 102"/>
                    <a:gd name="T13" fmla="*/ 118 h 168"/>
                    <a:gd name="T14" fmla="*/ 99 w 102"/>
                    <a:gd name="T15" fmla="*/ 117 h 168"/>
                    <a:gd name="T16" fmla="*/ 82 w 102"/>
                    <a:gd name="T17" fmla="*/ 124 h 168"/>
                    <a:gd name="T18" fmla="*/ 71 w 102"/>
                    <a:gd name="T19" fmla="*/ 155 h 168"/>
                    <a:gd name="T20" fmla="*/ 53 w 102"/>
                    <a:gd name="T21" fmla="*/ 151 h 168"/>
                    <a:gd name="T22" fmla="*/ 33 w 102"/>
                    <a:gd name="T23" fmla="*/ 162 h 168"/>
                    <a:gd name="T24" fmla="*/ 7 w 102"/>
                    <a:gd name="T25" fmla="*/ 167 h 168"/>
                    <a:gd name="T26" fmla="*/ 19 w 102"/>
                    <a:gd name="T27" fmla="*/ 136 h 168"/>
                    <a:gd name="T28" fmla="*/ 13 w 102"/>
                    <a:gd name="T29" fmla="*/ 118 h 168"/>
                    <a:gd name="T30" fmla="*/ 0 w 102"/>
                    <a:gd name="T31" fmla="*/ 12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68"/>
                    <a:gd name="T50" fmla="*/ 102 w 102"/>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68">
                      <a:moveTo>
                        <a:pt x="0" y="12"/>
                      </a:moveTo>
                      <a:lnTo>
                        <a:pt x="12" y="18"/>
                      </a:lnTo>
                      <a:lnTo>
                        <a:pt x="23" y="17"/>
                      </a:lnTo>
                      <a:lnTo>
                        <a:pt x="27" y="14"/>
                      </a:lnTo>
                      <a:lnTo>
                        <a:pt x="30" y="3"/>
                      </a:lnTo>
                      <a:lnTo>
                        <a:pt x="79" y="0"/>
                      </a:lnTo>
                      <a:lnTo>
                        <a:pt x="101" y="118"/>
                      </a:lnTo>
                      <a:lnTo>
                        <a:pt x="99" y="117"/>
                      </a:lnTo>
                      <a:lnTo>
                        <a:pt x="82" y="124"/>
                      </a:lnTo>
                      <a:lnTo>
                        <a:pt x="71" y="155"/>
                      </a:lnTo>
                      <a:lnTo>
                        <a:pt x="53" y="151"/>
                      </a:lnTo>
                      <a:lnTo>
                        <a:pt x="33" y="162"/>
                      </a:lnTo>
                      <a:lnTo>
                        <a:pt x="7" y="167"/>
                      </a:lnTo>
                      <a:lnTo>
                        <a:pt x="19" y="136"/>
                      </a:lnTo>
                      <a:lnTo>
                        <a:pt x="13" y="118"/>
                      </a:lnTo>
                      <a:lnTo>
                        <a:pt x="0" y="12"/>
                      </a:lnTo>
                    </a:path>
                  </a:pathLst>
                </a:custGeom>
                <a:solidFill>
                  <a:srgbClr val="F6BF69"/>
                </a:solidFill>
                <a:ln w="12700" cap="rnd">
                  <a:solidFill>
                    <a:srgbClr val="000000"/>
                  </a:solidFill>
                  <a:round/>
                  <a:headEnd/>
                  <a:tailEnd/>
                </a:ln>
              </p:spPr>
              <p:txBody>
                <a:bodyPr/>
                <a:lstStyle/>
                <a:p>
                  <a:pPr algn="ctr"/>
                  <a:endParaRPr lang="en-US" b="1"/>
                </a:p>
              </p:txBody>
            </p:sp>
            <p:sp>
              <p:nvSpPr>
                <p:cNvPr id="52341" name="Freeform 128"/>
                <p:cNvSpPr>
                  <a:spLocks/>
                </p:cNvSpPr>
                <p:nvPr/>
              </p:nvSpPr>
              <p:spPr bwMode="auto">
                <a:xfrm>
                  <a:off x="4925" y="1578"/>
                  <a:ext cx="131" cy="151"/>
                </a:xfrm>
                <a:custGeom>
                  <a:avLst/>
                  <a:gdLst>
                    <a:gd name="T0" fmla="*/ 0 w 131"/>
                    <a:gd name="T1" fmla="*/ 34 h 151"/>
                    <a:gd name="T2" fmla="*/ 59 w 131"/>
                    <a:gd name="T3" fmla="*/ 28 h 151"/>
                    <a:gd name="T4" fmla="*/ 71 w 131"/>
                    <a:gd name="T5" fmla="*/ 30 h 151"/>
                    <a:gd name="T6" fmla="*/ 98 w 131"/>
                    <a:gd name="T7" fmla="*/ 17 h 151"/>
                    <a:gd name="T8" fmla="*/ 105 w 131"/>
                    <a:gd name="T9" fmla="*/ 6 h 151"/>
                    <a:gd name="T10" fmla="*/ 121 w 131"/>
                    <a:gd name="T11" fmla="*/ 0 h 151"/>
                    <a:gd name="T12" fmla="*/ 130 w 131"/>
                    <a:gd name="T13" fmla="*/ 57 h 151"/>
                    <a:gd name="T14" fmla="*/ 123 w 131"/>
                    <a:gd name="T15" fmla="*/ 63 h 151"/>
                    <a:gd name="T16" fmla="*/ 125 w 131"/>
                    <a:gd name="T17" fmla="*/ 102 h 151"/>
                    <a:gd name="T18" fmla="*/ 112 w 131"/>
                    <a:gd name="T19" fmla="*/ 106 h 151"/>
                    <a:gd name="T20" fmla="*/ 105 w 131"/>
                    <a:gd name="T21" fmla="*/ 128 h 151"/>
                    <a:gd name="T22" fmla="*/ 95 w 131"/>
                    <a:gd name="T23" fmla="*/ 125 h 151"/>
                    <a:gd name="T24" fmla="*/ 91 w 131"/>
                    <a:gd name="T25" fmla="*/ 150 h 151"/>
                    <a:gd name="T26" fmla="*/ 77 w 131"/>
                    <a:gd name="T27" fmla="*/ 139 h 151"/>
                    <a:gd name="T28" fmla="*/ 48 w 131"/>
                    <a:gd name="T29" fmla="*/ 146 h 151"/>
                    <a:gd name="T30" fmla="*/ 35 w 131"/>
                    <a:gd name="T31" fmla="*/ 137 h 151"/>
                    <a:gd name="T32" fmla="*/ 19 w 131"/>
                    <a:gd name="T33" fmla="*/ 136 h 151"/>
                    <a:gd name="T34" fmla="*/ 11 w 131"/>
                    <a:gd name="T35" fmla="*/ 94 h 151"/>
                    <a:gd name="T36" fmla="*/ 0 w 131"/>
                    <a:gd name="T37" fmla="*/ 34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151"/>
                    <a:gd name="T59" fmla="*/ 131 w 131"/>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151">
                      <a:moveTo>
                        <a:pt x="0" y="34"/>
                      </a:moveTo>
                      <a:lnTo>
                        <a:pt x="59" y="28"/>
                      </a:lnTo>
                      <a:lnTo>
                        <a:pt x="71" y="30"/>
                      </a:lnTo>
                      <a:lnTo>
                        <a:pt x="98" y="17"/>
                      </a:lnTo>
                      <a:lnTo>
                        <a:pt x="105" y="6"/>
                      </a:lnTo>
                      <a:lnTo>
                        <a:pt x="121" y="0"/>
                      </a:lnTo>
                      <a:lnTo>
                        <a:pt x="130" y="57"/>
                      </a:lnTo>
                      <a:lnTo>
                        <a:pt x="123" y="63"/>
                      </a:lnTo>
                      <a:lnTo>
                        <a:pt x="125" y="102"/>
                      </a:lnTo>
                      <a:lnTo>
                        <a:pt x="112" y="106"/>
                      </a:lnTo>
                      <a:lnTo>
                        <a:pt x="105" y="128"/>
                      </a:lnTo>
                      <a:lnTo>
                        <a:pt x="95" y="125"/>
                      </a:lnTo>
                      <a:lnTo>
                        <a:pt x="91" y="150"/>
                      </a:lnTo>
                      <a:lnTo>
                        <a:pt x="77" y="139"/>
                      </a:lnTo>
                      <a:lnTo>
                        <a:pt x="48" y="146"/>
                      </a:lnTo>
                      <a:lnTo>
                        <a:pt x="35" y="137"/>
                      </a:lnTo>
                      <a:lnTo>
                        <a:pt x="19" y="136"/>
                      </a:lnTo>
                      <a:lnTo>
                        <a:pt x="11" y="94"/>
                      </a:lnTo>
                      <a:lnTo>
                        <a:pt x="0" y="34"/>
                      </a:lnTo>
                    </a:path>
                  </a:pathLst>
                </a:custGeom>
                <a:solidFill>
                  <a:srgbClr val="F6BF69"/>
                </a:solidFill>
                <a:ln w="12700" cap="rnd">
                  <a:solidFill>
                    <a:srgbClr val="000000"/>
                  </a:solidFill>
                  <a:round/>
                  <a:headEnd/>
                  <a:tailEnd/>
                </a:ln>
              </p:spPr>
              <p:txBody>
                <a:bodyPr/>
                <a:lstStyle/>
                <a:p>
                  <a:pPr algn="ctr"/>
                  <a:endParaRPr lang="en-US" b="1"/>
                </a:p>
              </p:txBody>
            </p:sp>
            <p:sp>
              <p:nvSpPr>
                <p:cNvPr id="52342" name="Freeform 129"/>
                <p:cNvSpPr>
                  <a:spLocks/>
                </p:cNvSpPr>
                <p:nvPr/>
              </p:nvSpPr>
              <p:spPr bwMode="auto">
                <a:xfrm>
                  <a:off x="4809" y="1713"/>
                  <a:ext cx="230" cy="129"/>
                </a:xfrm>
                <a:custGeom>
                  <a:avLst/>
                  <a:gdLst>
                    <a:gd name="T0" fmla="*/ 0 w 230"/>
                    <a:gd name="T1" fmla="*/ 128 h 129"/>
                    <a:gd name="T2" fmla="*/ 56 w 230"/>
                    <a:gd name="T3" fmla="*/ 120 h 129"/>
                    <a:gd name="T4" fmla="*/ 56 w 230"/>
                    <a:gd name="T5" fmla="*/ 114 h 129"/>
                    <a:gd name="T6" fmla="*/ 190 w 230"/>
                    <a:gd name="T7" fmla="*/ 96 h 129"/>
                    <a:gd name="T8" fmla="*/ 192 w 230"/>
                    <a:gd name="T9" fmla="*/ 86 h 129"/>
                    <a:gd name="T10" fmla="*/ 212 w 230"/>
                    <a:gd name="T11" fmla="*/ 79 h 129"/>
                    <a:gd name="T12" fmla="*/ 214 w 230"/>
                    <a:gd name="T13" fmla="*/ 69 h 129"/>
                    <a:gd name="T14" fmla="*/ 223 w 230"/>
                    <a:gd name="T15" fmla="*/ 65 h 129"/>
                    <a:gd name="T16" fmla="*/ 229 w 230"/>
                    <a:gd name="T17" fmla="*/ 50 h 129"/>
                    <a:gd name="T18" fmla="*/ 210 w 230"/>
                    <a:gd name="T19" fmla="*/ 35 h 129"/>
                    <a:gd name="T20" fmla="*/ 207 w 230"/>
                    <a:gd name="T21" fmla="*/ 14 h 129"/>
                    <a:gd name="T22" fmla="*/ 192 w 230"/>
                    <a:gd name="T23" fmla="*/ 4 h 129"/>
                    <a:gd name="T24" fmla="*/ 163 w 230"/>
                    <a:gd name="T25" fmla="*/ 10 h 129"/>
                    <a:gd name="T26" fmla="*/ 149 w 230"/>
                    <a:gd name="T27" fmla="*/ 1 h 129"/>
                    <a:gd name="T28" fmla="*/ 135 w 230"/>
                    <a:gd name="T29" fmla="*/ 0 h 129"/>
                    <a:gd name="T30" fmla="*/ 138 w 230"/>
                    <a:gd name="T31" fmla="*/ 14 h 129"/>
                    <a:gd name="T32" fmla="*/ 119 w 230"/>
                    <a:gd name="T33" fmla="*/ 22 h 129"/>
                    <a:gd name="T34" fmla="*/ 107 w 230"/>
                    <a:gd name="T35" fmla="*/ 53 h 129"/>
                    <a:gd name="T36" fmla="*/ 90 w 230"/>
                    <a:gd name="T37" fmla="*/ 48 h 129"/>
                    <a:gd name="T38" fmla="*/ 70 w 230"/>
                    <a:gd name="T39" fmla="*/ 60 h 129"/>
                    <a:gd name="T40" fmla="*/ 44 w 230"/>
                    <a:gd name="T41" fmla="*/ 65 h 129"/>
                    <a:gd name="T42" fmla="*/ 44 w 230"/>
                    <a:gd name="T43" fmla="*/ 83 h 129"/>
                    <a:gd name="T44" fmla="*/ 31 w 230"/>
                    <a:gd name="T45" fmla="*/ 82 h 129"/>
                    <a:gd name="T46" fmla="*/ 32 w 230"/>
                    <a:gd name="T47" fmla="*/ 98 h 129"/>
                    <a:gd name="T48" fmla="*/ 18 w 230"/>
                    <a:gd name="T49" fmla="*/ 92 h 129"/>
                    <a:gd name="T50" fmla="*/ 10 w 230"/>
                    <a:gd name="T51" fmla="*/ 95 h 129"/>
                    <a:gd name="T52" fmla="*/ 17 w 230"/>
                    <a:gd name="T53" fmla="*/ 105 h 129"/>
                    <a:gd name="T54" fmla="*/ 3 w 230"/>
                    <a:gd name="T55" fmla="*/ 120 h 129"/>
                    <a:gd name="T56" fmla="*/ 0 w 230"/>
                    <a:gd name="T57" fmla="*/ 128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0"/>
                    <a:gd name="T88" fmla="*/ 0 h 129"/>
                    <a:gd name="T89" fmla="*/ 230 w 230"/>
                    <a:gd name="T90" fmla="*/ 129 h 1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0" h="129">
                      <a:moveTo>
                        <a:pt x="0" y="128"/>
                      </a:moveTo>
                      <a:lnTo>
                        <a:pt x="56" y="120"/>
                      </a:lnTo>
                      <a:lnTo>
                        <a:pt x="56" y="114"/>
                      </a:lnTo>
                      <a:lnTo>
                        <a:pt x="190" y="96"/>
                      </a:lnTo>
                      <a:lnTo>
                        <a:pt x="192" y="86"/>
                      </a:lnTo>
                      <a:lnTo>
                        <a:pt x="212" y="79"/>
                      </a:lnTo>
                      <a:lnTo>
                        <a:pt x="214" y="69"/>
                      </a:lnTo>
                      <a:lnTo>
                        <a:pt x="223" y="65"/>
                      </a:lnTo>
                      <a:lnTo>
                        <a:pt x="229" y="50"/>
                      </a:lnTo>
                      <a:lnTo>
                        <a:pt x="210" y="35"/>
                      </a:lnTo>
                      <a:lnTo>
                        <a:pt x="207" y="14"/>
                      </a:lnTo>
                      <a:lnTo>
                        <a:pt x="192" y="4"/>
                      </a:lnTo>
                      <a:lnTo>
                        <a:pt x="163" y="10"/>
                      </a:lnTo>
                      <a:lnTo>
                        <a:pt x="149" y="1"/>
                      </a:lnTo>
                      <a:lnTo>
                        <a:pt x="135" y="0"/>
                      </a:lnTo>
                      <a:lnTo>
                        <a:pt x="138" y="14"/>
                      </a:lnTo>
                      <a:lnTo>
                        <a:pt x="119" y="22"/>
                      </a:lnTo>
                      <a:lnTo>
                        <a:pt x="107" y="53"/>
                      </a:lnTo>
                      <a:lnTo>
                        <a:pt x="90" y="48"/>
                      </a:lnTo>
                      <a:lnTo>
                        <a:pt x="70" y="60"/>
                      </a:lnTo>
                      <a:lnTo>
                        <a:pt x="44" y="65"/>
                      </a:lnTo>
                      <a:lnTo>
                        <a:pt x="44" y="83"/>
                      </a:lnTo>
                      <a:lnTo>
                        <a:pt x="31" y="82"/>
                      </a:lnTo>
                      <a:lnTo>
                        <a:pt x="32" y="98"/>
                      </a:lnTo>
                      <a:lnTo>
                        <a:pt x="18" y="92"/>
                      </a:lnTo>
                      <a:lnTo>
                        <a:pt x="10" y="95"/>
                      </a:lnTo>
                      <a:lnTo>
                        <a:pt x="17" y="105"/>
                      </a:lnTo>
                      <a:lnTo>
                        <a:pt x="3" y="120"/>
                      </a:lnTo>
                      <a:lnTo>
                        <a:pt x="0" y="128"/>
                      </a:lnTo>
                    </a:path>
                  </a:pathLst>
                </a:custGeom>
                <a:solidFill>
                  <a:srgbClr val="F6BF69"/>
                </a:solidFill>
                <a:ln w="12700" cap="rnd">
                  <a:solidFill>
                    <a:srgbClr val="000000"/>
                  </a:solidFill>
                  <a:round/>
                  <a:headEnd/>
                  <a:tailEnd/>
                </a:ln>
              </p:spPr>
              <p:txBody>
                <a:bodyPr/>
                <a:lstStyle/>
                <a:p>
                  <a:pPr algn="ctr"/>
                  <a:endParaRPr lang="en-US" b="1"/>
                </a:p>
              </p:txBody>
            </p:sp>
            <p:sp>
              <p:nvSpPr>
                <p:cNvPr id="52343" name="Freeform 130"/>
                <p:cNvSpPr>
                  <a:spLocks/>
                </p:cNvSpPr>
                <p:nvPr/>
              </p:nvSpPr>
              <p:spPr bwMode="auto">
                <a:xfrm>
                  <a:off x="4794" y="1796"/>
                  <a:ext cx="265" cy="97"/>
                </a:xfrm>
                <a:custGeom>
                  <a:avLst/>
                  <a:gdLst>
                    <a:gd name="T0" fmla="*/ 16 w 265"/>
                    <a:gd name="T1" fmla="*/ 44 h 97"/>
                    <a:gd name="T2" fmla="*/ 16 w 265"/>
                    <a:gd name="T3" fmla="*/ 45 h 97"/>
                    <a:gd name="T4" fmla="*/ 11 w 265"/>
                    <a:gd name="T5" fmla="*/ 54 h 97"/>
                    <a:gd name="T6" fmla="*/ 16 w 265"/>
                    <a:gd name="T7" fmla="*/ 67 h 97"/>
                    <a:gd name="T8" fmla="*/ 0 w 265"/>
                    <a:gd name="T9" fmla="*/ 77 h 97"/>
                    <a:gd name="T10" fmla="*/ 3 w 265"/>
                    <a:gd name="T11" fmla="*/ 96 h 97"/>
                    <a:gd name="T12" fmla="*/ 73 w 265"/>
                    <a:gd name="T13" fmla="*/ 90 h 97"/>
                    <a:gd name="T14" fmla="*/ 155 w 265"/>
                    <a:gd name="T15" fmla="*/ 81 h 97"/>
                    <a:gd name="T16" fmla="*/ 196 w 265"/>
                    <a:gd name="T17" fmla="*/ 74 h 97"/>
                    <a:gd name="T18" fmla="*/ 204 w 265"/>
                    <a:gd name="T19" fmla="*/ 49 h 97"/>
                    <a:gd name="T20" fmla="*/ 219 w 265"/>
                    <a:gd name="T21" fmla="*/ 48 h 97"/>
                    <a:gd name="T22" fmla="*/ 264 w 265"/>
                    <a:gd name="T23" fmla="*/ 0 h 97"/>
                    <a:gd name="T24" fmla="*/ 205 w 265"/>
                    <a:gd name="T25" fmla="*/ 12 h 97"/>
                    <a:gd name="T26" fmla="*/ 69 w 265"/>
                    <a:gd name="T27" fmla="*/ 31 h 97"/>
                    <a:gd name="T28" fmla="*/ 70 w 265"/>
                    <a:gd name="T29" fmla="*/ 37 h 97"/>
                    <a:gd name="T30" fmla="*/ 16 w 265"/>
                    <a:gd name="T31" fmla="*/ 44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97"/>
                    <a:gd name="T50" fmla="*/ 265 w 265"/>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97">
                      <a:moveTo>
                        <a:pt x="16" y="44"/>
                      </a:moveTo>
                      <a:lnTo>
                        <a:pt x="16" y="45"/>
                      </a:lnTo>
                      <a:lnTo>
                        <a:pt x="11" y="54"/>
                      </a:lnTo>
                      <a:lnTo>
                        <a:pt x="16" y="67"/>
                      </a:lnTo>
                      <a:lnTo>
                        <a:pt x="0" y="77"/>
                      </a:lnTo>
                      <a:lnTo>
                        <a:pt x="3" y="96"/>
                      </a:lnTo>
                      <a:lnTo>
                        <a:pt x="73" y="90"/>
                      </a:lnTo>
                      <a:lnTo>
                        <a:pt x="155" y="81"/>
                      </a:lnTo>
                      <a:lnTo>
                        <a:pt x="196" y="74"/>
                      </a:lnTo>
                      <a:lnTo>
                        <a:pt x="204" y="49"/>
                      </a:lnTo>
                      <a:lnTo>
                        <a:pt x="219" y="48"/>
                      </a:lnTo>
                      <a:lnTo>
                        <a:pt x="264" y="0"/>
                      </a:lnTo>
                      <a:lnTo>
                        <a:pt x="205" y="12"/>
                      </a:lnTo>
                      <a:lnTo>
                        <a:pt x="69" y="31"/>
                      </a:lnTo>
                      <a:lnTo>
                        <a:pt x="70" y="37"/>
                      </a:lnTo>
                      <a:lnTo>
                        <a:pt x="16" y="44"/>
                      </a:lnTo>
                    </a:path>
                  </a:pathLst>
                </a:custGeom>
                <a:solidFill>
                  <a:srgbClr val="F6BF69"/>
                </a:solidFill>
                <a:ln w="12700" cap="rnd">
                  <a:solidFill>
                    <a:srgbClr val="000000"/>
                  </a:solidFill>
                  <a:round/>
                  <a:headEnd/>
                  <a:tailEnd/>
                </a:ln>
              </p:spPr>
              <p:txBody>
                <a:bodyPr/>
                <a:lstStyle/>
                <a:p>
                  <a:pPr algn="ctr"/>
                  <a:endParaRPr lang="en-US" b="1"/>
                </a:p>
              </p:txBody>
            </p:sp>
            <p:sp>
              <p:nvSpPr>
                <p:cNvPr id="52344" name="Freeform 131"/>
                <p:cNvSpPr>
                  <a:spLocks/>
                </p:cNvSpPr>
                <p:nvPr/>
              </p:nvSpPr>
              <p:spPr bwMode="auto">
                <a:xfrm>
                  <a:off x="4768" y="1884"/>
                  <a:ext cx="109" cy="190"/>
                </a:xfrm>
                <a:custGeom>
                  <a:avLst/>
                  <a:gdLst>
                    <a:gd name="T0" fmla="*/ 30 w 109"/>
                    <a:gd name="T1" fmla="*/ 6 h 190"/>
                    <a:gd name="T2" fmla="*/ 14 w 109"/>
                    <a:gd name="T3" fmla="*/ 38 h 190"/>
                    <a:gd name="T4" fmla="*/ 0 w 109"/>
                    <a:gd name="T5" fmla="*/ 59 h 190"/>
                    <a:gd name="T6" fmla="*/ 5 w 109"/>
                    <a:gd name="T7" fmla="*/ 84 h 190"/>
                    <a:gd name="T8" fmla="*/ 21 w 109"/>
                    <a:gd name="T9" fmla="*/ 118 h 190"/>
                    <a:gd name="T10" fmla="*/ 8 w 109"/>
                    <a:gd name="T11" fmla="*/ 152 h 190"/>
                    <a:gd name="T12" fmla="*/ 3 w 109"/>
                    <a:gd name="T13" fmla="*/ 170 h 190"/>
                    <a:gd name="T14" fmla="*/ 66 w 109"/>
                    <a:gd name="T15" fmla="*/ 163 h 190"/>
                    <a:gd name="T16" fmla="*/ 69 w 109"/>
                    <a:gd name="T17" fmla="*/ 186 h 190"/>
                    <a:gd name="T18" fmla="*/ 82 w 109"/>
                    <a:gd name="T19" fmla="*/ 189 h 190"/>
                    <a:gd name="T20" fmla="*/ 85 w 109"/>
                    <a:gd name="T21" fmla="*/ 177 h 190"/>
                    <a:gd name="T22" fmla="*/ 108 w 109"/>
                    <a:gd name="T23" fmla="*/ 174 h 190"/>
                    <a:gd name="T24" fmla="*/ 103 w 109"/>
                    <a:gd name="T25" fmla="*/ 135 h 190"/>
                    <a:gd name="T26" fmla="*/ 102 w 109"/>
                    <a:gd name="T27" fmla="*/ 0 h 190"/>
                    <a:gd name="T28" fmla="*/ 30 w 109"/>
                    <a:gd name="T29" fmla="*/ 6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90"/>
                    <a:gd name="T47" fmla="*/ 109 w 109"/>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90">
                      <a:moveTo>
                        <a:pt x="30" y="6"/>
                      </a:moveTo>
                      <a:lnTo>
                        <a:pt x="14" y="38"/>
                      </a:lnTo>
                      <a:lnTo>
                        <a:pt x="0" y="59"/>
                      </a:lnTo>
                      <a:lnTo>
                        <a:pt x="5" y="84"/>
                      </a:lnTo>
                      <a:lnTo>
                        <a:pt x="21" y="118"/>
                      </a:lnTo>
                      <a:lnTo>
                        <a:pt x="8" y="152"/>
                      </a:lnTo>
                      <a:lnTo>
                        <a:pt x="3" y="170"/>
                      </a:lnTo>
                      <a:lnTo>
                        <a:pt x="66" y="163"/>
                      </a:lnTo>
                      <a:lnTo>
                        <a:pt x="69" y="186"/>
                      </a:lnTo>
                      <a:lnTo>
                        <a:pt x="82" y="189"/>
                      </a:lnTo>
                      <a:lnTo>
                        <a:pt x="85" y="177"/>
                      </a:lnTo>
                      <a:lnTo>
                        <a:pt x="108" y="174"/>
                      </a:lnTo>
                      <a:lnTo>
                        <a:pt x="103" y="135"/>
                      </a:lnTo>
                      <a:lnTo>
                        <a:pt x="102" y="0"/>
                      </a:lnTo>
                      <a:lnTo>
                        <a:pt x="30" y="6"/>
                      </a:lnTo>
                    </a:path>
                  </a:pathLst>
                </a:custGeom>
                <a:solidFill>
                  <a:srgbClr val="F6BF69"/>
                </a:solidFill>
                <a:ln w="12700" cap="rnd">
                  <a:solidFill>
                    <a:srgbClr val="000000"/>
                  </a:solidFill>
                  <a:round/>
                  <a:headEnd/>
                  <a:tailEnd/>
                </a:ln>
              </p:spPr>
              <p:txBody>
                <a:bodyPr/>
                <a:lstStyle/>
                <a:p>
                  <a:pPr algn="ctr"/>
                  <a:endParaRPr lang="en-US" b="1"/>
                </a:p>
              </p:txBody>
            </p:sp>
            <p:sp>
              <p:nvSpPr>
                <p:cNvPr id="52345" name="Freeform 132"/>
                <p:cNvSpPr>
                  <a:spLocks/>
                </p:cNvSpPr>
                <p:nvPr/>
              </p:nvSpPr>
              <p:spPr bwMode="auto">
                <a:xfrm>
                  <a:off x="4869" y="1875"/>
                  <a:ext cx="123" cy="191"/>
                </a:xfrm>
                <a:custGeom>
                  <a:avLst/>
                  <a:gdLst>
                    <a:gd name="T0" fmla="*/ 0 w 123"/>
                    <a:gd name="T1" fmla="*/ 10 h 191"/>
                    <a:gd name="T2" fmla="*/ 79 w 123"/>
                    <a:gd name="T3" fmla="*/ 0 h 191"/>
                    <a:gd name="T4" fmla="*/ 105 w 123"/>
                    <a:gd name="T5" fmla="*/ 87 h 191"/>
                    <a:gd name="T6" fmla="*/ 122 w 123"/>
                    <a:gd name="T7" fmla="*/ 101 h 191"/>
                    <a:gd name="T8" fmla="*/ 108 w 123"/>
                    <a:gd name="T9" fmla="*/ 127 h 191"/>
                    <a:gd name="T10" fmla="*/ 121 w 123"/>
                    <a:gd name="T11" fmla="*/ 152 h 191"/>
                    <a:gd name="T12" fmla="*/ 40 w 123"/>
                    <a:gd name="T13" fmla="*/ 161 h 191"/>
                    <a:gd name="T14" fmla="*/ 44 w 123"/>
                    <a:gd name="T15" fmla="*/ 183 h 191"/>
                    <a:gd name="T16" fmla="*/ 32 w 123"/>
                    <a:gd name="T17" fmla="*/ 190 h 191"/>
                    <a:gd name="T18" fmla="*/ 22 w 123"/>
                    <a:gd name="T19" fmla="*/ 163 h 191"/>
                    <a:gd name="T20" fmla="*/ 17 w 123"/>
                    <a:gd name="T21" fmla="*/ 185 h 191"/>
                    <a:gd name="T22" fmla="*/ 7 w 123"/>
                    <a:gd name="T23" fmla="*/ 183 h 191"/>
                    <a:gd name="T24" fmla="*/ 3 w 123"/>
                    <a:gd name="T25" fmla="*/ 161 h 191"/>
                    <a:gd name="T26" fmla="*/ 1 w 123"/>
                    <a:gd name="T27" fmla="*/ 142 h 191"/>
                    <a:gd name="T28" fmla="*/ 0 w 123"/>
                    <a:gd name="T29" fmla="*/ 1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91"/>
                    <a:gd name="T47" fmla="*/ 123 w 123"/>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91">
                      <a:moveTo>
                        <a:pt x="0" y="10"/>
                      </a:moveTo>
                      <a:lnTo>
                        <a:pt x="79" y="0"/>
                      </a:lnTo>
                      <a:lnTo>
                        <a:pt x="105" y="87"/>
                      </a:lnTo>
                      <a:lnTo>
                        <a:pt x="122" y="101"/>
                      </a:lnTo>
                      <a:lnTo>
                        <a:pt x="108" y="127"/>
                      </a:lnTo>
                      <a:lnTo>
                        <a:pt x="121" y="152"/>
                      </a:lnTo>
                      <a:lnTo>
                        <a:pt x="40" y="161"/>
                      </a:lnTo>
                      <a:lnTo>
                        <a:pt x="44" y="183"/>
                      </a:lnTo>
                      <a:lnTo>
                        <a:pt x="32" y="190"/>
                      </a:lnTo>
                      <a:lnTo>
                        <a:pt x="22" y="163"/>
                      </a:lnTo>
                      <a:lnTo>
                        <a:pt x="17" y="185"/>
                      </a:lnTo>
                      <a:lnTo>
                        <a:pt x="7" y="183"/>
                      </a:lnTo>
                      <a:lnTo>
                        <a:pt x="3" y="161"/>
                      </a:lnTo>
                      <a:lnTo>
                        <a:pt x="1" y="142"/>
                      </a:lnTo>
                      <a:lnTo>
                        <a:pt x="0" y="10"/>
                      </a:lnTo>
                    </a:path>
                  </a:pathLst>
                </a:custGeom>
                <a:solidFill>
                  <a:srgbClr val="F6BF69"/>
                </a:solidFill>
                <a:ln w="12700" cap="rnd">
                  <a:solidFill>
                    <a:srgbClr val="000000"/>
                  </a:solidFill>
                  <a:round/>
                  <a:headEnd/>
                  <a:tailEnd/>
                </a:ln>
              </p:spPr>
              <p:txBody>
                <a:bodyPr/>
                <a:lstStyle/>
                <a:p>
                  <a:pPr algn="ctr"/>
                  <a:endParaRPr lang="en-US" b="1"/>
                </a:p>
              </p:txBody>
            </p:sp>
            <p:sp>
              <p:nvSpPr>
                <p:cNvPr id="52346" name="Freeform 133"/>
                <p:cNvSpPr>
                  <a:spLocks/>
                </p:cNvSpPr>
                <p:nvPr/>
              </p:nvSpPr>
              <p:spPr bwMode="auto">
                <a:xfrm>
                  <a:off x="4948" y="1866"/>
                  <a:ext cx="170" cy="175"/>
                </a:xfrm>
                <a:custGeom>
                  <a:avLst/>
                  <a:gdLst>
                    <a:gd name="T0" fmla="*/ 0 w 170"/>
                    <a:gd name="T1" fmla="*/ 11 h 175"/>
                    <a:gd name="T2" fmla="*/ 2 w 170"/>
                    <a:gd name="T3" fmla="*/ 11 h 175"/>
                    <a:gd name="T4" fmla="*/ 41 w 170"/>
                    <a:gd name="T5" fmla="*/ 3 h 175"/>
                    <a:gd name="T6" fmla="*/ 76 w 170"/>
                    <a:gd name="T7" fmla="*/ 0 h 175"/>
                    <a:gd name="T8" fmla="*/ 71 w 170"/>
                    <a:gd name="T9" fmla="*/ 9 h 175"/>
                    <a:gd name="T10" fmla="*/ 82 w 170"/>
                    <a:gd name="T11" fmla="*/ 9 h 175"/>
                    <a:gd name="T12" fmla="*/ 142 w 170"/>
                    <a:gd name="T13" fmla="*/ 62 h 175"/>
                    <a:gd name="T14" fmla="*/ 166 w 170"/>
                    <a:gd name="T15" fmla="*/ 97 h 175"/>
                    <a:gd name="T16" fmla="*/ 169 w 170"/>
                    <a:gd name="T17" fmla="*/ 121 h 175"/>
                    <a:gd name="T18" fmla="*/ 161 w 170"/>
                    <a:gd name="T19" fmla="*/ 126 h 175"/>
                    <a:gd name="T20" fmla="*/ 166 w 170"/>
                    <a:gd name="T21" fmla="*/ 150 h 175"/>
                    <a:gd name="T22" fmla="*/ 149 w 170"/>
                    <a:gd name="T23" fmla="*/ 151 h 175"/>
                    <a:gd name="T24" fmla="*/ 149 w 170"/>
                    <a:gd name="T25" fmla="*/ 171 h 175"/>
                    <a:gd name="T26" fmla="*/ 135 w 170"/>
                    <a:gd name="T27" fmla="*/ 161 h 175"/>
                    <a:gd name="T28" fmla="*/ 48 w 170"/>
                    <a:gd name="T29" fmla="*/ 174 h 175"/>
                    <a:gd name="T30" fmla="*/ 29 w 170"/>
                    <a:gd name="T31" fmla="*/ 136 h 175"/>
                    <a:gd name="T32" fmla="*/ 43 w 170"/>
                    <a:gd name="T33" fmla="*/ 111 h 175"/>
                    <a:gd name="T34" fmla="*/ 24 w 170"/>
                    <a:gd name="T35" fmla="*/ 98 h 175"/>
                    <a:gd name="T36" fmla="*/ 0 w 170"/>
                    <a:gd name="T37" fmla="*/ 11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175"/>
                    <a:gd name="T59" fmla="*/ 170 w 170"/>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175">
                      <a:moveTo>
                        <a:pt x="0" y="11"/>
                      </a:moveTo>
                      <a:lnTo>
                        <a:pt x="2" y="11"/>
                      </a:lnTo>
                      <a:lnTo>
                        <a:pt x="41" y="3"/>
                      </a:lnTo>
                      <a:lnTo>
                        <a:pt x="76" y="0"/>
                      </a:lnTo>
                      <a:lnTo>
                        <a:pt x="71" y="9"/>
                      </a:lnTo>
                      <a:lnTo>
                        <a:pt x="82" y="9"/>
                      </a:lnTo>
                      <a:lnTo>
                        <a:pt x="142" y="62"/>
                      </a:lnTo>
                      <a:lnTo>
                        <a:pt x="166" y="97"/>
                      </a:lnTo>
                      <a:lnTo>
                        <a:pt x="169" y="121"/>
                      </a:lnTo>
                      <a:lnTo>
                        <a:pt x="161" y="126"/>
                      </a:lnTo>
                      <a:lnTo>
                        <a:pt x="166" y="150"/>
                      </a:lnTo>
                      <a:lnTo>
                        <a:pt x="149" y="151"/>
                      </a:lnTo>
                      <a:lnTo>
                        <a:pt x="149" y="171"/>
                      </a:lnTo>
                      <a:lnTo>
                        <a:pt x="135" y="161"/>
                      </a:lnTo>
                      <a:lnTo>
                        <a:pt x="48" y="174"/>
                      </a:lnTo>
                      <a:lnTo>
                        <a:pt x="29" y="136"/>
                      </a:lnTo>
                      <a:lnTo>
                        <a:pt x="43" y="111"/>
                      </a:lnTo>
                      <a:lnTo>
                        <a:pt x="24" y="98"/>
                      </a:lnTo>
                      <a:lnTo>
                        <a:pt x="0" y="11"/>
                      </a:lnTo>
                    </a:path>
                  </a:pathLst>
                </a:custGeom>
                <a:solidFill>
                  <a:srgbClr val="F6BF69"/>
                </a:solidFill>
                <a:ln w="12700" cap="rnd">
                  <a:solidFill>
                    <a:srgbClr val="000000"/>
                  </a:solidFill>
                  <a:round/>
                  <a:headEnd/>
                  <a:tailEnd/>
                </a:ln>
              </p:spPr>
              <p:txBody>
                <a:bodyPr/>
                <a:lstStyle/>
                <a:p>
                  <a:pPr algn="ctr"/>
                  <a:endParaRPr lang="en-US" b="1"/>
                </a:p>
              </p:txBody>
            </p:sp>
            <p:sp>
              <p:nvSpPr>
                <p:cNvPr id="52347" name="Freeform 134"/>
                <p:cNvSpPr>
                  <a:spLocks/>
                </p:cNvSpPr>
                <p:nvPr/>
              </p:nvSpPr>
              <p:spPr bwMode="auto">
                <a:xfrm>
                  <a:off x="5019" y="1842"/>
                  <a:ext cx="155" cy="123"/>
                </a:xfrm>
                <a:custGeom>
                  <a:avLst/>
                  <a:gdLst>
                    <a:gd name="T0" fmla="*/ 6 w 155"/>
                    <a:gd name="T1" fmla="*/ 22 h 123"/>
                    <a:gd name="T2" fmla="*/ 18 w 155"/>
                    <a:gd name="T3" fmla="*/ 10 h 123"/>
                    <a:gd name="T4" fmla="*/ 64 w 155"/>
                    <a:gd name="T5" fmla="*/ 0 h 123"/>
                    <a:gd name="T6" fmla="*/ 78 w 155"/>
                    <a:gd name="T7" fmla="*/ 7 h 123"/>
                    <a:gd name="T8" fmla="*/ 108 w 155"/>
                    <a:gd name="T9" fmla="*/ 2 h 123"/>
                    <a:gd name="T10" fmla="*/ 132 w 155"/>
                    <a:gd name="T11" fmla="*/ 19 h 123"/>
                    <a:gd name="T12" fmla="*/ 154 w 155"/>
                    <a:gd name="T13" fmla="*/ 33 h 123"/>
                    <a:gd name="T14" fmla="*/ 142 w 155"/>
                    <a:gd name="T15" fmla="*/ 69 h 123"/>
                    <a:gd name="T16" fmla="*/ 123 w 155"/>
                    <a:gd name="T17" fmla="*/ 88 h 123"/>
                    <a:gd name="T18" fmla="*/ 103 w 155"/>
                    <a:gd name="T19" fmla="*/ 93 h 123"/>
                    <a:gd name="T20" fmla="*/ 107 w 155"/>
                    <a:gd name="T21" fmla="*/ 108 h 123"/>
                    <a:gd name="T22" fmla="*/ 94 w 155"/>
                    <a:gd name="T23" fmla="*/ 122 h 123"/>
                    <a:gd name="T24" fmla="*/ 71 w 155"/>
                    <a:gd name="T25" fmla="*/ 88 h 123"/>
                    <a:gd name="T26" fmla="*/ 10 w 155"/>
                    <a:gd name="T27" fmla="*/ 33 h 123"/>
                    <a:gd name="T28" fmla="*/ 0 w 155"/>
                    <a:gd name="T29" fmla="*/ 33 h 123"/>
                    <a:gd name="T30" fmla="*/ 6 w 155"/>
                    <a:gd name="T31" fmla="*/ 22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23"/>
                    <a:gd name="T50" fmla="*/ 155 w 155"/>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23">
                      <a:moveTo>
                        <a:pt x="6" y="22"/>
                      </a:moveTo>
                      <a:lnTo>
                        <a:pt x="18" y="10"/>
                      </a:lnTo>
                      <a:lnTo>
                        <a:pt x="64" y="0"/>
                      </a:lnTo>
                      <a:lnTo>
                        <a:pt x="78" y="7"/>
                      </a:lnTo>
                      <a:lnTo>
                        <a:pt x="108" y="2"/>
                      </a:lnTo>
                      <a:lnTo>
                        <a:pt x="132" y="19"/>
                      </a:lnTo>
                      <a:lnTo>
                        <a:pt x="154" y="33"/>
                      </a:lnTo>
                      <a:lnTo>
                        <a:pt x="142" y="69"/>
                      </a:lnTo>
                      <a:lnTo>
                        <a:pt x="123" y="88"/>
                      </a:lnTo>
                      <a:lnTo>
                        <a:pt x="103" y="93"/>
                      </a:lnTo>
                      <a:lnTo>
                        <a:pt x="107" y="108"/>
                      </a:lnTo>
                      <a:lnTo>
                        <a:pt x="94" y="122"/>
                      </a:lnTo>
                      <a:lnTo>
                        <a:pt x="71" y="88"/>
                      </a:lnTo>
                      <a:lnTo>
                        <a:pt x="10" y="33"/>
                      </a:lnTo>
                      <a:lnTo>
                        <a:pt x="0" y="33"/>
                      </a:lnTo>
                      <a:lnTo>
                        <a:pt x="6" y="22"/>
                      </a:lnTo>
                    </a:path>
                  </a:pathLst>
                </a:custGeom>
                <a:solidFill>
                  <a:srgbClr val="F6BF69"/>
                </a:solidFill>
                <a:ln w="12700" cap="rnd">
                  <a:solidFill>
                    <a:srgbClr val="000000"/>
                  </a:solidFill>
                  <a:round/>
                  <a:headEnd/>
                  <a:tailEnd/>
                </a:ln>
              </p:spPr>
              <p:txBody>
                <a:bodyPr/>
                <a:lstStyle/>
                <a:p>
                  <a:pPr algn="ctr"/>
                  <a:endParaRPr lang="en-US" b="1"/>
                </a:p>
              </p:txBody>
            </p:sp>
            <p:sp>
              <p:nvSpPr>
                <p:cNvPr id="52348" name="Freeform 135"/>
                <p:cNvSpPr>
                  <a:spLocks/>
                </p:cNvSpPr>
                <p:nvPr/>
              </p:nvSpPr>
              <p:spPr bwMode="auto">
                <a:xfrm>
                  <a:off x="4910" y="2016"/>
                  <a:ext cx="289" cy="197"/>
                </a:xfrm>
                <a:custGeom>
                  <a:avLst/>
                  <a:gdLst>
                    <a:gd name="T0" fmla="*/ 0 w 289"/>
                    <a:gd name="T1" fmla="*/ 19 h 197"/>
                    <a:gd name="T2" fmla="*/ 79 w 289"/>
                    <a:gd name="T3" fmla="*/ 11 h 197"/>
                    <a:gd name="T4" fmla="*/ 88 w 289"/>
                    <a:gd name="T5" fmla="*/ 24 h 197"/>
                    <a:gd name="T6" fmla="*/ 172 w 289"/>
                    <a:gd name="T7" fmla="*/ 11 h 197"/>
                    <a:gd name="T8" fmla="*/ 187 w 289"/>
                    <a:gd name="T9" fmla="*/ 22 h 197"/>
                    <a:gd name="T10" fmla="*/ 187 w 289"/>
                    <a:gd name="T11" fmla="*/ 2 h 197"/>
                    <a:gd name="T12" fmla="*/ 186 w 289"/>
                    <a:gd name="T13" fmla="*/ 0 h 197"/>
                    <a:gd name="T14" fmla="*/ 203 w 289"/>
                    <a:gd name="T15" fmla="*/ 1 h 197"/>
                    <a:gd name="T16" fmla="*/ 221 w 289"/>
                    <a:gd name="T17" fmla="*/ 32 h 197"/>
                    <a:gd name="T18" fmla="*/ 249 w 289"/>
                    <a:gd name="T19" fmla="*/ 73 h 197"/>
                    <a:gd name="T20" fmla="*/ 263 w 289"/>
                    <a:gd name="T21" fmla="*/ 108 h 197"/>
                    <a:gd name="T22" fmla="*/ 285 w 289"/>
                    <a:gd name="T23" fmla="*/ 133 h 197"/>
                    <a:gd name="T24" fmla="*/ 288 w 289"/>
                    <a:gd name="T25" fmla="*/ 169 h 197"/>
                    <a:gd name="T26" fmla="*/ 281 w 289"/>
                    <a:gd name="T27" fmla="*/ 190 h 197"/>
                    <a:gd name="T28" fmla="*/ 251 w 289"/>
                    <a:gd name="T29" fmla="*/ 196 h 197"/>
                    <a:gd name="T30" fmla="*/ 246 w 289"/>
                    <a:gd name="T31" fmla="*/ 187 h 197"/>
                    <a:gd name="T32" fmla="*/ 225 w 289"/>
                    <a:gd name="T33" fmla="*/ 174 h 197"/>
                    <a:gd name="T34" fmla="*/ 218 w 289"/>
                    <a:gd name="T35" fmla="*/ 161 h 197"/>
                    <a:gd name="T36" fmla="*/ 212 w 289"/>
                    <a:gd name="T37" fmla="*/ 155 h 197"/>
                    <a:gd name="T38" fmla="*/ 209 w 289"/>
                    <a:gd name="T39" fmla="*/ 143 h 197"/>
                    <a:gd name="T40" fmla="*/ 204 w 289"/>
                    <a:gd name="T41" fmla="*/ 146 h 197"/>
                    <a:gd name="T42" fmla="*/ 187 w 289"/>
                    <a:gd name="T43" fmla="*/ 130 h 197"/>
                    <a:gd name="T44" fmla="*/ 191 w 289"/>
                    <a:gd name="T45" fmla="*/ 115 h 197"/>
                    <a:gd name="T46" fmla="*/ 187 w 289"/>
                    <a:gd name="T47" fmla="*/ 106 h 197"/>
                    <a:gd name="T48" fmla="*/ 182 w 289"/>
                    <a:gd name="T49" fmla="*/ 109 h 197"/>
                    <a:gd name="T50" fmla="*/ 182 w 289"/>
                    <a:gd name="T51" fmla="*/ 118 h 197"/>
                    <a:gd name="T52" fmla="*/ 177 w 289"/>
                    <a:gd name="T53" fmla="*/ 106 h 197"/>
                    <a:gd name="T54" fmla="*/ 177 w 289"/>
                    <a:gd name="T55" fmla="*/ 79 h 197"/>
                    <a:gd name="T56" fmla="*/ 167 w 289"/>
                    <a:gd name="T57" fmla="*/ 63 h 197"/>
                    <a:gd name="T58" fmla="*/ 140 w 289"/>
                    <a:gd name="T59" fmla="*/ 49 h 197"/>
                    <a:gd name="T60" fmla="*/ 126 w 289"/>
                    <a:gd name="T61" fmla="*/ 34 h 197"/>
                    <a:gd name="T62" fmla="*/ 111 w 289"/>
                    <a:gd name="T63" fmla="*/ 32 h 197"/>
                    <a:gd name="T64" fmla="*/ 105 w 289"/>
                    <a:gd name="T65" fmla="*/ 42 h 197"/>
                    <a:gd name="T66" fmla="*/ 83 w 289"/>
                    <a:gd name="T67" fmla="*/ 48 h 197"/>
                    <a:gd name="T68" fmla="*/ 70 w 289"/>
                    <a:gd name="T69" fmla="*/ 42 h 197"/>
                    <a:gd name="T70" fmla="*/ 63 w 289"/>
                    <a:gd name="T71" fmla="*/ 32 h 197"/>
                    <a:gd name="T72" fmla="*/ 21 w 289"/>
                    <a:gd name="T73" fmla="*/ 41 h 197"/>
                    <a:gd name="T74" fmla="*/ 12 w 289"/>
                    <a:gd name="T75" fmla="*/ 33 h 197"/>
                    <a:gd name="T76" fmla="*/ 2 w 289"/>
                    <a:gd name="T77" fmla="*/ 41 h 197"/>
                    <a:gd name="T78" fmla="*/ 0 w 289"/>
                    <a:gd name="T79" fmla="*/ 19 h 1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9"/>
                    <a:gd name="T121" fmla="*/ 0 h 197"/>
                    <a:gd name="T122" fmla="*/ 289 w 289"/>
                    <a:gd name="T123" fmla="*/ 197 h 1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9" h="197">
                      <a:moveTo>
                        <a:pt x="0" y="19"/>
                      </a:moveTo>
                      <a:lnTo>
                        <a:pt x="79" y="11"/>
                      </a:lnTo>
                      <a:lnTo>
                        <a:pt x="88" y="24"/>
                      </a:lnTo>
                      <a:lnTo>
                        <a:pt x="172" y="11"/>
                      </a:lnTo>
                      <a:lnTo>
                        <a:pt x="187" y="22"/>
                      </a:lnTo>
                      <a:lnTo>
                        <a:pt x="187" y="2"/>
                      </a:lnTo>
                      <a:lnTo>
                        <a:pt x="186" y="0"/>
                      </a:lnTo>
                      <a:lnTo>
                        <a:pt x="203" y="1"/>
                      </a:lnTo>
                      <a:lnTo>
                        <a:pt x="221" y="32"/>
                      </a:lnTo>
                      <a:lnTo>
                        <a:pt x="249" y="73"/>
                      </a:lnTo>
                      <a:lnTo>
                        <a:pt x="263" y="108"/>
                      </a:lnTo>
                      <a:lnTo>
                        <a:pt x="285" y="133"/>
                      </a:lnTo>
                      <a:lnTo>
                        <a:pt x="288" y="169"/>
                      </a:lnTo>
                      <a:lnTo>
                        <a:pt x="281" y="190"/>
                      </a:lnTo>
                      <a:lnTo>
                        <a:pt x="251" y="196"/>
                      </a:lnTo>
                      <a:lnTo>
                        <a:pt x="246" y="187"/>
                      </a:lnTo>
                      <a:lnTo>
                        <a:pt x="225" y="174"/>
                      </a:lnTo>
                      <a:lnTo>
                        <a:pt x="218" y="161"/>
                      </a:lnTo>
                      <a:lnTo>
                        <a:pt x="212" y="155"/>
                      </a:lnTo>
                      <a:lnTo>
                        <a:pt x="209" y="143"/>
                      </a:lnTo>
                      <a:lnTo>
                        <a:pt x="204" y="146"/>
                      </a:lnTo>
                      <a:lnTo>
                        <a:pt x="187" y="130"/>
                      </a:lnTo>
                      <a:lnTo>
                        <a:pt x="191" y="115"/>
                      </a:lnTo>
                      <a:lnTo>
                        <a:pt x="187" y="106"/>
                      </a:lnTo>
                      <a:lnTo>
                        <a:pt x="182" y="109"/>
                      </a:lnTo>
                      <a:lnTo>
                        <a:pt x="182" y="118"/>
                      </a:lnTo>
                      <a:lnTo>
                        <a:pt x="177" y="106"/>
                      </a:lnTo>
                      <a:lnTo>
                        <a:pt x="177" y="79"/>
                      </a:lnTo>
                      <a:lnTo>
                        <a:pt x="167" y="63"/>
                      </a:lnTo>
                      <a:lnTo>
                        <a:pt x="140" y="49"/>
                      </a:lnTo>
                      <a:lnTo>
                        <a:pt x="126" y="34"/>
                      </a:lnTo>
                      <a:lnTo>
                        <a:pt x="111" y="32"/>
                      </a:lnTo>
                      <a:lnTo>
                        <a:pt x="105" y="42"/>
                      </a:lnTo>
                      <a:lnTo>
                        <a:pt x="83" y="48"/>
                      </a:lnTo>
                      <a:lnTo>
                        <a:pt x="70" y="42"/>
                      </a:lnTo>
                      <a:lnTo>
                        <a:pt x="63" y="32"/>
                      </a:lnTo>
                      <a:lnTo>
                        <a:pt x="21" y="41"/>
                      </a:lnTo>
                      <a:lnTo>
                        <a:pt x="12" y="33"/>
                      </a:lnTo>
                      <a:lnTo>
                        <a:pt x="2" y="41"/>
                      </a:lnTo>
                      <a:lnTo>
                        <a:pt x="0" y="19"/>
                      </a:lnTo>
                    </a:path>
                  </a:pathLst>
                </a:custGeom>
                <a:solidFill>
                  <a:srgbClr val="F6BF69"/>
                </a:solidFill>
                <a:ln w="12700" cap="rnd">
                  <a:solidFill>
                    <a:srgbClr val="000000"/>
                  </a:solidFill>
                  <a:round/>
                  <a:headEnd/>
                  <a:tailEnd/>
                </a:ln>
              </p:spPr>
              <p:txBody>
                <a:bodyPr/>
                <a:lstStyle/>
                <a:p>
                  <a:pPr algn="ctr"/>
                  <a:endParaRPr lang="en-US" b="1"/>
                </a:p>
              </p:txBody>
            </p:sp>
            <p:sp>
              <p:nvSpPr>
                <p:cNvPr id="52349" name="Freeform 136"/>
                <p:cNvSpPr>
                  <a:spLocks/>
                </p:cNvSpPr>
                <p:nvPr/>
              </p:nvSpPr>
              <p:spPr bwMode="auto">
                <a:xfrm>
                  <a:off x="4989" y="1758"/>
                  <a:ext cx="266" cy="118"/>
                </a:xfrm>
                <a:custGeom>
                  <a:avLst/>
                  <a:gdLst>
                    <a:gd name="T0" fmla="*/ 9 w 266"/>
                    <a:gd name="T1" fmla="*/ 86 h 118"/>
                    <a:gd name="T2" fmla="*/ 0 w 266"/>
                    <a:gd name="T3" fmla="*/ 111 h 118"/>
                    <a:gd name="T4" fmla="*/ 34 w 266"/>
                    <a:gd name="T5" fmla="*/ 108 h 118"/>
                    <a:gd name="T6" fmla="*/ 48 w 266"/>
                    <a:gd name="T7" fmla="*/ 97 h 118"/>
                    <a:gd name="T8" fmla="*/ 94 w 266"/>
                    <a:gd name="T9" fmla="*/ 84 h 118"/>
                    <a:gd name="T10" fmla="*/ 107 w 266"/>
                    <a:gd name="T11" fmla="*/ 91 h 118"/>
                    <a:gd name="T12" fmla="*/ 138 w 266"/>
                    <a:gd name="T13" fmla="*/ 86 h 118"/>
                    <a:gd name="T14" fmla="*/ 138 w 266"/>
                    <a:gd name="T15" fmla="*/ 88 h 118"/>
                    <a:gd name="T16" fmla="*/ 184 w 266"/>
                    <a:gd name="T17" fmla="*/ 117 h 118"/>
                    <a:gd name="T18" fmla="*/ 211 w 266"/>
                    <a:gd name="T19" fmla="*/ 109 h 118"/>
                    <a:gd name="T20" fmla="*/ 226 w 266"/>
                    <a:gd name="T21" fmla="*/ 76 h 118"/>
                    <a:gd name="T22" fmla="*/ 253 w 266"/>
                    <a:gd name="T23" fmla="*/ 67 h 118"/>
                    <a:gd name="T24" fmla="*/ 265 w 266"/>
                    <a:gd name="T25" fmla="*/ 44 h 118"/>
                    <a:gd name="T26" fmla="*/ 264 w 266"/>
                    <a:gd name="T27" fmla="*/ 15 h 118"/>
                    <a:gd name="T28" fmla="*/ 261 w 266"/>
                    <a:gd name="T29" fmla="*/ 38 h 118"/>
                    <a:gd name="T30" fmla="*/ 246 w 266"/>
                    <a:gd name="T31" fmla="*/ 59 h 118"/>
                    <a:gd name="T32" fmla="*/ 241 w 266"/>
                    <a:gd name="T33" fmla="*/ 57 h 118"/>
                    <a:gd name="T34" fmla="*/ 221 w 266"/>
                    <a:gd name="T35" fmla="*/ 63 h 118"/>
                    <a:gd name="T36" fmla="*/ 221 w 266"/>
                    <a:gd name="T37" fmla="*/ 56 h 118"/>
                    <a:gd name="T38" fmla="*/ 241 w 266"/>
                    <a:gd name="T39" fmla="*/ 49 h 118"/>
                    <a:gd name="T40" fmla="*/ 223 w 266"/>
                    <a:gd name="T41" fmla="*/ 47 h 118"/>
                    <a:gd name="T42" fmla="*/ 243 w 266"/>
                    <a:gd name="T43" fmla="*/ 41 h 118"/>
                    <a:gd name="T44" fmla="*/ 251 w 266"/>
                    <a:gd name="T45" fmla="*/ 44 h 118"/>
                    <a:gd name="T46" fmla="*/ 255 w 266"/>
                    <a:gd name="T47" fmla="*/ 21 h 118"/>
                    <a:gd name="T48" fmla="*/ 250 w 266"/>
                    <a:gd name="T49" fmla="*/ 16 h 118"/>
                    <a:gd name="T50" fmla="*/ 226 w 266"/>
                    <a:gd name="T51" fmla="*/ 25 h 118"/>
                    <a:gd name="T52" fmla="*/ 226 w 266"/>
                    <a:gd name="T53" fmla="*/ 12 h 118"/>
                    <a:gd name="T54" fmla="*/ 236 w 266"/>
                    <a:gd name="T55" fmla="*/ 15 h 118"/>
                    <a:gd name="T56" fmla="*/ 250 w 266"/>
                    <a:gd name="T57" fmla="*/ 5 h 118"/>
                    <a:gd name="T58" fmla="*/ 243 w 266"/>
                    <a:gd name="T59" fmla="*/ 0 h 118"/>
                    <a:gd name="T60" fmla="*/ 163 w 266"/>
                    <a:gd name="T61" fmla="*/ 18 h 118"/>
                    <a:gd name="T62" fmla="*/ 66 w 266"/>
                    <a:gd name="T63" fmla="*/ 38 h 118"/>
                    <a:gd name="T64" fmla="*/ 22 w 266"/>
                    <a:gd name="T65" fmla="*/ 86 h 118"/>
                    <a:gd name="T66" fmla="*/ 9 w 266"/>
                    <a:gd name="T67" fmla="*/ 86 h 1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118"/>
                    <a:gd name="T104" fmla="*/ 266 w 266"/>
                    <a:gd name="T105" fmla="*/ 118 h 1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118">
                      <a:moveTo>
                        <a:pt x="9" y="86"/>
                      </a:moveTo>
                      <a:lnTo>
                        <a:pt x="0" y="111"/>
                      </a:lnTo>
                      <a:lnTo>
                        <a:pt x="34" y="108"/>
                      </a:lnTo>
                      <a:lnTo>
                        <a:pt x="48" y="97"/>
                      </a:lnTo>
                      <a:lnTo>
                        <a:pt x="94" y="84"/>
                      </a:lnTo>
                      <a:lnTo>
                        <a:pt x="107" y="91"/>
                      </a:lnTo>
                      <a:lnTo>
                        <a:pt x="138" y="86"/>
                      </a:lnTo>
                      <a:lnTo>
                        <a:pt x="138" y="88"/>
                      </a:lnTo>
                      <a:lnTo>
                        <a:pt x="184" y="117"/>
                      </a:lnTo>
                      <a:lnTo>
                        <a:pt x="211" y="109"/>
                      </a:lnTo>
                      <a:lnTo>
                        <a:pt x="226" y="76"/>
                      </a:lnTo>
                      <a:lnTo>
                        <a:pt x="253" y="67"/>
                      </a:lnTo>
                      <a:lnTo>
                        <a:pt x="265" y="44"/>
                      </a:lnTo>
                      <a:lnTo>
                        <a:pt x="264" y="15"/>
                      </a:lnTo>
                      <a:lnTo>
                        <a:pt x="261" y="38"/>
                      </a:lnTo>
                      <a:lnTo>
                        <a:pt x="246" y="59"/>
                      </a:lnTo>
                      <a:lnTo>
                        <a:pt x="241" y="57"/>
                      </a:lnTo>
                      <a:lnTo>
                        <a:pt x="221" y="63"/>
                      </a:lnTo>
                      <a:lnTo>
                        <a:pt x="221" y="56"/>
                      </a:lnTo>
                      <a:lnTo>
                        <a:pt x="241" y="49"/>
                      </a:lnTo>
                      <a:lnTo>
                        <a:pt x="223" y="47"/>
                      </a:lnTo>
                      <a:lnTo>
                        <a:pt x="243" y="41"/>
                      </a:lnTo>
                      <a:lnTo>
                        <a:pt x="251" y="44"/>
                      </a:lnTo>
                      <a:lnTo>
                        <a:pt x="255" y="21"/>
                      </a:lnTo>
                      <a:lnTo>
                        <a:pt x="250" y="16"/>
                      </a:lnTo>
                      <a:lnTo>
                        <a:pt x="226" y="25"/>
                      </a:lnTo>
                      <a:lnTo>
                        <a:pt x="226" y="12"/>
                      </a:lnTo>
                      <a:lnTo>
                        <a:pt x="236" y="15"/>
                      </a:lnTo>
                      <a:lnTo>
                        <a:pt x="250" y="5"/>
                      </a:lnTo>
                      <a:lnTo>
                        <a:pt x="243" y="0"/>
                      </a:lnTo>
                      <a:lnTo>
                        <a:pt x="163" y="18"/>
                      </a:lnTo>
                      <a:lnTo>
                        <a:pt x="66" y="38"/>
                      </a:lnTo>
                      <a:lnTo>
                        <a:pt x="22" y="86"/>
                      </a:lnTo>
                      <a:lnTo>
                        <a:pt x="9" y="86"/>
                      </a:lnTo>
                    </a:path>
                  </a:pathLst>
                </a:custGeom>
                <a:solidFill>
                  <a:srgbClr val="F6BF69"/>
                </a:solidFill>
                <a:ln w="12700" cap="rnd">
                  <a:solidFill>
                    <a:srgbClr val="000000"/>
                  </a:solidFill>
                  <a:round/>
                  <a:headEnd/>
                  <a:tailEnd/>
                </a:ln>
              </p:spPr>
              <p:txBody>
                <a:bodyPr/>
                <a:lstStyle/>
                <a:p>
                  <a:pPr algn="ctr"/>
                  <a:endParaRPr lang="en-US" b="1"/>
                </a:p>
              </p:txBody>
            </p:sp>
            <p:sp>
              <p:nvSpPr>
                <p:cNvPr id="52350" name="Freeform 137"/>
                <p:cNvSpPr>
                  <a:spLocks/>
                </p:cNvSpPr>
                <p:nvPr/>
              </p:nvSpPr>
              <p:spPr bwMode="auto">
                <a:xfrm>
                  <a:off x="5000" y="1662"/>
                  <a:ext cx="233" cy="146"/>
                </a:xfrm>
                <a:custGeom>
                  <a:avLst/>
                  <a:gdLst>
                    <a:gd name="T0" fmla="*/ 38 w 233"/>
                    <a:gd name="T1" fmla="*/ 102 h 146"/>
                    <a:gd name="T2" fmla="*/ 31 w 233"/>
                    <a:gd name="T3" fmla="*/ 116 h 146"/>
                    <a:gd name="T4" fmla="*/ 22 w 233"/>
                    <a:gd name="T5" fmla="*/ 120 h 146"/>
                    <a:gd name="T6" fmla="*/ 21 w 233"/>
                    <a:gd name="T7" fmla="*/ 130 h 146"/>
                    <a:gd name="T8" fmla="*/ 1 w 233"/>
                    <a:gd name="T9" fmla="*/ 137 h 146"/>
                    <a:gd name="T10" fmla="*/ 0 w 233"/>
                    <a:gd name="T11" fmla="*/ 145 h 146"/>
                    <a:gd name="T12" fmla="*/ 55 w 233"/>
                    <a:gd name="T13" fmla="*/ 135 h 146"/>
                    <a:gd name="T14" fmla="*/ 155 w 233"/>
                    <a:gd name="T15" fmla="*/ 115 h 146"/>
                    <a:gd name="T16" fmla="*/ 232 w 233"/>
                    <a:gd name="T17" fmla="*/ 96 h 146"/>
                    <a:gd name="T18" fmla="*/ 232 w 233"/>
                    <a:gd name="T19" fmla="*/ 81 h 146"/>
                    <a:gd name="T20" fmla="*/ 224 w 233"/>
                    <a:gd name="T21" fmla="*/ 77 h 146"/>
                    <a:gd name="T22" fmla="*/ 217 w 233"/>
                    <a:gd name="T23" fmla="*/ 84 h 146"/>
                    <a:gd name="T24" fmla="*/ 213 w 233"/>
                    <a:gd name="T25" fmla="*/ 64 h 146"/>
                    <a:gd name="T26" fmla="*/ 217 w 233"/>
                    <a:gd name="T27" fmla="*/ 47 h 146"/>
                    <a:gd name="T28" fmla="*/ 188 w 233"/>
                    <a:gd name="T29" fmla="*/ 34 h 146"/>
                    <a:gd name="T30" fmla="*/ 169 w 233"/>
                    <a:gd name="T31" fmla="*/ 37 h 146"/>
                    <a:gd name="T32" fmla="*/ 168 w 233"/>
                    <a:gd name="T33" fmla="*/ 10 h 146"/>
                    <a:gd name="T34" fmla="*/ 148 w 233"/>
                    <a:gd name="T35" fmla="*/ 0 h 146"/>
                    <a:gd name="T36" fmla="*/ 133 w 233"/>
                    <a:gd name="T37" fmla="*/ 6 h 146"/>
                    <a:gd name="T38" fmla="*/ 122 w 233"/>
                    <a:gd name="T39" fmla="*/ 32 h 146"/>
                    <a:gd name="T40" fmla="*/ 104 w 233"/>
                    <a:gd name="T41" fmla="*/ 42 h 146"/>
                    <a:gd name="T42" fmla="*/ 97 w 233"/>
                    <a:gd name="T43" fmla="*/ 82 h 146"/>
                    <a:gd name="T44" fmla="*/ 68 w 233"/>
                    <a:gd name="T45" fmla="*/ 102 h 146"/>
                    <a:gd name="T46" fmla="*/ 44 w 233"/>
                    <a:gd name="T47" fmla="*/ 109 h 146"/>
                    <a:gd name="T48" fmla="*/ 38 w 233"/>
                    <a:gd name="T49" fmla="*/ 102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3"/>
                    <a:gd name="T76" fmla="*/ 0 h 146"/>
                    <a:gd name="T77" fmla="*/ 233 w 233"/>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3" h="146">
                      <a:moveTo>
                        <a:pt x="38" y="102"/>
                      </a:moveTo>
                      <a:lnTo>
                        <a:pt x="31" y="116"/>
                      </a:lnTo>
                      <a:lnTo>
                        <a:pt x="22" y="120"/>
                      </a:lnTo>
                      <a:lnTo>
                        <a:pt x="21" y="130"/>
                      </a:lnTo>
                      <a:lnTo>
                        <a:pt x="1" y="137"/>
                      </a:lnTo>
                      <a:lnTo>
                        <a:pt x="0" y="145"/>
                      </a:lnTo>
                      <a:lnTo>
                        <a:pt x="55" y="135"/>
                      </a:lnTo>
                      <a:lnTo>
                        <a:pt x="155" y="115"/>
                      </a:lnTo>
                      <a:lnTo>
                        <a:pt x="232" y="96"/>
                      </a:lnTo>
                      <a:lnTo>
                        <a:pt x="232" y="81"/>
                      </a:lnTo>
                      <a:lnTo>
                        <a:pt x="224" y="77"/>
                      </a:lnTo>
                      <a:lnTo>
                        <a:pt x="217" y="84"/>
                      </a:lnTo>
                      <a:lnTo>
                        <a:pt x="213" y="64"/>
                      </a:lnTo>
                      <a:lnTo>
                        <a:pt x="217" y="47"/>
                      </a:lnTo>
                      <a:lnTo>
                        <a:pt x="188" y="34"/>
                      </a:lnTo>
                      <a:lnTo>
                        <a:pt x="169" y="37"/>
                      </a:lnTo>
                      <a:lnTo>
                        <a:pt x="168" y="10"/>
                      </a:lnTo>
                      <a:lnTo>
                        <a:pt x="148" y="0"/>
                      </a:lnTo>
                      <a:lnTo>
                        <a:pt x="133" y="6"/>
                      </a:lnTo>
                      <a:lnTo>
                        <a:pt x="122" y="32"/>
                      </a:lnTo>
                      <a:lnTo>
                        <a:pt x="104" y="42"/>
                      </a:lnTo>
                      <a:lnTo>
                        <a:pt x="97" y="82"/>
                      </a:lnTo>
                      <a:lnTo>
                        <a:pt x="68" y="102"/>
                      </a:lnTo>
                      <a:lnTo>
                        <a:pt x="44" y="109"/>
                      </a:lnTo>
                      <a:lnTo>
                        <a:pt x="38" y="102"/>
                      </a:lnTo>
                    </a:path>
                  </a:pathLst>
                </a:custGeom>
                <a:solidFill>
                  <a:srgbClr val="F6BF69"/>
                </a:solidFill>
                <a:ln w="12700" cap="rnd">
                  <a:solidFill>
                    <a:srgbClr val="000000"/>
                  </a:solidFill>
                  <a:round/>
                  <a:headEnd/>
                  <a:tailEnd/>
                </a:ln>
              </p:spPr>
              <p:txBody>
                <a:bodyPr/>
                <a:lstStyle/>
                <a:p>
                  <a:pPr algn="ctr"/>
                  <a:endParaRPr lang="en-US" b="1"/>
                </a:p>
              </p:txBody>
            </p:sp>
            <p:sp>
              <p:nvSpPr>
                <p:cNvPr id="52351" name="Freeform 138"/>
                <p:cNvSpPr>
                  <a:spLocks/>
                </p:cNvSpPr>
                <p:nvPr/>
              </p:nvSpPr>
              <p:spPr bwMode="auto">
                <a:xfrm>
                  <a:off x="5016" y="1634"/>
                  <a:ext cx="133" cy="139"/>
                </a:xfrm>
                <a:custGeom>
                  <a:avLst/>
                  <a:gdLst>
                    <a:gd name="T0" fmla="*/ 14 w 133"/>
                    <a:gd name="T1" fmla="*/ 72 h 139"/>
                    <a:gd name="T2" fmla="*/ 3 w 133"/>
                    <a:gd name="T3" fmla="*/ 69 h 139"/>
                    <a:gd name="T4" fmla="*/ 0 w 133"/>
                    <a:gd name="T5" fmla="*/ 91 h 139"/>
                    <a:gd name="T6" fmla="*/ 3 w 133"/>
                    <a:gd name="T7" fmla="*/ 114 h 139"/>
                    <a:gd name="T8" fmla="*/ 23 w 133"/>
                    <a:gd name="T9" fmla="*/ 130 h 139"/>
                    <a:gd name="T10" fmla="*/ 27 w 133"/>
                    <a:gd name="T11" fmla="*/ 138 h 139"/>
                    <a:gd name="T12" fmla="*/ 51 w 133"/>
                    <a:gd name="T13" fmla="*/ 130 h 139"/>
                    <a:gd name="T14" fmla="*/ 80 w 133"/>
                    <a:gd name="T15" fmla="*/ 112 h 139"/>
                    <a:gd name="T16" fmla="*/ 89 w 133"/>
                    <a:gd name="T17" fmla="*/ 71 h 139"/>
                    <a:gd name="T18" fmla="*/ 107 w 133"/>
                    <a:gd name="T19" fmla="*/ 60 h 139"/>
                    <a:gd name="T20" fmla="*/ 117 w 133"/>
                    <a:gd name="T21" fmla="*/ 35 h 139"/>
                    <a:gd name="T22" fmla="*/ 132 w 133"/>
                    <a:gd name="T23" fmla="*/ 29 h 139"/>
                    <a:gd name="T24" fmla="*/ 113 w 133"/>
                    <a:gd name="T25" fmla="*/ 25 h 139"/>
                    <a:gd name="T26" fmla="*/ 80 w 133"/>
                    <a:gd name="T27" fmla="*/ 43 h 139"/>
                    <a:gd name="T28" fmla="*/ 74 w 133"/>
                    <a:gd name="T29" fmla="*/ 26 h 139"/>
                    <a:gd name="T30" fmla="*/ 46 w 133"/>
                    <a:gd name="T31" fmla="*/ 28 h 139"/>
                    <a:gd name="T32" fmla="*/ 39 w 133"/>
                    <a:gd name="T33" fmla="*/ 0 h 139"/>
                    <a:gd name="T34" fmla="*/ 32 w 133"/>
                    <a:gd name="T35" fmla="*/ 7 h 139"/>
                    <a:gd name="T36" fmla="*/ 34 w 133"/>
                    <a:gd name="T37" fmla="*/ 47 h 139"/>
                    <a:gd name="T38" fmla="*/ 21 w 133"/>
                    <a:gd name="T39" fmla="*/ 50 h 139"/>
                    <a:gd name="T40" fmla="*/ 14 w 133"/>
                    <a:gd name="T41" fmla="*/ 72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139"/>
                    <a:gd name="T65" fmla="*/ 133 w 133"/>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139">
                      <a:moveTo>
                        <a:pt x="14" y="72"/>
                      </a:moveTo>
                      <a:lnTo>
                        <a:pt x="3" y="69"/>
                      </a:lnTo>
                      <a:lnTo>
                        <a:pt x="0" y="91"/>
                      </a:lnTo>
                      <a:lnTo>
                        <a:pt x="3" y="114"/>
                      </a:lnTo>
                      <a:lnTo>
                        <a:pt x="23" y="130"/>
                      </a:lnTo>
                      <a:lnTo>
                        <a:pt x="27" y="138"/>
                      </a:lnTo>
                      <a:lnTo>
                        <a:pt x="51" y="130"/>
                      </a:lnTo>
                      <a:lnTo>
                        <a:pt x="80" y="112"/>
                      </a:lnTo>
                      <a:lnTo>
                        <a:pt x="89" y="71"/>
                      </a:lnTo>
                      <a:lnTo>
                        <a:pt x="107" y="60"/>
                      </a:lnTo>
                      <a:lnTo>
                        <a:pt x="117" y="35"/>
                      </a:lnTo>
                      <a:lnTo>
                        <a:pt x="132" y="29"/>
                      </a:lnTo>
                      <a:lnTo>
                        <a:pt x="113" y="25"/>
                      </a:lnTo>
                      <a:lnTo>
                        <a:pt x="80" y="43"/>
                      </a:lnTo>
                      <a:lnTo>
                        <a:pt x="74" y="26"/>
                      </a:lnTo>
                      <a:lnTo>
                        <a:pt x="46" y="28"/>
                      </a:lnTo>
                      <a:lnTo>
                        <a:pt x="39" y="0"/>
                      </a:lnTo>
                      <a:lnTo>
                        <a:pt x="32" y="7"/>
                      </a:lnTo>
                      <a:lnTo>
                        <a:pt x="34" y="47"/>
                      </a:lnTo>
                      <a:lnTo>
                        <a:pt x="21" y="50"/>
                      </a:lnTo>
                      <a:lnTo>
                        <a:pt x="14" y="72"/>
                      </a:lnTo>
                    </a:path>
                  </a:pathLst>
                </a:custGeom>
                <a:solidFill>
                  <a:srgbClr val="F6BF69"/>
                </a:solidFill>
                <a:ln w="12700" cap="rnd">
                  <a:solidFill>
                    <a:srgbClr val="000000"/>
                  </a:solidFill>
                  <a:round/>
                  <a:headEnd/>
                  <a:tailEnd/>
                </a:ln>
              </p:spPr>
              <p:txBody>
                <a:bodyPr/>
                <a:lstStyle/>
                <a:p>
                  <a:pPr algn="ctr"/>
                  <a:endParaRPr lang="en-US" b="1"/>
                </a:p>
              </p:txBody>
            </p:sp>
            <p:sp>
              <p:nvSpPr>
                <p:cNvPr id="52352" name="Freeform 139"/>
                <p:cNvSpPr>
                  <a:spLocks/>
                </p:cNvSpPr>
                <p:nvPr/>
              </p:nvSpPr>
              <p:spPr bwMode="auto">
                <a:xfrm>
                  <a:off x="5203" y="1636"/>
                  <a:ext cx="39" cy="47"/>
                </a:xfrm>
                <a:custGeom>
                  <a:avLst/>
                  <a:gdLst>
                    <a:gd name="T0" fmla="*/ 0 w 39"/>
                    <a:gd name="T1" fmla="*/ 3 h 47"/>
                    <a:gd name="T2" fmla="*/ 8 w 39"/>
                    <a:gd name="T3" fmla="*/ 0 h 47"/>
                    <a:gd name="T4" fmla="*/ 25 w 39"/>
                    <a:gd name="T5" fmla="*/ 10 h 47"/>
                    <a:gd name="T6" fmla="*/ 25 w 39"/>
                    <a:gd name="T7" fmla="*/ 20 h 47"/>
                    <a:gd name="T8" fmla="*/ 37 w 39"/>
                    <a:gd name="T9" fmla="*/ 27 h 47"/>
                    <a:gd name="T10" fmla="*/ 38 w 39"/>
                    <a:gd name="T11" fmla="*/ 41 h 47"/>
                    <a:gd name="T12" fmla="*/ 18 w 39"/>
                    <a:gd name="T13" fmla="*/ 46 h 47"/>
                    <a:gd name="T14" fmla="*/ 0 w 39"/>
                    <a:gd name="T15" fmla="*/ 3 h 4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7"/>
                    <a:gd name="T26" fmla="*/ 39 w 39"/>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7">
                      <a:moveTo>
                        <a:pt x="0" y="3"/>
                      </a:moveTo>
                      <a:lnTo>
                        <a:pt x="8" y="0"/>
                      </a:lnTo>
                      <a:lnTo>
                        <a:pt x="25" y="10"/>
                      </a:lnTo>
                      <a:lnTo>
                        <a:pt x="25" y="20"/>
                      </a:lnTo>
                      <a:lnTo>
                        <a:pt x="37" y="27"/>
                      </a:lnTo>
                      <a:lnTo>
                        <a:pt x="38" y="41"/>
                      </a:lnTo>
                      <a:lnTo>
                        <a:pt x="18" y="46"/>
                      </a:lnTo>
                      <a:lnTo>
                        <a:pt x="0" y="3"/>
                      </a:lnTo>
                    </a:path>
                  </a:pathLst>
                </a:custGeom>
                <a:solidFill>
                  <a:srgbClr val="F6BF69"/>
                </a:solidFill>
                <a:ln w="12700" cap="rnd">
                  <a:solidFill>
                    <a:srgbClr val="000000"/>
                  </a:solidFill>
                  <a:round/>
                  <a:headEnd/>
                  <a:tailEnd/>
                </a:ln>
              </p:spPr>
              <p:txBody>
                <a:bodyPr/>
                <a:lstStyle/>
                <a:p>
                  <a:pPr algn="ctr"/>
                  <a:endParaRPr lang="en-US" b="1"/>
                </a:p>
              </p:txBody>
            </p:sp>
            <p:sp>
              <p:nvSpPr>
                <p:cNvPr id="52353" name="Freeform 140"/>
                <p:cNvSpPr>
                  <a:spLocks/>
                </p:cNvSpPr>
                <p:nvPr/>
              </p:nvSpPr>
              <p:spPr bwMode="auto">
                <a:xfrm>
                  <a:off x="5045" y="1545"/>
                  <a:ext cx="179" cy="118"/>
                </a:xfrm>
                <a:custGeom>
                  <a:avLst/>
                  <a:gdLst>
                    <a:gd name="T0" fmla="*/ 16 w 179"/>
                    <a:gd name="T1" fmla="*/ 17 h 118"/>
                    <a:gd name="T2" fmla="*/ 0 w 179"/>
                    <a:gd name="T3" fmla="*/ 33 h 118"/>
                    <a:gd name="T4" fmla="*/ 9 w 179"/>
                    <a:gd name="T5" fmla="*/ 89 h 118"/>
                    <a:gd name="T6" fmla="*/ 16 w 179"/>
                    <a:gd name="T7" fmla="*/ 117 h 118"/>
                    <a:gd name="T8" fmla="*/ 47 w 179"/>
                    <a:gd name="T9" fmla="*/ 115 h 118"/>
                    <a:gd name="T10" fmla="*/ 159 w 179"/>
                    <a:gd name="T11" fmla="*/ 93 h 118"/>
                    <a:gd name="T12" fmla="*/ 167 w 179"/>
                    <a:gd name="T13" fmla="*/ 90 h 118"/>
                    <a:gd name="T14" fmla="*/ 178 w 179"/>
                    <a:gd name="T15" fmla="*/ 64 h 118"/>
                    <a:gd name="T16" fmla="*/ 161 w 179"/>
                    <a:gd name="T17" fmla="*/ 49 h 118"/>
                    <a:gd name="T18" fmla="*/ 170 w 179"/>
                    <a:gd name="T19" fmla="*/ 15 h 118"/>
                    <a:gd name="T20" fmla="*/ 157 w 179"/>
                    <a:gd name="T21" fmla="*/ 12 h 118"/>
                    <a:gd name="T22" fmla="*/ 157 w 179"/>
                    <a:gd name="T23" fmla="*/ 3 h 118"/>
                    <a:gd name="T24" fmla="*/ 152 w 179"/>
                    <a:gd name="T25" fmla="*/ 0 h 118"/>
                    <a:gd name="T26" fmla="*/ 21 w 179"/>
                    <a:gd name="T27" fmla="*/ 24 h 118"/>
                    <a:gd name="T28" fmla="*/ 16 w 179"/>
                    <a:gd name="T29" fmla="*/ 17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118"/>
                    <a:gd name="T47" fmla="*/ 179 w 179"/>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118">
                      <a:moveTo>
                        <a:pt x="16" y="17"/>
                      </a:moveTo>
                      <a:lnTo>
                        <a:pt x="0" y="33"/>
                      </a:lnTo>
                      <a:lnTo>
                        <a:pt x="9" y="89"/>
                      </a:lnTo>
                      <a:lnTo>
                        <a:pt x="16" y="117"/>
                      </a:lnTo>
                      <a:lnTo>
                        <a:pt x="47" y="115"/>
                      </a:lnTo>
                      <a:lnTo>
                        <a:pt x="159" y="93"/>
                      </a:lnTo>
                      <a:lnTo>
                        <a:pt x="167" y="90"/>
                      </a:lnTo>
                      <a:lnTo>
                        <a:pt x="178" y="64"/>
                      </a:lnTo>
                      <a:lnTo>
                        <a:pt x="161" y="49"/>
                      </a:lnTo>
                      <a:lnTo>
                        <a:pt x="170" y="15"/>
                      </a:lnTo>
                      <a:lnTo>
                        <a:pt x="157" y="12"/>
                      </a:lnTo>
                      <a:lnTo>
                        <a:pt x="157" y="3"/>
                      </a:lnTo>
                      <a:lnTo>
                        <a:pt x="152" y="0"/>
                      </a:lnTo>
                      <a:lnTo>
                        <a:pt x="21" y="24"/>
                      </a:lnTo>
                      <a:lnTo>
                        <a:pt x="16" y="17"/>
                      </a:lnTo>
                    </a:path>
                  </a:pathLst>
                </a:custGeom>
                <a:solidFill>
                  <a:srgbClr val="F6BF69"/>
                </a:solidFill>
                <a:ln w="12700" cap="rnd">
                  <a:solidFill>
                    <a:srgbClr val="000000"/>
                  </a:solidFill>
                  <a:round/>
                  <a:headEnd/>
                  <a:tailEnd/>
                </a:ln>
              </p:spPr>
              <p:txBody>
                <a:bodyPr/>
                <a:lstStyle/>
                <a:p>
                  <a:pPr algn="ctr"/>
                  <a:endParaRPr lang="en-US" b="1"/>
                </a:p>
              </p:txBody>
            </p:sp>
            <p:sp>
              <p:nvSpPr>
                <p:cNvPr id="52354" name="Freeform 141"/>
                <p:cNvSpPr>
                  <a:spLocks/>
                </p:cNvSpPr>
                <p:nvPr/>
              </p:nvSpPr>
              <p:spPr bwMode="auto">
                <a:xfrm>
                  <a:off x="5207" y="1559"/>
                  <a:ext cx="48" cy="95"/>
                </a:xfrm>
                <a:custGeom>
                  <a:avLst/>
                  <a:gdLst>
                    <a:gd name="T0" fmla="*/ 8 w 48"/>
                    <a:gd name="T1" fmla="*/ 1 h 95"/>
                    <a:gd name="T2" fmla="*/ 20 w 48"/>
                    <a:gd name="T3" fmla="*/ 0 h 95"/>
                    <a:gd name="T4" fmla="*/ 42 w 48"/>
                    <a:gd name="T5" fmla="*/ 14 h 95"/>
                    <a:gd name="T6" fmla="*/ 39 w 48"/>
                    <a:gd name="T7" fmla="*/ 25 h 95"/>
                    <a:gd name="T8" fmla="*/ 46 w 48"/>
                    <a:gd name="T9" fmla="*/ 33 h 95"/>
                    <a:gd name="T10" fmla="*/ 47 w 48"/>
                    <a:gd name="T11" fmla="*/ 77 h 95"/>
                    <a:gd name="T12" fmla="*/ 39 w 48"/>
                    <a:gd name="T13" fmla="*/ 94 h 95"/>
                    <a:gd name="T14" fmla="*/ 30 w 48"/>
                    <a:gd name="T15" fmla="*/ 88 h 95"/>
                    <a:gd name="T16" fmla="*/ 21 w 48"/>
                    <a:gd name="T17" fmla="*/ 87 h 95"/>
                    <a:gd name="T18" fmla="*/ 4 w 48"/>
                    <a:gd name="T19" fmla="*/ 78 h 95"/>
                    <a:gd name="T20" fmla="*/ 17 w 48"/>
                    <a:gd name="T21" fmla="*/ 50 h 95"/>
                    <a:gd name="T22" fmla="*/ 0 w 48"/>
                    <a:gd name="T23" fmla="*/ 36 h 95"/>
                    <a:gd name="T24" fmla="*/ 8 w 48"/>
                    <a:gd name="T25" fmla="*/ 1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95"/>
                    <a:gd name="T41" fmla="*/ 48 w 48"/>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95">
                      <a:moveTo>
                        <a:pt x="8" y="1"/>
                      </a:moveTo>
                      <a:lnTo>
                        <a:pt x="20" y="0"/>
                      </a:lnTo>
                      <a:lnTo>
                        <a:pt x="42" y="14"/>
                      </a:lnTo>
                      <a:lnTo>
                        <a:pt x="39" y="25"/>
                      </a:lnTo>
                      <a:lnTo>
                        <a:pt x="46" y="33"/>
                      </a:lnTo>
                      <a:lnTo>
                        <a:pt x="47" y="77"/>
                      </a:lnTo>
                      <a:lnTo>
                        <a:pt x="39" y="94"/>
                      </a:lnTo>
                      <a:lnTo>
                        <a:pt x="30" y="88"/>
                      </a:lnTo>
                      <a:lnTo>
                        <a:pt x="21" y="87"/>
                      </a:lnTo>
                      <a:lnTo>
                        <a:pt x="4" y="78"/>
                      </a:lnTo>
                      <a:lnTo>
                        <a:pt x="17" y="50"/>
                      </a:lnTo>
                      <a:lnTo>
                        <a:pt x="0" y="36"/>
                      </a:lnTo>
                      <a:lnTo>
                        <a:pt x="8" y="1"/>
                      </a:lnTo>
                    </a:path>
                  </a:pathLst>
                </a:custGeom>
                <a:solidFill>
                  <a:srgbClr val="F6BF69"/>
                </a:solidFill>
                <a:ln w="12700" cap="rnd">
                  <a:solidFill>
                    <a:srgbClr val="000000"/>
                  </a:solidFill>
                  <a:round/>
                  <a:headEnd/>
                  <a:tailEnd/>
                </a:ln>
              </p:spPr>
              <p:txBody>
                <a:bodyPr/>
                <a:lstStyle/>
                <a:p>
                  <a:pPr algn="ctr"/>
                  <a:endParaRPr lang="en-US" b="1"/>
                </a:p>
              </p:txBody>
            </p:sp>
            <p:sp>
              <p:nvSpPr>
                <p:cNvPr id="52355" name="Freeform 142"/>
                <p:cNvSpPr>
                  <a:spLocks/>
                </p:cNvSpPr>
                <p:nvPr/>
              </p:nvSpPr>
              <p:spPr bwMode="auto">
                <a:xfrm>
                  <a:off x="5061" y="1413"/>
                  <a:ext cx="198" cy="162"/>
                </a:xfrm>
                <a:custGeom>
                  <a:avLst/>
                  <a:gdLst>
                    <a:gd name="T0" fmla="*/ 15 w 198"/>
                    <a:gd name="T1" fmla="*/ 108 h 162"/>
                    <a:gd name="T2" fmla="*/ 34 w 198"/>
                    <a:gd name="T3" fmla="*/ 99 h 162"/>
                    <a:gd name="T4" fmla="*/ 59 w 198"/>
                    <a:gd name="T5" fmla="*/ 96 h 162"/>
                    <a:gd name="T6" fmla="*/ 65 w 198"/>
                    <a:gd name="T7" fmla="*/ 88 h 162"/>
                    <a:gd name="T8" fmla="*/ 74 w 198"/>
                    <a:gd name="T9" fmla="*/ 87 h 162"/>
                    <a:gd name="T10" fmla="*/ 79 w 198"/>
                    <a:gd name="T11" fmla="*/ 78 h 162"/>
                    <a:gd name="T12" fmla="*/ 88 w 198"/>
                    <a:gd name="T13" fmla="*/ 74 h 162"/>
                    <a:gd name="T14" fmla="*/ 84 w 198"/>
                    <a:gd name="T15" fmla="*/ 57 h 162"/>
                    <a:gd name="T16" fmla="*/ 79 w 198"/>
                    <a:gd name="T17" fmla="*/ 53 h 162"/>
                    <a:gd name="T18" fmla="*/ 89 w 198"/>
                    <a:gd name="T19" fmla="*/ 39 h 162"/>
                    <a:gd name="T20" fmla="*/ 96 w 198"/>
                    <a:gd name="T21" fmla="*/ 39 h 162"/>
                    <a:gd name="T22" fmla="*/ 119 w 198"/>
                    <a:gd name="T23" fmla="*/ 11 h 162"/>
                    <a:gd name="T24" fmla="*/ 154 w 198"/>
                    <a:gd name="T25" fmla="*/ 0 h 162"/>
                    <a:gd name="T26" fmla="*/ 158 w 198"/>
                    <a:gd name="T27" fmla="*/ 27 h 162"/>
                    <a:gd name="T28" fmla="*/ 160 w 198"/>
                    <a:gd name="T29" fmla="*/ 26 h 162"/>
                    <a:gd name="T30" fmla="*/ 168 w 198"/>
                    <a:gd name="T31" fmla="*/ 35 h 162"/>
                    <a:gd name="T32" fmla="*/ 169 w 198"/>
                    <a:gd name="T33" fmla="*/ 63 h 162"/>
                    <a:gd name="T34" fmla="*/ 180 w 198"/>
                    <a:gd name="T35" fmla="*/ 86 h 162"/>
                    <a:gd name="T36" fmla="*/ 184 w 198"/>
                    <a:gd name="T37" fmla="*/ 115 h 162"/>
                    <a:gd name="T38" fmla="*/ 185 w 198"/>
                    <a:gd name="T39" fmla="*/ 140 h 162"/>
                    <a:gd name="T40" fmla="*/ 197 w 198"/>
                    <a:gd name="T41" fmla="*/ 149 h 162"/>
                    <a:gd name="T42" fmla="*/ 188 w 198"/>
                    <a:gd name="T43" fmla="*/ 161 h 162"/>
                    <a:gd name="T44" fmla="*/ 165 w 198"/>
                    <a:gd name="T45" fmla="*/ 146 h 162"/>
                    <a:gd name="T46" fmla="*/ 153 w 198"/>
                    <a:gd name="T47" fmla="*/ 147 h 162"/>
                    <a:gd name="T48" fmla="*/ 141 w 198"/>
                    <a:gd name="T49" fmla="*/ 144 h 162"/>
                    <a:gd name="T50" fmla="*/ 142 w 198"/>
                    <a:gd name="T51" fmla="*/ 136 h 162"/>
                    <a:gd name="T52" fmla="*/ 135 w 198"/>
                    <a:gd name="T53" fmla="*/ 133 h 162"/>
                    <a:gd name="T54" fmla="*/ 6 w 198"/>
                    <a:gd name="T55" fmla="*/ 158 h 162"/>
                    <a:gd name="T56" fmla="*/ 0 w 198"/>
                    <a:gd name="T57" fmla="*/ 150 h 162"/>
                    <a:gd name="T58" fmla="*/ 20 w 198"/>
                    <a:gd name="T59" fmla="*/ 122 h 162"/>
                    <a:gd name="T60" fmla="*/ 15 w 198"/>
                    <a:gd name="T61" fmla="*/ 108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8"/>
                    <a:gd name="T94" fmla="*/ 0 h 162"/>
                    <a:gd name="T95" fmla="*/ 198 w 19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8" h="162">
                      <a:moveTo>
                        <a:pt x="15" y="108"/>
                      </a:moveTo>
                      <a:lnTo>
                        <a:pt x="34" y="99"/>
                      </a:lnTo>
                      <a:lnTo>
                        <a:pt x="59" y="96"/>
                      </a:lnTo>
                      <a:lnTo>
                        <a:pt x="65" y="88"/>
                      </a:lnTo>
                      <a:lnTo>
                        <a:pt x="74" y="87"/>
                      </a:lnTo>
                      <a:lnTo>
                        <a:pt x="79" y="78"/>
                      </a:lnTo>
                      <a:lnTo>
                        <a:pt x="88" y="74"/>
                      </a:lnTo>
                      <a:lnTo>
                        <a:pt x="84" y="57"/>
                      </a:lnTo>
                      <a:lnTo>
                        <a:pt x="79" y="53"/>
                      </a:lnTo>
                      <a:lnTo>
                        <a:pt x="89" y="39"/>
                      </a:lnTo>
                      <a:lnTo>
                        <a:pt x="96" y="39"/>
                      </a:lnTo>
                      <a:lnTo>
                        <a:pt x="119" y="11"/>
                      </a:lnTo>
                      <a:lnTo>
                        <a:pt x="154" y="0"/>
                      </a:lnTo>
                      <a:lnTo>
                        <a:pt x="158" y="27"/>
                      </a:lnTo>
                      <a:lnTo>
                        <a:pt x="160" y="26"/>
                      </a:lnTo>
                      <a:lnTo>
                        <a:pt x="168" y="35"/>
                      </a:lnTo>
                      <a:lnTo>
                        <a:pt x="169" y="63"/>
                      </a:lnTo>
                      <a:lnTo>
                        <a:pt x="180" y="86"/>
                      </a:lnTo>
                      <a:lnTo>
                        <a:pt x="184" y="115"/>
                      </a:lnTo>
                      <a:lnTo>
                        <a:pt x="185" y="140"/>
                      </a:lnTo>
                      <a:lnTo>
                        <a:pt x="197" y="149"/>
                      </a:lnTo>
                      <a:lnTo>
                        <a:pt x="188" y="161"/>
                      </a:lnTo>
                      <a:lnTo>
                        <a:pt x="165" y="146"/>
                      </a:lnTo>
                      <a:lnTo>
                        <a:pt x="153" y="147"/>
                      </a:lnTo>
                      <a:lnTo>
                        <a:pt x="141" y="144"/>
                      </a:lnTo>
                      <a:lnTo>
                        <a:pt x="142" y="136"/>
                      </a:lnTo>
                      <a:lnTo>
                        <a:pt x="135" y="133"/>
                      </a:lnTo>
                      <a:lnTo>
                        <a:pt x="6" y="158"/>
                      </a:lnTo>
                      <a:lnTo>
                        <a:pt x="0" y="150"/>
                      </a:lnTo>
                      <a:lnTo>
                        <a:pt x="20" y="122"/>
                      </a:lnTo>
                      <a:lnTo>
                        <a:pt x="15" y="108"/>
                      </a:lnTo>
                    </a:path>
                  </a:pathLst>
                </a:custGeom>
                <a:solidFill>
                  <a:srgbClr val="F6BF69"/>
                </a:solidFill>
                <a:ln w="12700" cap="rnd">
                  <a:solidFill>
                    <a:srgbClr val="000000"/>
                  </a:solidFill>
                  <a:round/>
                  <a:headEnd/>
                  <a:tailEnd/>
                </a:ln>
              </p:spPr>
              <p:txBody>
                <a:bodyPr/>
                <a:lstStyle/>
                <a:p>
                  <a:pPr algn="ctr"/>
                  <a:endParaRPr lang="en-US" b="1"/>
                </a:p>
              </p:txBody>
            </p:sp>
            <p:sp>
              <p:nvSpPr>
                <p:cNvPr id="52356" name="Freeform 143"/>
                <p:cNvSpPr>
                  <a:spLocks/>
                </p:cNvSpPr>
                <p:nvPr/>
              </p:nvSpPr>
              <p:spPr bwMode="auto">
                <a:xfrm>
                  <a:off x="5214" y="1404"/>
                  <a:ext cx="53" cy="98"/>
                </a:xfrm>
                <a:custGeom>
                  <a:avLst/>
                  <a:gdLst>
                    <a:gd name="T0" fmla="*/ 0 w 53"/>
                    <a:gd name="T1" fmla="*/ 10 h 98"/>
                    <a:gd name="T2" fmla="*/ 38 w 53"/>
                    <a:gd name="T3" fmla="*/ 0 h 98"/>
                    <a:gd name="T4" fmla="*/ 52 w 53"/>
                    <a:gd name="T5" fmla="*/ 27 h 98"/>
                    <a:gd name="T6" fmla="*/ 45 w 53"/>
                    <a:gd name="T7" fmla="*/ 33 h 98"/>
                    <a:gd name="T8" fmla="*/ 48 w 53"/>
                    <a:gd name="T9" fmla="*/ 92 h 98"/>
                    <a:gd name="T10" fmla="*/ 26 w 53"/>
                    <a:gd name="T11" fmla="*/ 97 h 98"/>
                    <a:gd name="T12" fmla="*/ 15 w 53"/>
                    <a:gd name="T13" fmla="*/ 73 h 98"/>
                    <a:gd name="T14" fmla="*/ 15 w 53"/>
                    <a:gd name="T15" fmla="*/ 44 h 98"/>
                    <a:gd name="T16" fmla="*/ 5 w 53"/>
                    <a:gd name="T17" fmla="*/ 36 h 98"/>
                    <a:gd name="T18" fmla="*/ 0 w 53"/>
                    <a:gd name="T19" fmla="*/ 1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98"/>
                    <a:gd name="T32" fmla="*/ 53 w 53"/>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98">
                      <a:moveTo>
                        <a:pt x="0" y="10"/>
                      </a:moveTo>
                      <a:lnTo>
                        <a:pt x="38" y="0"/>
                      </a:lnTo>
                      <a:lnTo>
                        <a:pt x="52" y="27"/>
                      </a:lnTo>
                      <a:lnTo>
                        <a:pt x="45" y="33"/>
                      </a:lnTo>
                      <a:lnTo>
                        <a:pt x="48" y="92"/>
                      </a:lnTo>
                      <a:lnTo>
                        <a:pt x="26" y="97"/>
                      </a:lnTo>
                      <a:lnTo>
                        <a:pt x="15" y="73"/>
                      </a:lnTo>
                      <a:lnTo>
                        <a:pt x="15" y="44"/>
                      </a:lnTo>
                      <a:lnTo>
                        <a:pt x="5" y="36"/>
                      </a:lnTo>
                      <a:lnTo>
                        <a:pt x="0" y="10"/>
                      </a:lnTo>
                    </a:path>
                  </a:pathLst>
                </a:custGeom>
                <a:solidFill>
                  <a:srgbClr val="F6BF69"/>
                </a:solidFill>
                <a:ln w="12700" cap="rnd">
                  <a:solidFill>
                    <a:srgbClr val="000000"/>
                  </a:solidFill>
                  <a:round/>
                  <a:headEnd/>
                  <a:tailEnd/>
                </a:ln>
              </p:spPr>
              <p:txBody>
                <a:bodyPr/>
                <a:lstStyle/>
                <a:p>
                  <a:pPr algn="ctr"/>
                  <a:endParaRPr lang="en-US" b="1"/>
                </a:p>
              </p:txBody>
            </p:sp>
            <p:sp>
              <p:nvSpPr>
                <p:cNvPr id="52357" name="Freeform 144"/>
                <p:cNvSpPr>
                  <a:spLocks/>
                </p:cNvSpPr>
                <p:nvPr/>
              </p:nvSpPr>
              <p:spPr bwMode="auto">
                <a:xfrm>
                  <a:off x="5239" y="1479"/>
                  <a:ext cx="113" cy="52"/>
                </a:xfrm>
                <a:custGeom>
                  <a:avLst/>
                  <a:gdLst>
                    <a:gd name="T0" fmla="*/ 0 w 113"/>
                    <a:gd name="T1" fmla="*/ 20 h 52"/>
                    <a:gd name="T2" fmla="*/ 57 w 113"/>
                    <a:gd name="T3" fmla="*/ 6 h 52"/>
                    <a:gd name="T4" fmla="*/ 64 w 113"/>
                    <a:gd name="T5" fmla="*/ 7 h 52"/>
                    <a:gd name="T6" fmla="*/ 71 w 113"/>
                    <a:gd name="T7" fmla="*/ 0 h 52"/>
                    <a:gd name="T8" fmla="*/ 76 w 113"/>
                    <a:gd name="T9" fmla="*/ 3 h 52"/>
                    <a:gd name="T10" fmla="*/ 70 w 113"/>
                    <a:gd name="T11" fmla="*/ 18 h 52"/>
                    <a:gd name="T12" fmla="*/ 81 w 113"/>
                    <a:gd name="T13" fmla="*/ 17 h 52"/>
                    <a:gd name="T14" fmla="*/ 88 w 113"/>
                    <a:gd name="T15" fmla="*/ 28 h 52"/>
                    <a:gd name="T16" fmla="*/ 96 w 113"/>
                    <a:gd name="T17" fmla="*/ 29 h 52"/>
                    <a:gd name="T18" fmla="*/ 102 w 113"/>
                    <a:gd name="T19" fmla="*/ 28 h 52"/>
                    <a:gd name="T20" fmla="*/ 102 w 113"/>
                    <a:gd name="T21" fmla="*/ 22 h 52"/>
                    <a:gd name="T22" fmla="*/ 92 w 113"/>
                    <a:gd name="T23" fmla="*/ 14 h 52"/>
                    <a:gd name="T24" fmla="*/ 100 w 113"/>
                    <a:gd name="T25" fmla="*/ 13 h 52"/>
                    <a:gd name="T26" fmla="*/ 112 w 113"/>
                    <a:gd name="T27" fmla="*/ 30 h 52"/>
                    <a:gd name="T28" fmla="*/ 100 w 113"/>
                    <a:gd name="T29" fmla="*/ 40 h 52"/>
                    <a:gd name="T30" fmla="*/ 87 w 113"/>
                    <a:gd name="T31" fmla="*/ 35 h 52"/>
                    <a:gd name="T32" fmla="*/ 78 w 113"/>
                    <a:gd name="T33" fmla="*/ 48 h 52"/>
                    <a:gd name="T34" fmla="*/ 61 w 113"/>
                    <a:gd name="T35" fmla="*/ 35 h 52"/>
                    <a:gd name="T36" fmla="*/ 5 w 113"/>
                    <a:gd name="T37" fmla="*/ 51 h 52"/>
                    <a:gd name="T38" fmla="*/ 0 w 113"/>
                    <a:gd name="T39" fmla="*/ 20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52"/>
                    <a:gd name="T62" fmla="*/ 113 w 113"/>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52">
                      <a:moveTo>
                        <a:pt x="0" y="20"/>
                      </a:moveTo>
                      <a:lnTo>
                        <a:pt x="57" y="6"/>
                      </a:lnTo>
                      <a:lnTo>
                        <a:pt x="64" y="7"/>
                      </a:lnTo>
                      <a:lnTo>
                        <a:pt x="71" y="0"/>
                      </a:lnTo>
                      <a:lnTo>
                        <a:pt x="76" y="3"/>
                      </a:lnTo>
                      <a:lnTo>
                        <a:pt x="70" y="18"/>
                      </a:lnTo>
                      <a:lnTo>
                        <a:pt x="81" y="17"/>
                      </a:lnTo>
                      <a:lnTo>
                        <a:pt x="88" y="28"/>
                      </a:lnTo>
                      <a:lnTo>
                        <a:pt x="96" y="29"/>
                      </a:lnTo>
                      <a:lnTo>
                        <a:pt x="102" y="28"/>
                      </a:lnTo>
                      <a:lnTo>
                        <a:pt x="102" y="22"/>
                      </a:lnTo>
                      <a:lnTo>
                        <a:pt x="92" y="14"/>
                      </a:lnTo>
                      <a:lnTo>
                        <a:pt x="100" y="13"/>
                      </a:lnTo>
                      <a:lnTo>
                        <a:pt x="112" y="30"/>
                      </a:lnTo>
                      <a:lnTo>
                        <a:pt x="100" y="40"/>
                      </a:lnTo>
                      <a:lnTo>
                        <a:pt x="87" y="35"/>
                      </a:lnTo>
                      <a:lnTo>
                        <a:pt x="78" y="48"/>
                      </a:lnTo>
                      <a:lnTo>
                        <a:pt x="61" y="35"/>
                      </a:lnTo>
                      <a:lnTo>
                        <a:pt x="5" y="51"/>
                      </a:lnTo>
                      <a:lnTo>
                        <a:pt x="0" y="20"/>
                      </a:lnTo>
                    </a:path>
                  </a:pathLst>
                </a:custGeom>
                <a:solidFill>
                  <a:srgbClr val="F6BF69"/>
                </a:solidFill>
                <a:ln w="12700" cap="rnd">
                  <a:solidFill>
                    <a:srgbClr val="000000"/>
                  </a:solidFill>
                  <a:round/>
                  <a:headEnd/>
                  <a:tailEnd/>
                </a:ln>
              </p:spPr>
              <p:txBody>
                <a:bodyPr/>
                <a:lstStyle/>
                <a:p>
                  <a:pPr algn="ctr"/>
                  <a:endParaRPr lang="en-US" b="1"/>
                </a:p>
              </p:txBody>
            </p:sp>
            <p:sp>
              <p:nvSpPr>
                <p:cNvPr id="52358" name="Freeform 145"/>
                <p:cNvSpPr>
                  <a:spLocks/>
                </p:cNvSpPr>
                <p:nvPr/>
              </p:nvSpPr>
              <p:spPr bwMode="auto">
                <a:xfrm>
                  <a:off x="5243" y="1518"/>
                  <a:ext cx="59" cy="46"/>
                </a:xfrm>
                <a:custGeom>
                  <a:avLst/>
                  <a:gdLst>
                    <a:gd name="T0" fmla="*/ 0 w 59"/>
                    <a:gd name="T1" fmla="*/ 11 h 46"/>
                    <a:gd name="T2" fmla="*/ 44 w 59"/>
                    <a:gd name="T3" fmla="*/ 0 h 46"/>
                    <a:gd name="T4" fmla="*/ 58 w 59"/>
                    <a:gd name="T5" fmla="*/ 21 h 46"/>
                    <a:gd name="T6" fmla="*/ 50 w 59"/>
                    <a:gd name="T7" fmla="*/ 30 h 46"/>
                    <a:gd name="T8" fmla="*/ 36 w 59"/>
                    <a:gd name="T9" fmla="*/ 26 h 46"/>
                    <a:gd name="T10" fmla="*/ 14 w 59"/>
                    <a:gd name="T11" fmla="*/ 45 h 46"/>
                    <a:gd name="T12" fmla="*/ 2 w 59"/>
                    <a:gd name="T13" fmla="*/ 35 h 46"/>
                    <a:gd name="T14" fmla="*/ 0 w 59"/>
                    <a:gd name="T15" fmla="*/ 11 h 4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46"/>
                    <a:gd name="T26" fmla="*/ 59 w 5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46">
                      <a:moveTo>
                        <a:pt x="0" y="11"/>
                      </a:moveTo>
                      <a:lnTo>
                        <a:pt x="44" y="0"/>
                      </a:lnTo>
                      <a:lnTo>
                        <a:pt x="58" y="21"/>
                      </a:lnTo>
                      <a:lnTo>
                        <a:pt x="50" y="30"/>
                      </a:lnTo>
                      <a:lnTo>
                        <a:pt x="36" y="26"/>
                      </a:lnTo>
                      <a:lnTo>
                        <a:pt x="14" y="45"/>
                      </a:lnTo>
                      <a:lnTo>
                        <a:pt x="2" y="35"/>
                      </a:lnTo>
                      <a:lnTo>
                        <a:pt x="0" y="11"/>
                      </a:lnTo>
                    </a:path>
                  </a:pathLst>
                </a:custGeom>
                <a:solidFill>
                  <a:srgbClr val="F6BF69"/>
                </a:solidFill>
                <a:ln w="12700" cap="rnd">
                  <a:solidFill>
                    <a:srgbClr val="000000"/>
                  </a:solidFill>
                  <a:round/>
                  <a:headEnd/>
                  <a:tailEnd/>
                </a:ln>
              </p:spPr>
              <p:txBody>
                <a:bodyPr/>
                <a:lstStyle/>
                <a:p>
                  <a:pPr algn="ctr"/>
                  <a:endParaRPr lang="en-US" b="1"/>
                </a:p>
              </p:txBody>
            </p:sp>
            <p:sp>
              <p:nvSpPr>
                <p:cNvPr id="52359" name="Freeform 146"/>
                <p:cNvSpPr>
                  <a:spLocks/>
                </p:cNvSpPr>
                <p:nvPr/>
              </p:nvSpPr>
              <p:spPr bwMode="auto">
                <a:xfrm>
                  <a:off x="5253" y="1548"/>
                  <a:ext cx="58" cy="36"/>
                </a:xfrm>
                <a:custGeom>
                  <a:avLst/>
                  <a:gdLst>
                    <a:gd name="T0" fmla="*/ 0 w 58"/>
                    <a:gd name="T1" fmla="*/ 26 h 36"/>
                    <a:gd name="T2" fmla="*/ 23 w 58"/>
                    <a:gd name="T3" fmla="*/ 14 h 36"/>
                    <a:gd name="T4" fmla="*/ 46 w 58"/>
                    <a:gd name="T5" fmla="*/ 0 h 36"/>
                    <a:gd name="T6" fmla="*/ 50 w 58"/>
                    <a:gd name="T7" fmla="*/ 1 h 36"/>
                    <a:gd name="T8" fmla="*/ 57 w 58"/>
                    <a:gd name="T9" fmla="*/ 1 h 36"/>
                    <a:gd name="T10" fmla="*/ 35 w 58"/>
                    <a:gd name="T11" fmla="*/ 20 h 36"/>
                    <a:gd name="T12" fmla="*/ 7 w 58"/>
                    <a:gd name="T13" fmla="*/ 35 h 36"/>
                    <a:gd name="T14" fmla="*/ 0 w 58"/>
                    <a:gd name="T15" fmla="*/ 26 h 36"/>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36"/>
                    <a:gd name="T26" fmla="*/ 58 w 58"/>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36">
                      <a:moveTo>
                        <a:pt x="0" y="26"/>
                      </a:moveTo>
                      <a:lnTo>
                        <a:pt x="23" y="14"/>
                      </a:lnTo>
                      <a:lnTo>
                        <a:pt x="46" y="0"/>
                      </a:lnTo>
                      <a:lnTo>
                        <a:pt x="50" y="1"/>
                      </a:lnTo>
                      <a:lnTo>
                        <a:pt x="57" y="1"/>
                      </a:lnTo>
                      <a:lnTo>
                        <a:pt x="35" y="20"/>
                      </a:lnTo>
                      <a:lnTo>
                        <a:pt x="7" y="35"/>
                      </a:lnTo>
                      <a:lnTo>
                        <a:pt x="0" y="26"/>
                      </a:lnTo>
                    </a:path>
                  </a:pathLst>
                </a:custGeom>
                <a:solidFill>
                  <a:srgbClr val="F6BF69"/>
                </a:solidFill>
                <a:ln w="12700" cap="rnd">
                  <a:solidFill>
                    <a:srgbClr val="000000"/>
                  </a:solidFill>
                  <a:round/>
                  <a:headEnd/>
                  <a:tailEnd/>
                </a:ln>
              </p:spPr>
              <p:txBody>
                <a:bodyPr/>
                <a:lstStyle/>
                <a:p>
                  <a:pPr algn="ctr"/>
                  <a:endParaRPr lang="en-US" b="1"/>
                </a:p>
              </p:txBody>
            </p:sp>
            <p:sp>
              <p:nvSpPr>
                <p:cNvPr id="52360" name="Freeform 147"/>
                <p:cNvSpPr>
                  <a:spLocks/>
                </p:cNvSpPr>
                <p:nvPr/>
              </p:nvSpPr>
              <p:spPr bwMode="auto">
                <a:xfrm>
                  <a:off x="5252" y="1386"/>
                  <a:ext cx="62" cy="110"/>
                </a:xfrm>
                <a:custGeom>
                  <a:avLst/>
                  <a:gdLst>
                    <a:gd name="T0" fmla="*/ 13 w 62"/>
                    <a:gd name="T1" fmla="*/ 0 h 110"/>
                    <a:gd name="T2" fmla="*/ 0 w 62"/>
                    <a:gd name="T3" fmla="*/ 19 h 110"/>
                    <a:gd name="T4" fmla="*/ 14 w 62"/>
                    <a:gd name="T5" fmla="*/ 44 h 110"/>
                    <a:gd name="T6" fmla="*/ 6 w 62"/>
                    <a:gd name="T7" fmla="*/ 51 h 110"/>
                    <a:gd name="T8" fmla="*/ 9 w 62"/>
                    <a:gd name="T9" fmla="*/ 109 h 110"/>
                    <a:gd name="T10" fmla="*/ 43 w 62"/>
                    <a:gd name="T11" fmla="*/ 101 h 110"/>
                    <a:gd name="T12" fmla="*/ 52 w 62"/>
                    <a:gd name="T13" fmla="*/ 101 h 110"/>
                    <a:gd name="T14" fmla="*/ 57 w 62"/>
                    <a:gd name="T15" fmla="*/ 94 h 110"/>
                    <a:gd name="T16" fmla="*/ 57 w 62"/>
                    <a:gd name="T17" fmla="*/ 84 h 110"/>
                    <a:gd name="T18" fmla="*/ 61 w 62"/>
                    <a:gd name="T19" fmla="*/ 77 h 110"/>
                    <a:gd name="T20" fmla="*/ 42 w 62"/>
                    <a:gd name="T21" fmla="*/ 69 h 110"/>
                    <a:gd name="T22" fmla="*/ 17 w 62"/>
                    <a:gd name="T23" fmla="*/ 5 h 110"/>
                    <a:gd name="T24" fmla="*/ 13 w 62"/>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10"/>
                    <a:gd name="T41" fmla="*/ 62 w 62"/>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10">
                      <a:moveTo>
                        <a:pt x="13" y="0"/>
                      </a:moveTo>
                      <a:lnTo>
                        <a:pt x="0" y="19"/>
                      </a:lnTo>
                      <a:lnTo>
                        <a:pt x="14" y="44"/>
                      </a:lnTo>
                      <a:lnTo>
                        <a:pt x="6" y="51"/>
                      </a:lnTo>
                      <a:lnTo>
                        <a:pt x="9" y="109"/>
                      </a:lnTo>
                      <a:lnTo>
                        <a:pt x="43" y="101"/>
                      </a:lnTo>
                      <a:lnTo>
                        <a:pt x="52" y="101"/>
                      </a:lnTo>
                      <a:lnTo>
                        <a:pt x="57" y="94"/>
                      </a:lnTo>
                      <a:lnTo>
                        <a:pt x="57" y="84"/>
                      </a:lnTo>
                      <a:lnTo>
                        <a:pt x="61" y="77"/>
                      </a:lnTo>
                      <a:lnTo>
                        <a:pt x="42" y="69"/>
                      </a:lnTo>
                      <a:lnTo>
                        <a:pt x="17" y="5"/>
                      </a:lnTo>
                      <a:lnTo>
                        <a:pt x="13" y="0"/>
                      </a:lnTo>
                    </a:path>
                  </a:pathLst>
                </a:custGeom>
                <a:solidFill>
                  <a:srgbClr val="F6BF69"/>
                </a:solidFill>
                <a:ln w="12700" cap="rnd">
                  <a:solidFill>
                    <a:srgbClr val="000000"/>
                  </a:solidFill>
                  <a:round/>
                  <a:headEnd/>
                  <a:tailEnd/>
                </a:ln>
              </p:spPr>
              <p:txBody>
                <a:bodyPr/>
                <a:lstStyle/>
                <a:p>
                  <a:pPr algn="ctr"/>
                  <a:endParaRPr lang="en-US" b="1"/>
                </a:p>
              </p:txBody>
            </p:sp>
            <p:sp>
              <p:nvSpPr>
                <p:cNvPr id="52361" name="Freeform 148"/>
                <p:cNvSpPr>
                  <a:spLocks/>
                </p:cNvSpPr>
                <p:nvPr/>
              </p:nvSpPr>
              <p:spPr bwMode="auto">
                <a:xfrm>
                  <a:off x="5288" y="1514"/>
                  <a:ext cx="30" cy="25"/>
                </a:xfrm>
                <a:custGeom>
                  <a:avLst/>
                  <a:gdLst>
                    <a:gd name="T0" fmla="*/ 0 w 30"/>
                    <a:gd name="T1" fmla="*/ 4 h 25"/>
                    <a:gd name="T2" fmla="*/ 12 w 30"/>
                    <a:gd name="T3" fmla="*/ 0 h 25"/>
                    <a:gd name="T4" fmla="*/ 29 w 30"/>
                    <a:gd name="T5" fmla="*/ 12 h 25"/>
                    <a:gd name="T6" fmla="*/ 26 w 30"/>
                    <a:gd name="T7" fmla="*/ 16 h 25"/>
                    <a:gd name="T8" fmla="*/ 17 w 30"/>
                    <a:gd name="T9" fmla="*/ 16 h 25"/>
                    <a:gd name="T10" fmla="*/ 13 w 30"/>
                    <a:gd name="T11" fmla="*/ 24 h 25"/>
                    <a:gd name="T12" fmla="*/ 0 w 30"/>
                    <a:gd name="T13" fmla="*/ 4 h 25"/>
                    <a:gd name="T14" fmla="*/ 0 60000 65536"/>
                    <a:gd name="T15" fmla="*/ 0 60000 65536"/>
                    <a:gd name="T16" fmla="*/ 0 60000 65536"/>
                    <a:gd name="T17" fmla="*/ 0 60000 65536"/>
                    <a:gd name="T18" fmla="*/ 0 60000 65536"/>
                    <a:gd name="T19" fmla="*/ 0 60000 65536"/>
                    <a:gd name="T20" fmla="*/ 0 60000 65536"/>
                    <a:gd name="T21" fmla="*/ 0 w 30"/>
                    <a:gd name="T22" fmla="*/ 0 h 25"/>
                    <a:gd name="T23" fmla="*/ 30 w 3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5">
                      <a:moveTo>
                        <a:pt x="0" y="4"/>
                      </a:moveTo>
                      <a:lnTo>
                        <a:pt x="12" y="0"/>
                      </a:lnTo>
                      <a:lnTo>
                        <a:pt x="29" y="12"/>
                      </a:lnTo>
                      <a:lnTo>
                        <a:pt x="26" y="16"/>
                      </a:lnTo>
                      <a:lnTo>
                        <a:pt x="17" y="16"/>
                      </a:lnTo>
                      <a:lnTo>
                        <a:pt x="13" y="24"/>
                      </a:lnTo>
                      <a:lnTo>
                        <a:pt x="0" y="4"/>
                      </a:lnTo>
                    </a:path>
                  </a:pathLst>
                </a:custGeom>
                <a:solidFill>
                  <a:srgbClr val="F6BF69"/>
                </a:solidFill>
                <a:ln w="12700" cap="rnd">
                  <a:solidFill>
                    <a:srgbClr val="000000"/>
                  </a:solidFill>
                  <a:round/>
                  <a:headEnd/>
                  <a:tailEnd/>
                </a:ln>
              </p:spPr>
              <p:txBody>
                <a:bodyPr/>
                <a:lstStyle/>
                <a:p>
                  <a:pPr algn="ctr"/>
                  <a:endParaRPr lang="en-US" b="1"/>
                </a:p>
              </p:txBody>
            </p:sp>
            <p:sp>
              <p:nvSpPr>
                <p:cNvPr id="52362" name="Freeform 149"/>
                <p:cNvSpPr>
                  <a:spLocks/>
                </p:cNvSpPr>
                <p:nvPr/>
              </p:nvSpPr>
              <p:spPr bwMode="auto">
                <a:xfrm>
                  <a:off x="5225" y="1698"/>
                  <a:ext cx="17" cy="28"/>
                </a:xfrm>
                <a:custGeom>
                  <a:avLst/>
                  <a:gdLst>
                    <a:gd name="T0" fmla="*/ 0 w 17"/>
                    <a:gd name="T1" fmla="*/ 2 h 28"/>
                    <a:gd name="T2" fmla="*/ 16 w 17"/>
                    <a:gd name="T3" fmla="*/ 0 h 28"/>
                    <a:gd name="T4" fmla="*/ 7 w 17"/>
                    <a:gd name="T5" fmla="*/ 27 h 28"/>
                    <a:gd name="T6" fmla="*/ 1 w 17"/>
                    <a:gd name="T7" fmla="*/ 26 h 28"/>
                    <a:gd name="T8" fmla="*/ 0 w 17"/>
                    <a:gd name="T9" fmla="*/ 2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
                      </a:moveTo>
                      <a:lnTo>
                        <a:pt x="16" y="0"/>
                      </a:lnTo>
                      <a:lnTo>
                        <a:pt x="7" y="27"/>
                      </a:lnTo>
                      <a:lnTo>
                        <a:pt x="1" y="26"/>
                      </a:lnTo>
                      <a:lnTo>
                        <a:pt x="0" y="2"/>
                      </a:lnTo>
                    </a:path>
                  </a:pathLst>
                </a:custGeom>
                <a:solidFill>
                  <a:srgbClr val="F6BF69"/>
                </a:solidFill>
                <a:ln w="12700" cap="rnd">
                  <a:solidFill>
                    <a:srgbClr val="000000"/>
                  </a:solidFill>
                  <a:round/>
                  <a:headEnd/>
                  <a:tailEnd/>
                </a:ln>
              </p:spPr>
              <p:txBody>
                <a:bodyPr/>
                <a:lstStyle/>
                <a:p>
                  <a:pPr algn="ctr"/>
                  <a:endParaRPr lang="en-US" b="1"/>
                </a:p>
              </p:txBody>
            </p:sp>
          </p:grpSp>
        </p:grpSp>
        <p:sp>
          <p:nvSpPr>
            <p:cNvPr id="52293" name="Oval 150"/>
            <p:cNvSpPr>
              <a:spLocks noChangeArrowheads="1"/>
            </p:cNvSpPr>
            <p:nvPr/>
          </p:nvSpPr>
          <p:spPr bwMode="auto">
            <a:xfrm>
              <a:off x="3894" y="1784"/>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294" name="Oval 151"/>
            <p:cNvSpPr>
              <a:spLocks noChangeArrowheads="1"/>
            </p:cNvSpPr>
            <p:nvPr/>
          </p:nvSpPr>
          <p:spPr bwMode="auto">
            <a:xfrm>
              <a:off x="3813" y="1946"/>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295" name="Oval 152"/>
            <p:cNvSpPr>
              <a:spLocks noChangeArrowheads="1"/>
            </p:cNvSpPr>
            <p:nvPr/>
          </p:nvSpPr>
          <p:spPr bwMode="auto">
            <a:xfrm>
              <a:off x="3822" y="2144"/>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296" name="Oval 153"/>
            <p:cNvSpPr>
              <a:spLocks noChangeArrowheads="1"/>
            </p:cNvSpPr>
            <p:nvPr/>
          </p:nvSpPr>
          <p:spPr bwMode="auto">
            <a:xfrm>
              <a:off x="4371" y="2423"/>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297" name="Oval 154"/>
            <p:cNvSpPr>
              <a:spLocks noChangeArrowheads="1"/>
            </p:cNvSpPr>
            <p:nvPr/>
          </p:nvSpPr>
          <p:spPr bwMode="auto">
            <a:xfrm>
              <a:off x="4506" y="2468"/>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298" name="Oval 155"/>
            <p:cNvSpPr>
              <a:spLocks noChangeArrowheads="1"/>
            </p:cNvSpPr>
            <p:nvPr/>
          </p:nvSpPr>
          <p:spPr bwMode="auto">
            <a:xfrm>
              <a:off x="4596" y="2351"/>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299" name="Oval 156"/>
            <p:cNvSpPr>
              <a:spLocks noChangeArrowheads="1"/>
            </p:cNvSpPr>
            <p:nvPr/>
          </p:nvSpPr>
          <p:spPr bwMode="auto">
            <a:xfrm>
              <a:off x="4614" y="1829"/>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00" name="Oval 157"/>
            <p:cNvSpPr>
              <a:spLocks noChangeArrowheads="1"/>
            </p:cNvSpPr>
            <p:nvPr/>
          </p:nvSpPr>
          <p:spPr bwMode="auto">
            <a:xfrm>
              <a:off x="4722" y="1910"/>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01" name="Oval 158"/>
            <p:cNvSpPr>
              <a:spLocks noChangeArrowheads="1"/>
            </p:cNvSpPr>
            <p:nvPr/>
          </p:nvSpPr>
          <p:spPr bwMode="auto">
            <a:xfrm>
              <a:off x="4731" y="2036"/>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02" name="Oval 159"/>
            <p:cNvSpPr>
              <a:spLocks noChangeArrowheads="1"/>
            </p:cNvSpPr>
            <p:nvPr/>
          </p:nvSpPr>
          <p:spPr bwMode="auto">
            <a:xfrm>
              <a:off x="4803" y="2135"/>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03" name="Oval 160"/>
            <p:cNvSpPr>
              <a:spLocks noChangeArrowheads="1"/>
            </p:cNvSpPr>
            <p:nvPr/>
          </p:nvSpPr>
          <p:spPr bwMode="auto">
            <a:xfrm>
              <a:off x="4911" y="2036"/>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04" name="Oval 161"/>
            <p:cNvSpPr>
              <a:spLocks noChangeArrowheads="1"/>
            </p:cNvSpPr>
            <p:nvPr/>
          </p:nvSpPr>
          <p:spPr bwMode="auto">
            <a:xfrm>
              <a:off x="5091" y="1919"/>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05" name="Oval 162"/>
            <p:cNvSpPr>
              <a:spLocks noChangeArrowheads="1"/>
            </p:cNvSpPr>
            <p:nvPr/>
          </p:nvSpPr>
          <p:spPr bwMode="auto">
            <a:xfrm>
              <a:off x="5109" y="2072"/>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06" name="Oval 163"/>
            <p:cNvSpPr>
              <a:spLocks noChangeArrowheads="1"/>
            </p:cNvSpPr>
            <p:nvPr/>
          </p:nvSpPr>
          <p:spPr bwMode="auto">
            <a:xfrm>
              <a:off x="5208" y="1937"/>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07" name="Oval 164"/>
            <p:cNvSpPr>
              <a:spLocks noChangeArrowheads="1"/>
            </p:cNvSpPr>
            <p:nvPr/>
          </p:nvSpPr>
          <p:spPr bwMode="auto">
            <a:xfrm>
              <a:off x="5118" y="2207"/>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08" name="Oval 165"/>
            <p:cNvSpPr>
              <a:spLocks noChangeArrowheads="1"/>
            </p:cNvSpPr>
            <p:nvPr/>
          </p:nvSpPr>
          <p:spPr bwMode="auto">
            <a:xfrm>
              <a:off x="4911" y="2243"/>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309" name="Oval 166"/>
            <p:cNvSpPr>
              <a:spLocks noChangeArrowheads="1"/>
            </p:cNvSpPr>
            <p:nvPr/>
          </p:nvSpPr>
          <p:spPr bwMode="auto">
            <a:xfrm>
              <a:off x="4893" y="2387"/>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34902" name="AutoShape 167"/>
            <p:cNvSpPr>
              <a:spLocks noChangeArrowheads="1"/>
            </p:cNvSpPr>
            <p:nvPr/>
          </p:nvSpPr>
          <p:spPr bwMode="auto">
            <a:xfrm>
              <a:off x="3936" y="2880"/>
              <a:ext cx="1296" cy="432"/>
            </a:xfrm>
            <a:prstGeom prst="roundRect">
              <a:avLst>
                <a:gd name="adj" fmla="val 4027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altLang="en-US" sz="2300" b="1">
                  <a:solidFill>
                    <a:schemeClr val="tx1"/>
                  </a:solidFill>
                  <a:latin typeface="Arial" pitchFamily="34" charset="0"/>
                  <a:cs typeface="Arial" pitchFamily="34" charset="0"/>
                </a:rPr>
                <a:t>Selective</a:t>
              </a:r>
            </a:p>
          </p:txBody>
        </p:sp>
      </p:grpSp>
      <p:sp>
        <p:nvSpPr>
          <p:cNvPr id="52228" name="Rectangle 171"/>
          <p:cNvSpPr>
            <a:spLocks noChangeArrowheads="1"/>
          </p:cNvSpPr>
          <p:nvPr/>
        </p:nvSpPr>
        <p:spPr bwMode="auto">
          <a:xfrm>
            <a:off x="4876800" y="5486400"/>
            <a:ext cx="2430463" cy="1001713"/>
          </a:xfrm>
          <a:prstGeom prst="rect">
            <a:avLst/>
          </a:prstGeom>
          <a:noFill/>
          <a:ln w="9525">
            <a:noFill/>
            <a:miter lim="800000"/>
            <a:headEnd/>
            <a:tailEnd/>
          </a:ln>
        </p:spPr>
        <p:txBody>
          <a:bodyPr wrap="none" lIns="90488" tIns="44450" rIns="90488" bIns="44450" anchor="ctr"/>
          <a:lstStyle/>
          <a:p>
            <a:pPr algn="ctr" eaLnBrk="0" hangingPunct="0">
              <a:lnSpc>
                <a:spcPct val="90000"/>
              </a:lnSpc>
            </a:pPr>
            <a:r>
              <a:rPr lang="en-US" sz="2000" b="1"/>
              <a:t>   </a:t>
            </a:r>
            <a:r>
              <a:rPr lang="en-US" sz="2400" b="1"/>
              <a:t>= number of</a:t>
            </a:r>
          </a:p>
          <a:p>
            <a:pPr algn="ctr" eaLnBrk="0" hangingPunct="0">
              <a:lnSpc>
                <a:spcPct val="90000"/>
              </a:lnSpc>
            </a:pPr>
            <a:r>
              <a:rPr lang="en-US" sz="2400" b="1"/>
              <a:t>outlets</a:t>
            </a:r>
          </a:p>
        </p:txBody>
      </p:sp>
      <p:sp>
        <p:nvSpPr>
          <p:cNvPr id="52229" name="Oval 172"/>
          <p:cNvSpPr>
            <a:spLocks noChangeArrowheads="1"/>
          </p:cNvSpPr>
          <p:nvPr/>
        </p:nvSpPr>
        <p:spPr bwMode="auto">
          <a:xfrm>
            <a:off x="5064125" y="5754688"/>
            <a:ext cx="123825" cy="101600"/>
          </a:xfrm>
          <a:prstGeom prst="ellipse">
            <a:avLst/>
          </a:prstGeom>
          <a:solidFill>
            <a:schemeClr val="tx1"/>
          </a:solidFill>
          <a:ln w="12700">
            <a:solidFill>
              <a:schemeClr val="tx1"/>
            </a:solidFill>
            <a:round/>
            <a:headEnd/>
            <a:tailEnd/>
          </a:ln>
        </p:spPr>
        <p:txBody>
          <a:bodyPr wrap="none" anchor="ctr"/>
          <a:lstStyle/>
          <a:p>
            <a:pPr algn="ctr"/>
            <a:endParaRPr lang="en-US" b="1"/>
          </a:p>
        </p:txBody>
      </p:sp>
      <p:grpSp>
        <p:nvGrpSpPr>
          <p:cNvPr id="8" name="Group 173"/>
          <p:cNvGrpSpPr>
            <a:grpSpLocks/>
          </p:cNvGrpSpPr>
          <p:nvPr/>
        </p:nvGrpSpPr>
        <p:grpSpPr bwMode="auto">
          <a:xfrm>
            <a:off x="254000" y="4089400"/>
            <a:ext cx="3784600" cy="2463800"/>
            <a:chOff x="160" y="2576"/>
            <a:chExt cx="2384" cy="1552"/>
          </a:xfrm>
        </p:grpSpPr>
        <p:sp>
          <p:nvSpPr>
            <p:cNvPr id="34825" name="Rectangle 174"/>
            <p:cNvSpPr>
              <a:spLocks noChangeArrowheads="1"/>
            </p:cNvSpPr>
            <p:nvPr/>
          </p:nvSpPr>
          <p:spPr bwMode="auto">
            <a:xfrm>
              <a:off x="160" y="2576"/>
              <a:ext cx="1984" cy="1456"/>
            </a:xfrm>
            <a:prstGeom prst="rect">
              <a:avLst/>
            </a:prstGeom>
            <a:solidFill>
              <a:srgbClr val="FFFFCC"/>
            </a:solidFill>
            <a:ln w="12700">
              <a:solidFill>
                <a:srgbClr val="000000"/>
              </a:solidFill>
              <a:miter lim="800000"/>
              <a:headEnd/>
              <a:tailEnd/>
            </a:ln>
            <a:effectLst>
              <a:outerShdw dist="71842" dir="2700000" algn="ctr" rotWithShape="0">
                <a:schemeClr val="bg2"/>
              </a:outerShdw>
            </a:effectLst>
          </p:spPr>
          <p:txBody>
            <a:bodyPr wrap="none" anchor="ctr"/>
            <a:lstStyle/>
            <a:p>
              <a:pPr algn="ctr">
                <a:defRPr/>
              </a:pPr>
              <a:endParaRPr lang="en-US" b="1">
                <a:latin typeface="Arial" pitchFamily="34" charset="0"/>
                <a:cs typeface="Arial" pitchFamily="34" charset="0"/>
              </a:endParaRPr>
            </a:p>
          </p:txBody>
        </p:sp>
        <p:sp>
          <p:nvSpPr>
            <p:cNvPr id="52234" name="Freeform 175"/>
            <p:cNvSpPr>
              <a:spLocks/>
            </p:cNvSpPr>
            <p:nvPr/>
          </p:nvSpPr>
          <p:spPr bwMode="auto">
            <a:xfrm>
              <a:off x="1719" y="2864"/>
              <a:ext cx="119" cy="182"/>
            </a:xfrm>
            <a:custGeom>
              <a:avLst/>
              <a:gdLst>
                <a:gd name="T0" fmla="*/ 28 w 119"/>
                <a:gd name="T1" fmla="*/ 6 h 182"/>
                <a:gd name="T2" fmla="*/ 10 w 119"/>
                <a:gd name="T3" fmla="*/ 39 h 182"/>
                <a:gd name="T4" fmla="*/ 19 w 119"/>
                <a:gd name="T5" fmla="*/ 51 h 182"/>
                <a:gd name="T6" fmla="*/ 10 w 119"/>
                <a:gd name="T7" fmla="*/ 67 h 182"/>
                <a:gd name="T8" fmla="*/ 15 w 119"/>
                <a:gd name="T9" fmla="*/ 72 h 182"/>
                <a:gd name="T10" fmla="*/ 12 w 119"/>
                <a:gd name="T11" fmla="*/ 82 h 182"/>
                <a:gd name="T12" fmla="*/ 12 w 119"/>
                <a:gd name="T13" fmla="*/ 99 h 182"/>
                <a:gd name="T14" fmla="*/ 0 w 119"/>
                <a:gd name="T15" fmla="*/ 105 h 182"/>
                <a:gd name="T16" fmla="*/ 4 w 119"/>
                <a:gd name="T17" fmla="*/ 110 h 182"/>
                <a:gd name="T18" fmla="*/ 29 w 119"/>
                <a:gd name="T19" fmla="*/ 173 h 182"/>
                <a:gd name="T20" fmla="*/ 49 w 119"/>
                <a:gd name="T21" fmla="*/ 181 h 182"/>
                <a:gd name="T22" fmla="*/ 48 w 119"/>
                <a:gd name="T23" fmla="*/ 168 h 182"/>
                <a:gd name="T24" fmla="*/ 57 w 119"/>
                <a:gd name="T25" fmla="*/ 158 h 182"/>
                <a:gd name="T26" fmla="*/ 54 w 119"/>
                <a:gd name="T27" fmla="*/ 147 h 182"/>
                <a:gd name="T28" fmla="*/ 78 w 119"/>
                <a:gd name="T29" fmla="*/ 134 h 182"/>
                <a:gd name="T30" fmla="*/ 79 w 119"/>
                <a:gd name="T31" fmla="*/ 117 h 182"/>
                <a:gd name="T32" fmla="*/ 93 w 119"/>
                <a:gd name="T33" fmla="*/ 116 h 182"/>
                <a:gd name="T34" fmla="*/ 105 w 119"/>
                <a:gd name="T35" fmla="*/ 102 h 182"/>
                <a:gd name="T36" fmla="*/ 118 w 119"/>
                <a:gd name="T37" fmla="*/ 93 h 182"/>
                <a:gd name="T38" fmla="*/ 118 w 119"/>
                <a:gd name="T39" fmla="*/ 82 h 182"/>
                <a:gd name="T40" fmla="*/ 99 w 119"/>
                <a:gd name="T41" fmla="*/ 78 h 182"/>
                <a:gd name="T42" fmla="*/ 96 w 119"/>
                <a:gd name="T43" fmla="*/ 66 h 182"/>
                <a:gd name="T44" fmla="*/ 78 w 119"/>
                <a:gd name="T45" fmla="*/ 64 h 182"/>
                <a:gd name="T46" fmla="*/ 62 w 119"/>
                <a:gd name="T47" fmla="*/ 11 h 182"/>
                <a:gd name="T48" fmla="*/ 56 w 119"/>
                <a:gd name="T49" fmla="*/ 0 h 182"/>
                <a:gd name="T50" fmla="*/ 37 w 119"/>
                <a:gd name="T51" fmla="*/ 5 h 182"/>
                <a:gd name="T52" fmla="*/ 34 w 119"/>
                <a:gd name="T53" fmla="*/ 10 h 182"/>
                <a:gd name="T54" fmla="*/ 28 w 119"/>
                <a:gd name="T55" fmla="*/ 6 h 1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9"/>
                <a:gd name="T85" fmla="*/ 0 h 182"/>
                <a:gd name="T86" fmla="*/ 119 w 119"/>
                <a:gd name="T87" fmla="*/ 182 h 1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9" h="182">
                  <a:moveTo>
                    <a:pt x="28" y="6"/>
                  </a:moveTo>
                  <a:lnTo>
                    <a:pt x="10" y="39"/>
                  </a:lnTo>
                  <a:lnTo>
                    <a:pt x="19" y="51"/>
                  </a:lnTo>
                  <a:lnTo>
                    <a:pt x="10" y="67"/>
                  </a:lnTo>
                  <a:lnTo>
                    <a:pt x="15" y="72"/>
                  </a:lnTo>
                  <a:lnTo>
                    <a:pt x="12" y="82"/>
                  </a:lnTo>
                  <a:lnTo>
                    <a:pt x="12" y="99"/>
                  </a:lnTo>
                  <a:lnTo>
                    <a:pt x="0" y="105"/>
                  </a:lnTo>
                  <a:lnTo>
                    <a:pt x="4" y="110"/>
                  </a:lnTo>
                  <a:lnTo>
                    <a:pt x="29" y="173"/>
                  </a:lnTo>
                  <a:lnTo>
                    <a:pt x="49" y="181"/>
                  </a:lnTo>
                  <a:lnTo>
                    <a:pt x="48" y="168"/>
                  </a:lnTo>
                  <a:lnTo>
                    <a:pt x="57" y="158"/>
                  </a:lnTo>
                  <a:lnTo>
                    <a:pt x="54" y="147"/>
                  </a:lnTo>
                  <a:lnTo>
                    <a:pt x="78" y="134"/>
                  </a:lnTo>
                  <a:lnTo>
                    <a:pt x="79" y="117"/>
                  </a:lnTo>
                  <a:lnTo>
                    <a:pt x="93" y="116"/>
                  </a:lnTo>
                  <a:lnTo>
                    <a:pt x="105" y="102"/>
                  </a:lnTo>
                  <a:lnTo>
                    <a:pt x="118" y="93"/>
                  </a:lnTo>
                  <a:lnTo>
                    <a:pt x="118" y="82"/>
                  </a:lnTo>
                  <a:lnTo>
                    <a:pt x="99" y="78"/>
                  </a:lnTo>
                  <a:lnTo>
                    <a:pt x="96" y="66"/>
                  </a:lnTo>
                  <a:lnTo>
                    <a:pt x="78" y="64"/>
                  </a:lnTo>
                  <a:lnTo>
                    <a:pt x="62" y="11"/>
                  </a:lnTo>
                  <a:lnTo>
                    <a:pt x="56" y="0"/>
                  </a:lnTo>
                  <a:lnTo>
                    <a:pt x="37" y="5"/>
                  </a:lnTo>
                  <a:lnTo>
                    <a:pt x="34" y="10"/>
                  </a:lnTo>
                  <a:lnTo>
                    <a:pt x="28" y="6"/>
                  </a:lnTo>
                </a:path>
              </a:pathLst>
            </a:custGeom>
            <a:solidFill>
              <a:srgbClr val="A3F25F"/>
            </a:solidFill>
            <a:ln w="12700" cap="rnd">
              <a:solidFill>
                <a:srgbClr val="000000"/>
              </a:solidFill>
              <a:round/>
              <a:headEnd/>
              <a:tailEnd/>
            </a:ln>
          </p:spPr>
          <p:txBody>
            <a:bodyPr/>
            <a:lstStyle/>
            <a:p>
              <a:pPr algn="ctr"/>
              <a:endParaRPr lang="en-US" b="1"/>
            </a:p>
          </p:txBody>
        </p:sp>
        <p:sp>
          <p:nvSpPr>
            <p:cNvPr id="52235" name="Freeform 176"/>
            <p:cNvSpPr>
              <a:spLocks/>
            </p:cNvSpPr>
            <p:nvPr/>
          </p:nvSpPr>
          <p:spPr bwMode="auto">
            <a:xfrm>
              <a:off x="1543" y="3221"/>
              <a:ext cx="153" cy="63"/>
            </a:xfrm>
            <a:custGeom>
              <a:avLst/>
              <a:gdLst>
                <a:gd name="T0" fmla="*/ 0 w 153"/>
                <a:gd name="T1" fmla="*/ 21 h 63"/>
                <a:gd name="T2" fmla="*/ 113 w 153"/>
                <a:gd name="T3" fmla="*/ 0 h 63"/>
                <a:gd name="T4" fmla="*/ 132 w 153"/>
                <a:gd name="T5" fmla="*/ 42 h 63"/>
                <a:gd name="T6" fmla="*/ 151 w 153"/>
                <a:gd name="T7" fmla="*/ 38 h 63"/>
                <a:gd name="T8" fmla="*/ 152 w 153"/>
                <a:gd name="T9" fmla="*/ 59 h 63"/>
                <a:gd name="T10" fmla="*/ 136 w 153"/>
                <a:gd name="T11" fmla="*/ 62 h 63"/>
                <a:gd name="T12" fmla="*/ 122 w 153"/>
                <a:gd name="T13" fmla="*/ 48 h 63"/>
                <a:gd name="T14" fmla="*/ 113 w 153"/>
                <a:gd name="T15" fmla="*/ 31 h 63"/>
                <a:gd name="T16" fmla="*/ 111 w 153"/>
                <a:gd name="T17" fmla="*/ 8 h 63"/>
                <a:gd name="T18" fmla="*/ 105 w 153"/>
                <a:gd name="T19" fmla="*/ 20 h 63"/>
                <a:gd name="T20" fmla="*/ 113 w 153"/>
                <a:gd name="T21" fmla="*/ 55 h 63"/>
                <a:gd name="T22" fmla="*/ 79 w 153"/>
                <a:gd name="T23" fmla="*/ 60 h 63"/>
                <a:gd name="T24" fmla="*/ 78 w 153"/>
                <a:gd name="T25" fmla="*/ 34 h 63"/>
                <a:gd name="T26" fmla="*/ 58 w 153"/>
                <a:gd name="T27" fmla="*/ 23 h 63"/>
                <a:gd name="T28" fmla="*/ 41 w 153"/>
                <a:gd name="T29" fmla="*/ 20 h 63"/>
                <a:gd name="T30" fmla="*/ 5 w 153"/>
                <a:gd name="T31" fmla="*/ 38 h 63"/>
                <a:gd name="T32" fmla="*/ 0 w 153"/>
                <a:gd name="T33" fmla="*/ 21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63"/>
                <a:gd name="T53" fmla="*/ 153 w 153"/>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63">
                  <a:moveTo>
                    <a:pt x="0" y="21"/>
                  </a:moveTo>
                  <a:lnTo>
                    <a:pt x="113" y="0"/>
                  </a:lnTo>
                  <a:lnTo>
                    <a:pt x="132" y="42"/>
                  </a:lnTo>
                  <a:lnTo>
                    <a:pt x="151" y="38"/>
                  </a:lnTo>
                  <a:lnTo>
                    <a:pt x="152" y="59"/>
                  </a:lnTo>
                  <a:lnTo>
                    <a:pt x="136" y="62"/>
                  </a:lnTo>
                  <a:lnTo>
                    <a:pt x="122" y="48"/>
                  </a:lnTo>
                  <a:lnTo>
                    <a:pt x="113" y="31"/>
                  </a:lnTo>
                  <a:lnTo>
                    <a:pt x="111" y="8"/>
                  </a:lnTo>
                  <a:lnTo>
                    <a:pt x="105" y="20"/>
                  </a:lnTo>
                  <a:lnTo>
                    <a:pt x="113" y="55"/>
                  </a:lnTo>
                  <a:lnTo>
                    <a:pt x="79" y="60"/>
                  </a:lnTo>
                  <a:lnTo>
                    <a:pt x="78" y="34"/>
                  </a:lnTo>
                  <a:lnTo>
                    <a:pt x="58" y="23"/>
                  </a:lnTo>
                  <a:lnTo>
                    <a:pt x="41" y="20"/>
                  </a:lnTo>
                  <a:lnTo>
                    <a:pt x="5" y="38"/>
                  </a:lnTo>
                  <a:lnTo>
                    <a:pt x="0" y="21"/>
                  </a:lnTo>
                </a:path>
              </a:pathLst>
            </a:custGeom>
            <a:solidFill>
              <a:srgbClr val="A3F25F"/>
            </a:solidFill>
            <a:ln w="12700" cap="rnd">
              <a:solidFill>
                <a:srgbClr val="000000"/>
              </a:solidFill>
              <a:round/>
              <a:headEnd/>
              <a:tailEnd/>
            </a:ln>
          </p:spPr>
          <p:txBody>
            <a:bodyPr/>
            <a:lstStyle/>
            <a:p>
              <a:pPr algn="ctr"/>
              <a:endParaRPr lang="en-US" b="1"/>
            </a:p>
          </p:txBody>
        </p:sp>
        <p:sp>
          <p:nvSpPr>
            <p:cNvPr id="52236" name="Freeform 177"/>
            <p:cNvSpPr>
              <a:spLocks/>
            </p:cNvSpPr>
            <p:nvPr/>
          </p:nvSpPr>
          <p:spPr bwMode="auto">
            <a:xfrm>
              <a:off x="303" y="2878"/>
              <a:ext cx="202" cy="148"/>
            </a:xfrm>
            <a:custGeom>
              <a:avLst/>
              <a:gdLst>
                <a:gd name="T0" fmla="*/ 51 w 202"/>
                <a:gd name="T1" fmla="*/ 0 h 148"/>
                <a:gd name="T2" fmla="*/ 92 w 202"/>
                <a:gd name="T3" fmla="*/ 11 h 148"/>
                <a:gd name="T4" fmla="*/ 124 w 202"/>
                <a:gd name="T5" fmla="*/ 19 h 148"/>
                <a:gd name="T6" fmla="*/ 139 w 202"/>
                <a:gd name="T7" fmla="*/ 22 h 148"/>
                <a:gd name="T8" fmla="*/ 155 w 202"/>
                <a:gd name="T9" fmla="*/ 24 h 148"/>
                <a:gd name="T10" fmla="*/ 176 w 202"/>
                <a:gd name="T11" fmla="*/ 28 h 148"/>
                <a:gd name="T12" fmla="*/ 201 w 202"/>
                <a:gd name="T13" fmla="*/ 33 h 148"/>
                <a:gd name="T14" fmla="*/ 185 w 202"/>
                <a:gd name="T15" fmla="*/ 147 h 148"/>
                <a:gd name="T16" fmla="*/ 107 w 202"/>
                <a:gd name="T17" fmla="*/ 131 h 148"/>
                <a:gd name="T18" fmla="*/ 96 w 202"/>
                <a:gd name="T19" fmla="*/ 138 h 148"/>
                <a:gd name="T20" fmla="*/ 82 w 202"/>
                <a:gd name="T21" fmla="*/ 127 h 148"/>
                <a:gd name="T22" fmla="*/ 69 w 202"/>
                <a:gd name="T23" fmla="*/ 138 h 148"/>
                <a:gd name="T24" fmla="*/ 58 w 202"/>
                <a:gd name="T25" fmla="*/ 128 h 148"/>
                <a:gd name="T26" fmla="*/ 26 w 202"/>
                <a:gd name="T27" fmla="*/ 127 h 148"/>
                <a:gd name="T28" fmla="*/ 30 w 202"/>
                <a:gd name="T29" fmla="*/ 108 h 148"/>
                <a:gd name="T30" fmla="*/ 7 w 202"/>
                <a:gd name="T31" fmla="*/ 106 h 148"/>
                <a:gd name="T32" fmla="*/ 5 w 202"/>
                <a:gd name="T33" fmla="*/ 96 h 148"/>
                <a:gd name="T34" fmla="*/ 10 w 202"/>
                <a:gd name="T35" fmla="*/ 84 h 148"/>
                <a:gd name="T36" fmla="*/ 4 w 202"/>
                <a:gd name="T37" fmla="*/ 74 h 148"/>
                <a:gd name="T38" fmla="*/ 5 w 202"/>
                <a:gd name="T39" fmla="*/ 46 h 148"/>
                <a:gd name="T40" fmla="*/ 0 w 202"/>
                <a:gd name="T41" fmla="*/ 24 h 148"/>
                <a:gd name="T42" fmla="*/ 3 w 202"/>
                <a:gd name="T43" fmla="*/ 15 h 148"/>
                <a:gd name="T44" fmla="*/ 13 w 202"/>
                <a:gd name="T45" fmla="*/ 19 h 148"/>
                <a:gd name="T46" fmla="*/ 24 w 202"/>
                <a:gd name="T47" fmla="*/ 32 h 148"/>
                <a:gd name="T48" fmla="*/ 43 w 202"/>
                <a:gd name="T49" fmla="*/ 34 h 148"/>
                <a:gd name="T50" fmla="*/ 49 w 202"/>
                <a:gd name="T51" fmla="*/ 45 h 148"/>
                <a:gd name="T52" fmla="*/ 39 w 202"/>
                <a:gd name="T53" fmla="*/ 45 h 148"/>
                <a:gd name="T54" fmla="*/ 38 w 202"/>
                <a:gd name="T55" fmla="*/ 54 h 148"/>
                <a:gd name="T56" fmla="*/ 43 w 202"/>
                <a:gd name="T57" fmla="*/ 55 h 148"/>
                <a:gd name="T58" fmla="*/ 46 w 202"/>
                <a:gd name="T59" fmla="*/ 64 h 148"/>
                <a:gd name="T60" fmla="*/ 34 w 202"/>
                <a:gd name="T61" fmla="*/ 71 h 148"/>
                <a:gd name="T62" fmla="*/ 34 w 202"/>
                <a:gd name="T63" fmla="*/ 77 h 148"/>
                <a:gd name="T64" fmla="*/ 47 w 202"/>
                <a:gd name="T65" fmla="*/ 77 h 148"/>
                <a:gd name="T66" fmla="*/ 51 w 202"/>
                <a:gd name="T67" fmla="*/ 61 h 148"/>
                <a:gd name="T68" fmla="*/ 61 w 202"/>
                <a:gd name="T69" fmla="*/ 52 h 148"/>
                <a:gd name="T70" fmla="*/ 49 w 202"/>
                <a:gd name="T71" fmla="*/ 27 h 148"/>
                <a:gd name="T72" fmla="*/ 56 w 202"/>
                <a:gd name="T73" fmla="*/ 19 h 148"/>
                <a:gd name="T74" fmla="*/ 51 w 202"/>
                <a:gd name="T75" fmla="*/ 0 h 1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2"/>
                <a:gd name="T115" fmla="*/ 0 h 148"/>
                <a:gd name="T116" fmla="*/ 202 w 202"/>
                <a:gd name="T117" fmla="*/ 148 h 1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2" h="148">
                  <a:moveTo>
                    <a:pt x="51" y="0"/>
                  </a:moveTo>
                  <a:lnTo>
                    <a:pt x="92" y="11"/>
                  </a:lnTo>
                  <a:lnTo>
                    <a:pt x="124" y="19"/>
                  </a:lnTo>
                  <a:lnTo>
                    <a:pt x="139" y="22"/>
                  </a:lnTo>
                  <a:lnTo>
                    <a:pt x="155" y="24"/>
                  </a:lnTo>
                  <a:lnTo>
                    <a:pt x="176" y="28"/>
                  </a:lnTo>
                  <a:lnTo>
                    <a:pt x="201" y="33"/>
                  </a:lnTo>
                  <a:lnTo>
                    <a:pt x="185" y="147"/>
                  </a:lnTo>
                  <a:lnTo>
                    <a:pt x="107" y="131"/>
                  </a:lnTo>
                  <a:lnTo>
                    <a:pt x="96" y="138"/>
                  </a:lnTo>
                  <a:lnTo>
                    <a:pt x="82" y="127"/>
                  </a:lnTo>
                  <a:lnTo>
                    <a:pt x="69" y="138"/>
                  </a:lnTo>
                  <a:lnTo>
                    <a:pt x="58" y="128"/>
                  </a:lnTo>
                  <a:lnTo>
                    <a:pt x="26" y="127"/>
                  </a:lnTo>
                  <a:lnTo>
                    <a:pt x="30" y="108"/>
                  </a:lnTo>
                  <a:lnTo>
                    <a:pt x="7" y="106"/>
                  </a:lnTo>
                  <a:lnTo>
                    <a:pt x="5" y="96"/>
                  </a:lnTo>
                  <a:lnTo>
                    <a:pt x="10" y="84"/>
                  </a:lnTo>
                  <a:lnTo>
                    <a:pt x="4" y="74"/>
                  </a:lnTo>
                  <a:lnTo>
                    <a:pt x="5" y="46"/>
                  </a:lnTo>
                  <a:lnTo>
                    <a:pt x="0" y="24"/>
                  </a:lnTo>
                  <a:lnTo>
                    <a:pt x="3" y="15"/>
                  </a:lnTo>
                  <a:lnTo>
                    <a:pt x="13" y="19"/>
                  </a:lnTo>
                  <a:lnTo>
                    <a:pt x="24" y="32"/>
                  </a:lnTo>
                  <a:lnTo>
                    <a:pt x="43" y="34"/>
                  </a:lnTo>
                  <a:lnTo>
                    <a:pt x="49" y="45"/>
                  </a:lnTo>
                  <a:lnTo>
                    <a:pt x="39" y="45"/>
                  </a:lnTo>
                  <a:lnTo>
                    <a:pt x="38" y="54"/>
                  </a:lnTo>
                  <a:lnTo>
                    <a:pt x="43" y="55"/>
                  </a:lnTo>
                  <a:lnTo>
                    <a:pt x="46" y="64"/>
                  </a:lnTo>
                  <a:lnTo>
                    <a:pt x="34" y="71"/>
                  </a:lnTo>
                  <a:lnTo>
                    <a:pt x="34" y="77"/>
                  </a:lnTo>
                  <a:lnTo>
                    <a:pt x="47" y="77"/>
                  </a:lnTo>
                  <a:lnTo>
                    <a:pt x="51" y="61"/>
                  </a:lnTo>
                  <a:lnTo>
                    <a:pt x="61" y="52"/>
                  </a:lnTo>
                  <a:lnTo>
                    <a:pt x="49" y="27"/>
                  </a:lnTo>
                  <a:lnTo>
                    <a:pt x="56" y="19"/>
                  </a:lnTo>
                  <a:lnTo>
                    <a:pt x="51" y="0"/>
                  </a:lnTo>
                </a:path>
              </a:pathLst>
            </a:custGeom>
            <a:solidFill>
              <a:srgbClr val="C1CEFF"/>
            </a:solidFill>
            <a:ln w="12700" cap="rnd">
              <a:solidFill>
                <a:srgbClr val="000000"/>
              </a:solidFill>
              <a:round/>
              <a:headEnd/>
              <a:tailEnd/>
            </a:ln>
          </p:spPr>
          <p:txBody>
            <a:bodyPr/>
            <a:lstStyle/>
            <a:p>
              <a:pPr algn="ctr"/>
              <a:endParaRPr lang="en-US" b="1"/>
            </a:p>
          </p:txBody>
        </p:sp>
        <p:sp>
          <p:nvSpPr>
            <p:cNvPr id="52237" name="Freeform 178"/>
            <p:cNvSpPr>
              <a:spLocks/>
            </p:cNvSpPr>
            <p:nvPr/>
          </p:nvSpPr>
          <p:spPr bwMode="auto">
            <a:xfrm>
              <a:off x="256" y="2984"/>
              <a:ext cx="251" cy="192"/>
            </a:xfrm>
            <a:custGeom>
              <a:avLst/>
              <a:gdLst>
                <a:gd name="T0" fmla="*/ 55 w 251"/>
                <a:gd name="T1" fmla="*/ 0 h 192"/>
                <a:gd name="T2" fmla="*/ 47 w 251"/>
                <a:gd name="T3" fmla="*/ 4 h 192"/>
                <a:gd name="T4" fmla="*/ 43 w 251"/>
                <a:gd name="T5" fmla="*/ 21 h 192"/>
                <a:gd name="T6" fmla="*/ 38 w 251"/>
                <a:gd name="T7" fmla="*/ 35 h 192"/>
                <a:gd name="T8" fmla="*/ 35 w 251"/>
                <a:gd name="T9" fmla="*/ 46 h 192"/>
                <a:gd name="T10" fmla="*/ 30 w 251"/>
                <a:gd name="T11" fmla="*/ 59 h 192"/>
                <a:gd name="T12" fmla="*/ 25 w 251"/>
                <a:gd name="T13" fmla="*/ 71 h 192"/>
                <a:gd name="T14" fmla="*/ 19 w 251"/>
                <a:gd name="T15" fmla="*/ 85 h 192"/>
                <a:gd name="T16" fmla="*/ 10 w 251"/>
                <a:gd name="T17" fmla="*/ 100 h 192"/>
                <a:gd name="T18" fmla="*/ 0 w 251"/>
                <a:gd name="T19" fmla="*/ 116 h 192"/>
                <a:gd name="T20" fmla="*/ 0 w 251"/>
                <a:gd name="T21" fmla="*/ 149 h 192"/>
                <a:gd name="T22" fmla="*/ 140 w 251"/>
                <a:gd name="T23" fmla="*/ 177 h 192"/>
                <a:gd name="T24" fmla="*/ 205 w 251"/>
                <a:gd name="T25" fmla="*/ 191 h 192"/>
                <a:gd name="T26" fmla="*/ 218 w 251"/>
                <a:gd name="T27" fmla="*/ 125 h 192"/>
                <a:gd name="T28" fmla="*/ 227 w 251"/>
                <a:gd name="T29" fmla="*/ 119 h 192"/>
                <a:gd name="T30" fmla="*/ 219 w 251"/>
                <a:gd name="T31" fmla="*/ 104 h 192"/>
                <a:gd name="T32" fmla="*/ 223 w 251"/>
                <a:gd name="T33" fmla="*/ 89 h 192"/>
                <a:gd name="T34" fmla="*/ 250 w 251"/>
                <a:gd name="T35" fmla="*/ 64 h 192"/>
                <a:gd name="T36" fmla="*/ 231 w 251"/>
                <a:gd name="T37" fmla="*/ 41 h 192"/>
                <a:gd name="T38" fmla="*/ 154 w 251"/>
                <a:gd name="T39" fmla="*/ 24 h 192"/>
                <a:gd name="T40" fmla="*/ 143 w 251"/>
                <a:gd name="T41" fmla="*/ 31 h 192"/>
                <a:gd name="T42" fmla="*/ 129 w 251"/>
                <a:gd name="T43" fmla="*/ 20 h 192"/>
                <a:gd name="T44" fmla="*/ 117 w 251"/>
                <a:gd name="T45" fmla="*/ 32 h 192"/>
                <a:gd name="T46" fmla="*/ 105 w 251"/>
                <a:gd name="T47" fmla="*/ 20 h 192"/>
                <a:gd name="T48" fmla="*/ 74 w 251"/>
                <a:gd name="T49" fmla="*/ 20 h 192"/>
                <a:gd name="T50" fmla="*/ 78 w 251"/>
                <a:gd name="T51" fmla="*/ 2 h 192"/>
                <a:gd name="T52" fmla="*/ 55 w 251"/>
                <a:gd name="T53" fmla="*/ 0 h 1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1"/>
                <a:gd name="T82" fmla="*/ 0 h 192"/>
                <a:gd name="T83" fmla="*/ 251 w 251"/>
                <a:gd name="T84" fmla="*/ 192 h 1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1" h="192">
                  <a:moveTo>
                    <a:pt x="55" y="0"/>
                  </a:moveTo>
                  <a:lnTo>
                    <a:pt x="47" y="4"/>
                  </a:lnTo>
                  <a:lnTo>
                    <a:pt x="43" y="21"/>
                  </a:lnTo>
                  <a:lnTo>
                    <a:pt x="38" y="35"/>
                  </a:lnTo>
                  <a:lnTo>
                    <a:pt x="35" y="46"/>
                  </a:lnTo>
                  <a:lnTo>
                    <a:pt x="30" y="59"/>
                  </a:lnTo>
                  <a:lnTo>
                    <a:pt x="25" y="71"/>
                  </a:lnTo>
                  <a:lnTo>
                    <a:pt x="19" y="85"/>
                  </a:lnTo>
                  <a:lnTo>
                    <a:pt x="10" y="100"/>
                  </a:lnTo>
                  <a:lnTo>
                    <a:pt x="0" y="116"/>
                  </a:lnTo>
                  <a:lnTo>
                    <a:pt x="0" y="149"/>
                  </a:lnTo>
                  <a:lnTo>
                    <a:pt x="140" y="177"/>
                  </a:lnTo>
                  <a:lnTo>
                    <a:pt x="205" y="191"/>
                  </a:lnTo>
                  <a:lnTo>
                    <a:pt x="218" y="125"/>
                  </a:lnTo>
                  <a:lnTo>
                    <a:pt x="227" y="119"/>
                  </a:lnTo>
                  <a:lnTo>
                    <a:pt x="219" y="104"/>
                  </a:lnTo>
                  <a:lnTo>
                    <a:pt x="223" y="89"/>
                  </a:lnTo>
                  <a:lnTo>
                    <a:pt x="250" y="64"/>
                  </a:lnTo>
                  <a:lnTo>
                    <a:pt x="231" y="41"/>
                  </a:lnTo>
                  <a:lnTo>
                    <a:pt x="154" y="24"/>
                  </a:lnTo>
                  <a:lnTo>
                    <a:pt x="143" y="31"/>
                  </a:lnTo>
                  <a:lnTo>
                    <a:pt x="129" y="20"/>
                  </a:lnTo>
                  <a:lnTo>
                    <a:pt x="117" y="32"/>
                  </a:lnTo>
                  <a:lnTo>
                    <a:pt x="105" y="20"/>
                  </a:lnTo>
                  <a:lnTo>
                    <a:pt x="74" y="20"/>
                  </a:lnTo>
                  <a:lnTo>
                    <a:pt x="78" y="2"/>
                  </a:lnTo>
                  <a:lnTo>
                    <a:pt x="55" y="0"/>
                  </a:lnTo>
                </a:path>
              </a:pathLst>
            </a:custGeom>
            <a:solidFill>
              <a:srgbClr val="C1CEFF"/>
            </a:solidFill>
            <a:ln w="12700" cap="rnd">
              <a:solidFill>
                <a:srgbClr val="000000"/>
              </a:solidFill>
              <a:round/>
              <a:headEnd/>
              <a:tailEnd/>
            </a:ln>
          </p:spPr>
          <p:txBody>
            <a:bodyPr/>
            <a:lstStyle/>
            <a:p>
              <a:pPr algn="ctr"/>
              <a:endParaRPr lang="en-US" b="1"/>
            </a:p>
          </p:txBody>
        </p:sp>
        <p:sp>
          <p:nvSpPr>
            <p:cNvPr id="52238" name="Freeform 179"/>
            <p:cNvSpPr>
              <a:spLocks/>
            </p:cNvSpPr>
            <p:nvPr/>
          </p:nvSpPr>
          <p:spPr bwMode="auto">
            <a:xfrm>
              <a:off x="236" y="3131"/>
              <a:ext cx="264" cy="408"/>
            </a:xfrm>
            <a:custGeom>
              <a:avLst/>
              <a:gdLst>
                <a:gd name="T0" fmla="*/ 20 w 264"/>
                <a:gd name="T1" fmla="*/ 0 h 408"/>
                <a:gd name="T2" fmla="*/ 141 w 264"/>
                <a:gd name="T3" fmla="*/ 24 h 408"/>
                <a:gd name="T4" fmla="*/ 115 w 264"/>
                <a:gd name="T5" fmla="*/ 144 h 408"/>
                <a:gd name="T6" fmla="*/ 251 w 264"/>
                <a:gd name="T7" fmla="*/ 327 h 408"/>
                <a:gd name="T8" fmla="*/ 263 w 264"/>
                <a:gd name="T9" fmla="*/ 350 h 408"/>
                <a:gd name="T10" fmla="*/ 250 w 264"/>
                <a:gd name="T11" fmla="*/ 361 h 408"/>
                <a:gd name="T12" fmla="*/ 242 w 264"/>
                <a:gd name="T13" fmla="*/ 381 h 408"/>
                <a:gd name="T14" fmla="*/ 234 w 264"/>
                <a:gd name="T15" fmla="*/ 393 h 408"/>
                <a:gd name="T16" fmla="*/ 242 w 264"/>
                <a:gd name="T17" fmla="*/ 404 h 408"/>
                <a:gd name="T18" fmla="*/ 228 w 264"/>
                <a:gd name="T19" fmla="*/ 407 h 408"/>
                <a:gd name="T20" fmla="*/ 148 w 264"/>
                <a:gd name="T21" fmla="*/ 404 h 408"/>
                <a:gd name="T22" fmla="*/ 143 w 264"/>
                <a:gd name="T23" fmla="*/ 381 h 408"/>
                <a:gd name="T24" fmla="*/ 129 w 264"/>
                <a:gd name="T25" fmla="*/ 364 h 408"/>
                <a:gd name="T26" fmla="*/ 119 w 264"/>
                <a:gd name="T27" fmla="*/ 357 h 408"/>
                <a:gd name="T28" fmla="*/ 116 w 264"/>
                <a:gd name="T29" fmla="*/ 345 h 408"/>
                <a:gd name="T30" fmla="*/ 108 w 264"/>
                <a:gd name="T31" fmla="*/ 338 h 408"/>
                <a:gd name="T32" fmla="*/ 99 w 264"/>
                <a:gd name="T33" fmla="*/ 330 h 408"/>
                <a:gd name="T34" fmla="*/ 97 w 264"/>
                <a:gd name="T35" fmla="*/ 320 h 408"/>
                <a:gd name="T36" fmla="*/ 89 w 264"/>
                <a:gd name="T37" fmla="*/ 314 h 408"/>
                <a:gd name="T38" fmla="*/ 76 w 264"/>
                <a:gd name="T39" fmla="*/ 317 h 408"/>
                <a:gd name="T40" fmla="*/ 62 w 264"/>
                <a:gd name="T41" fmla="*/ 312 h 408"/>
                <a:gd name="T42" fmla="*/ 62 w 264"/>
                <a:gd name="T43" fmla="*/ 307 h 408"/>
                <a:gd name="T44" fmla="*/ 62 w 264"/>
                <a:gd name="T45" fmla="*/ 296 h 408"/>
                <a:gd name="T46" fmla="*/ 56 w 264"/>
                <a:gd name="T47" fmla="*/ 284 h 408"/>
                <a:gd name="T48" fmla="*/ 56 w 264"/>
                <a:gd name="T49" fmla="*/ 273 h 408"/>
                <a:gd name="T50" fmla="*/ 49 w 264"/>
                <a:gd name="T51" fmla="*/ 264 h 408"/>
                <a:gd name="T52" fmla="*/ 51 w 264"/>
                <a:gd name="T53" fmla="*/ 256 h 408"/>
                <a:gd name="T54" fmla="*/ 34 w 264"/>
                <a:gd name="T55" fmla="*/ 235 h 408"/>
                <a:gd name="T56" fmla="*/ 34 w 264"/>
                <a:gd name="T57" fmla="*/ 223 h 408"/>
                <a:gd name="T58" fmla="*/ 43 w 264"/>
                <a:gd name="T59" fmla="*/ 219 h 408"/>
                <a:gd name="T60" fmla="*/ 43 w 264"/>
                <a:gd name="T61" fmla="*/ 211 h 408"/>
                <a:gd name="T62" fmla="*/ 34 w 264"/>
                <a:gd name="T63" fmla="*/ 209 h 408"/>
                <a:gd name="T64" fmla="*/ 30 w 264"/>
                <a:gd name="T65" fmla="*/ 198 h 408"/>
                <a:gd name="T66" fmla="*/ 25 w 264"/>
                <a:gd name="T67" fmla="*/ 178 h 408"/>
                <a:gd name="T68" fmla="*/ 38 w 264"/>
                <a:gd name="T69" fmla="*/ 189 h 408"/>
                <a:gd name="T70" fmla="*/ 33 w 264"/>
                <a:gd name="T71" fmla="*/ 175 h 408"/>
                <a:gd name="T72" fmla="*/ 43 w 264"/>
                <a:gd name="T73" fmla="*/ 175 h 408"/>
                <a:gd name="T74" fmla="*/ 43 w 264"/>
                <a:gd name="T75" fmla="*/ 165 h 408"/>
                <a:gd name="T76" fmla="*/ 33 w 264"/>
                <a:gd name="T77" fmla="*/ 158 h 408"/>
                <a:gd name="T78" fmla="*/ 29 w 264"/>
                <a:gd name="T79" fmla="*/ 167 h 408"/>
                <a:gd name="T80" fmla="*/ 20 w 264"/>
                <a:gd name="T81" fmla="*/ 164 h 408"/>
                <a:gd name="T82" fmla="*/ 3 w 264"/>
                <a:gd name="T83" fmla="*/ 118 h 408"/>
                <a:gd name="T84" fmla="*/ 8 w 264"/>
                <a:gd name="T85" fmla="*/ 86 h 408"/>
                <a:gd name="T86" fmla="*/ 0 w 264"/>
                <a:gd name="T87" fmla="*/ 67 h 408"/>
                <a:gd name="T88" fmla="*/ 4 w 264"/>
                <a:gd name="T89" fmla="*/ 53 h 408"/>
                <a:gd name="T90" fmla="*/ 12 w 264"/>
                <a:gd name="T91" fmla="*/ 50 h 408"/>
                <a:gd name="T92" fmla="*/ 20 w 264"/>
                <a:gd name="T93" fmla="*/ 28 h 408"/>
                <a:gd name="T94" fmla="*/ 20 w 264"/>
                <a:gd name="T95" fmla="*/ 0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4"/>
                <a:gd name="T145" fmla="*/ 0 h 408"/>
                <a:gd name="T146" fmla="*/ 264 w 264"/>
                <a:gd name="T147" fmla="*/ 408 h 4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4" h="408">
                  <a:moveTo>
                    <a:pt x="20" y="0"/>
                  </a:moveTo>
                  <a:lnTo>
                    <a:pt x="141" y="24"/>
                  </a:lnTo>
                  <a:lnTo>
                    <a:pt x="115" y="144"/>
                  </a:lnTo>
                  <a:lnTo>
                    <a:pt x="251" y="327"/>
                  </a:lnTo>
                  <a:lnTo>
                    <a:pt x="263" y="350"/>
                  </a:lnTo>
                  <a:lnTo>
                    <a:pt x="250" y="361"/>
                  </a:lnTo>
                  <a:lnTo>
                    <a:pt x="242" y="381"/>
                  </a:lnTo>
                  <a:lnTo>
                    <a:pt x="234" y="393"/>
                  </a:lnTo>
                  <a:lnTo>
                    <a:pt x="242" y="404"/>
                  </a:lnTo>
                  <a:lnTo>
                    <a:pt x="228" y="407"/>
                  </a:lnTo>
                  <a:lnTo>
                    <a:pt x="148" y="404"/>
                  </a:lnTo>
                  <a:lnTo>
                    <a:pt x="143" y="381"/>
                  </a:lnTo>
                  <a:lnTo>
                    <a:pt x="129" y="364"/>
                  </a:lnTo>
                  <a:lnTo>
                    <a:pt x="119" y="357"/>
                  </a:lnTo>
                  <a:lnTo>
                    <a:pt x="116" y="345"/>
                  </a:lnTo>
                  <a:lnTo>
                    <a:pt x="108" y="338"/>
                  </a:lnTo>
                  <a:lnTo>
                    <a:pt x="99" y="330"/>
                  </a:lnTo>
                  <a:lnTo>
                    <a:pt x="97" y="320"/>
                  </a:lnTo>
                  <a:lnTo>
                    <a:pt x="89" y="314"/>
                  </a:lnTo>
                  <a:lnTo>
                    <a:pt x="76" y="317"/>
                  </a:lnTo>
                  <a:lnTo>
                    <a:pt x="62" y="312"/>
                  </a:lnTo>
                  <a:lnTo>
                    <a:pt x="62" y="307"/>
                  </a:lnTo>
                  <a:lnTo>
                    <a:pt x="62" y="296"/>
                  </a:lnTo>
                  <a:lnTo>
                    <a:pt x="56" y="284"/>
                  </a:lnTo>
                  <a:lnTo>
                    <a:pt x="56" y="273"/>
                  </a:lnTo>
                  <a:lnTo>
                    <a:pt x="49" y="264"/>
                  </a:lnTo>
                  <a:lnTo>
                    <a:pt x="51" y="256"/>
                  </a:lnTo>
                  <a:lnTo>
                    <a:pt x="34" y="235"/>
                  </a:lnTo>
                  <a:lnTo>
                    <a:pt x="34" y="223"/>
                  </a:lnTo>
                  <a:lnTo>
                    <a:pt x="43" y="219"/>
                  </a:lnTo>
                  <a:lnTo>
                    <a:pt x="43" y="211"/>
                  </a:lnTo>
                  <a:lnTo>
                    <a:pt x="34" y="209"/>
                  </a:lnTo>
                  <a:lnTo>
                    <a:pt x="30" y="198"/>
                  </a:lnTo>
                  <a:lnTo>
                    <a:pt x="25" y="178"/>
                  </a:lnTo>
                  <a:lnTo>
                    <a:pt x="38" y="189"/>
                  </a:lnTo>
                  <a:lnTo>
                    <a:pt x="33" y="175"/>
                  </a:lnTo>
                  <a:lnTo>
                    <a:pt x="43" y="175"/>
                  </a:lnTo>
                  <a:lnTo>
                    <a:pt x="43" y="165"/>
                  </a:lnTo>
                  <a:lnTo>
                    <a:pt x="33" y="158"/>
                  </a:lnTo>
                  <a:lnTo>
                    <a:pt x="29" y="167"/>
                  </a:lnTo>
                  <a:lnTo>
                    <a:pt x="20" y="164"/>
                  </a:lnTo>
                  <a:lnTo>
                    <a:pt x="3" y="118"/>
                  </a:lnTo>
                  <a:lnTo>
                    <a:pt x="8" y="86"/>
                  </a:lnTo>
                  <a:lnTo>
                    <a:pt x="0" y="67"/>
                  </a:lnTo>
                  <a:lnTo>
                    <a:pt x="4" y="53"/>
                  </a:lnTo>
                  <a:lnTo>
                    <a:pt x="12" y="50"/>
                  </a:lnTo>
                  <a:lnTo>
                    <a:pt x="20" y="28"/>
                  </a:lnTo>
                  <a:lnTo>
                    <a:pt x="20" y="0"/>
                  </a:lnTo>
                </a:path>
              </a:pathLst>
            </a:custGeom>
            <a:solidFill>
              <a:srgbClr val="C1CEFF"/>
            </a:solidFill>
            <a:ln w="12700" cap="rnd">
              <a:solidFill>
                <a:srgbClr val="000000"/>
              </a:solidFill>
              <a:round/>
              <a:headEnd/>
              <a:tailEnd/>
            </a:ln>
          </p:spPr>
          <p:txBody>
            <a:bodyPr/>
            <a:lstStyle/>
            <a:p>
              <a:pPr algn="ctr"/>
              <a:endParaRPr lang="en-US" b="1"/>
            </a:p>
          </p:txBody>
        </p:sp>
        <p:sp>
          <p:nvSpPr>
            <p:cNvPr id="52239" name="Freeform 180"/>
            <p:cNvSpPr>
              <a:spLocks/>
            </p:cNvSpPr>
            <p:nvPr/>
          </p:nvSpPr>
          <p:spPr bwMode="auto">
            <a:xfrm>
              <a:off x="351" y="3157"/>
              <a:ext cx="199" cy="301"/>
            </a:xfrm>
            <a:custGeom>
              <a:avLst/>
              <a:gdLst>
                <a:gd name="T0" fmla="*/ 25 w 199"/>
                <a:gd name="T1" fmla="*/ 0 h 301"/>
                <a:gd name="T2" fmla="*/ 0 w 199"/>
                <a:gd name="T3" fmla="*/ 119 h 301"/>
                <a:gd name="T4" fmla="*/ 135 w 199"/>
                <a:gd name="T5" fmla="*/ 300 h 301"/>
                <a:gd name="T6" fmla="*/ 143 w 199"/>
                <a:gd name="T7" fmla="*/ 292 h 301"/>
                <a:gd name="T8" fmla="*/ 143 w 199"/>
                <a:gd name="T9" fmla="*/ 256 h 301"/>
                <a:gd name="T10" fmla="*/ 159 w 199"/>
                <a:gd name="T11" fmla="*/ 259 h 301"/>
                <a:gd name="T12" fmla="*/ 177 w 199"/>
                <a:gd name="T13" fmla="*/ 149 h 301"/>
                <a:gd name="T14" fmla="*/ 188 w 199"/>
                <a:gd name="T15" fmla="*/ 75 h 301"/>
                <a:gd name="T16" fmla="*/ 192 w 199"/>
                <a:gd name="T17" fmla="*/ 52 h 301"/>
                <a:gd name="T18" fmla="*/ 198 w 199"/>
                <a:gd name="T19" fmla="*/ 32 h 301"/>
                <a:gd name="T20" fmla="*/ 109 w 199"/>
                <a:gd name="T21" fmla="*/ 18 h 301"/>
                <a:gd name="T22" fmla="*/ 25 w 199"/>
                <a:gd name="T23" fmla="*/ 0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9"/>
                <a:gd name="T37" fmla="*/ 0 h 301"/>
                <a:gd name="T38" fmla="*/ 199 w 199"/>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9" h="301">
                  <a:moveTo>
                    <a:pt x="25" y="0"/>
                  </a:moveTo>
                  <a:lnTo>
                    <a:pt x="0" y="119"/>
                  </a:lnTo>
                  <a:lnTo>
                    <a:pt x="135" y="300"/>
                  </a:lnTo>
                  <a:lnTo>
                    <a:pt x="143" y="292"/>
                  </a:lnTo>
                  <a:lnTo>
                    <a:pt x="143" y="256"/>
                  </a:lnTo>
                  <a:lnTo>
                    <a:pt x="159" y="259"/>
                  </a:lnTo>
                  <a:lnTo>
                    <a:pt x="177" y="149"/>
                  </a:lnTo>
                  <a:lnTo>
                    <a:pt x="188" y="75"/>
                  </a:lnTo>
                  <a:lnTo>
                    <a:pt x="192" y="52"/>
                  </a:lnTo>
                  <a:lnTo>
                    <a:pt x="198" y="32"/>
                  </a:lnTo>
                  <a:lnTo>
                    <a:pt x="109" y="18"/>
                  </a:lnTo>
                  <a:lnTo>
                    <a:pt x="25" y="0"/>
                  </a:lnTo>
                </a:path>
              </a:pathLst>
            </a:custGeom>
            <a:solidFill>
              <a:srgbClr val="C1CEFF"/>
            </a:solidFill>
            <a:ln w="12700" cap="rnd">
              <a:solidFill>
                <a:srgbClr val="000000"/>
              </a:solidFill>
              <a:round/>
              <a:headEnd/>
              <a:tailEnd/>
            </a:ln>
          </p:spPr>
          <p:txBody>
            <a:bodyPr/>
            <a:lstStyle/>
            <a:p>
              <a:pPr algn="ctr"/>
              <a:endParaRPr lang="en-US" b="1"/>
            </a:p>
          </p:txBody>
        </p:sp>
        <p:sp>
          <p:nvSpPr>
            <p:cNvPr id="52240" name="Freeform 181"/>
            <p:cNvSpPr>
              <a:spLocks/>
            </p:cNvSpPr>
            <p:nvPr/>
          </p:nvSpPr>
          <p:spPr bwMode="auto">
            <a:xfrm>
              <a:off x="460" y="2910"/>
              <a:ext cx="180" cy="292"/>
            </a:xfrm>
            <a:custGeom>
              <a:avLst/>
              <a:gdLst>
                <a:gd name="T0" fmla="*/ 43 w 180"/>
                <a:gd name="T1" fmla="*/ 0 h 292"/>
                <a:gd name="T2" fmla="*/ 27 w 180"/>
                <a:gd name="T3" fmla="*/ 114 h 292"/>
                <a:gd name="T4" fmla="*/ 44 w 180"/>
                <a:gd name="T5" fmla="*/ 138 h 292"/>
                <a:gd name="T6" fmla="*/ 17 w 180"/>
                <a:gd name="T7" fmla="*/ 163 h 292"/>
                <a:gd name="T8" fmla="*/ 14 w 180"/>
                <a:gd name="T9" fmla="*/ 181 h 292"/>
                <a:gd name="T10" fmla="*/ 21 w 180"/>
                <a:gd name="T11" fmla="*/ 193 h 292"/>
                <a:gd name="T12" fmla="*/ 14 w 180"/>
                <a:gd name="T13" fmla="*/ 199 h 292"/>
                <a:gd name="T14" fmla="*/ 0 w 180"/>
                <a:gd name="T15" fmla="*/ 265 h 292"/>
                <a:gd name="T16" fmla="*/ 85 w 180"/>
                <a:gd name="T17" fmla="*/ 280 h 292"/>
                <a:gd name="T18" fmla="*/ 166 w 180"/>
                <a:gd name="T19" fmla="*/ 291 h 292"/>
                <a:gd name="T20" fmla="*/ 175 w 180"/>
                <a:gd name="T21" fmla="*/ 231 h 292"/>
                <a:gd name="T22" fmla="*/ 179 w 180"/>
                <a:gd name="T23" fmla="*/ 198 h 292"/>
                <a:gd name="T24" fmla="*/ 171 w 180"/>
                <a:gd name="T25" fmla="*/ 186 h 292"/>
                <a:gd name="T26" fmla="*/ 153 w 180"/>
                <a:gd name="T27" fmla="*/ 189 h 292"/>
                <a:gd name="T28" fmla="*/ 128 w 180"/>
                <a:gd name="T29" fmla="*/ 192 h 292"/>
                <a:gd name="T30" fmla="*/ 124 w 180"/>
                <a:gd name="T31" fmla="*/ 165 h 292"/>
                <a:gd name="T32" fmla="*/ 95 w 180"/>
                <a:gd name="T33" fmla="*/ 143 h 292"/>
                <a:gd name="T34" fmla="*/ 99 w 180"/>
                <a:gd name="T35" fmla="*/ 129 h 292"/>
                <a:gd name="T36" fmla="*/ 102 w 180"/>
                <a:gd name="T37" fmla="*/ 104 h 292"/>
                <a:gd name="T38" fmla="*/ 64 w 180"/>
                <a:gd name="T39" fmla="*/ 51 h 292"/>
                <a:gd name="T40" fmla="*/ 69 w 180"/>
                <a:gd name="T41" fmla="*/ 3 h 292"/>
                <a:gd name="T42" fmla="*/ 43 w 180"/>
                <a:gd name="T43" fmla="*/ 0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92"/>
                <a:gd name="T68" fmla="*/ 180 w 180"/>
                <a:gd name="T69" fmla="*/ 292 h 2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92">
                  <a:moveTo>
                    <a:pt x="43" y="0"/>
                  </a:moveTo>
                  <a:lnTo>
                    <a:pt x="27" y="114"/>
                  </a:lnTo>
                  <a:lnTo>
                    <a:pt x="44" y="138"/>
                  </a:lnTo>
                  <a:lnTo>
                    <a:pt x="17" y="163"/>
                  </a:lnTo>
                  <a:lnTo>
                    <a:pt x="14" y="181"/>
                  </a:lnTo>
                  <a:lnTo>
                    <a:pt x="21" y="193"/>
                  </a:lnTo>
                  <a:lnTo>
                    <a:pt x="14" y="199"/>
                  </a:lnTo>
                  <a:lnTo>
                    <a:pt x="0" y="265"/>
                  </a:lnTo>
                  <a:lnTo>
                    <a:pt x="85" y="280"/>
                  </a:lnTo>
                  <a:lnTo>
                    <a:pt x="166" y="291"/>
                  </a:lnTo>
                  <a:lnTo>
                    <a:pt x="175" y="231"/>
                  </a:lnTo>
                  <a:lnTo>
                    <a:pt x="179" y="198"/>
                  </a:lnTo>
                  <a:lnTo>
                    <a:pt x="171" y="186"/>
                  </a:lnTo>
                  <a:lnTo>
                    <a:pt x="153" y="189"/>
                  </a:lnTo>
                  <a:lnTo>
                    <a:pt x="128" y="192"/>
                  </a:lnTo>
                  <a:lnTo>
                    <a:pt x="124" y="165"/>
                  </a:lnTo>
                  <a:lnTo>
                    <a:pt x="95" y="143"/>
                  </a:lnTo>
                  <a:lnTo>
                    <a:pt x="99" y="129"/>
                  </a:lnTo>
                  <a:lnTo>
                    <a:pt x="102" y="104"/>
                  </a:lnTo>
                  <a:lnTo>
                    <a:pt x="64" y="51"/>
                  </a:lnTo>
                  <a:lnTo>
                    <a:pt x="69" y="3"/>
                  </a:lnTo>
                  <a:lnTo>
                    <a:pt x="43" y="0"/>
                  </a:lnTo>
                </a:path>
              </a:pathLst>
            </a:custGeom>
            <a:solidFill>
              <a:srgbClr val="C1CEFF"/>
            </a:solidFill>
            <a:ln w="12700" cap="rnd">
              <a:solidFill>
                <a:srgbClr val="000000"/>
              </a:solidFill>
              <a:round/>
              <a:headEnd/>
              <a:tailEnd/>
            </a:ln>
          </p:spPr>
          <p:txBody>
            <a:bodyPr/>
            <a:lstStyle/>
            <a:p>
              <a:pPr algn="ctr"/>
              <a:endParaRPr lang="en-US" b="1"/>
            </a:p>
          </p:txBody>
        </p:sp>
        <p:sp>
          <p:nvSpPr>
            <p:cNvPr id="52241" name="Freeform 182"/>
            <p:cNvSpPr>
              <a:spLocks/>
            </p:cNvSpPr>
            <p:nvPr/>
          </p:nvSpPr>
          <p:spPr bwMode="auto">
            <a:xfrm>
              <a:off x="516" y="3190"/>
              <a:ext cx="167" cy="215"/>
            </a:xfrm>
            <a:custGeom>
              <a:avLst/>
              <a:gdLst>
                <a:gd name="T0" fmla="*/ 31 w 167"/>
                <a:gd name="T1" fmla="*/ 0 h 215"/>
                <a:gd name="T2" fmla="*/ 112 w 167"/>
                <a:gd name="T3" fmla="*/ 11 h 215"/>
                <a:gd name="T4" fmla="*/ 107 w 167"/>
                <a:gd name="T5" fmla="*/ 52 h 215"/>
                <a:gd name="T6" fmla="*/ 166 w 167"/>
                <a:gd name="T7" fmla="*/ 58 h 215"/>
                <a:gd name="T8" fmla="*/ 150 w 167"/>
                <a:gd name="T9" fmla="*/ 214 h 215"/>
                <a:gd name="T10" fmla="*/ 0 w 167"/>
                <a:gd name="T11" fmla="*/ 198 h 215"/>
                <a:gd name="T12" fmla="*/ 15 w 167"/>
                <a:gd name="T13" fmla="*/ 98 h 215"/>
                <a:gd name="T14" fmla="*/ 31 w 167"/>
                <a:gd name="T15" fmla="*/ 0 h 215"/>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215"/>
                <a:gd name="T26" fmla="*/ 167 w 167"/>
                <a:gd name="T27" fmla="*/ 215 h 2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215">
                  <a:moveTo>
                    <a:pt x="31" y="0"/>
                  </a:moveTo>
                  <a:lnTo>
                    <a:pt x="112" y="11"/>
                  </a:lnTo>
                  <a:lnTo>
                    <a:pt x="107" y="52"/>
                  </a:lnTo>
                  <a:lnTo>
                    <a:pt x="166" y="58"/>
                  </a:lnTo>
                  <a:lnTo>
                    <a:pt x="150" y="214"/>
                  </a:lnTo>
                  <a:lnTo>
                    <a:pt x="0" y="198"/>
                  </a:lnTo>
                  <a:lnTo>
                    <a:pt x="15" y="98"/>
                  </a:lnTo>
                  <a:lnTo>
                    <a:pt x="31" y="0"/>
                  </a:lnTo>
                </a:path>
              </a:pathLst>
            </a:custGeom>
            <a:solidFill>
              <a:srgbClr val="C1CEFF"/>
            </a:solidFill>
            <a:ln w="12700" cap="rnd">
              <a:solidFill>
                <a:srgbClr val="000000"/>
              </a:solidFill>
              <a:round/>
              <a:headEnd/>
              <a:tailEnd/>
            </a:ln>
          </p:spPr>
          <p:txBody>
            <a:bodyPr/>
            <a:lstStyle/>
            <a:p>
              <a:pPr algn="ctr"/>
              <a:endParaRPr lang="en-US" b="1"/>
            </a:p>
          </p:txBody>
        </p:sp>
        <p:sp>
          <p:nvSpPr>
            <p:cNvPr id="52242" name="Freeform 183"/>
            <p:cNvSpPr>
              <a:spLocks/>
            </p:cNvSpPr>
            <p:nvPr/>
          </p:nvSpPr>
          <p:spPr bwMode="auto">
            <a:xfrm>
              <a:off x="523" y="2913"/>
              <a:ext cx="313" cy="195"/>
            </a:xfrm>
            <a:custGeom>
              <a:avLst/>
              <a:gdLst>
                <a:gd name="T0" fmla="*/ 5 w 313"/>
                <a:gd name="T1" fmla="*/ 0 h 195"/>
                <a:gd name="T2" fmla="*/ 66 w 313"/>
                <a:gd name="T3" fmla="*/ 8 h 195"/>
                <a:gd name="T4" fmla="*/ 104 w 313"/>
                <a:gd name="T5" fmla="*/ 13 h 195"/>
                <a:gd name="T6" fmla="*/ 153 w 313"/>
                <a:gd name="T7" fmla="*/ 18 h 195"/>
                <a:gd name="T8" fmla="*/ 198 w 313"/>
                <a:gd name="T9" fmla="*/ 22 h 195"/>
                <a:gd name="T10" fmla="*/ 275 w 313"/>
                <a:gd name="T11" fmla="*/ 28 h 195"/>
                <a:gd name="T12" fmla="*/ 312 w 313"/>
                <a:gd name="T13" fmla="*/ 31 h 195"/>
                <a:gd name="T14" fmla="*/ 311 w 313"/>
                <a:gd name="T15" fmla="*/ 189 h 195"/>
                <a:gd name="T16" fmla="*/ 120 w 313"/>
                <a:gd name="T17" fmla="*/ 173 h 195"/>
                <a:gd name="T18" fmla="*/ 116 w 313"/>
                <a:gd name="T19" fmla="*/ 194 h 195"/>
                <a:gd name="T20" fmla="*/ 109 w 313"/>
                <a:gd name="T21" fmla="*/ 184 h 195"/>
                <a:gd name="T22" fmla="*/ 91 w 313"/>
                <a:gd name="T23" fmla="*/ 186 h 195"/>
                <a:gd name="T24" fmla="*/ 66 w 313"/>
                <a:gd name="T25" fmla="*/ 190 h 195"/>
                <a:gd name="T26" fmla="*/ 61 w 313"/>
                <a:gd name="T27" fmla="*/ 162 h 195"/>
                <a:gd name="T28" fmla="*/ 32 w 313"/>
                <a:gd name="T29" fmla="*/ 140 h 195"/>
                <a:gd name="T30" fmla="*/ 36 w 313"/>
                <a:gd name="T31" fmla="*/ 119 h 195"/>
                <a:gd name="T32" fmla="*/ 39 w 313"/>
                <a:gd name="T33" fmla="*/ 103 h 195"/>
                <a:gd name="T34" fmla="*/ 0 w 313"/>
                <a:gd name="T35" fmla="*/ 48 h 195"/>
                <a:gd name="T36" fmla="*/ 5 w 313"/>
                <a:gd name="T37" fmla="*/ 0 h 1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3"/>
                <a:gd name="T58" fmla="*/ 0 h 195"/>
                <a:gd name="T59" fmla="*/ 313 w 313"/>
                <a:gd name="T60" fmla="*/ 195 h 1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3" h="195">
                  <a:moveTo>
                    <a:pt x="5" y="0"/>
                  </a:moveTo>
                  <a:lnTo>
                    <a:pt x="66" y="8"/>
                  </a:lnTo>
                  <a:lnTo>
                    <a:pt x="104" y="13"/>
                  </a:lnTo>
                  <a:lnTo>
                    <a:pt x="153" y="18"/>
                  </a:lnTo>
                  <a:lnTo>
                    <a:pt x="198" y="22"/>
                  </a:lnTo>
                  <a:lnTo>
                    <a:pt x="275" y="28"/>
                  </a:lnTo>
                  <a:lnTo>
                    <a:pt x="312" y="31"/>
                  </a:lnTo>
                  <a:lnTo>
                    <a:pt x="311" y="189"/>
                  </a:lnTo>
                  <a:lnTo>
                    <a:pt x="120" y="173"/>
                  </a:lnTo>
                  <a:lnTo>
                    <a:pt x="116" y="194"/>
                  </a:lnTo>
                  <a:lnTo>
                    <a:pt x="109" y="184"/>
                  </a:lnTo>
                  <a:lnTo>
                    <a:pt x="91" y="186"/>
                  </a:lnTo>
                  <a:lnTo>
                    <a:pt x="66" y="190"/>
                  </a:lnTo>
                  <a:lnTo>
                    <a:pt x="61" y="162"/>
                  </a:lnTo>
                  <a:lnTo>
                    <a:pt x="32" y="140"/>
                  </a:lnTo>
                  <a:lnTo>
                    <a:pt x="36" y="119"/>
                  </a:lnTo>
                  <a:lnTo>
                    <a:pt x="39" y="103"/>
                  </a:lnTo>
                  <a:lnTo>
                    <a:pt x="0" y="48"/>
                  </a:lnTo>
                  <a:lnTo>
                    <a:pt x="5" y="0"/>
                  </a:lnTo>
                </a:path>
              </a:pathLst>
            </a:custGeom>
            <a:solidFill>
              <a:srgbClr val="E5405D"/>
            </a:solidFill>
            <a:ln w="12700" cap="rnd">
              <a:solidFill>
                <a:srgbClr val="000000"/>
              </a:solidFill>
              <a:round/>
              <a:headEnd/>
              <a:tailEnd/>
            </a:ln>
          </p:spPr>
          <p:txBody>
            <a:bodyPr/>
            <a:lstStyle/>
            <a:p>
              <a:pPr algn="ctr"/>
              <a:endParaRPr lang="en-US" b="1"/>
            </a:p>
          </p:txBody>
        </p:sp>
        <p:sp>
          <p:nvSpPr>
            <p:cNvPr id="52243" name="Freeform 184"/>
            <p:cNvSpPr>
              <a:spLocks/>
            </p:cNvSpPr>
            <p:nvPr/>
          </p:nvSpPr>
          <p:spPr bwMode="auto">
            <a:xfrm>
              <a:off x="621" y="3084"/>
              <a:ext cx="214" cy="176"/>
            </a:xfrm>
            <a:custGeom>
              <a:avLst/>
              <a:gdLst>
                <a:gd name="T0" fmla="*/ 21 w 214"/>
                <a:gd name="T1" fmla="*/ 0 h 176"/>
                <a:gd name="T2" fmla="*/ 13 w 214"/>
                <a:gd name="T3" fmla="*/ 65 h 176"/>
                <a:gd name="T4" fmla="*/ 0 w 214"/>
                <a:gd name="T5" fmla="*/ 159 h 176"/>
                <a:gd name="T6" fmla="*/ 62 w 214"/>
                <a:gd name="T7" fmla="*/ 164 h 176"/>
                <a:gd name="T8" fmla="*/ 206 w 214"/>
                <a:gd name="T9" fmla="*/ 175 h 176"/>
                <a:gd name="T10" fmla="*/ 213 w 214"/>
                <a:gd name="T11" fmla="*/ 18 h 176"/>
                <a:gd name="T12" fmla="*/ 21 w 214"/>
                <a:gd name="T13" fmla="*/ 0 h 176"/>
                <a:gd name="T14" fmla="*/ 0 60000 65536"/>
                <a:gd name="T15" fmla="*/ 0 60000 65536"/>
                <a:gd name="T16" fmla="*/ 0 60000 65536"/>
                <a:gd name="T17" fmla="*/ 0 60000 65536"/>
                <a:gd name="T18" fmla="*/ 0 60000 65536"/>
                <a:gd name="T19" fmla="*/ 0 60000 65536"/>
                <a:gd name="T20" fmla="*/ 0 60000 65536"/>
                <a:gd name="T21" fmla="*/ 0 w 214"/>
                <a:gd name="T22" fmla="*/ 0 h 176"/>
                <a:gd name="T23" fmla="*/ 214 w 214"/>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 h="176">
                  <a:moveTo>
                    <a:pt x="21" y="0"/>
                  </a:moveTo>
                  <a:lnTo>
                    <a:pt x="13" y="65"/>
                  </a:lnTo>
                  <a:lnTo>
                    <a:pt x="0" y="159"/>
                  </a:lnTo>
                  <a:lnTo>
                    <a:pt x="62" y="164"/>
                  </a:lnTo>
                  <a:lnTo>
                    <a:pt x="206" y="175"/>
                  </a:lnTo>
                  <a:lnTo>
                    <a:pt x="213" y="18"/>
                  </a:lnTo>
                  <a:lnTo>
                    <a:pt x="21" y="0"/>
                  </a:lnTo>
                </a:path>
              </a:pathLst>
            </a:custGeom>
            <a:solidFill>
              <a:srgbClr val="E5405D"/>
            </a:solidFill>
            <a:ln w="12700" cap="rnd">
              <a:solidFill>
                <a:srgbClr val="000000"/>
              </a:solidFill>
              <a:round/>
              <a:headEnd/>
              <a:tailEnd/>
            </a:ln>
          </p:spPr>
          <p:txBody>
            <a:bodyPr/>
            <a:lstStyle/>
            <a:p>
              <a:pPr algn="ctr"/>
              <a:endParaRPr lang="en-US" b="1"/>
            </a:p>
          </p:txBody>
        </p:sp>
        <p:sp>
          <p:nvSpPr>
            <p:cNvPr id="52244" name="Freeform 185"/>
            <p:cNvSpPr>
              <a:spLocks/>
            </p:cNvSpPr>
            <p:nvPr/>
          </p:nvSpPr>
          <p:spPr bwMode="auto">
            <a:xfrm>
              <a:off x="664" y="3247"/>
              <a:ext cx="223" cy="167"/>
            </a:xfrm>
            <a:custGeom>
              <a:avLst/>
              <a:gdLst>
                <a:gd name="T0" fmla="*/ 19 w 223"/>
                <a:gd name="T1" fmla="*/ 0 h 167"/>
                <a:gd name="T2" fmla="*/ 7 w 223"/>
                <a:gd name="T3" fmla="*/ 100 h 167"/>
                <a:gd name="T4" fmla="*/ 0 w 223"/>
                <a:gd name="T5" fmla="*/ 157 h 167"/>
                <a:gd name="T6" fmla="*/ 111 w 223"/>
                <a:gd name="T7" fmla="*/ 163 h 167"/>
                <a:gd name="T8" fmla="*/ 217 w 223"/>
                <a:gd name="T9" fmla="*/ 166 h 167"/>
                <a:gd name="T10" fmla="*/ 220 w 223"/>
                <a:gd name="T11" fmla="*/ 88 h 167"/>
                <a:gd name="T12" fmla="*/ 222 w 223"/>
                <a:gd name="T13" fmla="*/ 12 h 167"/>
                <a:gd name="T14" fmla="*/ 161 w 223"/>
                <a:gd name="T15" fmla="*/ 11 h 167"/>
                <a:gd name="T16" fmla="*/ 19 w 223"/>
                <a:gd name="T17" fmla="*/ 0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
                <a:gd name="T28" fmla="*/ 0 h 167"/>
                <a:gd name="T29" fmla="*/ 223 w 223"/>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 h="167">
                  <a:moveTo>
                    <a:pt x="19" y="0"/>
                  </a:moveTo>
                  <a:lnTo>
                    <a:pt x="7" y="100"/>
                  </a:lnTo>
                  <a:lnTo>
                    <a:pt x="0" y="157"/>
                  </a:lnTo>
                  <a:lnTo>
                    <a:pt x="111" y="163"/>
                  </a:lnTo>
                  <a:lnTo>
                    <a:pt x="217" y="166"/>
                  </a:lnTo>
                  <a:lnTo>
                    <a:pt x="220" y="88"/>
                  </a:lnTo>
                  <a:lnTo>
                    <a:pt x="222" y="12"/>
                  </a:lnTo>
                  <a:lnTo>
                    <a:pt x="161" y="11"/>
                  </a:lnTo>
                  <a:lnTo>
                    <a:pt x="19" y="0"/>
                  </a:lnTo>
                </a:path>
              </a:pathLst>
            </a:custGeom>
            <a:solidFill>
              <a:srgbClr val="E5405D"/>
            </a:solidFill>
            <a:ln w="12700" cap="rnd">
              <a:solidFill>
                <a:srgbClr val="000000"/>
              </a:solidFill>
              <a:round/>
              <a:headEnd/>
              <a:tailEnd/>
            </a:ln>
          </p:spPr>
          <p:txBody>
            <a:bodyPr/>
            <a:lstStyle/>
            <a:p>
              <a:pPr algn="ctr"/>
              <a:endParaRPr lang="en-US" b="1"/>
            </a:p>
          </p:txBody>
        </p:sp>
        <p:sp>
          <p:nvSpPr>
            <p:cNvPr id="52245" name="Freeform 186"/>
            <p:cNvSpPr>
              <a:spLocks/>
            </p:cNvSpPr>
            <p:nvPr/>
          </p:nvSpPr>
          <p:spPr bwMode="auto">
            <a:xfrm>
              <a:off x="464" y="3387"/>
              <a:ext cx="203" cy="224"/>
            </a:xfrm>
            <a:custGeom>
              <a:avLst/>
              <a:gdLst>
                <a:gd name="T0" fmla="*/ 51 w 203"/>
                <a:gd name="T1" fmla="*/ 0 h 224"/>
                <a:gd name="T2" fmla="*/ 47 w 203"/>
                <a:gd name="T3" fmla="*/ 29 h 224"/>
                <a:gd name="T4" fmla="*/ 30 w 203"/>
                <a:gd name="T5" fmla="*/ 26 h 224"/>
                <a:gd name="T6" fmla="*/ 31 w 203"/>
                <a:gd name="T7" fmla="*/ 63 h 224"/>
                <a:gd name="T8" fmla="*/ 23 w 203"/>
                <a:gd name="T9" fmla="*/ 71 h 224"/>
                <a:gd name="T10" fmla="*/ 35 w 203"/>
                <a:gd name="T11" fmla="*/ 94 h 224"/>
                <a:gd name="T12" fmla="*/ 23 w 203"/>
                <a:gd name="T13" fmla="*/ 104 h 224"/>
                <a:gd name="T14" fmla="*/ 16 w 203"/>
                <a:gd name="T15" fmla="*/ 120 h 224"/>
                <a:gd name="T16" fmla="*/ 6 w 203"/>
                <a:gd name="T17" fmla="*/ 136 h 224"/>
                <a:gd name="T18" fmla="*/ 13 w 203"/>
                <a:gd name="T19" fmla="*/ 146 h 224"/>
                <a:gd name="T20" fmla="*/ 1 w 203"/>
                <a:gd name="T21" fmla="*/ 150 h 224"/>
                <a:gd name="T22" fmla="*/ 0 w 203"/>
                <a:gd name="T23" fmla="*/ 165 h 224"/>
                <a:gd name="T24" fmla="*/ 114 w 203"/>
                <a:gd name="T25" fmla="*/ 222 h 224"/>
                <a:gd name="T26" fmla="*/ 178 w 203"/>
                <a:gd name="T27" fmla="*/ 223 h 224"/>
                <a:gd name="T28" fmla="*/ 202 w 203"/>
                <a:gd name="T29" fmla="*/ 17 h 224"/>
                <a:gd name="T30" fmla="*/ 51 w 203"/>
                <a:gd name="T31" fmla="*/ 0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3"/>
                <a:gd name="T49" fmla="*/ 0 h 224"/>
                <a:gd name="T50" fmla="*/ 203 w 203"/>
                <a:gd name="T51" fmla="*/ 224 h 2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3" h="224">
                  <a:moveTo>
                    <a:pt x="51" y="0"/>
                  </a:moveTo>
                  <a:lnTo>
                    <a:pt x="47" y="29"/>
                  </a:lnTo>
                  <a:lnTo>
                    <a:pt x="30" y="26"/>
                  </a:lnTo>
                  <a:lnTo>
                    <a:pt x="31" y="63"/>
                  </a:lnTo>
                  <a:lnTo>
                    <a:pt x="23" y="71"/>
                  </a:lnTo>
                  <a:lnTo>
                    <a:pt x="35" y="94"/>
                  </a:lnTo>
                  <a:lnTo>
                    <a:pt x="23" y="104"/>
                  </a:lnTo>
                  <a:lnTo>
                    <a:pt x="16" y="120"/>
                  </a:lnTo>
                  <a:lnTo>
                    <a:pt x="6" y="136"/>
                  </a:lnTo>
                  <a:lnTo>
                    <a:pt x="13" y="146"/>
                  </a:lnTo>
                  <a:lnTo>
                    <a:pt x="1" y="150"/>
                  </a:lnTo>
                  <a:lnTo>
                    <a:pt x="0" y="165"/>
                  </a:lnTo>
                  <a:lnTo>
                    <a:pt x="114" y="222"/>
                  </a:lnTo>
                  <a:lnTo>
                    <a:pt x="178" y="223"/>
                  </a:lnTo>
                  <a:lnTo>
                    <a:pt x="202" y="17"/>
                  </a:lnTo>
                  <a:lnTo>
                    <a:pt x="51" y="0"/>
                  </a:lnTo>
                </a:path>
              </a:pathLst>
            </a:custGeom>
            <a:solidFill>
              <a:srgbClr val="C1CEFF"/>
            </a:solidFill>
            <a:ln w="12700" cap="rnd">
              <a:solidFill>
                <a:srgbClr val="000000"/>
              </a:solidFill>
              <a:round/>
              <a:headEnd/>
              <a:tailEnd/>
            </a:ln>
          </p:spPr>
          <p:txBody>
            <a:bodyPr/>
            <a:lstStyle/>
            <a:p>
              <a:pPr algn="ctr"/>
              <a:endParaRPr lang="en-US" b="1"/>
            </a:p>
          </p:txBody>
        </p:sp>
        <p:sp>
          <p:nvSpPr>
            <p:cNvPr id="52246" name="Freeform 187"/>
            <p:cNvSpPr>
              <a:spLocks/>
            </p:cNvSpPr>
            <p:nvPr/>
          </p:nvSpPr>
          <p:spPr bwMode="auto">
            <a:xfrm>
              <a:off x="639" y="3403"/>
              <a:ext cx="215" cy="213"/>
            </a:xfrm>
            <a:custGeom>
              <a:avLst/>
              <a:gdLst>
                <a:gd name="T0" fmla="*/ 26 w 215"/>
                <a:gd name="T1" fmla="*/ 0 h 213"/>
                <a:gd name="T2" fmla="*/ 214 w 215"/>
                <a:gd name="T3" fmla="*/ 8 h 213"/>
                <a:gd name="T4" fmla="*/ 205 w 215"/>
                <a:gd name="T5" fmla="*/ 196 h 213"/>
                <a:gd name="T6" fmla="*/ 144 w 215"/>
                <a:gd name="T7" fmla="*/ 192 h 213"/>
                <a:gd name="T8" fmla="*/ 87 w 215"/>
                <a:gd name="T9" fmla="*/ 191 h 213"/>
                <a:gd name="T10" fmla="*/ 87 w 215"/>
                <a:gd name="T11" fmla="*/ 198 h 213"/>
                <a:gd name="T12" fmla="*/ 39 w 215"/>
                <a:gd name="T13" fmla="*/ 198 h 213"/>
                <a:gd name="T14" fmla="*/ 36 w 215"/>
                <a:gd name="T15" fmla="*/ 212 h 213"/>
                <a:gd name="T16" fmla="*/ 0 w 215"/>
                <a:gd name="T17" fmla="*/ 208 h 213"/>
                <a:gd name="T18" fmla="*/ 20 w 215"/>
                <a:gd name="T19" fmla="*/ 49 h 213"/>
                <a:gd name="T20" fmla="*/ 26 w 215"/>
                <a:gd name="T21" fmla="*/ 0 h 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213"/>
                <a:gd name="T35" fmla="*/ 215 w 215"/>
                <a:gd name="T36" fmla="*/ 213 h 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213">
                  <a:moveTo>
                    <a:pt x="26" y="0"/>
                  </a:moveTo>
                  <a:lnTo>
                    <a:pt x="214" y="8"/>
                  </a:lnTo>
                  <a:lnTo>
                    <a:pt x="205" y="196"/>
                  </a:lnTo>
                  <a:lnTo>
                    <a:pt x="144" y="192"/>
                  </a:lnTo>
                  <a:lnTo>
                    <a:pt x="87" y="191"/>
                  </a:lnTo>
                  <a:lnTo>
                    <a:pt x="87" y="198"/>
                  </a:lnTo>
                  <a:lnTo>
                    <a:pt x="39" y="198"/>
                  </a:lnTo>
                  <a:lnTo>
                    <a:pt x="36" y="212"/>
                  </a:lnTo>
                  <a:lnTo>
                    <a:pt x="0" y="208"/>
                  </a:lnTo>
                  <a:lnTo>
                    <a:pt x="20" y="49"/>
                  </a:lnTo>
                  <a:lnTo>
                    <a:pt x="26" y="0"/>
                  </a:lnTo>
                </a:path>
              </a:pathLst>
            </a:custGeom>
            <a:solidFill>
              <a:srgbClr val="F6BF69"/>
            </a:solidFill>
            <a:ln w="12700" cap="rnd">
              <a:solidFill>
                <a:srgbClr val="000000"/>
              </a:solidFill>
              <a:round/>
              <a:headEnd/>
              <a:tailEnd/>
            </a:ln>
          </p:spPr>
          <p:txBody>
            <a:bodyPr/>
            <a:lstStyle/>
            <a:p>
              <a:pPr algn="ctr"/>
              <a:endParaRPr lang="en-US" b="1"/>
            </a:p>
          </p:txBody>
        </p:sp>
        <p:sp>
          <p:nvSpPr>
            <p:cNvPr id="52247" name="Freeform 188"/>
            <p:cNvSpPr>
              <a:spLocks/>
            </p:cNvSpPr>
            <p:nvPr/>
          </p:nvSpPr>
          <p:spPr bwMode="auto">
            <a:xfrm>
              <a:off x="725" y="3434"/>
              <a:ext cx="435" cy="403"/>
            </a:xfrm>
            <a:custGeom>
              <a:avLst/>
              <a:gdLst>
                <a:gd name="T0" fmla="*/ 125 w 435"/>
                <a:gd name="T1" fmla="*/ 0 h 403"/>
                <a:gd name="T2" fmla="*/ 221 w 435"/>
                <a:gd name="T3" fmla="*/ 3 h 403"/>
                <a:gd name="T4" fmla="*/ 221 w 435"/>
                <a:gd name="T5" fmla="*/ 76 h 403"/>
                <a:gd name="T6" fmla="*/ 270 w 435"/>
                <a:gd name="T7" fmla="*/ 96 h 403"/>
                <a:gd name="T8" fmla="*/ 284 w 435"/>
                <a:gd name="T9" fmla="*/ 89 h 403"/>
                <a:gd name="T10" fmla="*/ 316 w 435"/>
                <a:gd name="T11" fmla="*/ 105 h 403"/>
                <a:gd name="T12" fmla="*/ 335 w 435"/>
                <a:gd name="T13" fmla="*/ 104 h 403"/>
                <a:gd name="T14" fmla="*/ 372 w 435"/>
                <a:gd name="T15" fmla="*/ 88 h 403"/>
                <a:gd name="T16" fmla="*/ 394 w 435"/>
                <a:gd name="T17" fmla="*/ 103 h 403"/>
                <a:gd name="T18" fmla="*/ 412 w 435"/>
                <a:gd name="T19" fmla="*/ 107 h 403"/>
                <a:gd name="T20" fmla="*/ 412 w 435"/>
                <a:gd name="T21" fmla="*/ 167 h 403"/>
                <a:gd name="T22" fmla="*/ 434 w 435"/>
                <a:gd name="T23" fmla="*/ 204 h 403"/>
                <a:gd name="T24" fmla="*/ 429 w 435"/>
                <a:gd name="T25" fmla="*/ 255 h 403"/>
                <a:gd name="T26" fmla="*/ 405 w 435"/>
                <a:gd name="T27" fmla="*/ 275 h 403"/>
                <a:gd name="T28" fmla="*/ 400 w 435"/>
                <a:gd name="T29" fmla="*/ 256 h 403"/>
                <a:gd name="T30" fmla="*/ 394 w 435"/>
                <a:gd name="T31" fmla="*/ 265 h 403"/>
                <a:gd name="T32" fmla="*/ 399 w 435"/>
                <a:gd name="T33" fmla="*/ 277 h 403"/>
                <a:gd name="T34" fmla="*/ 356 w 435"/>
                <a:gd name="T35" fmla="*/ 307 h 403"/>
                <a:gd name="T36" fmla="*/ 346 w 435"/>
                <a:gd name="T37" fmla="*/ 309 h 403"/>
                <a:gd name="T38" fmla="*/ 324 w 435"/>
                <a:gd name="T39" fmla="*/ 324 h 403"/>
                <a:gd name="T40" fmla="*/ 324 w 435"/>
                <a:gd name="T41" fmla="*/ 332 h 403"/>
                <a:gd name="T42" fmla="*/ 318 w 435"/>
                <a:gd name="T43" fmla="*/ 334 h 403"/>
                <a:gd name="T44" fmla="*/ 323 w 435"/>
                <a:gd name="T45" fmla="*/ 344 h 403"/>
                <a:gd name="T46" fmla="*/ 311 w 435"/>
                <a:gd name="T47" fmla="*/ 359 h 403"/>
                <a:gd name="T48" fmla="*/ 318 w 435"/>
                <a:gd name="T49" fmla="*/ 381 h 403"/>
                <a:gd name="T50" fmla="*/ 324 w 435"/>
                <a:gd name="T51" fmla="*/ 389 h 403"/>
                <a:gd name="T52" fmla="*/ 323 w 435"/>
                <a:gd name="T53" fmla="*/ 402 h 403"/>
                <a:gd name="T54" fmla="*/ 306 w 435"/>
                <a:gd name="T55" fmla="*/ 402 h 403"/>
                <a:gd name="T56" fmla="*/ 291 w 435"/>
                <a:gd name="T57" fmla="*/ 395 h 403"/>
                <a:gd name="T58" fmla="*/ 281 w 435"/>
                <a:gd name="T59" fmla="*/ 397 h 403"/>
                <a:gd name="T60" fmla="*/ 247 w 435"/>
                <a:gd name="T61" fmla="*/ 385 h 403"/>
                <a:gd name="T62" fmla="*/ 232 w 435"/>
                <a:gd name="T63" fmla="*/ 339 h 403"/>
                <a:gd name="T64" fmla="*/ 208 w 435"/>
                <a:gd name="T65" fmla="*/ 317 h 403"/>
                <a:gd name="T66" fmla="*/ 187 w 435"/>
                <a:gd name="T67" fmla="*/ 277 h 403"/>
                <a:gd name="T68" fmla="*/ 178 w 435"/>
                <a:gd name="T69" fmla="*/ 273 h 403"/>
                <a:gd name="T70" fmla="*/ 166 w 435"/>
                <a:gd name="T71" fmla="*/ 263 h 403"/>
                <a:gd name="T72" fmla="*/ 156 w 435"/>
                <a:gd name="T73" fmla="*/ 263 h 403"/>
                <a:gd name="T74" fmla="*/ 139 w 435"/>
                <a:gd name="T75" fmla="*/ 259 h 403"/>
                <a:gd name="T76" fmla="*/ 127 w 435"/>
                <a:gd name="T77" fmla="*/ 263 h 403"/>
                <a:gd name="T78" fmla="*/ 119 w 435"/>
                <a:gd name="T79" fmla="*/ 283 h 403"/>
                <a:gd name="T80" fmla="*/ 106 w 435"/>
                <a:gd name="T81" fmla="*/ 286 h 403"/>
                <a:gd name="T82" fmla="*/ 78 w 435"/>
                <a:gd name="T83" fmla="*/ 270 h 403"/>
                <a:gd name="T84" fmla="*/ 62 w 435"/>
                <a:gd name="T85" fmla="*/ 251 h 403"/>
                <a:gd name="T86" fmla="*/ 59 w 435"/>
                <a:gd name="T87" fmla="*/ 228 h 403"/>
                <a:gd name="T88" fmla="*/ 47 w 435"/>
                <a:gd name="T89" fmla="*/ 213 h 403"/>
                <a:gd name="T90" fmla="*/ 20 w 435"/>
                <a:gd name="T91" fmla="*/ 191 h 403"/>
                <a:gd name="T92" fmla="*/ 0 w 435"/>
                <a:gd name="T93" fmla="*/ 168 h 403"/>
                <a:gd name="T94" fmla="*/ 0 w 435"/>
                <a:gd name="T95" fmla="*/ 158 h 403"/>
                <a:gd name="T96" fmla="*/ 65 w 435"/>
                <a:gd name="T97" fmla="*/ 159 h 403"/>
                <a:gd name="T98" fmla="*/ 119 w 435"/>
                <a:gd name="T99" fmla="*/ 163 h 403"/>
                <a:gd name="T100" fmla="*/ 125 w 435"/>
                <a:gd name="T101" fmla="*/ 0 h 4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5"/>
                <a:gd name="T154" fmla="*/ 0 h 403"/>
                <a:gd name="T155" fmla="*/ 435 w 435"/>
                <a:gd name="T156" fmla="*/ 403 h 4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5" h="403">
                  <a:moveTo>
                    <a:pt x="125" y="0"/>
                  </a:moveTo>
                  <a:lnTo>
                    <a:pt x="221" y="3"/>
                  </a:lnTo>
                  <a:lnTo>
                    <a:pt x="221" y="76"/>
                  </a:lnTo>
                  <a:lnTo>
                    <a:pt x="270" y="96"/>
                  </a:lnTo>
                  <a:lnTo>
                    <a:pt x="284" y="89"/>
                  </a:lnTo>
                  <a:lnTo>
                    <a:pt x="316" y="105"/>
                  </a:lnTo>
                  <a:lnTo>
                    <a:pt x="335" y="104"/>
                  </a:lnTo>
                  <a:lnTo>
                    <a:pt x="372" y="88"/>
                  </a:lnTo>
                  <a:lnTo>
                    <a:pt x="394" y="103"/>
                  </a:lnTo>
                  <a:lnTo>
                    <a:pt x="412" y="107"/>
                  </a:lnTo>
                  <a:lnTo>
                    <a:pt x="412" y="167"/>
                  </a:lnTo>
                  <a:lnTo>
                    <a:pt x="434" y="204"/>
                  </a:lnTo>
                  <a:lnTo>
                    <a:pt x="429" y="255"/>
                  </a:lnTo>
                  <a:lnTo>
                    <a:pt x="405" y="275"/>
                  </a:lnTo>
                  <a:lnTo>
                    <a:pt x="400" y="256"/>
                  </a:lnTo>
                  <a:lnTo>
                    <a:pt x="394" y="265"/>
                  </a:lnTo>
                  <a:lnTo>
                    <a:pt x="399" y="277"/>
                  </a:lnTo>
                  <a:lnTo>
                    <a:pt x="356" y="307"/>
                  </a:lnTo>
                  <a:lnTo>
                    <a:pt x="346" y="309"/>
                  </a:lnTo>
                  <a:lnTo>
                    <a:pt x="324" y="324"/>
                  </a:lnTo>
                  <a:lnTo>
                    <a:pt x="324" y="332"/>
                  </a:lnTo>
                  <a:lnTo>
                    <a:pt x="318" y="334"/>
                  </a:lnTo>
                  <a:lnTo>
                    <a:pt x="323" y="344"/>
                  </a:lnTo>
                  <a:lnTo>
                    <a:pt x="311" y="359"/>
                  </a:lnTo>
                  <a:lnTo>
                    <a:pt x="318" y="381"/>
                  </a:lnTo>
                  <a:lnTo>
                    <a:pt x="324" y="389"/>
                  </a:lnTo>
                  <a:lnTo>
                    <a:pt x="323" y="402"/>
                  </a:lnTo>
                  <a:lnTo>
                    <a:pt x="306" y="402"/>
                  </a:lnTo>
                  <a:lnTo>
                    <a:pt x="291" y="395"/>
                  </a:lnTo>
                  <a:lnTo>
                    <a:pt x="281" y="397"/>
                  </a:lnTo>
                  <a:lnTo>
                    <a:pt x="247" y="385"/>
                  </a:lnTo>
                  <a:lnTo>
                    <a:pt x="232" y="339"/>
                  </a:lnTo>
                  <a:lnTo>
                    <a:pt x="208" y="317"/>
                  </a:lnTo>
                  <a:lnTo>
                    <a:pt x="187" y="277"/>
                  </a:lnTo>
                  <a:lnTo>
                    <a:pt x="178" y="273"/>
                  </a:lnTo>
                  <a:lnTo>
                    <a:pt x="166" y="263"/>
                  </a:lnTo>
                  <a:lnTo>
                    <a:pt x="156" y="263"/>
                  </a:lnTo>
                  <a:lnTo>
                    <a:pt x="139" y="259"/>
                  </a:lnTo>
                  <a:lnTo>
                    <a:pt x="127" y="263"/>
                  </a:lnTo>
                  <a:lnTo>
                    <a:pt x="119" y="283"/>
                  </a:lnTo>
                  <a:lnTo>
                    <a:pt x="106" y="286"/>
                  </a:lnTo>
                  <a:lnTo>
                    <a:pt x="78" y="270"/>
                  </a:lnTo>
                  <a:lnTo>
                    <a:pt x="62" y="251"/>
                  </a:lnTo>
                  <a:lnTo>
                    <a:pt x="59" y="228"/>
                  </a:lnTo>
                  <a:lnTo>
                    <a:pt x="47" y="213"/>
                  </a:lnTo>
                  <a:lnTo>
                    <a:pt x="20" y="191"/>
                  </a:lnTo>
                  <a:lnTo>
                    <a:pt x="0" y="168"/>
                  </a:lnTo>
                  <a:lnTo>
                    <a:pt x="0" y="158"/>
                  </a:lnTo>
                  <a:lnTo>
                    <a:pt x="65" y="159"/>
                  </a:lnTo>
                  <a:lnTo>
                    <a:pt x="119" y="163"/>
                  </a:lnTo>
                  <a:lnTo>
                    <a:pt x="125" y="0"/>
                  </a:lnTo>
                </a:path>
              </a:pathLst>
            </a:custGeom>
            <a:solidFill>
              <a:srgbClr val="F6BF69"/>
            </a:solidFill>
            <a:ln w="12700" cap="rnd">
              <a:solidFill>
                <a:srgbClr val="000000"/>
              </a:solidFill>
              <a:round/>
              <a:headEnd/>
              <a:tailEnd/>
            </a:ln>
          </p:spPr>
          <p:txBody>
            <a:bodyPr/>
            <a:lstStyle/>
            <a:p>
              <a:pPr algn="ctr"/>
              <a:endParaRPr lang="en-US" b="1"/>
            </a:p>
          </p:txBody>
        </p:sp>
        <p:sp>
          <p:nvSpPr>
            <p:cNvPr id="52248" name="Freeform 189"/>
            <p:cNvSpPr>
              <a:spLocks/>
            </p:cNvSpPr>
            <p:nvPr/>
          </p:nvSpPr>
          <p:spPr bwMode="auto">
            <a:xfrm>
              <a:off x="834" y="2944"/>
              <a:ext cx="211" cy="123"/>
            </a:xfrm>
            <a:custGeom>
              <a:avLst/>
              <a:gdLst>
                <a:gd name="T0" fmla="*/ 1 w 211"/>
                <a:gd name="T1" fmla="*/ 0 h 123"/>
                <a:gd name="T2" fmla="*/ 176 w 211"/>
                <a:gd name="T3" fmla="*/ 4 h 123"/>
                <a:gd name="T4" fmla="*/ 189 w 211"/>
                <a:gd name="T5" fmla="*/ 40 h 123"/>
                <a:gd name="T6" fmla="*/ 202 w 211"/>
                <a:gd name="T7" fmla="*/ 67 h 123"/>
                <a:gd name="T8" fmla="*/ 210 w 211"/>
                <a:gd name="T9" fmla="*/ 112 h 123"/>
                <a:gd name="T10" fmla="*/ 205 w 211"/>
                <a:gd name="T11" fmla="*/ 122 h 123"/>
                <a:gd name="T12" fmla="*/ 140 w 211"/>
                <a:gd name="T13" fmla="*/ 120 h 123"/>
                <a:gd name="T14" fmla="*/ 0 w 211"/>
                <a:gd name="T15" fmla="*/ 118 h 123"/>
                <a:gd name="T16" fmla="*/ 1 w 21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123"/>
                <a:gd name="T29" fmla="*/ 211 w 21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123">
                  <a:moveTo>
                    <a:pt x="1" y="0"/>
                  </a:moveTo>
                  <a:lnTo>
                    <a:pt x="176" y="4"/>
                  </a:lnTo>
                  <a:lnTo>
                    <a:pt x="189" y="40"/>
                  </a:lnTo>
                  <a:lnTo>
                    <a:pt x="202" y="67"/>
                  </a:lnTo>
                  <a:lnTo>
                    <a:pt x="210" y="112"/>
                  </a:lnTo>
                  <a:lnTo>
                    <a:pt x="205" y="122"/>
                  </a:lnTo>
                  <a:lnTo>
                    <a:pt x="140" y="120"/>
                  </a:lnTo>
                  <a:lnTo>
                    <a:pt x="0" y="118"/>
                  </a:lnTo>
                  <a:lnTo>
                    <a:pt x="1" y="0"/>
                  </a:lnTo>
                </a:path>
              </a:pathLst>
            </a:custGeom>
            <a:solidFill>
              <a:srgbClr val="E5405D"/>
            </a:solidFill>
            <a:ln w="12700" cap="rnd">
              <a:solidFill>
                <a:srgbClr val="000000"/>
              </a:solidFill>
              <a:round/>
              <a:headEnd/>
              <a:tailEnd/>
            </a:ln>
          </p:spPr>
          <p:txBody>
            <a:bodyPr/>
            <a:lstStyle/>
            <a:p>
              <a:pPr algn="ctr"/>
              <a:endParaRPr lang="en-US" b="1"/>
            </a:p>
          </p:txBody>
        </p:sp>
        <p:sp>
          <p:nvSpPr>
            <p:cNvPr id="52249" name="Freeform 190"/>
            <p:cNvSpPr>
              <a:spLocks/>
            </p:cNvSpPr>
            <p:nvPr/>
          </p:nvSpPr>
          <p:spPr bwMode="auto">
            <a:xfrm>
              <a:off x="828" y="3061"/>
              <a:ext cx="222" cy="145"/>
            </a:xfrm>
            <a:custGeom>
              <a:avLst/>
              <a:gdLst>
                <a:gd name="T0" fmla="*/ 4 w 222"/>
                <a:gd name="T1" fmla="*/ 0 h 145"/>
                <a:gd name="T2" fmla="*/ 3 w 222"/>
                <a:gd name="T3" fmla="*/ 56 h 145"/>
                <a:gd name="T4" fmla="*/ 0 w 222"/>
                <a:gd name="T5" fmla="*/ 121 h 145"/>
                <a:gd name="T6" fmla="*/ 161 w 222"/>
                <a:gd name="T7" fmla="*/ 124 h 145"/>
                <a:gd name="T8" fmla="*/ 177 w 222"/>
                <a:gd name="T9" fmla="*/ 133 h 145"/>
                <a:gd name="T10" fmla="*/ 189 w 222"/>
                <a:gd name="T11" fmla="*/ 120 h 145"/>
                <a:gd name="T12" fmla="*/ 221 w 222"/>
                <a:gd name="T13" fmla="*/ 144 h 145"/>
                <a:gd name="T14" fmla="*/ 216 w 222"/>
                <a:gd name="T15" fmla="*/ 119 h 145"/>
                <a:gd name="T16" fmla="*/ 219 w 222"/>
                <a:gd name="T17" fmla="*/ 100 h 145"/>
                <a:gd name="T18" fmla="*/ 221 w 222"/>
                <a:gd name="T19" fmla="*/ 34 h 145"/>
                <a:gd name="T20" fmla="*/ 207 w 222"/>
                <a:gd name="T21" fmla="*/ 20 h 145"/>
                <a:gd name="T22" fmla="*/ 213 w 222"/>
                <a:gd name="T23" fmla="*/ 2 h 145"/>
                <a:gd name="T24" fmla="*/ 107 w 222"/>
                <a:gd name="T25" fmla="*/ 2 h 145"/>
                <a:gd name="T26" fmla="*/ 4 w 222"/>
                <a:gd name="T27" fmla="*/ 0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2"/>
                <a:gd name="T43" fmla="*/ 0 h 145"/>
                <a:gd name="T44" fmla="*/ 222 w 222"/>
                <a:gd name="T45" fmla="*/ 145 h 1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2" h="145">
                  <a:moveTo>
                    <a:pt x="4" y="0"/>
                  </a:moveTo>
                  <a:lnTo>
                    <a:pt x="3" y="56"/>
                  </a:lnTo>
                  <a:lnTo>
                    <a:pt x="0" y="121"/>
                  </a:lnTo>
                  <a:lnTo>
                    <a:pt x="161" y="124"/>
                  </a:lnTo>
                  <a:lnTo>
                    <a:pt x="177" y="133"/>
                  </a:lnTo>
                  <a:lnTo>
                    <a:pt x="189" y="120"/>
                  </a:lnTo>
                  <a:lnTo>
                    <a:pt x="221" y="144"/>
                  </a:lnTo>
                  <a:lnTo>
                    <a:pt x="216" y="119"/>
                  </a:lnTo>
                  <a:lnTo>
                    <a:pt x="219" y="100"/>
                  </a:lnTo>
                  <a:lnTo>
                    <a:pt x="221" y="34"/>
                  </a:lnTo>
                  <a:lnTo>
                    <a:pt x="207" y="20"/>
                  </a:lnTo>
                  <a:lnTo>
                    <a:pt x="213" y="2"/>
                  </a:lnTo>
                  <a:lnTo>
                    <a:pt x="107" y="2"/>
                  </a:lnTo>
                  <a:lnTo>
                    <a:pt x="4" y="0"/>
                  </a:lnTo>
                </a:path>
              </a:pathLst>
            </a:custGeom>
            <a:solidFill>
              <a:srgbClr val="E5405D"/>
            </a:solidFill>
            <a:ln w="12700" cap="rnd">
              <a:solidFill>
                <a:srgbClr val="000000"/>
              </a:solidFill>
              <a:round/>
              <a:headEnd/>
              <a:tailEnd/>
            </a:ln>
          </p:spPr>
          <p:txBody>
            <a:bodyPr/>
            <a:lstStyle/>
            <a:p>
              <a:pPr algn="ctr"/>
              <a:endParaRPr lang="en-US" b="1"/>
            </a:p>
          </p:txBody>
        </p:sp>
        <p:sp>
          <p:nvSpPr>
            <p:cNvPr id="52250" name="Freeform 191"/>
            <p:cNvSpPr>
              <a:spLocks/>
            </p:cNvSpPr>
            <p:nvPr/>
          </p:nvSpPr>
          <p:spPr bwMode="auto">
            <a:xfrm>
              <a:off x="825" y="3181"/>
              <a:ext cx="263" cy="119"/>
            </a:xfrm>
            <a:custGeom>
              <a:avLst/>
              <a:gdLst>
                <a:gd name="T0" fmla="*/ 3 w 263"/>
                <a:gd name="T1" fmla="*/ 0 h 119"/>
                <a:gd name="T2" fmla="*/ 0 w 263"/>
                <a:gd name="T3" fmla="*/ 78 h 119"/>
                <a:gd name="T4" fmla="*/ 59 w 263"/>
                <a:gd name="T5" fmla="*/ 80 h 119"/>
                <a:gd name="T6" fmla="*/ 58 w 263"/>
                <a:gd name="T7" fmla="*/ 118 h 119"/>
                <a:gd name="T8" fmla="*/ 138 w 263"/>
                <a:gd name="T9" fmla="*/ 117 h 119"/>
                <a:gd name="T10" fmla="*/ 210 w 263"/>
                <a:gd name="T11" fmla="*/ 116 h 119"/>
                <a:gd name="T12" fmla="*/ 262 w 263"/>
                <a:gd name="T13" fmla="*/ 117 h 119"/>
                <a:gd name="T14" fmla="*/ 246 w 263"/>
                <a:gd name="T15" fmla="*/ 84 h 119"/>
                <a:gd name="T16" fmla="*/ 234 w 263"/>
                <a:gd name="T17" fmla="*/ 53 h 119"/>
                <a:gd name="T18" fmla="*/ 222 w 263"/>
                <a:gd name="T19" fmla="*/ 21 h 119"/>
                <a:gd name="T20" fmla="*/ 192 w 263"/>
                <a:gd name="T21" fmla="*/ 1 h 119"/>
                <a:gd name="T22" fmla="*/ 179 w 263"/>
                <a:gd name="T23" fmla="*/ 12 h 119"/>
                <a:gd name="T24" fmla="*/ 162 w 263"/>
                <a:gd name="T25" fmla="*/ 4 h 119"/>
                <a:gd name="T26" fmla="*/ 91 w 263"/>
                <a:gd name="T27" fmla="*/ 2 h 119"/>
                <a:gd name="T28" fmla="*/ 3 w 263"/>
                <a:gd name="T29" fmla="*/ 0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3"/>
                <a:gd name="T46" fmla="*/ 0 h 119"/>
                <a:gd name="T47" fmla="*/ 263 w 263"/>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3" h="119">
                  <a:moveTo>
                    <a:pt x="3" y="0"/>
                  </a:moveTo>
                  <a:lnTo>
                    <a:pt x="0" y="78"/>
                  </a:lnTo>
                  <a:lnTo>
                    <a:pt x="59" y="80"/>
                  </a:lnTo>
                  <a:lnTo>
                    <a:pt x="58" y="118"/>
                  </a:lnTo>
                  <a:lnTo>
                    <a:pt x="138" y="117"/>
                  </a:lnTo>
                  <a:lnTo>
                    <a:pt x="210" y="116"/>
                  </a:lnTo>
                  <a:lnTo>
                    <a:pt x="262" y="117"/>
                  </a:lnTo>
                  <a:lnTo>
                    <a:pt x="246" y="84"/>
                  </a:lnTo>
                  <a:lnTo>
                    <a:pt x="234" y="53"/>
                  </a:lnTo>
                  <a:lnTo>
                    <a:pt x="222" y="21"/>
                  </a:lnTo>
                  <a:lnTo>
                    <a:pt x="192" y="1"/>
                  </a:lnTo>
                  <a:lnTo>
                    <a:pt x="179" y="12"/>
                  </a:lnTo>
                  <a:lnTo>
                    <a:pt x="162" y="4"/>
                  </a:lnTo>
                  <a:lnTo>
                    <a:pt x="91" y="2"/>
                  </a:lnTo>
                  <a:lnTo>
                    <a:pt x="3" y="0"/>
                  </a:lnTo>
                </a:path>
              </a:pathLst>
            </a:custGeom>
            <a:solidFill>
              <a:srgbClr val="E5405D"/>
            </a:solidFill>
            <a:ln w="12700" cap="rnd">
              <a:solidFill>
                <a:srgbClr val="000000"/>
              </a:solidFill>
              <a:round/>
              <a:headEnd/>
              <a:tailEnd/>
            </a:ln>
          </p:spPr>
          <p:txBody>
            <a:bodyPr/>
            <a:lstStyle/>
            <a:p>
              <a:pPr algn="ctr"/>
              <a:endParaRPr lang="en-US" b="1"/>
            </a:p>
          </p:txBody>
        </p:sp>
        <p:sp>
          <p:nvSpPr>
            <p:cNvPr id="52251" name="Freeform 192"/>
            <p:cNvSpPr>
              <a:spLocks/>
            </p:cNvSpPr>
            <p:nvPr/>
          </p:nvSpPr>
          <p:spPr bwMode="auto">
            <a:xfrm>
              <a:off x="881" y="3296"/>
              <a:ext cx="232" cy="119"/>
            </a:xfrm>
            <a:custGeom>
              <a:avLst/>
              <a:gdLst>
                <a:gd name="T0" fmla="*/ 2 w 232"/>
                <a:gd name="T1" fmla="*/ 1 h 119"/>
                <a:gd name="T2" fmla="*/ 2 w 232"/>
                <a:gd name="T3" fmla="*/ 69 h 119"/>
                <a:gd name="T4" fmla="*/ 0 w 232"/>
                <a:gd name="T5" fmla="*/ 117 h 119"/>
                <a:gd name="T6" fmla="*/ 231 w 232"/>
                <a:gd name="T7" fmla="*/ 118 h 119"/>
                <a:gd name="T8" fmla="*/ 226 w 232"/>
                <a:gd name="T9" fmla="*/ 56 h 119"/>
                <a:gd name="T10" fmla="*/ 226 w 232"/>
                <a:gd name="T11" fmla="*/ 33 h 119"/>
                <a:gd name="T12" fmla="*/ 208 w 232"/>
                <a:gd name="T13" fmla="*/ 19 h 119"/>
                <a:gd name="T14" fmla="*/ 214 w 232"/>
                <a:gd name="T15" fmla="*/ 7 h 119"/>
                <a:gd name="T16" fmla="*/ 206 w 232"/>
                <a:gd name="T17" fmla="*/ 0 h 119"/>
                <a:gd name="T18" fmla="*/ 101 w 232"/>
                <a:gd name="T19" fmla="*/ 1 h 119"/>
                <a:gd name="T20" fmla="*/ 2 w 232"/>
                <a:gd name="T21" fmla="*/ 1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2"/>
                <a:gd name="T34" fmla="*/ 0 h 119"/>
                <a:gd name="T35" fmla="*/ 232 w 232"/>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2" h="119">
                  <a:moveTo>
                    <a:pt x="2" y="1"/>
                  </a:moveTo>
                  <a:lnTo>
                    <a:pt x="2" y="69"/>
                  </a:lnTo>
                  <a:lnTo>
                    <a:pt x="0" y="117"/>
                  </a:lnTo>
                  <a:lnTo>
                    <a:pt x="231" y="118"/>
                  </a:lnTo>
                  <a:lnTo>
                    <a:pt x="226" y="56"/>
                  </a:lnTo>
                  <a:lnTo>
                    <a:pt x="226" y="33"/>
                  </a:lnTo>
                  <a:lnTo>
                    <a:pt x="208" y="19"/>
                  </a:lnTo>
                  <a:lnTo>
                    <a:pt x="214" y="7"/>
                  </a:lnTo>
                  <a:lnTo>
                    <a:pt x="206" y="0"/>
                  </a:lnTo>
                  <a:lnTo>
                    <a:pt x="101" y="1"/>
                  </a:lnTo>
                  <a:lnTo>
                    <a:pt x="2" y="1"/>
                  </a:lnTo>
                </a:path>
              </a:pathLst>
            </a:custGeom>
            <a:solidFill>
              <a:srgbClr val="E5405D"/>
            </a:solidFill>
            <a:ln w="12700" cap="rnd">
              <a:solidFill>
                <a:srgbClr val="000000"/>
              </a:solidFill>
              <a:round/>
              <a:headEnd/>
              <a:tailEnd/>
            </a:ln>
          </p:spPr>
          <p:txBody>
            <a:bodyPr/>
            <a:lstStyle/>
            <a:p>
              <a:pPr algn="ctr"/>
              <a:endParaRPr lang="en-US" b="1"/>
            </a:p>
          </p:txBody>
        </p:sp>
        <p:sp>
          <p:nvSpPr>
            <p:cNvPr id="52252" name="Freeform 193"/>
            <p:cNvSpPr>
              <a:spLocks/>
            </p:cNvSpPr>
            <p:nvPr/>
          </p:nvSpPr>
          <p:spPr bwMode="auto">
            <a:xfrm>
              <a:off x="850" y="3411"/>
              <a:ext cx="270" cy="130"/>
            </a:xfrm>
            <a:custGeom>
              <a:avLst/>
              <a:gdLst>
                <a:gd name="T0" fmla="*/ 2 w 270"/>
                <a:gd name="T1" fmla="*/ 0 h 130"/>
                <a:gd name="T2" fmla="*/ 0 w 270"/>
                <a:gd name="T3" fmla="*/ 23 h 130"/>
                <a:gd name="T4" fmla="*/ 96 w 270"/>
                <a:gd name="T5" fmla="*/ 26 h 130"/>
                <a:gd name="T6" fmla="*/ 96 w 270"/>
                <a:gd name="T7" fmla="*/ 100 h 130"/>
                <a:gd name="T8" fmla="*/ 145 w 270"/>
                <a:gd name="T9" fmla="*/ 120 h 130"/>
                <a:gd name="T10" fmla="*/ 159 w 270"/>
                <a:gd name="T11" fmla="*/ 113 h 130"/>
                <a:gd name="T12" fmla="*/ 190 w 270"/>
                <a:gd name="T13" fmla="*/ 129 h 130"/>
                <a:gd name="T14" fmla="*/ 210 w 270"/>
                <a:gd name="T15" fmla="*/ 128 h 130"/>
                <a:gd name="T16" fmla="*/ 247 w 270"/>
                <a:gd name="T17" fmla="*/ 113 h 130"/>
                <a:gd name="T18" fmla="*/ 269 w 270"/>
                <a:gd name="T19" fmla="*/ 128 h 130"/>
                <a:gd name="T20" fmla="*/ 269 w 270"/>
                <a:gd name="T21" fmla="*/ 48 h 130"/>
                <a:gd name="T22" fmla="*/ 262 w 270"/>
                <a:gd name="T23" fmla="*/ 2 h 130"/>
                <a:gd name="T24" fmla="*/ 2 w 270"/>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130"/>
                <a:gd name="T41" fmla="*/ 270 w 270"/>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130">
                  <a:moveTo>
                    <a:pt x="2" y="0"/>
                  </a:moveTo>
                  <a:lnTo>
                    <a:pt x="0" y="23"/>
                  </a:lnTo>
                  <a:lnTo>
                    <a:pt x="96" y="26"/>
                  </a:lnTo>
                  <a:lnTo>
                    <a:pt x="96" y="100"/>
                  </a:lnTo>
                  <a:lnTo>
                    <a:pt x="145" y="120"/>
                  </a:lnTo>
                  <a:lnTo>
                    <a:pt x="159" y="113"/>
                  </a:lnTo>
                  <a:lnTo>
                    <a:pt x="190" y="129"/>
                  </a:lnTo>
                  <a:lnTo>
                    <a:pt x="210" y="128"/>
                  </a:lnTo>
                  <a:lnTo>
                    <a:pt x="247" y="113"/>
                  </a:lnTo>
                  <a:lnTo>
                    <a:pt x="269" y="128"/>
                  </a:lnTo>
                  <a:lnTo>
                    <a:pt x="269" y="48"/>
                  </a:lnTo>
                  <a:lnTo>
                    <a:pt x="262" y="2"/>
                  </a:lnTo>
                  <a:lnTo>
                    <a:pt x="2" y="0"/>
                  </a:lnTo>
                </a:path>
              </a:pathLst>
            </a:custGeom>
            <a:solidFill>
              <a:srgbClr val="F6BF69"/>
            </a:solidFill>
            <a:ln w="12700" cap="rnd">
              <a:solidFill>
                <a:srgbClr val="000000"/>
              </a:solidFill>
              <a:round/>
              <a:headEnd/>
              <a:tailEnd/>
            </a:ln>
          </p:spPr>
          <p:txBody>
            <a:bodyPr/>
            <a:lstStyle/>
            <a:p>
              <a:pPr algn="ctr"/>
              <a:endParaRPr lang="en-US" b="1"/>
            </a:p>
          </p:txBody>
        </p:sp>
        <p:sp>
          <p:nvSpPr>
            <p:cNvPr id="52253" name="Freeform 194"/>
            <p:cNvSpPr>
              <a:spLocks/>
            </p:cNvSpPr>
            <p:nvPr/>
          </p:nvSpPr>
          <p:spPr bwMode="auto">
            <a:xfrm>
              <a:off x="1114" y="3417"/>
              <a:ext cx="152" cy="142"/>
            </a:xfrm>
            <a:custGeom>
              <a:avLst/>
              <a:gdLst>
                <a:gd name="T0" fmla="*/ 0 w 152"/>
                <a:gd name="T1" fmla="*/ 13 h 142"/>
                <a:gd name="T2" fmla="*/ 60 w 152"/>
                <a:gd name="T3" fmla="*/ 6 h 142"/>
                <a:gd name="T4" fmla="*/ 133 w 152"/>
                <a:gd name="T5" fmla="*/ 0 h 142"/>
                <a:gd name="T6" fmla="*/ 129 w 152"/>
                <a:gd name="T7" fmla="*/ 19 h 142"/>
                <a:gd name="T8" fmla="*/ 145 w 152"/>
                <a:gd name="T9" fmla="*/ 15 h 142"/>
                <a:gd name="T10" fmla="*/ 151 w 152"/>
                <a:gd name="T11" fmla="*/ 27 h 142"/>
                <a:gd name="T12" fmla="*/ 134 w 152"/>
                <a:gd name="T13" fmla="*/ 38 h 142"/>
                <a:gd name="T14" fmla="*/ 138 w 152"/>
                <a:gd name="T15" fmla="*/ 58 h 142"/>
                <a:gd name="T16" fmla="*/ 121 w 152"/>
                <a:gd name="T17" fmla="*/ 90 h 142"/>
                <a:gd name="T18" fmla="*/ 108 w 152"/>
                <a:gd name="T19" fmla="*/ 111 h 142"/>
                <a:gd name="T20" fmla="*/ 115 w 152"/>
                <a:gd name="T21" fmla="*/ 136 h 142"/>
                <a:gd name="T22" fmla="*/ 22 w 152"/>
                <a:gd name="T23" fmla="*/ 141 h 142"/>
                <a:gd name="T24" fmla="*/ 21 w 152"/>
                <a:gd name="T25" fmla="*/ 125 h 142"/>
                <a:gd name="T26" fmla="*/ 3 w 152"/>
                <a:gd name="T27" fmla="*/ 122 h 142"/>
                <a:gd name="T28" fmla="*/ 3 w 152"/>
                <a:gd name="T29" fmla="*/ 38 h 142"/>
                <a:gd name="T30" fmla="*/ 0 w 152"/>
                <a:gd name="T31" fmla="*/ 13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42"/>
                <a:gd name="T50" fmla="*/ 152 w 152"/>
                <a:gd name="T51" fmla="*/ 142 h 1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42">
                  <a:moveTo>
                    <a:pt x="0" y="13"/>
                  </a:moveTo>
                  <a:lnTo>
                    <a:pt x="60" y="6"/>
                  </a:lnTo>
                  <a:lnTo>
                    <a:pt x="133" y="0"/>
                  </a:lnTo>
                  <a:lnTo>
                    <a:pt x="129" y="19"/>
                  </a:lnTo>
                  <a:lnTo>
                    <a:pt x="145" y="15"/>
                  </a:lnTo>
                  <a:lnTo>
                    <a:pt x="151" y="27"/>
                  </a:lnTo>
                  <a:lnTo>
                    <a:pt x="134" y="38"/>
                  </a:lnTo>
                  <a:lnTo>
                    <a:pt x="138" y="58"/>
                  </a:lnTo>
                  <a:lnTo>
                    <a:pt x="121" y="90"/>
                  </a:lnTo>
                  <a:lnTo>
                    <a:pt x="108" y="111"/>
                  </a:lnTo>
                  <a:lnTo>
                    <a:pt x="115" y="136"/>
                  </a:lnTo>
                  <a:lnTo>
                    <a:pt x="22" y="141"/>
                  </a:lnTo>
                  <a:lnTo>
                    <a:pt x="21" y="125"/>
                  </a:lnTo>
                  <a:lnTo>
                    <a:pt x="3" y="122"/>
                  </a:lnTo>
                  <a:lnTo>
                    <a:pt x="3" y="38"/>
                  </a:lnTo>
                  <a:lnTo>
                    <a:pt x="0" y="13"/>
                  </a:lnTo>
                </a:path>
              </a:pathLst>
            </a:custGeom>
            <a:solidFill>
              <a:srgbClr val="F6BF69"/>
            </a:solidFill>
            <a:ln w="12700" cap="rnd">
              <a:solidFill>
                <a:srgbClr val="000000"/>
              </a:solidFill>
              <a:round/>
              <a:headEnd/>
              <a:tailEnd/>
            </a:ln>
          </p:spPr>
          <p:txBody>
            <a:bodyPr/>
            <a:lstStyle/>
            <a:p>
              <a:pPr algn="ctr"/>
              <a:endParaRPr lang="en-US" b="1"/>
            </a:p>
          </p:txBody>
        </p:sp>
        <p:sp>
          <p:nvSpPr>
            <p:cNvPr id="52254" name="Freeform 195"/>
            <p:cNvSpPr>
              <a:spLocks/>
            </p:cNvSpPr>
            <p:nvPr/>
          </p:nvSpPr>
          <p:spPr bwMode="auto">
            <a:xfrm>
              <a:off x="1136" y="3553"/>
              <a:ext cx="185" cy="148"/>
            </a:xfrm>
            <a:custGeom>
              <a:avLst/>
              <a:gdLst>
                <a:gd name="T0" fmla="*/ 0 w 185"/>
                <a:gd name="T1" fmla="*/ 3 h 148"/>
                <a:gd name="T2" fmla="*/ 92 w 185"/>
                <a:gd name="T3" fmla="*/ 0 h 148"/>
                <a:gd name="T4" fmla="*/ 108 w 185"/>
                <a:gd name="T5" fmla="*/ 30 h 148"/>
                <a:gd name="T6" fmla="*/ 94 w 185"/>
                <a:gd name="T7" fmla="*/ 66 h 148"/>
                <a:gd name="T8" fmla="*/ 90 w 185"/>
                <a:gd name="T9" fmla="*/ 82 h 148"/>
                <a:gd name="T10" fmla="*/ 151 w 185"/>
                <a:gd name="T11" fmla="*/ 75 h 148"/>
                <a:gd name="T12" fmla="*/ 155 w 185"/>
                <a:gd name="T13" fmla="*/ 99 h 148"/>
                <a:gd name="T14" fmla="*/ 137 w 185"/>
                <a:gd name="T15" fmla="*/ 97 h 148"/>
                <a:gd name="T16" fmla="*/ 128 w 185"/>
                <a:gd name="T17" fmla="*/ 107 h 148"/>
                <a:gd name="T18" fmla="*/ 138 w 185"/>
                <a:gd name="T19" fmla="*/ 113 h 148"/>
                <a:gd name="T20" fmla="*/ 155 w 185"/>
                <a:gd name="T21" fmla="*/ 106 h 148"/>
                <a:gd name="T22" fmla="*/ 155 w 185"/>
                <a:gd name="T23" fmla="*/ 117 h 148"/>
                <a:gd name="T24" fmla="*/ 165 w 185"/>
                <a:gd name="T25" fmla="*/ 107 h 148"/>
                <a:gd name="T26" fmla="*/ 172 w 185"/>
                <a:gd name="T27" fmla="*/ 107 h 148"/>
                <a:gd name="T28" fmla="*/ 164 w 185"/>
                <a:gd name="T29" fmla="*/ 127 h 148"/>
                <a:gd name="T30" fmla="*/ 180 w 185"/>
                <a:gd name="T31" fmla="*/ 130 h 148"/>
                <a:gd name="T32" fmla="*/ 184 w 185"/>
                <a:gd name="T33" fmla="*/ 141 h 148"/>
                <a:gd name="T34" fmla="*/ 177 w 185"/>
                <a:gd name="T35" fmla="*/ 144 h 148"/>
                <a:gd name="T36" fmla="*/ 168 w 185"/>
                <a:gd name="T37" fmla="*/ 137 h 148"/>
                <a:gd name="T38" fmla="*/ 150 w 185"/>
                <a:gd name="T39" fmla="*/ 132 h 148"/>
                <a:gd name="T40" fmla="*/ 154 w 185"/>
                <a:gd name="T41" fmla="*/ 145 h 148"/>
                <a:gd name="T42" fmla="*/ 145 w 185"/>
                <a:gd name="T43" fmla="*/ 147 h 148"/>
                <a:gd name="T44" fmla="*/ 137 w 185"/>
                <a:gd name="T45" fmla="*/ 135 h 148"/>
                <a:gd name="T46" fmla="*/ 133 w 185"/>
                <a:gd name="T47" fmla="*/ 143 h 148"/>
                <a:gd name="T48" fmla="*/ 106 w 185"/>
                <a:gd name="T49" fmla="*/ 143 h 148"/>
                <a:gd name="T50" fmla="*/ 106 w 185"/>
                <a:gd name="T51" fmla="*/ 135 h 148"/>
                <a:gd name="T52" fmla="*/ 96 w 185"/>
                <a:gd name="T53" fmla="*/ 127 h 148"/>
                <a:gd name="T54" fmla="*/ 76 w 185"/>
                <a:gd name="T55" fmla="*/ 126 h 148"/>
                <a:gd name="T56" fmla="*/ 93 w 185"/>
                <a:gd name="T57" fmla="*/ 135 h 148"/>
                <a:gd name="T58" fmla="*/ 69 w 185"/>
                <a:gd name="T59" fmla="*/ 140 h 148"/>
                <a:gd name="T60" fmla="*/ 32 w 185"/>
                <a:gd name="T61" fmla="*/ 134 h 148"/>
                <a:gd name="T62" fmla="*/ 18 w 185"/>
                <a:gd name="T63" fmla="*/ 135 h 148"/>
                <a:gd name="T64" fmla="*/ 23 w 185"/>
                <a:gd name="T65" fmla="*/ 86 h 148"/>
                <a:gd name="T66" fmla="*/ 1 w 185"/>
                <a:gd name="T67" fmla="*/ 47 h 148"/>
                <a:gd name="T68" fmla="*/ 0 w 185"/>
                <a:gd name="T69" fmla="*/ 3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
                <a:gd name="T106" fmla="*/ 0 h 148"/>
                <a:gd name="T107" fmla="*/ 185 w 185"/>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 h="148">
                  <a:moveTo>
                    <a:pt x="0" y="3"/>
                  </a:moveTo>
                  <a:lnTo>
                    <a:pt x="92" y="0"/>
                  </a:lnTo>
                  <a:lnTo>
                    <a:pt x="108" y="30"/>
                  </a:lnTo>
                  <a:lnTo>
                    <a:pt x="94" y="66"/>
                  </a:lnTo>
                  <a:lnTo>
                    <a:pt x="90" y="82"/>
                  </a:lnTo>
                  <a:lnTo>
                    <a:pt x="151" y="75"/>
                  </a:lnTo>
                  <a:lnTo>
                    <a:pt x="155" y="99"/>
                  </a:lnTo>
                  <a:lnTo>
                    <a:pt x="137" y="97"/>
                  </a:lnTo>
                  <a:lnTo>
                    <a:pt x="128" y="107"/>
                  </a:lnTo>
                  <a:lnTo>
                    <a:pt x="138" y="113"/>
                  </a:lnTo>
                  <a:lnTo>
                    <a:pt x="155" y="106"/>
                  </a:lnTo>
                  <a:lnTo>
                    <a:pt x="155" y="117"/>
                  </a:lnTo>
                  <a:lnTo>
                    <a:pt x="165" y="107"/>
                  </a:lnTo>
                  <a:lnTo>
                    <a:pt x="172" y="107"/>
                  </a:lnTo>
                  <a:lnTo>
                    <a:pt x="164" y="127"/>
                  </a:lnTo>
                  <a:lnTo>
                    <a:pt x="180" y="130"/>
                  </a:lnTo>
                  <a:lnTo>
                    <a:pt x="184" y="141"/>
                  </a:lnTo>
                  <a:lnTo>
                    <a:pt x="177" y="144"/>
                  </a:lnTo>
                  <a:lnTo>
                    <a:pt x="168" y="137"/>
                  </a:lnTo>
                  <a:lnTo>
                    <a:pt x="150" y="132"/>
                  </a:lnTo>
                  <a:lnTo>
                    <a:pt x="154" y="145"/>
                  </a:lnTo>
                  <a:lnTo>
                    <a:pt x="145" y="147"/>
                  </a:lnTo>
                  <a:lnTo>
                    <a:pt x="137" y="135"/>
                  </a:lnTo>
                  <a:lnTo>
                    <a:pt x="133" y="143"/>
                  </a:lnTo>
                  <a:lnTo>
                    <a:pt x="106" y="143"/>
                  </a:lnTo>
                  <a:lnTo>
                    <a:pt x="106" y="135"/>
                  </a:lnTo>
                  <a:lnTo>
                    <a:pt x="96" y="127"/>
                  </a:lnTo>
                  <a:lnTo>
                    <a:pt x="76" y="126"/>
                  </a:lnTo>
                  <a:lnTo>
                    <a:pt x="93" y="135"/>
                  </a:lnTo>
                  <a:lnTo>
                    <a:pt x="69" y="140"/>
                  </a:lnTo>
                  <a:lnTo>
                    <a:pt x="32" y="134"/>
                  </a:lnTo>
                  <a:lnTo>
                    <a:pt x="18" y="135"/>
                  </a:lnTo>
                  <a:lnTo>
                    <a:pt x="23" y="86"/>
                  </a:lnTo>
                  <a:lnTo>
                    <a:pt x="1" y="47"/>
                  </a:lnTo>
                  <a:lnTo>
                    <a:pt x="0" y="3"/>
                  </a:lnTo>
                </a:path>
              </a:pathLst>
            </a:custGeom>
            <a:solidFill>
              <a:srgbClr val="F6BF69"/>
            </a:solidFill>
            <a:ln w="12700" cap="rnd">
              <a:solidFill>
                <a:srgbClr val="000000"/>
              </a:solidFill>
              <a:round/>
              <a:headEnd/>
              <a:tailEnd/>
            </a:ln>
          </p:spPr>
          <p:txBody>
            <a:bodyPr/>
            <a:lstStyle/>
            <a:p>
              <a:pPr algn="ctr"/>
              <a:endParaRPr lang="en-US" b="1"/>
            </a:p>
          </p:txBody>
        </p:sp>
        <p:sp>
          <p:nvSpPr>
            <p:cNvPr id="52255" name="Freeform 196"/>
            <p:cNvSpPr>
              <a:spLocks/>
            </p:cNvSpPr>
            <p:nvPr/>
          </p:nvSpPr>
          <p:spPr bwMode="auto">
            <a:xfrm>
              <a:off x="1009" y="2929"/>
              <a:ext cx="207" cy="232"/>
            </a:xfrm>
            <a:custGeom>
              <a:avLst/>
              <a:gdLst>
                <a:gd name="T0" fmla="*/ 0 w 207"/>
                <a:gd name="T1" fmla="*/ 18 h 232"/>
                <a:gd name="T2" fmla="*/ 54 w 207"/>
                <a:gd name="T3" fmla="*/ 18 h 232"/>
                <a:gd name="T4" fmla="*/ 53 w 207"/>
                <a:gd name="T5" fmla="*/ 0 h 232"/>
                <a:gd name="T6" fmla="*/ 65 w 207"/>
                <a:gd name="T7" fmla="*/ 5 h 232"/>
                <a:gd name="T8" fmla="*/ 68 w 207"/>
                <a:gd name="T9" fmla="*/ 19 h 232"/>
                <a:gd name="T10" fmla="*/ 93 w 207"/>
                <a:gd name="T11" fmla="*/ 34 h 232"/>
                <a:gd name="T12" fmla="*/ 101 w 207"/>
                <a:gd name="T13" fmla="*/ 27 h 232"/>
                <a:gd name="T14" fmla="*/ 117 w 207"/>
                <a:gd name="T15" fmla="*/ 27 h 232"/>
                <a:gd name="T16" fmla="*/ 128 w 207"/>
                <a:gd name="T17" fmla="*/ 41 h 232"/>
                <a:gd name="T18" fmla="*/ 136 w 207"/>
                <a:gd name="T19" fmla="*/ 36 h 232"/>
                <a:gd name="T20" fmla="*/ 159 w 207"/>
                <a:gd name="T21" fmla="*/ 41 h 232"/>
                <a:gd name="T22" fmla="*/ 167 w 207"/>
                <a:gd name="T23" fmla="*/ 31 h 232"/>
                <a:gd name="T24" fmla="*/ 181 w 207"/>
                <a:gd name="T25" fmla="*/ 39 h 232"/>
                <a:gd name="T26" fmla="*/ 206 w 207"/>
                <a:gd name="T27" fmla="*/ 38 h 232"/>
                <a:gd name="T28" fmla="*/ 165 w 207"/>
                <a:gd name="T29" fmla="*/ 67 h 232"/>
                <a:gd name="T30" fmla="*/ 145 w 207"/>
                <a:gd name="T31" fmla="*/ 92 h 232"/>
                <a:gd name="T32" fmla="*/ 149 w 207"/>
                <a:gd name="T33" fmla="*/ 128 h 232"/>
                <a:gd name="T34" fmla="*/ 135 w 207"/>
                <a:gd name="T35" fmla="*/ 144 h 232"/>
                <a:gd name="T36" fmla="*/ 140 w 207"/>
                <a:gd name="T37" fmla="*/ 154 h 232"/>
                <a:gd name="T38" fmla="*/ 140 w 207"/>
                <a:gd name="T39" fmla="*/ 181 h 232"/>
                <a:gd name="T40" fmla="*/ 154 w 207"/>
                <a:gd name="T41" fmla="*/ 181 h 232"/>
                <a:gd name="T42" fmla="*/ 175 w 207"/>
                <a:gd name="T43" fmla="*/ 201 h 232"/>
                <a:gd name="T44" fmla="*/ 183 w 207"/>
                <a:gd name="T45" fmla="*/ 224 h 232"/>
                <a:gd name="T46" fmla="*/ 38 w 207"/>
                <a:gd name="T47" fmla="*/ 231 h 232"/>
                <a:gd name="T48" fmla="*/ 38 w 207"/>
                <a:gd name="T49" fmla="*/ 167 h 232"/>
                <a:gd name="T50" fmla="*/ 25 w 207"/>
                <a:gd name="T51" fmla="*/ 153 h 232"/>
                <a:gd name="T52" fmla="*/ 30 w 207"/>
                <a:gd name="T53" fmla="*/ 136 h 232"/>
                <a:gd name="T54" fmla="*/ 34 w 207"/>
                <a:gd name="T55" fmla="*/ 127 h 232"/>
                <a:gd name="T56" fmla="*/ 25 w 207"/>
                <a:gd name="T57" fmla="*/ 82 h 232"/>
                <a:gd name="T58" fmla="*/ 13 w 207"/>
                <a:gd name="T59" fmla="*/ 53 h 232"/>
                <a:gd name="T60" fmla="*/ 0 w 207"/>
                <a:gd name="T61" fmla="*/ 18 h 2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232"/>
                <a:gd name="T95" fmla="*/ 207 w 207"/>
                <a:gd name="T96" fmla="*/ 232 h 2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232">
                  <a:moveTo>
                    <a:pt x="0" y="18"/>
                  </a:moveTo>
                  <a:lnTo>
                    <a:pt x="54" y="18"/>
                  </a:lnTo>
                  <a:lnTo>
                    <a:pt x="53" y="0"/>
                  </a:lnTo>
                  <a:lnTo>
                    <a:pt x="65" y="5"/>
                  </a:lnTo>
                  <a:lnTo>
                    <a:pt x="68" y="19"/>
                  </a:lnTo>
                  <a:lnTo>
                    <a:pt x="93" y="34"/>
                  </a:lnTo>
                  <a:lnTo>
                    <a:pt x="101" y="27"/>
                  </a:lnTo>
                  <a:lnTo>
                    <a:pt x="117" y="27"/>
                  </a:lnTo>
                  <a:lnTo>
                    <a:pt x="128" y="41"/>
                  </a:lnTo>
                  <a:lnTo>
                    <a:pt x="136" y="36"/>
                  </a:lnTo>
                  <a:lnTo>
                    <a:pt x="159" y="41"/>
                  </a:lnTo>
                  <a:lnTo>
                    <a:pt x="167" y="31"/>
                  </a:lnTo>
                  <a:lnTo>
                    <a:pt x="181" y="39"/>
                  </a:lnTo>
                  <a:lnTo>
                    <a:pt x="206" y="38"/>
                  </a:lnTo>
                  <a:lnTo>
                    <a:pt x="165" y="67"/>
                  </a:lnTo>
                  <a:lnTo>
                    <a:pt x="145" y="92"/>
                  </a:lnTo>
                  <a:lnTo>
                    <a:pt x="149" y="128"/>
                  </a:lnTo>
                  <a:lnTo>
                    <a:pt x="135" y="144"/>
                  </a:lnTo>
                  <a:lnTo>
                    <a:pt x="140" y="154"/>
                  </a:lnTo>
                  <a:lnTo>
                    <a:pt x="140" y="181"/>
                  </a:lnTo>
                  <a:lnTo>
                    <a:pt x="154" y="181"/>
                  </a:lnTo>
                  <a:lnTo>
                    <a:pt x="175" y="201"/>
                  </a:lnTo>
                  <a:lnTo>
                    <a:pt x="183" y="224"/>
                  </a:lnTo>
                  <a:lnTo>
                    <a:pt x="38" y="231"/>
                  </a:lnTo>
                  <a:lnTo>
                    <a:pt x="38" y="167"/>
                  </a:lnTo>
                  <a:lnTo>
                    <a:pt x="25" y="153"/>
                  </a:lnTo>
                  <a:lnTo>
                    <a:pt x="30" y="136"/>
                  </a:lnTo>
                  <a:lnTo>
                    <a:pt x="34" y="127"/>
                  </a:lnTo>
                  <a:lnTo>
                    <a:pt x="25" y="82"/>
                  </a:lnTo>
                  <a:lnTo>
                    <a:pt x="13" y="53"/>
                  </a:lnTo>
                  <a:lnTo>
                    <a:pt x="0" y="18"/>
                  </a:lnTo>
                </a:path>
              </a:pathLst>
            </a:custGeom>
            <a:solidFill>
              <a:srgbClr val="E5405D"/>
            </a:solidFill>
            <a:ln w="12700" cap="rnd">
              <a:solidFill>
                <a:srgbClr val="000000"/>
              </a:solidFill>
              <a:round/>
              <a:headEnd/>
              <a:tailEnd/>
            </a:ln>
          </p:spPr>
          <p:txBody>
            <a:bodyPr/>
            <a:lstStyle/>
            <a:p>
              <a:pPr algn="ctr"/>
              <a:endParaRPr lang="en-US" b="1"/>
            </a:p>
          </p:txBody>
        </p:sp>
        <p:sp>
          <p:nvSpPr>
            <p:cNvPr id="52256" name="Freeform 197"/>
            <p:cNvSpPr>
              <a:spLocks/>
            </p:cNvSpPr>
            <p:nvPr/>
          </p:nvSpPr>
          <p:spPr bwMode="auto">
            <a:xfrm>
              <a:off x="1143" y="3009"/>
              <a:ext cx="157" cy="184"/>
            </a:xfrm>
            <a:custGeom>
              <a:avLst/>
              <a:gdLst>
                <a:gd name="T0" fmla="*/ 11 w 157"/>
                <a:gd name="T1" fmla="*/ 12 h 184"/>
                <a:gd name="T2" fmla="*/ 23 w 157"/>
                <a:gd name="T3" fmla="*/ 11 h 184"/>
                <a:gd name="T4" fmla="*/ 34 w 157"/>
                <a:gd name="T5" fmla="*/ 11 h 184"/>
                <a:gd name="T6" fmla="*/ 40 w 157"/>
                <a:gd name="T7" fmla="*/ 0 h 184"/>
                <a:gd name="T8" fmla="*/ 45 w 157"/>
                <a:gd name="T9" fmla="*/ 14 h 184"/>
                <a:gd name="T10" fmla="*/ 62 w 157"/>
                <a:gd name="T11" fmla="*/ 14 h 184"/>
                <a:gd name="T12" fmla="*/ 71 w 157"/>
                <a:gd name="T13" fmla="*/ 26 h 184"/>
                <a:gd name="T14" fmla="*/ 89 w 157"/>
                <a:gd name="T15" fmla="*/ 23 h 184"/>
                <a:gd name="T16" fmla="*/ 100 w 157"/>
                <a:gd name="T17" fmla="*/ 30 h 184"/>
                <a:gd name="T18" fmla="*/ 122 w 157"/>
                <a:gd name="T19" fmla="*/ 36 h 184"/>
                <a:gd name="T20" fmla="*/ 126 w 157"/>
                <a:gd name="T21" fmla="*/ 46 h 184"/>
                <a:gd name="T22" fmla="*/ 137 w 157"/>
                <a:gd name="T23" fmla="*/ 46 h 184"/>
                <a:gd name="T24" fmla="*/ 134 w 157"/>
                <a:gd name="T25" fmla="*/ 56 h 184"/>
                <a:gd name="T26" fmla="*/ 138 w 157"/>
                <a:gd name="T27" fmla="*/ 66 h 184"/>
                <a:gd name="T28" fmla="*/ 131 w 157"/>
                <a:gd name="T29" fmla="*/ 80 h 184"/>
                <a:gd name="T30" fmla="*/ 136 w 157"/>
                <a:gd name="T31" fmla="*/ 83 h 184"/>
                <a:gd name="T32" fmla="*/ 148 w 157"/>
                <a:gd name="T33" fmla="*/ 68 h 184"/>
                <a:gd name="T34" fmla="*/ 148 w 157"/>
                <a:gd name="T35" fmla="*/ 63 h 184"/>
                <a:gd name="T36" fmla="*/ 153 w 157"/>
                <a:gd name="T37" fmla="*/ 61 h 184"/>
                <a:gd name="T38" fmla="*/ 156 w 157"/>
                <a:gd name="T39" fmla="*/ 68 h 184"/>
                <a:gd name="T40" fmla="*/ 146 w 157"/>
                <a:gd name="T41" fmla="*/ 78 h 184"/>
                <a:gd name="T42" fmla="*/ 143 w 157"/>
                <a:gd name="T43" fmla="*/ 101 h 184"/>
                <a:gd name="T44" fmla="*/ 143 w 157"/>
                <a:gd name="T45" fmla="*/ 140 h 184"/>
                <a:gd name="T46" fmla="*/ 148 w 157"/>
                <a:gd name="T47" fmla="*/ 147 h 184"/>
                <a:gd name="T48" fmla="*/ 146 w 157"/>
                <a:gd name="T49" fmla="*/ 171 h 184"/>
                <a:gd name="T50" fmla="*/ 72 w 157"/>
                <a:gd name="T51" fmla="*/ 183 h 184"/>
                <a:gd name="T52" fmla="*/ 53 w 157"/>
                <a:gd name="T53" fmla="*/ 172 h 184"/>
                <a:gd name="T54" fmla="*/ 57 w 157"/>
                <a:gd name="T55" fmla="*/ 157 h 184"/>
                <a:gd name="T56" fmla="*/ 48 w 157"/>
                <a:gd name="T57" fmla="*/ 141 h 184"/>
                <a:gd name="T58" fmla="*/ 40 w 157"/>
                <a:gd name="T59" fmla="*/ 122 h 184"/>
                <a:gd name="T60" fmla="*/ 20 w 157"/>
                <a:gd name="T61" fmla="*/ 102 h 184"/>
                <a:gd name="T62" fmla="*/ 7 w 157"/>
                <a:gd name="T63" fmla="*/ 102 h 184"/>
                <a:gd name="T64" fmla="*/ 7 w 157"/>
                <a:gd name="T65" fmla="*/ 75 h 184"/>
                <a:gd name="T66" fmla="*/ 0 w 157"/>
                <a:gd name="T67" fmla="*/ 65 h 184"/>
                <a:gd name="T68" fmla="*/ 15 w 157"/>
                <a:gd name="T69" fmla="*/ 49 h 184"/>
                <a:gd name="T70" fmla="*/ 11 w 157"/>
                <a:gd name="T71" fmla="*/ 12 h 1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7"/>
                <a:gd name="T109" fmla="*/ 0 h 184"/>
                <a:gd name="T110" fmla="*/ 157 w 157"/>
                <a:gd name="T111" fmla="*/ 184 h 1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7" h="184">
                  <a:moveTo>
                    <a:pt x="11" y="12"/>
                  </a:moveTo>
                  <a:lnTo>
                    <a:pt x="23" y="11"/>
                  </a:lnTo>
                  <a:lnTo>
                    <a:pt x="34" y="11"/>
                  </a:lnTo>
                  <a:lnTo>
                    <a:pt x="40" y="0"/>
                  </a:lnTo>
                  <a:lnTo>
                    <a:pt x="45" y="14"/>
                  </a:lnTo>
                  <a:lnTo>
                    <a:pt x="62" y="14"/>
                  </a:lnTo>
                  <a:lnTo>
                    <a:pt x="71" y="26"/>
                  </a:lnTo>
                  <a:lnTo>
                    <a:pt x="89" y="23"/>
                  </a:lnTo>
                  <a:lnTo>
                    <a:pt x="100" y="30"/>
                  </a:lnTo>
                  <a:lnTo>
                    <a:pt x="122" y="36"/>
                  </a:lnTo>
                  <a:lnTo>
                    <a:pt x="126" y="46"/>
                  </a:lnTo>
                  <a:lnTo>
                    <a:pt x="137" y="46"/>
                  </a:lnTo>
                  <a:lnTo>
                    <a:pt x="134" y="56"/>
                  </a:lnTo>
                  <a:lnTo>
                    <a:pt x="138" y="66"/>
                  </a:lnTo>
                  <a:lnTo>
                    <a:pt x="131" y="80"/>
                  </a:lnTo>
                  <a:lnTo>
                    <a:pt x="136" y="83"/>
                  </a:lnTo>
                  <a:lnTo>
                    <a:pt x="148" y="68"/>
                  </a:lnTo>
                  <a:lnTo>
                    <a:pt x="148" y="63"/>
                  </a:lnTo>
                  <a:lnTo>
                    <a:pt x="153" y="61"/>
                  </a:lnTo>
                  <a:lnTo>
                    <a:pt x="156" y="68"/>
                  </a:lnTo>
                  <a:lnTo>
                    <a:pt x="146" y="78"/>
                  </a:lnTo>
                  <a:lnTo>
                    <a:pt x="143" y="101"/>
                  </a:lnTo>
                  <a:lnTo>
                    <a:pt x="143" y="140"/>
                  </a:lnTo>
                  <a:lnTo>
                    <a:pt x="148" y="147"/>
                  </a:lnTo>
                  <a:lnTo>
                    <a:pt x="146" y="171"/>
                  </a:lnTo>
                  <a:lnTo>
                    <a:pt x="72" y="183"/>
                  </a:lnTo>
                  <a:lnTo>
                    <a:pt x="53" y="172"/>
                  </a:lnTo>
                  <a:lnTo>
                    <a:pt x="57" y="157"/>
                  </a:lnTo>
                  <a:lnTo>
                    <a:pt x="48" y="141"/>
                  </a:lnTo>
                  <a:lnTo>
                    <a:pt x="40" y="122"/>
                  </a:lnTo>
                  <a:lnTo>
                    <a:pt x="20" y="102"/>
                  </a:lnTo>
                  <a:lnTo>
                    <a:pt x="7" y="102"/>
                  </a:lnTo>
                  <a:lnTo>
                    <a:pt x="7" y="75"/>
                  </a:lnTo>
                  <a:lnTo>
                    <a:pt x="0" y="65"/>
                  </a:lnTo>
                  <a:lnTo>
                    <a:pt x="15" y="49"/>
                  </a:lnTo>
                  <a:lnTo>
                    <a:pt x="11" y="12"/>
                  </a:lnTo>
                </a:path>
              </a:pathLst>
            </a:custGeom>
            <a:solidFill>
              <a:srgbClr val="A3F25F"/>
            </a:solidFill>
            <a:ln w="12700" cap="rnd">
              <a:solidFill>
                <a:srgbClr val="000000"/>
              </a:solidFill>
              <a:round/>
              <a:headEnd/>
              <a:tailEnd/>
            </a:ln>
          </p:spPr>
          <p:txBody>
            <a:bodyPr/>
            <a:lstStyle/>
            <a:p>
              <a:pPr algn="ctr"/>
              <a:endParaRPr lang="en-US" b="1"/>
            </a:p>
          </p:txBody>
        </p:sp>
        <p:sp>
          <p:nvSpPr>
            <p:cNvPr id="52257" name="Freeform 198"/>
            <p:cNvSpPr>
              <a:spLocks/>
            </p:cNvSpPr>
            <p:nvPr/>
          </p:nvSpPr>
          <p:spPr bwMode="auto">
            <a:xfrm>
              <a:off x="1044" y="3154"/>
              <a:ext cx="182" cy="118"/>
            </a:xfrm>
            <a:custGeom>
              <a:avLst/>
              <a:gdLst>
                <a:gd name="T0" fmla="*/ 3 w 182"/>
                <a:gd name="T1" fmla="*/ 6 h 118"/>
                <a:gd name="T2" fmla="*/ 0 w 182"/>
                <a:gd name="T3" fmla="*/ 27 h 118"/>
                <a:gd name="T4" fmla="*/ 4 w 182"/>
                <a:gd name="T5" fmla="*/ 48 h 118"/>
                <a:gd name="T6" fmla="*/ 21 w 182"/>
                <a:gd name="T7" fmla="*/ 93 h 118"/>
                <a:gd name="T8" fmla="*/ 30 w 182"/>
                <a:gd name="T9" fmla="*/ 117 h 118"/>
                <a:gd name="T10" fmla="*/ 137 w 182"/>
                <a:gd name="T11" fmla="*/ 111 h 118"/>
                <a:gd name="T12" fmla="*/ 154 w 182"/>
                <a:gd name="T13" fmla="*/ 117 h 118"/>
                <a:gd name="T14" fmla="*/ 165 w 182"/>
                <a:gd name="T15" fmla="*/ 94 h 118"/>
                <a:gd name="T16" fmla="*/ 161 w 182"/>
                <a:gd name="T17" fmla="*/ 78 h 118"/>
                <a:gd name="T18" fmla="*/ 179 w 182"/>
                <a:gd name="T19" fmla="*/ 75 h 118"/>
                <a:gd name="T20" fmla="*/ 181 w 182"/>
                <a:gd name="T21" fmla="*/ 49 h 118"/>
                <a:gd name="T22" fmla="*/ 170 w 182"/>
                <a:gd name="T23" fmla="*/ 38 h 118"/>
                <a:gd name="T24" fmla="*/ 152 w 182"/>
                <a:gd name="T25" fmla="*/ 27 h 118"/>
                <a:gd name="T26" fmla="*/ 156 w 182"/>
                <a:gd name="T27" fmla="*/ 11 h 118"/>
                <a:gd name="T28" fmla="*/ 148 w 182"/>
                <a:gd name="T29" fmla="*/ 0 h 118"/>
                <a:gd name="T30" fmla="*/ 108 w 182"/>
                <a:gd name="T31" fmla="*/ 2 h 118"/>
                <a:gd name="T32" fmla="*/ 68 w 182"/>
                <a:gd name="T33" fmla="*/ 3 h 118"/>
                <a:gd name="T34" fmla="*/ 3 w 182"/>
                <a:gd name="T35" fmla="*/ 6 h 1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118"/>
                <a:gd name="T56" fmla="*/ 182 w 182"/>
                <a:gd name="T57" fmla="*/ 118 h 1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118">
                  <a:moveTo>
                    <a:pt x="3" y="6"/>
                  </a:moveTo>
                  <a:lnTo>
                    <a:pt x="0" y="27"/>
                  </a:lnTo>
                  <a:lnTo>
                    <a:pt x="4" y="48"/>
                  </a:lnTo>
                  <a:lnTo>
                    <a:pt x="21" y="93"/>
                  </a:lnTo>
                  <a:lnTo>
                    <a:pt x="30" y="117"/>
                  </a:lnTo>
                  <a:lnTo>
                    <a:pt x="137" y="111"/>
                  </a:lnTo>
                  <a:lnTo>
                    <a:pt x="154" y="117"/>
                  </a:lnTo>
                  <a:lnTo>
                    <a:pt x="165" y="94"/>
                  </a:lnTo>
                  <a:lnTo>
                    <a:pt x="161" y="78"/>
                  </a:lnTo>
                  <a:lnTo>
                    <a:pt x="179" y="75"/>
                  </a:lnTo>
                  <a:lnTo>
                    <a:pt x="181" y="49"/>
                  </a:lnTo>
                  <a:lnTo>
                    <a:pt x="170" y="38"/>
                  </a:lnTo>
                  <a:lnTo>
                    <a:pt x="152" y="27"/>
                  </a:lnTo>
                  <a:lnTo>
                    <a:pt x="156" y="11"/>
                  </a:lnTo>
                  <a:lnTo>
                    <a:pt x="148" y="0"/>
                  </a:lnTo>
                  <a:lnTo>
                    <a:pt x="108" y="2"/>
                  </a:lnTo>
                  <a:lnTo>
                    <a:pt x="68" y="3"/>
                  </a:lnTo>
                  <a:lnTo>
                    <a:pt x="3" y="6"/>
                  </a:lnTo>
                </a:path>
              </a:pathLst>
            </a:custGeom>
            <a:solidFill>
              <a:srgbClr val="E5405D"/>
            </a:solidFill>
            <a:ln w="12700" cap="rnd">
              <a:solidFill>
                <a:srgbClr val="000000"/>
              </a:solidFill>
              <a:round/>
              <a:headEnd/>
              <a:tailEnd/>
            </a:ln>
          </p:spPr>
          <p:txBody>
            <a:bodyPr/>
            <a:lstStyle/>
            <a:p>
              <a:pPr algn="ctr"/>
              <a:endParaRPr lang="en-US" b="1"/>
            </a:p>
          </p:txBody>
        </p:sp>
        <p:sp>
          <p:nvSpPr>
            <p:cNvPr id="52258" name="Freeform 199"/>
            <p:cNvSpPr>
              <a:spLocks/>
            </p:cNvSpPr>
            <p:nvPr/>
          </p:nvSpPr>
          <p:spPr bwMode="auto">
            <a:xfrm>
              <a:off x="1204" y="2983"/>
              <a:ext cx="169" cy="73"/>
            </a:xfrm>
            <a:custGeom>
              <a:avLst/>
              <a:gdLst>
                <a:gd name="T0" fmla="*/ 0 w 169"/>
                <a:gd name="T1" fmla="*/ 40 h 73"/>
                <a:gd name="T2" fmla="*/ 38 w 169"/>
                <a:gd name="T3" fmla="*/ 0 h 73"/>
                <a:gd name="T4" fmla="*/ 31 w 169"/>
                <a:gd name="T5" fmla="*/ 16 h 73"/>
                <a:gd name="T6" fmla="*/ 36 w 169"/>
                <a:gd name="T7" fmla="*/ 21 h 73"/>
                <a:gd name="T8" fmla="*/ 48 w 169"/>
                <a:gd name="T9" fmla="*/ 15 h 73"/>
                <a:gd name="T10" fmla="*/ 74 w 169"/>
                <a:gd name="T11" fmla="*/ 25 h 73"/>
                <a:gd name="T12" fmla="*/ 85 w 169"/>
                <a:gd name="T13" fmla="*/ 16 h 73"/>
                <a:gd name="T14" fmla="*/ 120 w 169"/>
                <a:gd name="T15" fmla="*/ 12 h 73"/>
                <a:gd name="T16" fmla="*/ 126 w 169"/>
                <a:gd name="T17" fmla="*/ 22 h 73"/>
                <a:gd name="T18" fmla="*/ 140 w 169"/>
                <a:gd name="T19" fmla="*/ 20 h 73"/>
                <a:gd name="T20" fmla="*/ 166 w 169"/>
                <a:gd name="T21" fmla="*/ 30 h 73"/>
                <a:gd name="T22" fmla="*/ 168 w 169"/>
                <a:gd name="T23" fmla="*/ 38 h 73"/>
                <a:gd name="T24" fmla="*/ 139 w 169"/>
                <a:gd name="T25" fmla="*/ 45 h 73"/>
                <a:gd name="T26" fmla="*/ 131 w 169"/>
                <a:gd name="T27" fmla="*/ 40 h 73"/>
                <a:gd name="T28" fmla="*/ 116 w 169"/>
                <a:gd name="T29" fmla="*/ 41 h 73"/>
                <a:gd name="T30" fmla="*/ 99 w 169"/>
                <a:gd name="T31" fmla="*/ 51 h 73"/>
                <a:gd name="T32" fmla="*/ 92 w 169"/>
                <a:gd name="T33" fmla="*/ 52 h 73"/>
                <a:gd name="T34" fmla="*/ 85 w 169"/>
                <a:gd name="T35" fmla="*/ 45 h 73"/>
                <a:gd name="T36" fmla="*/ 76 w 169"/>
                <a:gd name="T37" fmla="*/ 71 h 73"/>
                <a:gd name="T38" fmla="*/ 65 w 169"/>
                <a:gd name="T39" fmla="*/ 72 h 73"/>
                <a:gd name="T40" fmla="*/ 61 w 169"/>
                <a:gd name="T41" fmla="*/ 61 h 73"/>
                <a:gd name="T42" fmla="*/ 38 w 169"/>
                <a:gd name="T43" fmla="*/ 56 h 73"/>
                <a:gd name="T44" fmla="*/ 28 w 169"/>
                <a:gd name="T45" fmla="*/ 49 h 73"/>
                <a:gd name="T46" fmla="*/ 9 w 169"/>
                <a:gd name="T47" fmla="*/ 51 h 73"/>
                <a:gd name="T48" fmla="*/ 0 w 169"/>
                <a:gd name="T49" fmla="*/ 4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73"/>
                <a:gd name="T77" fmla="*/ 169 w 169"/>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73">
                  <a:moveTo>
                    <a:pt x="0" y="40"/>
                  </a:moveTo>
                  <a:lnTo>
                    <a:pt x="38" y="0"/>
                  </a:lnTo>
                  <a:lnTo>
                    <a:pt x="31" y="16"/>
                  </a:lnTo>
                  <a:lnTo>
                    <a:pt x="36" y="21"/>
                  </a:lnTo>
                  <a:lnTo>
                    <a:pt x="48" y="15"/>
                  </a:lnTo>
                  <a:lnTo>
                    <a:pt x="74" y="25"/>
                  </a:lnTo>
                  <a:lnTo>
                    <a:pt x="85" y="16"/>
                  </a:lnTo>
                  <a:lnTo>
                    <a:pt x="120" y="12"/>
                  </a:lnTo>
                  <a:lnTo>
                    <a:pt x="126" y="22"/>
                  </a:lnTo>
                  <a:lnTo>
                    <a:pt x="140" y="20"/>
                  </a:lnTo>
                  <a:lnTo>
                    <a:pt x="166" y="30"/>
                  </a:lnTo>
                  <a:lnTo>
                    <a:pt x="168" y="38"/>
                  </a:lnTo>
                  <a:lnTo>
                    <a:pt x="139" y="45"/>
                  </a:lnTo>
                  <a:lnTo>
                    <a:pt x="131" y="40"/>
                  </a:lnTo>
                  <a:lnTo>
                    <a:pt x="116" y="41"/>
                  </a:lnTo>
                  <a:lnTo>
                    <a:pt x="99" y="51"/>
                  </a:lnTo>
                  <a:lnTo>
                    <a:pt x="92" y="52"/>
                  </a:lnTo>
                  <a:lnTo>
                    <a:pt x="85" y="45"/>
                  </a:lnTo>
                  <a:lnTo>
                    <a:pt x="76" y="71"/>
                  </a:lnTo>
                  <a:lnTo>
                    <a:pt x="65" y="72"/>
                  </a:lnTo>
                  <a:lnTo>
                    <a:pt x="61" y="61"/>
                  </a:lnTo>
                  <a:lnTo>
                    <a:pt x="38" y="56"/>
                  </a:lnTo>
                  <a:lnTo>
                    <a:pt x="28" y="49"/>
                  </a:lnTo>
                  <a:lnTo>
                    <a:pt x="9" y="51"/>
                  </a:lnTo>
                  <a:lnTo>
                    <a:pt x="0" y="40"/>
                  </a:lnTo>
                </a:path>
              </a:pathLst>
            </a:custGeom>
            <a:solidFill>
              <a:srgbClr val="A3F25F"/>
            </a:solidFill>
            <a:ln w="12700" cap="rnd">
              <a:solidFill>
                <a:srgbClr val="000000"/>
              </a:solidFill>
              <a:round/>
              <a:headEnd/>
              <a:tailEnd/>
            </a:ln>
          </p:spPr>
          <p:txBody>
            <a:bodyPr/>
            <a:lstStyle/>
            <a:p>
              <a:pPr algn="ctr"/>
              <a:endParaRPr lang="en-US" b="1"/>
            </a:p>
          </p:txBody>
        </p:sp>
        <p:sp>
          <p:nvSpPr>
            <p:cNvPr id="52259" name="Freeform 200"/>
            <p:cNvSpPr>
              <a:spLocks/>
            </p:cNvSpPr>
            <p:nvPr/>
          </p:nvSpPr>
          <p:spPr bwMode="auto">
            <a:xfrm>
              <a:off x="1320" y="3034"/>
              <a:ext cx="121" cy="164"/>
            </a:xfrm>
            <a:custGeom>
              <a:avLst/>
              <a:gdLst>
                <a:gd name="T0" fmla="*/ 30 w 121"/>
                <a:gd name="T1" fmla="*/ 7 h 164"/>
                <a:gd name="T2" fmla="*/ 35 w 121"/>
                <a:gd name="T3" fmla="*/ 17 h 164"/>
                <a:gd name="T4" fmla="*/ 26 w 121"/>
                <a:gd name="T5" fmla="*/ 23 h 164"/>
                <a:gd name="T6" fmla="*/ 26 w 121"/>
                <a:gd name="T7" fmla="*/ 49 h 164"/>
                <a:gd name="T8" fmla="*/ 21 w 121"/>
                <a:gd name="T9" fmla="*/ 32 h 164"/>
                <a:gd name="T10" fmla="*/ 4 w 121"/>
                <a:gd name="T11" fmla="*/ 48 h 164"/>
                <a:gd name="T12" fmla="*/ 0 w 121"/>
                <a:gd name="T13" fmla="*/ 95 h 164"/>
                <a:gd name="T14" fmla="*/ 11 w 121"/>
                <a:gd name="T15" fmla="*/ 118 h 164"/>
                <a:gd name="T16" fmla="*/ 12 w 121"/>
                <a:gd name="T17" fmla="*/ 130 h 164"/>
                <a:gd name="T18" fmla="*/ 13 w 121"/>
                <a:gd name="T19" fmla="*/ 139 h 164"/>
                <a:gd name="T20" fmla="*/ 12 w 121"/>
                <a:gd name="T21" fmla="*/ 148 h 164"/>
                <a:gd name="T22" fmla="*/ 10 w 121"/>
                <a:gd name="T23" fmla="*/ 163 h 164"/>
                <a:gd name="T24" fmla="*/ 57 w 121"/>
                <a:gd name="T25" fmla="*/ 160 h 164"/>
                <a:gd name="T26" fmla="*/ 119 w 121"/>
                <a:gd name="T27" fmla="*/ 155 h 164"/>
                <a:gd name="T28" fmla="*/ 108 w 121"/>
                <a:gd name="T29" fmla="*/ 151 h 164"/>
                <a:gd name="T30" fmla="*/ 102 w 121"/>
                <a:gd name="T31" fmla="*/ 143 h 164"/>
                <a:gd name="T32" fmla="*/ 112 w 121"/>
                <a:gd name="T33" fmla="*/ 135 h 164"/>
                <a:gd name="T34" fmla="*/ 112 w 121"/>
                <a:gd name="T35" fmla="*/ 126 h 164"/>
                <a:gd name="T36" fmla="*/ 107 w 121"/>
                <a:gd name="T37" fmla="*/ 119 h 164"/>
                <a:gd name="T38" fmla="*/ 112 w 121"/>
                <a:gd name="T39" fmla="*/ 113 h 164"/>
                <a:gd name="T40" fmla="*/ 120 w 121"/>
                <a:gd name="T41" fmla="*/ 114 h 164"/>
                <a:gd name="T42" fmla="*/ 118 w 121"/>
                <a:gd name="T43" fmla="*/ 91 h 164"/>
                <a:gd name="T44" fmla="*/ 116 w 121"/>
                <a:gd name="T45" fmla="*/ 78 h 164"/>
                <a:gd name="T46" fmla="*/ 111 w 121"/>
                <a:gd name="T47" fmla="*/ 69 h 164"/>
                <a:gd name="T48" fmla="*/ 106 w 121"/>
                <a:gd name="T49" fmla="*/ 64 h 164"/>
                <a:gd name="T50" fmla="*/ 98 w 121"/>
                <a:gd name="T51" fmla="*/ 62 h 164"/>
                <a:gd name="T52" fmla="*/ 91 w 121"/>
                <a:gd name="T53" fmla="*/ 62 h 164"/>
                <a:gd name="T54" fmla="*/ 83 w 121"/>
                <a:gd name="T55" fmla="*/ 73 h 164"/>
                <a:gd name="T56" fmla="*/ 78 w 121"/>
                <a:gd name="T57" fmla="*/ 76 h 164"/>
                <a:gd name="T58" fmla="*/ 75 w 121"/>
                <a:gd name="T59" fmla="*/ 78 h 164"/>
                <a:gd name="T60" fmla="*/ 71 w 121"/>
                <a:gd name="T61" fmla="*/ 76 h 164"/>
                <a:gd name="T62" fmla="*/ 70 w 121"/>
                <a:gd name="T63" fmla="*/ 71 h 164"/>
                <a:gd name="T64" fmla="*/ 71 w 121"/>
                <a:gd name="T65" fmla="*/ 67 h 164"/>
                <a:gd name="T66" fmla="*/ 74 w 121"/>
                <a:gd name="T67" fmla="*/ 64 h 164"/>
                <a:gd name="T68" fmla="*/ 77 w 121"/>
                <a:gd name="T69" fmla="*/ 62 h 164"/>
                <a:gd name="T70" fmla="*/ 81 w 121"/>
                <a:gd name="T71" fmla="*/ 62 h 164"/>
                <a:gd name="T72" fmla="*/ 81 w 121"/>
                <a:gd name="T73" fmla="*/ 56 h 164"/>
                <a:gd name="T74" fmla="*/ 90 w 121"/>
                <a:gd name="T75" fmla="*/ 49 h 164"/>
                <a:gd name="T76" fmla="*/ 81 w 121"/>
                <a:gd name="T77" fmla="*/ 28 h 164"/>
                <a:gd name="T78" fmla="*/ 81 w 121"/>
                <a:gd name="T79" fmla="*/ 17 h 164"/>
                <a:gd name="T80" fmla="*/ 66 w 121"/>
                <a:gd name="T81" fmla="*/ 13 h 164"/>
                <a:gd name="T82" fmla="*/ 44 w 121"/>
                <a:gd name="T83" fmla="*/ 0 h 164"/>
                <a:gd name="T84" fmla="*/ 30 w 121"/>
                <a:gd name="T85" fmla="*/ 7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1"/>
                <a:gd name="T130" fmla="*/ 0 h 164"/>
                <a:gd name="T131" fmla="*/ 121 w 121"/>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1" h="164">
                  <a:moveTo>
                    <a:pt x="30" y="7"/>
                  </a:moveTo>
                  <a:lnTo>
                    <a:pt x="35" y="17"/>
                  </a:lnTo>
                  <a:lnTo>
                    <a:pt x="26" y="23"/>
                  </a:lnTo>
                  <a:lnTo>
                    <a:pt x="26" y="49"/>
                  </a:lnTo>
                  <a:lnTo>
                    <a:pt x="21" y="32"/>
                  </a:lnTo>
                  <a:lnTo>
                    <a:pt x="4" y="48"/>
                  </a:lnTo>
                  <a:lnTo>
                    <a:pt x="0" y="95"/>
                  </a:lnTo>
                  <a:lnTo>
                    <a:pt x="11" y="118"/>
                  </a:lnTo>
                  <a:lnTo>
                    <a:pt x="12" y="130"/>
                  </a:lnTo>
                  <a:lnTo>
                    <a:pt x="13" y="139"/>
                  </a:lnTo>
                  <a:lnTo>
                    <a:pt x="12" y="148"/>
                  </a:lnTo>
                  <a:lnTo>
                    <a:pt x="10" y="163"/>
                  </a:lnTo>
                  <a:lnTo>
                    <a:pt x="57" y="160"/>
                  </a:lnTo>
                  <a:lnTo>
                    <a:pt x="119" y="155"/>
                  </a:lnTo>
                  <a:lnTo>
                    <a:pt x="108" y="151"/>
                  </a:lnTo>
                  <a:lnTo>
                    <a:pt x="102" y="143"/>
                  </a:lnTo>
                  <a:lnTo>
                    <a:pt x="112" y="135"/>
                  </a:lnTo>
                  <a:lnTo>
                    <a:pt x="112" y="126"/>
                  </a:lnTo>
                  <a:lnTo>
                    <a:pt x="107" y="119"/>
                  </a:lnTo>
                  <a:lnTo>
                    <a:pt x="112" y="113"/>
                  </a:lnTo>
                  <a:lnTo>
                    <a:pt x="120" y="114"/>
                  </a:lnTo>
                  <a:lnTo>
                    <a:pt x="118" y="91"/>
                  </a:lnTo>
                  <a:lnTo>
                    <a:pt x="116" y="78"/>
                  </a:lnTo>
                  <a:lnTo>
                    <a:pt x="111" y="69"/>
                  </a:lnTo>
                  <a:lnTo>
                    <a:pt x="106" y="64"/>
                  </a:lnTo>
                  <a:lnTo>
                    <a:pt x="98" y="62"/>
                  </a:lnTo>
                  <a:lnTo>
                    <a:pt x="91" y="62"/>
                  </a:lnTo>
                  <a:lnTo>
                    <a:pt x="83" y="73"/>
                  </a:lnTo>
                  <a:lnTo>
                    <a:pt x="78" y="76"/>
                  </a:lnTo>
                  <a:lnTo>
                    <a:pt x="75" y="78"/>
                  </a:lnTo>
                  <a:lnTo>
                    <a:pt x="71" y="76"/>
                  </a:lnTo>
                  <a:lnTo>
                    <a:pt x="70" y="71"/>
                  </a:lnTo>
                  <a:lnTo>
                    <a:pt x="71" y="67"/>
                  </a:lnTo>
                  <a:lnTo>
                    <a:pt x="74" y="64"/>
                  </a:lnTo>
                  <a:lnTo>
                    <a:pt x="77" y="62"/>
                  </a:lnTo>
                  <a:lnTo>
                    <a:pt x="81" y="62"/>
                  </a:lnTo>
                  <a:lnTo>
                    <a:pt x="81" y="56"/>
                  </a:lnTo>
                  <a:lnTo>
                    <a:pt x="90" y="49"/>
                  </a:lnTo>
                  <a:lnTo>
                    <a:pt x="81" y="28"/>
                  </a:lnTo>
                  <a:lnTo>
                    <a:pt x="81" y="17"/>
                  </a:lnTo>
                  <a:lnTo>
                    <a:pt x="66" y="13"/>
                  </a:lnTo>
                  <a:lnTo>
                    <a:pt x="44" y="0"/>
                  </a:lnTo>
                  <a:lnTo>
                    <a:pt x="30" y="7"/>
                  </a:lnTo>
                </a:path>
              </a:pathLst>
            </a:custGeom>
            <a:solidFill>
              <a:srgbClr val="A3F25F"/>
            </a:solidFill>
            <a:ln w="12700" cap="rnd">
              <a:solidFill>
                <a:srgbClr val="000000"/>
              </a:solidFill>
              <a:round/>
              <a:headEnd/>
              <a:tailEnd/>
            </a:ln>
          </p:spPr>
          <p:txBody>
            <a:bodyPr/>
            <a:lstStyle/>
            <a:p>
              <a:pPr algn="ctr"/>
              <a:endParaRPr lang="en-US" b="1"/>
            </a:p>
          </p:txBody>
        </p:sp>
        <p:sp>
          <p:nvSpPr>
            <p:cNvPr id="52260" name="Freeform 201"/>
            <p:cNvSpPr>
              <a:spLocks/>
            </p:cNvSpPr>
            <p:nvPr/>
          </p:nvSpPr>
          <p:spPr bwMode="auto">
            <a:xfrm>
              <a:off x="1189" y="3178"/>
              <a:ext cx="132" cy="217"/>
            </a:xfrm>
            <a:custGeom>
              <a:avLst/>
              <a:gdLst>
                <a:gd name="T0" fmla="*/ 24 w 132"/>
                <a:gd name="T1" fmla="*/ 12 h 217"/>
                <a:gd name="T2" fmla="*/ 99 w 132"/>
                <a:gd name="T3" fmla="*/ 0 h 217"/>
                <a:gd name="T4" fmla="*/ 111 w 132"/>
                <a:gd name="T5" fmla="*/ 27 h 217"/>
                <a:gd name="T6" fmla="*/ 126 w 132"/>
                <a:gd name="T7" fmla="*/ 137 h 217"/>
                <a:gd name="T8" fmla="*/ 131 w 132"/>
                <a:gd name="T9" fmla="*/ 152 h 217"/>
                <a:gd name="T10" fmla="*/ 119 w 132"/>
                <a:gd name="T11" fmla="*/ 181 h 217"/>
                <a:gd name="T12" fmla="*/ 119 w 132"/>
                <a:gd name="T13" fmla="*/ 201 h 217"/>
                <a:gd name="T14" fmla="*/ 106 w 132"/>
                <a:gd name="T15" fmla="*/ 199 h 217"/>
                <a:gd name="T16" fmla="*/ 106 w 132"/>
                <a:gd name="T17" fmla="*/ 216 h 217"/>
                <a:gd name="T18" fmla="*/ 92 w 132"/>
                <a:gd name="T19" fmla="*/ 209 h 217"/>
                <a:gd name="T20" fmla="*/ 85 w 132"/>
                <a:gd name="T21" fmla="*/ 211 h 217"/>
                <a:gd name="T22" fmla="*/ 74 w 132"/>
                <a:gd name="T23" fmla="*/ 210 h 217"/>
                <a:gd name="T24" fmla="*/ 66 w 132"/>
                <a:gd name="T25" fmla="*/ 184 h 217"/>
                <a:gd name="T26" fmla="*/ 51 w 132"/>
                <a:gd name="T27" fmla="*/ 176 h 217"/>
                <a:gd name="T28" fmla="*/ 51 w 132"/>
                <a:gd name="T29" fmla="*/ 148 h 217"/>
                <a:gd name="T30" fmla="*/ 36 w 132"/>
                <a:gd name="T31" fmla="*/ 152 h 217"/>
                <a:gd name="T32" fmla="*/ 27 w 132"/>
                <a:gd name="T33" fmla="*/ 131 h 217"/>
                <a:gd name="T34" fmla="*/ 0 w 132"/>
                <a:gd name="T35" fmla="*/ 108 h 217"/>
                <a:gd name="T36" fmla="*/ 20 w 132"/>
                <a:gd name="T37" fmla="*/ 70 h 217"/>
                <a:gd name="T38" fmla="*/ 14 w 132"/>
                <a:gd name="T39" fmla="*/ 53 h 217"/>
                <a:gd name="T40" fmla="*/ 34 w 132"/>
                <a:gd name="T41" fmla="*/ 50 h 217"/>
                <a:gd name="T42" fmla="*/ 36 w 132"/>
                <a:gd name="T43" fmla="*/ 25 h 217"/>
                <a:gd name="T44" fmla="*/ 24 w 132"/>
                <a:gd name="T45" fmla="*/ 12 h 2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7"/>
                <a:gd name="T71" fmla="*/ 132 w 132"/>
                <a:gd name="T72" fmla="*/ 217 h 2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7">
                  <a:moveTo>
                    <a:pt x="24" y="12"/>
                  </a:moveTo>
                  <a:lnTo>
                    <a:pt x="99" y="0"/>
                  </a:lnTo>
                  <a:lnTo>
                    <a:pt x="111" y="27"/>
                  </a:lnTo>
                  <a:lnTo>
                    <a:pt x="126" y="137"/>
                  </a:lnTo>
                  <a:lnTo>
                    <a:pt x="131" y="152"/>
                  </a:lnTo>
                  <a:lnTo>
                    <a:pt x="119" y="181"/>
                  </a:lnTo>
                  <a:lnTo>
                    <a:pt x="119" y="201"/>
                  </a:lnTo>
                  <a:lnTo>
                    <a:pt x="106" y="199"/>
                  </a:lnTo>
                  <a:lnTo>
                    <a:pt x="106" y="216"/>
                  </a:lnTo>
                  <a:lnTo>
                    <a:pt x="92" y="209"/>
                  </a:lnTo>
                  <a:lnTo>
                    <a:pt x="85" y="211"/>
                  </a:lnTo>
                  <a:lnTo>
                    <a:pt x="74" y="210"/>
                  </a:lnTo>
                  <a:lnTo>
                    <a:pt x="66" y="184"/>
                  </a:lnTo>
                  <a:lnTo>
                    <a:pt x="51" y="176"/>
                  </a:lnTo>
                  <a:lnTo>
                    <a:pt x="51" y="148"/>
                  </a:lnTo>
                  <a:lnTo>
                    <a:pt x="36" y="152"/>
                  </a:lnTo>
                  <a:lnTo>
                    <a:pt x="27" y="131"/>
                  </a:lnTo>
                  <a:lnTo>
                    <a:pt x="0" y="108"/>
                  </a:lnTo>
                  <a:lnTo>
                    <a:pt x="20" y="70"/>
                  </a:lnTo>
                  <a:lnTo>
                    <a:pt x="14" y="53"/>
                  </a:lnTo>
                  <a:lnTo>
                    <a:pt x="34" y="50"/>
                  </a:lnTo>
                  <a:lnTo>
                    <a:pt x="36" y="25"/>
                  </a:lnTo>
                  <a:lnTo>
                    <a:pt x="24" y="12"/>
                  </a:lnTo>
                </a:path>
              </a:pathLst>
            </a:custGeom>
            <a:solidFill>
              <a:srgbClr val="A3F25F"/>
            </a:solidFill>
            <a:ln w="12700" cap="rnd">
              <a:solidFill>
                <a:srgbClr val="000000"/>
              </a:solidFill>
              <a:round/>
              <a:headEnd/>
              <a:tailEnd/>
            </a:ln>
          </p:spPr>
          <p:txBody>
            <a:bodyPr/>
            <a:lstStyle/>
            <a:p>
              <a:pPr algn="ctr"/>
              <a:endParaRPr lang="en-US" b="1"/>
            </a:p>
          </p:txBody>
        </p:sp>
        <p:sp>
          <p:nvSpPr>
            <p:cNvPr id="52261" name="Freeform 202"/>
            <p:cNvSpPr>
              <a:spLocks/>
            </p:cNvSpPr>
            <p:nvPr/>
          </p:nvSpPr>
          <p:spPr bwMode="auto">
            <a:xfrm>
              <a:off x="1074" y="3266"/>
              <a:ext cx="208" cy="171"/>
            </a:xfrm>
            <a:custGeom>
              <a:avLst/>
              <a:gdLst>
                <a:gd name="T0" fmla="*/ 0 w 208"/>
                <a:gd name="T1" fmla="*/ 6 h 171"/>
                <a:gd name="T2" fmla="*/ 91 w 208"/>
                <a:gd name="T3" fmla="*/ 0 h 171"/>
                <a:gd name="T4" fmla="*/ 110 w 208"/>
                <a:gd name="T5" fmla="*/ 0 h 171"/>
                <a:gd name="T6" fmla="*/ 124 w 208"/>
                <a:gd name="T7" fmla="*/ 5 h 171"/>
                <a:gd name="T8" fmla="*/ 116 w 208"/>
                <a:gd name="T9" fmla="*/ 20 h 171"/>
                <a:gd name="T10" fmla="*/ 143 w 208"/>
                <a:gd name="T11" fmla="*/ 44 h 171"/>
                <a:gd name="T12" fmla="*/ 151 w 208"/>
                <a:gd name="T13" fmla="*/ 64 h 171"/>
                <a:gd name="T14" fmla="*/ 167 w 208"/>
                <a:gd name="T15" fmla="*/ 59 h 171"/>
                <a:gd name="T16" fmla="*/ 167 w 208"/>
                <a:gd name="T17" fmla="*/ 88 h 171"/>
                <a:gd name="T18" fmla="*/ 182 w 208"/>
                <a:gd name="T19" fmla="*/ 96 h 171"/>
                <a:gd name="T20" fmla="*/ 190 w 208"/>
                <a:gd name="T21" fmla="*/ 121 h 171"/>
                <a:gd name="T22" fmla="*/ 201 w 208"/>
                <a:gd name="T23" fmla="*/ 123 h 171"/>
                <a:gd name="T24" fmla="*/ 207 w 208"/>
                <a:gd name="T25" fmla="*/ 134 h 171"/>
                <a:gd name="T26" fmla="*/ 193 w 208"/>
                <a:gd name="T27" fmla="*/ 149 h 171"/>
                <a:gd name="T28" fmla="*/ 188 w 208"/>
                <a:gd name="T29" fmla="*/ 166 h 171"/>
                <a:gd name="T30" fmla="*/ 169 w 208"/>
                <a:gd name="T31" fmla="*/ 170 h 171"/>
                <a:gd name="T32" fmla="*/ 174 w 208"/>
                <a:gd name="T33" fmla="*/ 151 h 171"/>
                <a:gd name="T34" fmla="*/ 96 w 208"/>
                <a:gd name="T35" fmla="*/ 158 h 171"/>
                <a:gd name="T36" fmla="*/ 41 w 208"/>
                <a:gd name="T37" fmla="*/ 165 h 171"/>
                <a:gd name="T38" fmla="*/ 37 w 208"/>
                <a:gd name="T39" fmla="*/ 147 h 171"/>
                <a:gd name="T40" fmla="*/ 33 w 208"/>
                <a:gd name="T41" fmla="*/ 93 h 171"/>
                <a:gd name="T42" fmla="*/ 33 w 208"/>
                <a:gd name="T43" fmla="*/ 63 h 171"/>
                <a:gd name="T44" fmla="*/ 14 w 208"/>
                <a:gd name="T45" fmla="*/ 49 h 171"/>
                <a:gd name="T46" fmla="*/ 21 w 208"/>
                <a:gd name="T47" fmla="*/ 37 h 171"/>
                <a:gd name="T48" fmla="*/ 12 w 208"/>
                <a:gd name="T49" fmla="*/ 30 h 171"/>
                <a:gd name="T50" fmla="*/ 0 w 208"/>
                <a:gd name="T51" fmla="*/ 6 h 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8"/>
                <a:gd name="T79" fmla="*/ 0 h 171"/>
                <a:gd name="T80" fmla="*/ 208 w 208"/>
                <a:gd name="T81" fmla="*/ 171 h 1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8" h="171">
                  <a:moveTo>
                    <a:pt x="0" y="6"/>
                  </a:moveTo>
                  <a:lnTo>
                    <a:pt x="91" y="0"/>
                  </a:lnTo>
                  <a:lnTo>
                    <a:pt x="110" y="0"/>
                  </a:lnTo>
                  <a:lnTo>
                    <a:pt x="124" y="5"/>
                  </a:lnTo>
                  <a:lnTo>
                    <a:pt x="116" y="20"/>
                  </a:lnTo>
                  <a:lnTo>
                    <a:pt x="143" y="44"/>
                  </a:lnTo>
                  <a:lnTo>
                    <a:pt x="151" y="64"/>
                  </a:lnTo>
                  <a:lnTo>
                    <a:pt x="167" y="59"/>
                  </a:lnTo>
                  <a:lnTo>
                    <a:pt x="167" y="88"/>
                  </a:lnTo>
                  <a:lnTo>
                    <a:pt x="182" y="96"/>
                  </a:lnTo>
                  <a:lnTo>
                    <a:pt x="190" y="121"/>
                  </a:lnTo>
                  <a:lnTo>
                    <a:pt x="201" y="123"/>
                  </a:lnTo>
                  <a:lnTo>
                    <a:pt x="207" y="134"/>
                  </a:lnTo>
                  <a:lnTo>
                    <a:pt x="193" y="149"/>
                  </a:lnTo>
                  <a:lnTo>
                    <a:pt x="188" y="166"/>
                  </a:lnTo>
                  <a:lnTo>
                    <a:pt x="169" y="170"/>
                  </a:lnTo>
                  <a:lnTo>
                    <a:pt x="174" y="151"/>
                  </a:lnTo>
                  <a:lnTo>
                    <a:pt x="96" y="158"/>
                  </a:lnTo>
                  <a:lnTo>
                    <a:pt x="41" y="165"/>
                  </a:lnTo>
                  <a:lnTo>
                    <a:pt x="37" y="147"/>
                  </a:lnTo>
                  <a:lnTo>
                    <a:pt x="33" y="93"/>
                  </a:lnTo>
                  <a:lnTo>
                    <a:pt x="33" y="63"/>
                  </a:lnTo>
                  <a:lnTo>
                    <a:pt x="14" y="49"/>
                  </a:lnTo>
                  <a:lnTo>
                    <a:pt x="21" y="37"/>
                  </a:lnTo>
                  <a:lnTo>
                    <a:pt x="12" y="30"/>
                  </a:lnTo>
                  <a:lnTo>
                    <a:pt x="0" y="6"/>
                  </a:lnTo>
                </a:path>
              </a:pathLst>
            </a:custGeom>
            <a:solidFill>
              <a:srgbClr val="E5405D"/>
            </a:solidFill>
            <a:ln w="12700" cap="rnd">
              <a:solidFill>
                <a:srgbClr val="000000"/>
              </a:solidFill>
              <a:round/>
              <a:headEnd/>
              <a:tailEnd/>
            </a:ln>
          </p:spPr>
          <p:txBody>
            <a:bodyPr/>
            <a:lstStyle/>
            <a:p>
              <a:pPr algn="ctr"/>
              <a:endParaRPr lang="en-US" b="1"/>
            </a:p>
          </p:txBody>
        </p:sp>
        <p:sp>
          <p:nvSpPr>
            <p:cNvPr id="52262" name="Freeform 203"/>
            <p:cNvSpPr>
              <a:spLocks/>
            </p:cNvSpPr>
            <p:nvPr/>
          </p:nvSpPr>
          <p:spPr bwMode="auto">
            <a:xfrm>
              <a:off x="1300" y="3194"/>
              <a:ext cx="102" cy="168"/>
            </a:xfrm>
            <a:custGeom>
              <a:avLst/>
              <a:gdLst>
                <a:gd name="T0" fmla="*/ 0 w 102"/>
                <a:gd name="T1" fmla="*/ 12 h 168"/>
                <a:gd name="T2" fmla="*/ 12 w 102"/>
                <a:gd name="T3" fmla="*/ 18 h 168"/>
                <a:gd name="T4" fmla="*/ 23 w 102"/>
                <a:gd name="T5" fmla="*/ 17 h 168"/>
                <a:gd name="T6" fmla="*/ 27 w 102"/>
                <a:gd name="T7" fmla="*/ 14 h 168"/>
                <a:gd name="T8" fmla="*/ 30 w 102"/>
                <a:gd name="T9" fmla="*/ 3 h 168"/>
                <a:gd name="T10" fmla="*/ 79 w 102"/>
                <a:gd name="T11" fmla="*/ 0 h 168"/>
                <a:gd name="T12" fmla="*/ 101 w 102"/>
                <a:gd name="T13" fmla="*/ 118 h 168"/>
                <a:gd name="T14" fmla="*/ 99 w 102"/>
                <a:gd name="T15" fmla="*/ 117 h 168"/>
                <a:gd name="T16" fmla="*/ 82 w 102"/>
                <a:gd name="T17" fmla="*/ 124 h 168"/>
                <a:gd name="T18" fmla="*/ 71 w 102"/>
                <a:gd name="T19" fmla="*/ 155 h 168"/>
                <a:gd name="T20" fmla="*/ 53 w 102"/>
                <a:gd name="T21" fmla="*/ 151 h 168"/>
                <a:gd name="T22" fmla="*/ 33 w 102"/>
                <a:gd name="T23" fmla="*/ 162 h 168"/>
                <a:gd name="T24" fmla="*/ 7 w 102"/>
                <a:gd name="T25" fmla="*/ 167 h 168"/>
                <a:gd name="T26" fmla="*/ 19 w 102"/>
                <a:gd name="T27" fmla="*/ 136 h 168"/>
                <a:gd name="T28" fmla="*/ 13 w 102"/>
                <a:gd name="T29" fmla="*/ 118 h 168"/>
                <a:gd name="T30" fmla="*/ 0 w 102"/>
                <a:gd name="T31" fmla="*/ 12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168"/>
                <a:gd name="T50" fmla="*/ 102 w 102"/>
                <a:gd name="T51" fmla="*/ 168 h 1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168">
                  <a:moveTo>
                    <a:pt x="0" y="12"/>
                  </a:moveTo>
                  <a:lnTo>
                    <a:pt x="12" y="18"/>
                  </a:lnTo>
                  <a:lnTo>
                    <a:pt x="23" y="17"/>
                  </a:lnTo>
                  <a:lnTo>
                    <a:pt x="27" y="14"/>
                  </a:lnTo>
                  <a:lnTo>
                    <a:pt x="30" y="3"/>
                  </a:lnTo>
                  <a:lnTo>
                    <a:pt x="79" y="0"/>
                  </a:lnTo>
                  <a:lnTo>
                    <a:pt x="101" y="118"/>
                  </a:lnTo>
                  <a:lnTo>
                    <a:pt x="99" y="117"/>
                  </a:lnTo>
                  <a:lnTo>
                    <a:pt x="82" y="124"/>
                  </a:lnTo>
                  <a:lnTo>
                    <a:pt x="71" y="155"/>
                  </a:lnTo>
                  <a:lnTo>
                    <a:pt x="53" y="151"/>
                  </a:lnTo>
                  <a:lnTo>
                    <a:pt x="33" y="162"/>
                  </a:lnTo>
                  <a:lnTo>
                    <a:pt x="7" y="167"/>
                  </a:lnTo>
                  <a:lnTo>
                    <a:pt x="19" y="136"/>
                  </a:lnTo>
                  <a:lnTo>
                    <a:pt x="13" y="118"/>
                  </a:lnTo>
                  <a:lnTo>
                    <a:pt x="0" y="12"/>
                  </a:lnTo>
                </a:path>
              </a:pathLst>
            </a:custGeom>
            <a:solidFill>
              <a:srgbClr val="A3F25F"/>
            </a:solidFill>
            <a:ln w="12700" cap="rnd">
              <a:solidFill>
                <a:srgbClr val="000000"/>
              </a:solidFill>
              <a:round/>
              <a:headEnd/>
              <a:tailEnd/>
            </a:ln>
          </p:spPr>
          <p:txBody>
            <a:bodyPr/>
            <a:lstStyle/>
            <a:p>
              <a:pPr algn="ctr"/>
              <a:endParaRPr lang="en-US" b="1"/>
            </a:p>
          </p:txBody>
        </p:sp>
        <p:sp>
          <p:nvSpPr>
            <p:cNvPr id="52263" name="Freeform 204"/>
            <p:cNvSpPr>
              <a:spLocks/>
            </p:cNvSpPr>
            <p:nvPr/>
          </p:nvSpPr>
          <p:spPr bwMode="auto">
            <a:xfrm>
              <a:off x="1379" y="3160"/>
              <a:ext cx="131" cy="151"/>
            </a:xfrm>
            <a:custGeom>
              <a:avLst/>
              <a:gdLst>
                <a:gd name="T0" fmla="*/ 0 w 131"/>
                <a:gd name="T1" fmla="*/ 34 h 151"/>
                <a:gd name="T2" fmla="*/ 59 w 131"/>
                <a:gd name="T3" fmla="*/ 28 h 151"/>
                <a:gd name="T4" fmla="*/ 71 w 131"/>
                <a:gd name="T5" fmla="*/ 30 h 151"/>
                <a:gd name="T6" fmla="*/ 98 w 131"/>
                <a:gd name="T7" fmla="*/ 17 h 151"/>
                <a:gd name="T8" fmla="*/ 105 w 131"/>
                <a:gd name="T9" fmla="*/ 6 h 151"/>
                <a:gd name="T10" fmla="*/ 121 w 131"/>
                <a:gd name="T11" fmla="*/ 0 h 151"/>
                <a:gd name="T12" fmla="*/ 130 w 131"/>
                <a:gd name="T13" fmla="*/ 57 h 151"/>
                <a:gd name="T14" fmla="*/ 123 w 131"/>
                <a:gd name="T15" fmla="*/ 63 h 151"/>
                <a:gd name="T16" fmla="*/ 125 w 131"/>
                <a:gd name="T17" fmla="*/ 102 h 151"/>
                <a:gd name="T18" fmla="*/ 112 w 131"/>
                <a:gd name="T19" fmla="*/ 106 h 151"/>
                <a:gd name="T20" fmla="*/ 105 w 131"/>
                <a:gd name="T21" fmla="*/ 128 h 151"/>
                <a:gd name="T22" fmla="*/ 95 w 131"/>
                <a:gd name="T23" fmla="*/ 125 h 151"/>
                <a:gd name="T24" fmla="*/ 91 w 131"/>
                <a:gd name="T25" fmla="*/ 150 h 151"/>
                <a:gd name="T26" fmla="*/ 77 w 131"/>
                <a:gd name="T27" fmla="*/ 139 h 151"/>
                <a:gd name="T28" fmla="*/ 48 w 131"/>
                <a:gd name="T29" fmla="*/ 146 h 151"/>
                <a:gd name="T30" fmla="*/ 35 w 131"/>
                <a:gd name="T31" fmla="*/ 137 h 151"/>
                <a:gd name="T32" fmla="*/ 19 w 131"/>
                <a:gd name="T33" fmla="*/ 136 h 151"/>
                <a:gd name="T34" fmla="*/ 11 w 131"/>
                <a:gd name="T35" fmla="*/ 94 h 151"/>
                <a:gd name="T36" fmla="*/ 0 w 131"/>
                <a:gd name="T37" fmla="*/ 34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151"/>
                <a:gd name="T59" fmla="*/ 131 w 131"/>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151">
                  <a:moveTo>
                    <a:pt x="0" y="34"/>
                  </a:moveTo>
                  <a:lnTo>
                    <a:pt x="59" y="28"/>
                  </a:lnTo>
                  <a:lnTo>
                    <a:pt x="71" y="30"/>
                  </a:lnTo>
                  <a:lnTo>
                    <a:pt x="98" y="17"/>
                  </a:lnTo>
                  <a:lnTo>
                    <a:pt x="105" y="6"/>
                  </a:lnTo>
                  <a:lnTo>
                    <a:pt x="121" y="0"/>
                  </a:lnTo>
                  <a:lnTo>
                    <a:pt x="130" y="57"/>
                  </a:lnTo>
                  <a:lnTo>
                    <a:pt x="123" y="63"/>
                  </a:lnTo>
                  <a:lnTo>
                    <a:pt x="125" y="102"/>
                  </a:lnTo>
                  <a:lnTo>
                    <a:pt x="112" y="106"/>
                  </a:lnTo>
                  <a:lnTo>
                    <a:pt x="105" y="128"/>
                  </a:lnTo>
                  <a:lnTo>
                    <a:pt x="95" y="125"/>
                  </a:lnTo>
                  <a:lnTo>
                    <a:pt x="91" y="150"/>
                  </a:lnTo>
                  <a:lnTo>
                    <a:pt x="77" y="139"/>
                  </a:lnTo>
                  <a:lnTo>
                    <a:pt x="48" y="146"/>
                  </a:lnTo>
                  <a:lnTo>
                    <a:pt x="35" y="137"/>
                  </a:lnTo>
                  <a:lnTo>
                    <a:pt x="19" y="136"/>
                  </a:lnTo>
                  <a:lnTo>
                    <a:pt x="11" y="94"/>
                  </a:lnTo>
                  <a:lnTo>
                    <a:pt x="0" y="34"/>
                  </a:lnTo>
                </a:path>
              </a:pathLst>
            </a:custGeom>
            <a:solidFill>
              <a:srgbClr val="A3F25F"/>
            </a:solidFill>
            <a:ln w="12700" cap="rnd">
              <a:solidFill>
                <a:srgbClr val="000000"/>
              </a:solidFill>
              <a:round/>
              <a:headEnd/>
              <a:tailEnd/>
            </a:ln>
          </p:spPr>
          <p:txBody>
            <a:bodyPr/>
            <a:lstStyle/>
            <a:p>
              <a:pPr algn="ctr"/>
              <a:endParaRPr lang="en-US" b="1"/>
            </a:p>
          </p:txBody>
        </p:sp>
        <p:sp>
          <p:nvSpPr>
            <p:cNvPr id="52264" name="Freeform 205"/>
            <p:cNvSpPr>
              <a:spLocks/>
            </p:cNvSpPr>
            <p:nvPr/>
          </p:nvSpPr>
          <p:spPr bwMode="auto">
            <a:xfrm>
              <a:off x="1263" y="3295"/>
              <a:ext cx="230" cy="129"/>
            </a:xfrm>
            <a:custGeom>
              <a:avLst/>
              <a:gdLst>
                <a:gd name="T0" fmla="*/ 0 w 230"/>
                <a:gd name="T1" fmla="*/ 128 h 129"/>
                <a:gd name="T2" fmla="*/ 56 w 230"/>
                <a:gd name="T3" fmla="*/ 120 h 129"/>
                <a:gd name="T4" fmla="*/ 56 w 230"/>
                <a:gd name="T5" fmla="*/ 114 h 129"/>
                <a:gd name="T6" fmla="*/ 190 w 230"/>
                <a:gd name="T7" fmla="*/ 96 h 129"/>
                <a:gd name="T8" fmla="*/ 192 w 230"/>
                <a:gd name="T9" fmla="*/ 86 h 129"/>
                <a:gd name="T10" fmla="*/ 212 w 230"/>
                <a:gd name="T11" fmla="*/ 79 h 129"/>
                <a:gd name="T12" fmla="*/ 214 w 230"/>
                <a:gd name="T13" fmla="*/ 69 h 129"/>
                <a:gd name="T14" fmla="*/ 223 w 230"/>
                <a:gd name="T15" fmla="*/ 65 h 129"/>
                <a:gd name="T16" fmla="*/ 229 w 230"/>
                <a:gd name="T17" fmla="*/ 50 h 129"/>
                <a:gd name="T18" fmla="*/ 210 w 230"/>
                <a:gd name="T19" fmla="*/ 35 h 129"/>
                <a:gd name="T20" fmla="*/ 207 w 230"/>
                <a:gd name="T21" fmla="*/ 14 h 129"/>
                <a:gd name="T22" fmla="*/ 192 w 230"/>
                <a:gd name="T23" fmla="*/ 4 h 129"/>
                <a:gd name="T24" fmla="*/ 163 w 230"/>
                <a:gd name="T25" fmla="*/ 10 h 129"/>
                <a:gd name="T26" fmla="*/ 149 w 230"/>
                <a:gd name="T27" fmla="*/ 1 h 129"/>
                <a:gd name="T28" fmla="*/ 135 w 230"/>
                <a:gd name="T29" fmla="*/ 0 h 129"/>
                <a:gd name="T30" fmla="*/ 138 w 230"/>
                <a:gd name="T31" fmla="*/ 14 h 129"/>
                <a:gd name="T32" fmla="*/ 119 w 230"/>
                <a:gd name="T33" fmla="*/ 22 h 129"/>
                <a:gd name="T34" fmla="*/ 107 w 230"/>
                <a:gd name="T35" fmla="*/ 53 h 129"/>
                <a:gd name="T36" fmla="*/ 90 w 230"/>
                <a:gd name="T37" fmla="*/ 48 h 129"/>
                <a:gd name="T38" fmla="*/ 70 w 230"/>
                <a:gd name="T39" fmla="*/ 60 h 129"/>
                <a:gd name="T40" fmla="*/ 44 w 230"/>
                <a:gd name="T41" fmla="*/ 65 h 129"/>
                <a:gd name="T42" fmla="*/ 44 w 230"/>
                <a:gd name="T43" fmla="*/ 83 h 129"/>
                <a:gd name="T44" fmla="*/ 31 w 230"/>
                <a:gd name="T45" fmla="*/ 82 h 129"/>
                <a:gd name="T46" fmla="*/ 32 w 230"/>
                <a:gd name="T47" fmla="*/ 98 h 129"/>
                <a:gd name="T48" fmla="*/ 18 w 230"/>
                <a:gd name="T49" fmla="*/ 92 h 129"/>
                <a:gd name="T50" fmla="*/ 10 w 230"/>
                <a:gd name="T51" fmla="*/ 95 h 129"/>
                <a:gd name="T52" fmla="*/ 17 w 230"/>
                <a:gd name="T53" fmla="*/ 105 h 129"/>
                <a:gd name="T54" fmla="*/ 3 w 230"/>
                <a:gd name="T55" fmla="*/ 120 h 129"/>
                <a:gd name="T56" fmla="*/ 0 w 230"/>
                <a:gd name="T57" fmla="*/ 128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0"/>
                <a:gd name="T88" fmla="*/ 0 h 129"/>
                <a:gd name="T89" fmla="*/ 230 w 230"/>
                <a:gd name="T90" fmla="*/ 129 h 1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0" h="129">
                  <a:moveTo>
                    <a:pt x="0" y="128"/>
                  </a:moveTo>
                  <a:lnTo>
                    <a:pt x="56" y="120"/>
                  </a:lnTo>
                  <a:lnTo>
                    <a:pt x="56" y="114"/>
                  </a:lnTo>
                  <a:lnTo>
                    <a:pt x="190" y="96"/>
                  </a:lnTo>
                  <a:lnTo>
                    <a:pt x="192" y="86"/>
                  </a:lnTo>
                  <a:lnTo>
                    <a:pt x="212" y="79"/>
                  </a:lnTo>
                  <a:lnTo>
                    <a:pt x="214" y="69"/>
                  </a:lnTo>
                  <a:lnTo>
                    <a:pt x="223" y="65"/>
                  </a:lnTo>
                  <a:lnTo>
                    <a:pt x="229" y="50"/>
                  </a:lnTo>
                  <a:lnTo>
                    <a:pt x="210" y="35"/>
                  </a:lnTo>
                  <a:lnTo>
                    <a:pt x="207" y="14"/>
                  </a:lnTo>
                  <a:lnTo>
                    <a:pt x="192" y="4"/>
                  </a:lnTo>
                  <a:lnTo>
                    <a:pt x="163" y="10"/>
                  </a:lnTo>
                  <a:lnTo>
                    <a:pt x="149" y="1"/>
                  </a:lnTo>
                  <a:lnTo>
                    <a:pt x="135" y="0"/>
                  </a:lnTo>
                  <a:lnTo>
                    <a:pt x="138" y="14"/>
                  </a:lnTo>
                  <a:lnTo>
                    <a:pt x="119" y="22"/>
                  </a:lnTo>
                  <a:lnTo>
                    <a:pt x="107" y="53"/>
                  </a:lnTo>
                  <a:lnTo>
                    <a:pt x="90" y="48"/>
                  </a:lnTo>
                  <a:lnTo>
                    <a:pt x="70" y="60"/>
                  </a:lnTo>
                  <a:lnTo>
                    <a:pt x="44" y="65"/>
                  </a:lnTo>
                  <a:lnTo>
                    <a:pt x="44" y="83"/>
                  </a:lnTo>
                  <a:lnTo>
                    <a:pt x="31" y="82"/>
                  </a:lnTo>
                  <a:lnTo>
                    <a:pt x="32" y="98"/>
                  </a:lnTo>
                  <a:lnTo>
                    <a:pt x="18" y="92"/>
                  </a:lnTo>
                  <a:lnTo>
                    <a:pt x="10" y="95"/>
                  </a:lnTo>
                  <a:lnTo>
                    <a:pt x="17" y="105"/>
                  </a:lnTo>
                  <a:lnTo>
                    <a:pt x="3" y="120"/>
                  </a:lnTo>
                  <a:lnTo>
                    <a:pt x="0" y="128"/>
                  </a:lnTo>
                </a:path>
              </a:pathLst>
            </a:custGeom>
            <a:solidFill>
              <a:srgbClr val="A3F25F"/>
            </a:solidFill>
            <a:ln w="12700" cap="rnd">
              <a:solidFill>
                <a:srgbClr val="000000"/>
              </a:solidFill>
              <a:round/>
              <a:headEnd/>
              <a:tailEnd/>
            </a:ln>
          </p:spPr>
          <p:txBody>
            <a:bodyPr/>
            <a:lstStyle/>
            <a:p>
              <a:pPr algn="ctr"/>
              <a:endParaRPr lang="en-US" b="1"/>
            </a:p>
          </p:txBody>
        </p:sp>
        <p:sp>
          <p:nvSpPr>
            <p:cNvPr id="52265" name="Freeform 206"/>
            <p:cNvSpPr>
              <a:spLocks/>
            </p:cNvSpPr>
            <p:nvPr/>
          </p:nvSpPr>
          <p:spPr bwMode="auto">
            <a:xfrm>
              <a:off x="1248" y="3378"/>
              <a:ext cx="265" cy="97"/>
            </a:xfrm>
            <a:custGeom>
              <a:avLst/>
              <a:gdLst>
                <a:gd name="T0" fmla="*/ 16 w 265"/>
                <a:gd name="T1" fmla="*/ 44 h 97"/>
                <a:gd name="T2" fmla="*/ 16 w 265"/>
                <a:gd name="T3" fmla="*/ 45 h 97"/>
                <a:gd name="T4" fmla="*/ 11 w 265"/>
                <a:gd name="T5" fmla="*/ 54 h 97"/>
                <a:gd name="T6" fmla="*/ 16 w 265"/>
                <a:gd name="T7" fmla="*/ 67 h 97"/>
                <a:gd name="T8" fmla="*/ 0 w 265"/>
                <a:gd name="T9" fmla="*/ 77 h 97"/>
                <a:gd name="T10" fmla="*/ 3 w 265"/>
                <a:gd name="T11" fmla="*/ 96 h 97"/>
                <a:gd name="T12" fmla="*/ 73 w 265"/>
                <a:gd name="T13" fmla="*/ 90 h 97"/>
                <a:gd name="T14" fmla="*/ 155 w 265"/>
                <a:gd name="T15" fmla="*/ 81 h 97"/>
                <a:gd name="T16" fmla="*/ 196 w 265"/>
                <a:gd name="T17" fmla="*/ 74 h 97"/>
                <a:gd name="T18" fmla="*/ 204 w 265"/>
                <a:gd name="T19" fmla="*/ 49 h 97"/>
                <a:gd name="T20" fmla="*/ 219 w 265"/>
                <a:gd name="T21" fmla="*/ 48 h 97"/>
                <a:gd name="T22" fmla="*/ 264 w 265"/>
                <a:gd name="T23" fmla="*/ 0 h 97"/>
                <a:gd name="T24" fmla="*/ 205 w 265"/>
                <a:gd name="T25" fmla="*/ 12 h 97"/>
                <a:gd name="T26" fmla="*/ 69 w 265"/>
                <a:gd name="T27" fmla="*/ 31 h 97"/>
                <a:gd name="T28" fmla="*/ 70 w 265"/>
                <a:gd name="T29" fmla="*/ 37 h 97"/>
                <a:gd name="T30" fmla="*/ 16 w 265"/>
                <a:gd name="T31" fmla="*/ 44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97"/>
                <a:gd name="T50" fmla="*/ 265 w 265"/>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97">
                  <a:moveTo>
                    <a:pt x="16" y="44"/>
                  </a:moveTo>
                  <a:lnTo>
                    <a:pt x="16" y="45"/>
                  </a:lnTo>
                  <a:lnTo>
                    <a:pt x="11" y="54"/>
                  </a:lnTo>
                  <a:lnTo>
                    <a:pt x="16" y="67"/>
                  </a:lnTo>
                  <a:lnTo>
                    <a:pt x="0" y="77"/>
                  </a:lnTo>
                  <a:lnTo>
                    <a:pt x="3" y="96"/>
                  </a:lnTo>
                  <a:lnTo>
                    <a:pt x="73" y="90"/>
                  </a:lnTo>
                  <a:lnTo>
                    <a:pt x="155" y="81"/>
                  </a:lnTo>
                  <a:lnTo>
                    <a:pt x="196" y="74"/>
                  </a:lnTo>
                  <a:lnTo>
                    <a:pt x="204" y="49"/>
                  </a:lnTo>
                  <a:lnTo>
                    <a:pt x="219" y="48"/>
                  </a:lnTo>
                  <a:lnTo>
                    <a:pt x="264" y="0"/>
                  </a:lnTo>
                  <a:lnTo>
                    <a:pt x="205" y="12"/>
                  </a:lnTo>
                  <a:lnTo>
                    <a:pt x="69" y="31"/>
                  </a:lnTo>
                  <a:lnTo>
                    <a:pt x="70" y="37"/>
                  </a:lnTo>
                  <a:lnTo>
                    <a:pt x="16" y="44"/>
                  </a:lnTo>
                </a:path>
              </a:pathLst>
            </a:custGeom>
            <a:solidFill>
              <a:schemeClr val="folHlink"/>
            </a:solidFill>
            <a:ln w="12700" cap="rnd">
              <a:solidFill>
                <a:srgbClr val="000000"/>
              </a:solidFill>
              <a:round/>
              <a:headEnd/>
              <a:tailEnd/>
            </a:ln>
          </p:spPr>
          <p:txBody>
            <a:bodyPr/>
            <a:lstStyle/>
            <a:p>
              <a:pPr algn="ctr"/>
              <a:endParaRPr lang="en-US" b="1"/>
            </a:p>
          </p:txBody>
        </p:sp>
        <p:sp>
          <p:nvSpPr>
            <p:cNvPr id="52266" name="Freeform 207"/>
            <p:cNvSpPr>
              <a:spLocks/>
            </p:cNvSpPr>
            <p:nvPr/>
          </p:nvSpPr>
          <p:spPr bwMode="auto">
            <a:xfrm>
              <a:off x="1222" y="3466"/>
              <a:ext cx="109" cy="190"/>
            </a:xfrm>
            <a:custGeom>
              <a:avLst/>
              <a:gdLst>
                <a:gd name="T0" fmla="*/ 30 w 109"/>
                <a:gd name="T1" fmla="*/ 6 h 190"/>
                <a:gd name="T2" fmla="*/ 14 w 109"/>
                <a:gd name="T3" fmla="*/ 38 h 190"/>
                <a:gd name="T4" fmla="*/ 0 w 109"/>
                <a:gd name="T5" fmla="*/ 59 h 190"/>
                <a:gd name="T6" fmla="*/ 5 w 109"/>
                <a:gd name="T7" fmla="*/ 84 h 190"/>
                <a:gd name="T8" fmla="*/ 21 w 109"/>
                <a:gd name="T9" fmla="*/ 118 h 190"/>
                <a:gd name="T10" fmla="*/ 8 w 109"/>
                <a:gd name="T11" fmla="*/ 152 h 190"/>
                <a:gd name="T12" fmla="*/ 3 w 109"/>
                <a:gd name="T13" fmla="*/ 170 h 190"/>
                <a:gd name="T14" fmla="*/ 66 w 109"/>
                <a:gd name="T15" fmla="*/ 163 h 190"/>
                <a:gd name="T16" fmla="*/ 69 w 109"/>
                <a:gd name="T17" fmla="*/ 186 h 190"/>
                <a:gd name="T18" fmla="*/ 82 w 109"/>
                <a:gd name="T19" fmla="*/ 189 h 190"/>
                <a:gd name="T20" fmla="*/ 85 w 109"/>
                <a:gd name="T21" fmla="*/ 177 h 190"/>
                <a:gd name="T22" fmla="*/ 108 w 109"/>
                <a:gd name="T23" fmla="*/ 174 h 190"/>
                <a:gd name="T24" fmla="*/ 103 w 109"/>
                <a:gd name="T25" fmla="*/ 135 h 190"/>
                <a:gd name="T26" fmla="*/ 102 w 109"/>
                <a:gd name="T27" fmla="*/ 0 h 190"/>
                <a:gd name="T28" fmla="*/ 30 w 109"/>
                <a:gd name="T29" fmla="*/ 6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90"/>
                <a:gd name="T47" fmla="*/ 109 w 109"/>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90">
                  <a:moveTo>
                    <a:pt x="30" y="6"/>
                  </a:moveTo>
                  <a:lnTo>
                    <a:pt x="14" y="38"/>
                  </a:lnTo>
                  <a:lnTo>
                    <a:pt x="0" y="59"/>
                  </a:lnTo>
                  <a:lnTo>
                    <a:pt x="5" y="84"/>
                  </a:lnTo>
                  <a:lnTo>
                    <a:pt x="21" y="118"/>
                  </a:lnTo>
                  <a:lnTo>
                    <a:pt x="8" y="152"/>
                  </a:lnTo>
                  <a:lnTo>
                    <a:pt x="3" y="170"/>
                  </a:lnTo>
                  <a:lnTo>
                    <a:pt x="66" y="163"/>
                  </a:lnTo>
                  <a:lnTo>
                    <a:pt x="69" y="186"/>
                  </a:lnTo>
                  <a:lnTo>
                    <a:pt x="82" y="189"/>
                  </a:lnTo>
                  <a:lnTo>
                    <a:pt x="85" y="177"/>
                  </a:lnTo>
                  <a:lnTo>
                    <a:pt x="108" y="174"/>
                  </a:lnTo>
                  <a:lnTo>
                    <a:pt x="103" y="135"/>
                  </a:lnTo>
                  <a:lnTo>
                    <a:pt x="102" y="0"/>
                  </a:lnTo>
                  <a:lnTo>
                    <a:pt x="30" y="6"/>
                  </a:lnTo>
                </a:path>
              </a:pathLst>
            </a:custGeom>
            <a:solidFill>
              <a:schemeClr val="folHlink"/>
            </a:solidFill>
            <a:ln w="12700" cap="rnd">
              <a:solidFill>
                <a:srgbClr val="000000"/>
              </a:solidFill>
              <a:round/>
              <a:headEnd/>
              <a:tailEnd/>
            </a:ln>
          </p:spPr>
          <p:txBody>
            <a:bodyPr/>
            <a:lstStyle/>
            <a:p>
              <a:pPr algn="ctr"/>
              <a:endParaRPr lang="en-US" b="1"/>
            </a:p>
          </p:txBody>
        </p:sp>
        <p:sp>
          <p:nvSpPr>
            <p:cNvPr id="52267" name="Freeform 208"/>
            <p:cNvSpPr>
              <a:spLocks/>
            </p:cNvSpPr>
            <p:nvPr/>
          </p:nvSpPr>
          <p:spPr bwMode="auto">
            <a:xfrm>
              <a:off x="1323" y="3457"/>
              <a:ext cx="123" cy="191"/>
            </a:xfrm>
            <a:custGeom>
              <a:avLst/>
              <a:gdLst>
                <a:gd name="T0" fmla="*/ 0 w 123"/>
                <a:gd name="T1" fmla="*/ 10 h 191"/>
                <a:gd name="T2" fmla="*/ 79 w 123"/>
                <a:gd name="T3" fmla="*/ 0 h 191"/>
                <a:gd name="T4" fmla="*/ 105 w 123"/>
                <a:gd name="T5" fmla="*/ 87 h 191"/>
                <a:gd name="T6" fmla="*/ 122 w 123"/>
                <a:gd name="T7" fmla="*/ 101 h 191"/>
                <a:gd name="T8" fmla="*/ 108 w 123"/>
                <a:gd name="T9" fmla="*/ 127 h 191"/>
                <a:gd name="T10" fmla="*/ 121 w 123"/>
                <a:gd name="T11" fmla="*/ 152 h 191"/>
                <a:gd name="T12" fmla="*/ 40 w 123"/>
                <a:gd name="T13" fmla="*/ 161 h 191"/>
                <a:gd name="T14" fmla="*/ 44 w 123"/>
                <a:gd name="T15" fmla="*/ 183 h 191"/>
                <a:gd name="T16" fmla="*/ 32 w 123"/>
                <a:gd name="T17" fmla="*/ 190 h 191"/>
                <a:gd name="T18" fmla="*/ 22 w 123"/>
                <a:gd name="T19" fmla="*/ 163 h 191"/>
                <a:gd name="T20" fmla="*/ 17 w 123"/>
                <a:gd name="T21" fmla="*/ 185 h 191"/>
                <a:gd name="T22" fmla="*/ 7 w 123"/>
                <a:gd name="T23" fmla="*/ 183 h 191"/>
                <a:gd name="T24" fmla="*/ 3 w 123"/>
                <a:gd name="T25" fmla="*/ 161 h 191"/>
                <a:gd name="T26" fmla="*/ 1 w 123"/>
                <a:gd name="T27" fmla="*/ 142 h 191"/>
                <a:gd name="T28" fmla="*/ 0 w 123"/>
                <a:gd name="T29" fmla="*/ 1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91"/>
                <a:gd name="T47" fmla="*/ 123 w 123"/>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91">
                  <a:moveTo>
                    <a:pt x="0" y="10"/>
                  </a:moveTo>
                  <a:lnTo>
                    <a:pt x="79" y="0"/>
                  </a:lnTo>
                  <a:lnTo>
                    <a:pt x="105" y="87"/>
                  </a:lnTo>
                  <a:lnTo>
                    <a:pt x="122" y="101"/>
                  </a:lnTo>
                  <a:lnTo>
                    <a:pt x="108" y="127"/>
                  </a:lnTo>
                  <a:lnTo>
                    <a:pt x="121" y="152"/>
                  </a:lnTo>
                  <a:lnTo>
                    <a:pt x="40" y="161"/>
                  </a:lnTo>
                  <a:lnTo>
                    <a:pt x="44" y="183"/>
                  </a:lnTo>
                  <a:lnTo>
                    <a:pt x="32" y="190"/>
                  </a:lnTo>
                  <a:lnTo>
                    <a:pt x="22" y="163"/>
                  </a:lnTo>
                  <a:lnTo>
                    <a:pt x="17" y="185"/>
                  </a:lnTo>
                  <a:lnTo>
                    <a:pt x="7" y="183"/>
                  </a:lnTo>
                  <a:lnTo>
                    <a:pt x="3" y="161"/>
                  </a:lnTo>
                  <a:lnTo>
                    <a:pt x="1" y="142"/>
                  </a:lnTo>
                  <a:lnTo>
                    <a:pt x="0" y="10"/>
                  </a:lnTo>
                </a:path>
              </a:pathLst>
            </a:custGeom>
            <a:solidFill>
              <a:schemeClr val="folHlink"/>
            </a:solidFill>
            <a:ln w="12700" cap="rnd">
              <a:solidFill>
                <a:srgbClr val="000000"/>
              </a:solidFill>
              <a:round/>
              <a:headEnd/>
              <a:tailEnd/>
            </a:ln>
          </p:spPr>
          <p:txBody>
            <a:bodyPr/>
            <a:lstStyle/>
            <a:p>
              <a:pPr algn="ctr"/>
              <a:endParaRPr lang="en-US" b="1"/>
            </a:p>
          </p:txBody>
        </p:sp>
        <p:sp>
          <p:nvSpPr>
            <p:cNvPr id="52268" name="Freeform 209"/>
            <p:cNvSpPr>
              <a:spLocks/>
            </p:cNvSpPr>
            <p:nvPr/>
          </p:nvSpPr>
          <p:spPr bwMode="auto">
            <a:xfrm>
              <a:off x="1402" y="3448"/>
              <a:ext cx="170" cy="175"/>
            </a:xfrm>
            <a:custGeom>
              <a:avLst/>
              <a:gdLst>
                <a:gd name="T0" fmla="*/ 0 w 170"/>
                <a:gd name="T1" fmla="*/ 11 h 175"/>
                <a:gd name="T2" fmla="*/ 2 w 170"/>
                <a:gd name="T3" fmla="*/ 11 h 175"/>
                <a:gd name="T4" fmla="*/ 41 w 170"/>
                <a:gd name="T5" fmla="*/ 3 h 175"/>
                <a:gd name="T6" fmla="*/ 76 w 170"/>
                <a:gd name="T7" fmla="*/ 0 h 175"/>
                <a:gd name="T8" fmla="*/ 71 w 170"/>
                <a:gd name="T9" fmla="*/ 9 h 175"/>
                <a:gd name="T10" fmla="*/ 82 w 170"/>
                <a:gd name="T11" fmla="*/ 9 h 175"/>
                <a:gd name="T12" fmla="*/ 142 w 170"/>
                <a:gd name="T13" fmla="*/ 62 h 175"/>
                <a:gd name="T14" fmla="*/ 166 w 170"/>
                <a:gd name="T15" fmla="*/ 97 h 175"/>
                <a:gd name="T16" fmla="*/ 169 w 170"/>
                <a:gd name="T17" fmla="*/ 121 h 175"/>
                <a:gd name="T18" fmla="*/ 161 w 170"/>
                <a:gd name="T19" fmla="*/ 126 h 175"/>
                <a:gd name="T20" fmla="*/ 166 w 170"/>
                <a:gd name="T21" fmla="*/ 150 h 175"/>
                <a:gd name="T22" fmla="*/ 149 w 170"/>
                <a:gd name="T23" fmla="*/ 151 h 175"/>
                <a:gd name="T24" fmla="*/ 149 w 170"/>
                <a:gd name="T25" fmla="*/ 171 h 175"/>
                <a:gd name="T26" fmla="*/ 135 w 170"/>
                <a:gd name="T27" fmla="*/ 161 h 175"/>
                <a:gd name="T28" fmla="*/ 48 w 170"/>
                <a:gd name="T29" fmla="*/ 174 h 175"/>
                <a:gd name="T30" fmla="*/ 29 w 170"/>
                <a:gd name="T31" fmla="*/ 136 h 175"/>
                <a:gd name="T32" fmla="*/ 43 w 170"/>
                <a:gd name="T33" fmla="*/ 111 h 175"/>
                <a:gd name="T34" fmla="*/ 24 w 170"/>
                <a:gd name="T35" fmla="*/ 98 h 175"/>
                <a:gd name="T36" fmla="*/ 0 w 170"/>
                <a:gd name="T37" fmla="*/ 11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175"/>
                <a:gd name="T59" fmla="*/ 170 w 170"/>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175">
                  <a:moveTo>
                    <a:pt x="0" y="11"/>
                  </a:moveTo>
                  <a:lnTo>
                    <a:pt x="2" y="11"/>
                  </a:lnTo>
                  <a:lnTo>
                    <a:pt x="41" y="3"/>
                  </a:lnTo>
                  <a:lnTo>
                    <a:pt x="76" y="0"/>
                  </a:lnTo>
                  <a:lnTo>
                    <a:pt x="71" y="9"/>
                  </a:lnTo>
                  <a:lnTo>
                    <a:pt x="82" y="9"/>
                  </a:lnTo>
                  <a:lnTo>
                    <a:pt x="142" y="62"/>
                  </a:lnTo>
                  <a:lnTo>
                    <a:pt x="166" y="97"/>
                  </a:lnTo>
                  <a:lnTo>
                    <a:pt x="169" y="121"/>
                  </a:lnTo>
                  <a:lnTo>
                    <a:pt x="161" y="126"/>
                  </a:lnTo>
                  <a:lnTo>
                    <a:pt x="166" y="150"/>
                  </a:lnTo>
                  <a:lnTo>
                    <a:pt x="149" y="151"/>
                  </a:lnTo>
                  <a:lnTo>
                    <a:pt x="149" y="171"/>
                  </a:lnTo>
                  <a:lnTo>
                    <a:pt x="135" y="161"/>
                  </a:lnTo>
                  <a:lnTo>
                    <a:pt x="48" y="174"/>
                  </a:lnTo>
                  <a:lnTo>
                    <a:pt x="29" y="136"/>
                  </a:lnTo>
                  <a:lnTo>
                    <a:pt x="43" y="111"/>
                  </a:lnTo>
                  <a:lnTo>
                    <a:pt x="24" y="98"/>
                  </a:lnTo>
                  <a:lnTo>
                    <a:pt x="0" y="11"/>
                  </a:lnTo>
                </a:path>
              </a:pathLst>
            </a:custGeom>
            <a:solidFill>
              <a:schemeClr val="folHlink"/>
            </a:solidFill>
            <a:ln w="12700" cap="rnd">
              <a:solidFill>
                <a:srgbClr val="000000"/>
              </a:solidFill>
              <a:round/>
              <a:headEnd/>
              <a:tailEnd/>
            </a:ln>
          </p:spPr>
          <p:txBody>
            <a:bodyPr/>
            <a:lstStyle/>
            <a:p>
              <a:pPr algn="ctr"/>
              <a:endParaRPr lang="en-US" b="1"/>
            </a:p>
          </p:txBody>
        </p:sp>
        <p:sp>
          <p:nvSpPr>
            <p:cNvPr id="52269" name="Freeform 210"/>
            <p:cNvSpPr>
              <a:spLocks/>
            </p:cNvSpPr>
            <p:nvPr/>
          </p:nvSpPr>
          <p:spPr bwMode="auto">
            <a:xfrm>
              <a:off x="1473" y="3424"/>
              <a:ext cx="155" cy="123"/>
            </a:xfrm>
            <a:custGeom>
              <a:avLst/>
              <a:gdLst>
                <a:gd name="T0" fmla="*/ 6 w 155"/>
                <a:gd name="T1" fmla="*/ 22 h 123"/>
                <a:gd name="T2" fmla="*/ 18 w 155"/>
                <a:gd name="T3" fmla="*/ 10 h 123"/>
                <a:gd name="T4" fmla="*/ 64 w 155"/>
                <a:gd name="T5" fmla="*/ 0 h 123"/>
                <a:gd name="T6" fmla="*/ 78 w 155"/>
                <a:gd name="T7" fmla="*/ 7 h 123"/>
                <a:gd name="T8" fmla="*/ 108 w 155"/>
                <a:gd name="T9" fmla="*/ 2 h 123"/>
                <a:gd name="T10" fmla="*/ 132 w 155"/>
                <a:gd name="T11" fmla="*/ 19 h 123"/>
                <a:gd name="T12" fmla="*/ 154 w 155"/>
                <a:gd name="T13" fmla="*/ 33 h 123"/>
                <a:gd name="T14" fmla="*/ 142 w 155"/>
                <a:gd name="T15" fmla="*/ 69 h 123"/>
                <a:gd name="T16" fmla="*/ 123 w 155"/>
                <a:gd name="T17" fmla="*/ 88 h 123"/>
                <a:gd name="T18" fmla="*/ 103 w 155"/>
                <a:gd name="T19" fmla="*/ 93 h 123"/>
                <a:gd name="T20" fmla="*/ 107 w 155"/>
                <a:gd name="T21" fmla="*/ 108 h 123"/>
                <a:gd name="T22" fmla="*/ 94 w 155"/>
                <a:gd name="T23" fmla="*/ 122 h 123"/>
                <a:gd name="T24" fmla="*/ 71 w 155"/>
                <a:gd name="T25" fmla="*/ 88 h 123"/>
                <a:gd name="T26" fmla="*/ 10 w 155"/>
                <a:gd name="T27" fmla="*/ 33 h 123"/>
                <a:gd name="T28" fmla="*/ 0 w 155"/>
                <a:gd name="T29" fmla="*/ 33 h 123"/>
                <a:gd name="T30" fmla="*/ 6 w 155"/>
                <a:gd name="T31" fmla="*/ 22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23"/>
                <a:gd name="T50" fmla="*/ 155 w 155"/>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23">
                  <a:moveTo>
                    <a:pt x="6" y="22"/>
                  </a:moveTo>
                  <a:lnTo>
                    <a:pt x="18" y="10"/>
                  </a:lnTo>
                  <a:lnTo>
                    <a:pt x="64" y="0"/>
                  </a:lnTo>
                  <a:lnTo>
                    <a:pt x="78" y="7"/>
                  </a:lnTo>
                  <a:lnTo>
                    <a:pt x="108" y="2"/>
                  </a:lnTo>
                  <a:lnTo>
                    <a:pt x="132" y="19"/>
                  </a:lnTo>
                  <a:lnTo>
                    <a:pt x="154" y="33"/>
                  </a:lnTo>
                  <a:lnTo>
                    <a:pt x="142" y="69"/>
                  </a:lnTo>
                  <a:lnTo>
                    <a:pt x="123" y="88"/>
                  </a:lnTo>
                  <a:lnTo>
                    <a:pt x="103" y="93"/>
                  </a:lnTo>
                  <a:lnTo>
                    <a:pt x="107" y="108"/>
                  </a:lnTo>
                  <a:lnTo>
                    <a:pt x="94" y="122"/>
                  </a:lnTo>
                  <a:lnTo>
                    <a:pt x="71" y="88"/>
                  </a:lnTo>
                  <a:lnTo>
                    <a:pt x="10" y="33"/>
                  </a:lnTo>
                  <a:lnTo>
                    <a:pt x="0" y="33"/>
                  </a:lnTo>
                  <a:lnTo>
                    <a:pt x="6" y="22"/>
                  </a:lnTo>
                </a:path>
              </a:pathLst>
            </a:custGeom>
            <a:solidFill>
              <a:schemeClr val="folHlink"/>
            </a:solidFill>
            <a:ln w="12700" cap="rnd">
              <a:solidFill>
                <a:srgbClr val="000000"/>
              </a:solidFill>
              <a:round/>
              <a:headEnd/>
              <a:tailEnd/>
            </a:ln>
          </p:spPr>
          <p:txBody>
            <a:bodyPr/>
            <a:lstStyle/>
            <a:p>
              <a:pPr algn="ctr"/>
              <a:endParaRPr lang="en-US" b="1"/>
            </a:p>
          </p:txBody>
        </p:sp>
        <p:sp>
          <p:nvSpPr>
            <p:cNvPr id="52270" name="Freeform 211"/>
            <p:cNvSpPr>
              <a:spLocks/>
            </p:cNvSpPr>
            <p:nvPr/>
          </p:nvSpPr>
          <p:spPr bwMode="auto">
            <a:xfrm>
              <a:off x="1364" y="3598"/>
              <a:ext cx="289" cy="197"/>
            </a:xfrm>
            <a:custGeom>
              <a:avLst/>
              <a:gdLst>
                <a:gd name="T0" fmla="*/ 0 w 289"/>
                <a:gd name="T1" fmla="*/ 19 h 197"/>
                <a:gd name="T2" fmla="*/ 79 w 289"/>
                <a:gd name="T3" fmla="*/ 11 h 197"/>
                <a:gd name="T4" fmla="*/ 88 w 289"/>
                <a:gd name="T5" fmla="*/ 24 h 197"/>
                <a:gd name="T6" fmla="*/ 172 w 289"/>
                <a:gd name="T7" fmla="*/ 11 h 197"/>
                <a:gd name="T8" fmla="*/ 187 w 289"/>
                <a:gd name="T9" fmla="*/ 22 h 197"/>
                <a:gd name="T10" fmla="*/ 187 w 289"/>
                <a:gd name="T11" fmla="*/ 2 h 197"/>
                <a:gd name="T12" fmla="*/ 186 w 289"/>
                <a:gd name="T13" fmla="*/ 0 h 197"/>
                <a:gd name="T14" fmla="*/ 203 w 289"/>
                <a:gd name="T15" fmla="*/ 1 h 197"/>
                <a:gd name="T16" fmla="*/ 221 w 289"/>
                <a:gd name="T17" fmla="*/ 32 h 197"/>
                <a:gd name="T18" fmla="*/ 249 w 289"/>
                <a:gd name="T19" fmla="*/ 73 h 197"/>
                <a:gd name="T20" fmla="*/ 263 w 289"/>
                <a:gd name="T21" fmla="*/ 108 h 197"/>
                <a:gd name="T22" fmla="*/ 285 w 289"/>
                <a:gd name="T23" fmla="*/ 133 h 197"/>
                <a:gd name="T24" fmla="*/ 288 w 289"/>
                <a:gd name="T25" fmla="*/ 169 h 197"/>
                <a:gd name="T26" fmla="*/ 281 w 289"/>
                <a:gd name="T27" fmla="*/ 190 h 197"/>
                <a:gd name="T28" fmla="*/ 251 w 289"/>
                <a:gd name="T29" fmla="*/ 196 h 197"/>
                <a:gd name="T30" fmla="*/ 246 w 289"/>
                <a:gd name="T31" fmla="*/ 187 h 197"/>
                <a:gd name="T32" fmla="*/ 225 w 289"/>
                <a:gd name="T33" fmla="*/ 174 h 197"/>
                <a:gd name="T34" fmla="*/ 218 w 289"/>
                <a:gd name="T35" fmla="*/ 161 h 197"/>
                <a:gd name="T36" fmla="*/ 212 w 289"/>
                <a:gd name="T37" fmla="*/ 155 h 197"/>
                <a:gd name="T38" fmla="*/ 209 w 289"/>
                <a:gd name="T39" fmla="*/ 143 h 197"/>
                <a:gd name="T40" fmla="*/ 204 w 289"/>
                <a:gd name="T41" fmla="*/ 146 h 197"/>
                <a:gd name="T42" fmla="*/ 187 w 289"/>
                <a:gd name="T43" fmla="*/ 130 h 197"/>
                <a:gd name="T44" fmla="*/ 191 w 289"/>
                <a:gd name="T45" fmla="*/ 115 h 197"/>
                <a:gd name="T46" fmla="*/ 187 w 289"/>
                <a:gd name="T47" fmla="*/ 106 h 197"/>
                <a:gd name="T48" fmla="*/ 182 w 289"/>
                <a:gd name="T49" fmla="*/ 109 h 197"/>
                <a:gd name="T50" fmla="*/ 182 w 289"/>
                <a:gd name="T51" fmla="*/ 118 h 197"/>
                <a:gd name="T52" fmla="*/ 177 w 289"/>
                <a:gd name="T53" fmla="*/ 106 h 197"/>
                <a:gd name="T54" fmla="*/ 177 w 289"/>
                <a:gd name="T55" fmla="*/ 79 h 197"/>
                <a:gd name="T56" fmla="*/ 167 w 289"/>
                <a:gd name="T57" fmla="*/ 63 h 197"/>
                <a:gd name="T58" fmla="*/ 140 w 289"/>
                <a:gd name="T59" fmla="*/ 49 h 197"/>
                <a:gd name="T60" fmla="*/ 126 w 289"/>
                <a:gd name="T61" fmla="*/ 34 h 197"/>
                <a:gd name="T62" fmla="*/ 111 w 289"/>
                <a:gd name="T63" fmla="*/ 32 h 197"/>
                <a:gd name="T64" fmla="*/ 105 w 289"/>
                <a:gd name="T65" fmla="*/ 42 h 197"/>
                <a:gd name="T66" fmla="*/ 83 w 289"/>
                <a:gd name="T67" fmla="*/ 48 h 197"/>
                <a:gd name="T68" fmla="*/ 70 w 289"/>
                <a:gd name="T69" fmla="*/ 42 h 197"/>
                <a:gd name="T70" fmla="*/ 63 w 289"/>
                <a:gd name="T71" fmla="*/ 32 h 197"/>
                <a:gd name="T72" fmla="*/ 21 w 289"/>
                <a:gd name="T73" fmla="*/ 41 h 197"/>
                <a:gd name="T74" fmla="*/ 12 w 289"/>
                <a:gd name="T75" fmla="*/ 33 h 197"/>
                <a:gd name="T76" fmla="*/ 2 w 289"/>
                <a:gd name="T77" fmla="*/ 41 h 197"/>
                <a:gd name="T78" fmla="*/ 0 w 289"/>
                <a:gd name="T79" fmla="*/ 19 h 1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9"/>
                <a:gd name="T121" fmla="*/ 0 h 197"/>
                <a:gd name="T122" fmla="*/ 289 w 289"/>
                <a:gd name="T123" fmla="*/ 197 h 1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9" h="197">
                  <a:moveTo>
                    <a:pt x="0" y="19"/>
                  </a:moveTo>
                  <a:lnTo>
                    <a:pt x="79" y="11"/>
                  </a:lnTo>
                  <a:lnTo>
                    <a:pt x="88" y="24"/>
                  </a:lnTo>
                  <a:lnTo>
                    <a:pt x="172" y="11"/>
                  </a:lnTo>
                  <a:lnTo>
                    <a:pt x="187" y="22"/>
                  </a:lnTo>
                  <a:lnTo>
                    <a:pt x="187" y="2"/>
                  </a:lnTo>
                  <a:lnTo>
                    <a:pt x="186" y="0"/>
                  </a:lnTo>
                  <a:lnTo>
                    <a:pt x="203" y="1"/>
                  </a:lnTo>
                  <a:lnTo>
                    <a:pt x="221" y="32"/>
                  </a:lnTo>
                  <a:lnTo>
                    <a:pt x="249" y="73"/>
                  </a:lnTo>
                  <a:lnTo>
                    <a:pt x="263" y="108"/>
                  </a:lnTo>
                  <a:lnTo>
                    <a:pt x="285" y="133"/>
                  </a:lnTo>
                  <a:lnTo>
                    <a:pt x="288" y="169"/>
                  </a:lnTo>
                  <a:lnTo>
                    <a:pt x="281" y="190"/>
                  </a:lnTo>
                  <a:lnTo>
                    <a:pt x="251" y="196"/>
                  </a:lnTo>
                  <a:lnTo>
                    <a:pt x="246" y="187"/>
                  </a:lnTo>
                  <a:lnTo>
                    <a:pt x="225" y="174"/>
                  </a:lnTo>
                  <a:lnTo>
                    <a:pt x="218" y="161"/>
                  </a:lnTo>
                  <a:lnTo>
                    <a:pt x="212" y="155"/>
                  </a:lnTo>
                  <a:lnTo>
                    <a:pt x="209" y="143"/>
                  </a:lnTo>
                  <a:lnTo>
                    <a:pt x="204" y="146"/>
                  </a:lnTo>
                  <a:lnTo>
                    <a:pt x="187" y="130"/>
                  </a:lnTo>
                  <a:lnTo>
                    <a:pt x="191" y="115"/>
                  </a:lnTo>
                  <a:lnTo>
                    <a:pt x="187" y="106"/>
                  </a:lnTo>
                  <a:lnTo>
                    <a:pt x="182" y="109"/>
                  </a:lnTo>
                  <a:lnTo>
                    <a:pt x="182" y="118"/>
                  </a:lnTo>
                  <a:lnTo>
                    <a:pt x="177" y="106"/>
                  </a:lnTo>
                  <a:lnTo>
                    <a:pt x="177" y="79"/>
                  </a:lnTo>
                  <a:lnTo>
                    <a:pt x="167" y="63"/>
                  </a:lnTo>
                  <a:lnTo>
                    <a:pt x="140" y="49"/>
                  </a:lnTo>
                  <a:lnTo>
                    <a:pt x="126" y="34"/>
                  </a:lnTo>
                  <a:lnTo>
                    <a:pt x="111" y="32"/>
                  </a:lnTo>
                  <a:lnTo>
                    <a:pt x="105" y="42"/>
                  </a:lnTo>
                  <a:lnTo>
                    <a:pt x="83" y="48"/>
                  </a:lnTo>
                  <a:lnTo>
                    <a:pt x="70" y="42"/>
                  </a:lnTo>
                  <a:lnTo>
                    <a:pt x="63" y="32"/>
                  </a:lnTo>
                  <a:lnTo>
                    <a:pt x="21" y="41"/>
                  </a:lnTo>
                  <a:lnTo>
                    <a:pt x="12" y="33"/>
                  </a:lnTo>
                  <a:lnTo>
                    <a:pt x="2" y="41"/>
                  </a:lnTo>
                  <a:lnTo>
                    <a:pt x="0" y="19"/>
                  </a:lnTo>
                </a:path>
              </a:pathLst>
            </a:custGeom>
            <a:solidFill>
              <a:schemeClr val="folHlink"/>
            </a:solidFill>
            <a:ln w="12700" cap="rnd">
              <a:solidFill>
                <a:srgbClr val="000000"/>
              </a:solidFill>
              <a:round/>
              <a:headEnd/>
              <a:tailEnd/>
            </a:ln>
          </p:spPr>
          <p:txBody>
            <a:bodyPr/>
            <a:lstStyle/>
            <a:p>
              <a:pPr algn="ctr"/>
              <a:endParaRPr lang="en-US" b="1"/>
            </a:p>
          </p:txBody>
        </p:sp>
        <p:sp>
          <p:nvSpPr>
            <p:cNvPr id="52271" name="Freeform 212"/>
            <p:cNvSpPr>
              <a:spLocks/>
            </p:cNvSpPr>
            <p:nvPr/>
          </p:nvSpPr>
          <p:spPr bwMode="auto">
            <a:xfrm>
              <a:off x="1443" y="3340"/>
              <a:ext cx="266" cy="118"/>
            </a:xfrm>
            <a:custGeom>
              <a:avLst/>
              <a:gdLst>
                <a:gd name="T0" fmla="*/ 9 w 266"/>
                <a:gd name="T1" fmla="*/ 86 h 118"/>
                <a:gd name="T2" fmla="*/ 0 w 266"/>
                <a:gd name="T3" fmla="*/ 111 h 118"/>
                <a:gd name="T4" fmla="*/ 34 w 266"/>
                <a:gd name="T5" fmla="*/ 108 h 118"/>
                <a:gd name="T6" fmla="*/ 48 w 266"/>
                <a:gd name="T7" fmla="*/ 97 h 118"/>
                <a:gd name="T8" fmla="*/ 94 w 266"/>
                <a:gd name="T9" fmla="*/ 84 h 118"/>
                <a:gd name="T10" fmla="*/ 107 w 266"/>
                <a:gd name="T11" fmla="*/ 91 h 118"/>
                <a:gd name="T12" fmla="*/ 138 w 266"/>
                <a:gd name="T13" fmla="*/ 86 h 118"/>
                <a:gd name="T14" fmla="*/ 138 w 266"/>
                <a:gd name="T15" fmla="*/ 88 h 118"/>
                <a:gd name="T16" fmla="*/ 184 w 266"/>
                <a:gd name="T17" fmla="*/ 117 h 118"/>
                <a:gd name="T18" fmla="*/ 211 w 266"/>
                <a:gd name="T19" fmla="*/ 109 h 118"/>
                <a:gd name="T20" fmla="*/ 226 w 266"/>
                <a:gd name="T21" fmla="*/ 76 h 118"/>
                <a:gd name="T22" fmla="*/ 253 w 266"/>
                <a:gd name="T23" fmla="*/ 67 h 118"/>
                <a:gd name="T24" fmla="*/ 265 w 266"/>
                <a:gd name="T25" fmla="*/ 44 h 118"/>
                <a:gd name="T26" fmla="*/ 264 w 266"/>
                <a:gd name="T27" fmla="*/ 15 h 118"/>
                <a:gd name="T28" fmla="*/ 261 w 266"/>
                <a:gd name="T29" fmla="*/ 38 h 118"/>
                <a:gd name="T30" fmla="*/ 246 w 266"/>
                <a:gd name="T31" fmla="*/ 59 h 118"/>
                <a:gd name="T32" fmla="*/ 241 w 266"/>
                <a:gd name="T33" fmla="*/ 57 h 118"/>
                <a:gd name="T34" fmla="*/ 221 w 266"/>
                <a:gd name="T35" fmla="*/ 63 h 118"/>
                <a:gd name="T36" fmla="*/ 221 w 266"/>
                <a:gd name="T37" fmla="*/ 56 h 118"/>
                <a:gd name="T38" fmla="*/ 241 w 266"/>
                <a:gd name="T39" fmla="*/ 49 h 118"/>
                <a:gd name="T40" fmla="*/ 223 w 266"/>
                <a:gd name="T41" fmla="*/ 47 h 118"/>
                <a:gd name="T42" fmla="*/ 243 w 266"/>
                <a:gd name="T43" fmla="*/ 41 h 118"/>
                <a:gd name="T44" fmla="*/ 251 w 266"/>
                <a:gd name="T45" fmla="*/ 44 h 118"/>
                <a:gd name="T46" fmla="*/ 255 w 266"/>
                <a:gd name="T47" fmla="*/ 21 h 118"/>
                <a:gd name="T48" fmla="*/ 250 w 266"/>
                <a:gd name="T49" fmla="*/ 16 h 118"/>
                <a:gd name="T50" fmla="*/ 226 w 266"/>
                <a:gd name="T51" fmla="*/ 25 h 118"/>
                <a:gd name="T52" fmla="*/ 226 w 266"/>
                <a:gd name="T53" fmla="*/ 12 h 118"/>
                <a:gd name="T54" fmla="*/ 236 w 266"/>
                <a:gd name="T55" fmla="*/ 15 h 118"/>
                <a:gd name="T56" fmla="*/ 250 w 266"/>
                <a:gd name="T57" fmla="*/ 5 h 118"/>
                <a:gd name="T58" fmla="*/ 243 w 266"/>
                <a:gd name="T59" fmla="*/ 0 h 118"/>
                <a:gd name="T60" fmla="*/ 163 w 266"/>
                <a:gd name="T61" fmla="*/ 18 h 118"/>
                <a:gd name="T62" fmla="*/ 66 w 266"/>
                <a:gd name="T63" fmla="*/ 38 h 118"/>
                <a:gd name="T64" fmla="*/ 22 w 266"/>
                <a:gd name="T65" fmla="*/ 86 h 118"/>
                <a:gd name="T66" fmla="*/ 9 w 266"/>
                <a:gd name="T67" fmla="*/ 86 h 1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118"/>
                <a:gd name="T104" fmla="*/ 266 w 266"/>
                <a:gd name="T105" fmla="*/ 118 h 1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118">
                  <a:moveTo>
                    <a:pt x="9" y="86"/>
                  </a:moveTo>
                  <a:lnTo>
                    <a:pt x="0" y="111"/>
                  </a:lnTo>
                  <a:lnTo>
                    <a:pt x="34" y="108"/>
                  </a:lnTo>
                  <a:lnTo>
                    <a:pt x="48" y="97"/>
                  </a:lnTo>
                  <a:lnTo>
                    <a:pt x="94" y="84"/>
                  </a:lnTo>
                  <a:lnTo>
                    <a:pt x="107" y="91"/>
                  </a:lnTo>
                  <a:lnTo>
                    <a:pt x="138" y="86"/>
                  </a:lnTo>
                  <a:lnTo>
                    <a:pt x="138" y="88"/>
                  </a:lnTo>
                  <a:lnTo>
                    <a:pt x="184" y="117"/>
                  </a:lnTo>
                  <a:lnTo>
                    <a:pt x="211" y="109"/>
                  </a:lnTo>
                  <a:lnTo>
                    <a:pt x="226" y="76"/>
                  </a:lnTo>
                  <a:lnTo>
                    <a:pt x="253" y="67"/>
                  </a:lnTo>
                  <a:lnTo>
                    <a:pt x="265" y="44"/>
                  </a:lnTo>
                  <a:lnTo>
                    <a:pt x="264" y="15"/>
                  </a:lnTo>
                  <a:lnTo>
                    <a:pt x="261" y="38"/>
                  </a:lnTo>
                  <a:lnTo>
                    <a:pt x="246" y="59"/>
                  </a:lnTo>
                  <a:lnTo>
                    <a:pt x="241" y="57"/>
                  </a:lnTo>
                  <a:lnTo>
                    <a:pt x="221" y="63"/>
                  </a:lnTo>
                  <a:lnTo>
                    <a:pt x="221" y="56"/>
                  </a:lnTo>
                  <a:lnTo>
                    <a:pt x="241" y="49"/>
                  </a:lnTo>
                  <a:lnTo>
                    <a:pt x="223" y="47"/>
                  </a:lnTo>
                  <a:lnTo>
                    <a:pt x="243" y="41"/>
                  </a:lnTo>
                  <a:lnTo>
                    <a:pt x="251" y="44"/>
                  </a:lnTo>
                  <a:lnTo>
                    <a:pt x="255" y="21"/>
                  </a:lnTo>
                  <a:lnTo>
                    <a:pt x="250" y="16"/>
                  </a:lnTo>
                  <a:lnTo>
                    <a:pt x="226" y="25"/>
                  </a:lnTo>
                  <a:lnTo>
                    <a:pt x="226" y="12"/>
                  </a:lnTo>
                  <a:lnTo>
                    <a:pt x="236" y="15"/>
                  </a:lnTo>
                  <a:lnTo>
                    <a:pt x="250" y="5"/>
                  </a:lnTo>
                  <a:lnTo>
                    <a:pt x="243" y="0"/>
                  </a:lnTo>
                  <a:lnTo>
                    <a:pt x="163" y="18"/>
                  </a:lnTo>
                  <a:lnTo>
                    <a:pt x="66" y="38"/>
                  </a:lnTo>
                  <a:lnTo>
                    <a:pt x="22" y="86"/>
                  </a:lnTo>
                  <a:lnTo>
                    <a:pt x="9" y="86"/>
                  </a:lnTo>
                </a:path>
              </a:pathLst>
            </a:custGeom>
            <a:solidFill>
              <a:schemeClr val="folHlink"/>
            </a:solidFill>
            <a:ln w="12700" cap="rnd">
              <a:solidFill>
                <a:srgbClr val="000000"/>
              </a:solidFill>
              <a:round/>
              <a:headEnd/>
              <a:tailEnd/>
            </a:ln>
          </p:spPr>
          <p:txBody>
            <a:bodyPr/>
            <a:lstStyle/>
            <a:p>
              <a:pPr algn="ctr"/>
              <a:endParaRPr lang="en-US" b="1"/>
            </a:p>
          </p:txBody>
        </p:sp>
        <p:sp>
          <p:nvSpPr>
            <p:cNvPr id="52272" name="Freeform 213"/>
            <p:cNvSpPr>
              <a:spLocks/>
            </p:cNvSpPr>
            <p:nvPr/>
          </p:nvSpPr>
          <p:spPr bwMode="auto">
            <a:xfrm>
              <a:off x="1454" y="3244"/>
              <a:ext cx="233" cy="146"/>
            </a:xfrm>
            <a:custGeom>
              <a:avLst/>
              <a:gdLst>
                <a:gd name="T0" fmla="*/ 38 w 233"/>
                <a:gd name="T1" fmla="*/ 102 h 146"/>
                <a:gd name="T2" fmla="*/ 31 w 233"/>
                <a:gd name="T3" fmla="*/ 116 h 146"/>
                <a:gd name="T4" fmla="*/ 22 w 233"/>
                <a:gd name="T5" fmla="*/ 120 h 146"/>
                <a:gd name="T6" fmla="*/ 21 w 233"/>
                <a:gd name="T7" fmla="*/ 130 h 146"/>
                <a:gd name="T8" fmla="*/ 1 w 233"/>
                <a:gd name="T9" fmla="*/ 137 h 146"/>
                <a:gd name="T10" fmla="*/ 0 w 233"/>
                <a:gd name="T11" fmla="*/ 145 h 146"/>
                <a:gd name="T12" fmla="*/ 55 w 233"/>
                <a:gd name="T13" fmla="*/ 135 h 146"/>
                <a:gd name="T14" fmla="*/ 155 w 233"/>
                <a:gd name="T15" fmla="*/ 115 h 146"/>
                <a:gd name="T16" fmla="*/ 232 w 233"/>
                <a:gd name="T17" fmla="*/ 96 h 146"/>
                <a:gd name="T18" fmla="*/ 232 w 233"/>
                <a:gd name="T19" fmla="*/ 81 h 146"/>
                <a:gd name="T20" fmla="*/ 224 w 233"/>
                <a:gd name="T21" fmla="*/ 77 h 146"/>
                <a:gd name="T22" fmla="*/ 217 w 233"/>
                <a:gd name="T23" fmla="*/ 84 h 146"/>
                <a:gd name="T24" fmla="*/ 213 w 233"/>
                <a:gd name="T25" fmla="*/ 64 h 146"/>
                <a:gd name="T26" fmla="*/ 217 w 233"/>
                <a:gd name="T27" fmla="*/ 47 h 146"/>
                <a:gd name="T28" fmla="*/ 188 w 233"/>
                <a:gd name="T29" fmla="*/ 34 h 146"/>
                <a:gd name="T30" fmla="*/ 169 w 233"/>
                <a:gd name="T31" fmla="*/ 37 h 146"/>
                <a:gd name="T32" fmla="*/ 168 w 233"/>
                <a:gd name="T33" fmla="*/ 10 h 146"/>
                <a:gd name="T34" fmla="*/ 148 w 233"/>
                <a:gd name="T35" fmla="*/ 0 h 146"/>
                <a:gd name="T36" fmla="*/ 133 w 233"/>
                <a:gd name="T37" fmla="*/ 6 h 146"/>
                <a:gd name="T38" fmla="*/ 122 w 233"/>
                <a:gd name="T39" fmla="*/ 32 h 146"/>
                <a:gd name="T40" fmla="*/ 104 w 233"/>
                <a:gd name="T41" fmla="*/ 42 h 146"/>
                <a:gd name="T42" fmla="*/ 97 w 233"/>
                <a:gd name="T43" fmla="*/ 82 h 146"/>
                <a:gd name="T44" fmla="*/ 68 w 233"/>
                <a:gd name="T45" fmla="*/ 102 h 146"/>
                <a:gd name="T46" fmla="*/ 44 w 233"/>
                <a:gd name="T47" fmla="*/ 109 h 146"/>
                <a:gd name="T48" fmla="*/ 38 w 233"/>
                <a:gd name="T49" fmla="*/ 102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3"/>
                <a:gd name="T76" fmla="*/ 0 h 146"/>
                <a:gd name="T77" fmla="*/ 233 w 233"/>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3" h="146">
                  <a:moveTo>
                    <a:pt x="38" y="102"/>
                  </a:moveTo>
                  <a:lnTo>
                    <a:pt x="31" y="116"/>
                  </a:lnTo>
                  <a:lnTo>
                    <a:pt x="22" y="120"/>
                  </a:lnTo>
                  <a:lnTo>
                    <a:pt x="21" y="130"/>
                  </a:lnTo>
                  <a:lnTo>
                    <a:pt x="1" y="137"/>
                  </a:lnTo>
                  <a:lnTo>
                    <a:pt x="0" y="145"/>
                  </a:lnTo>
                  <a:lnTo>
                    <a:pt x="55" y="135"/>
                  </a:lnTo>
                  <a:lnTo>
                    <a:pt x="155" y="115"/>
                  </a:lnTo>
                  <a:lnTo>
                    <a:pt x="232" y="96"/>
                  </a:lnTo>
                  <a:lnTo>
                    <a:pt x="232" y="81"/>
                  </a:lnTo>
                  <a:lnTo>
                    <a:pt x="224" y="77"/>
                  </a:lnTo>
                  <a:lnTo>
                    <a:pt x="217" y="84"/>
                  </a:lnTo>
                  <a:lnTo>
                    <a:pt x="213" y="64"/>
                  </a:lnTo>
                  <a:lnTo>
                    <a:pt x="217" y="47"/>
                  </a:lnTo>
                  <a:lnTo>
                    <a:pt x="188" y="34"/>
                  </a:lnTo>
                  <a:lnTo>
                    <a:pt x="169" y="37"/>
                  </a:lnTo>
                  <a:lnTo>
                    <a:pt x="168" y="10"/>
                  </a:lnTo>
                  <a:lnTo>
                    <a:pt x="148" y="0"/>
                  </a:lnTo>
                  <a:lnTo>
                    <a:pt x="133" y="6"/>
                  </a:lnTo>
                  <a:lnTo>
                    <a:pt x="122" y="32"/>
                  </a:lnTo>
                  <a:lnTo>
                    <a:pt x="104" y="42"/>
                  </a:lnTo>
                  <a:lnTo>
                    <a:pt x="97" y="82"/>
                  </a:lnTo>
                  <a:lnTo>
                    <a:pt x="68" y="102"/>
                  </a:lnTo>
                  <a:lnTo>
                    <a:pt x="44" y="109"/>
                  </a:lnTo>
                  <a:lnTo>
                    <a:pt x="38" y="102"/>
                  </a:lnTo>
                </a:path>
              </a:pathLst>
            </a:custGeom>
            <a:solidFill>
              <a:srgbClr val="A3F25F"/>
            </a:solidFill>
            <a:ln w="12700" cap="rnd">
              <a:solidFill>
                <a:srgbClr val="000000"/>
              </a:solidFill>
              <a:round/>
              <a:headEnd/>
              <a:tailEnd/>
            </a:ln>
          </p:spPr>
          <p:txBody>
            <a:bodyPr/>
            <a:lstStyle/>
            <a:p>
              <a:pPr algn="ctr"/>
              <a:endParaRPr lang="en-US" b="1"/>
            </a:p>
          </p:txBody>
        </p:sp>
        <p:sp>
          <p:nvSpPr>
            <p:cNvPr id="52273" name="Freeform 214"/>
            <p:cNvSpPr>
              <a:spLocks/>
            </p:cNvSpPr>
            <p:nvPr/>
          </p:nvSpPr>
          <p:spPr bwMode="auto">
            <a:xfrm>
              <a:off x="1470" y="3216"/>
              <a:ext cx="133" cy="139"/>
            </a:xfrm>
            <a:custGeom>
              <a:avLst/>
              <a:gdLst>
                <a:gd name="T0" fmla="*/ 14 w 133"/>
                <a:gd name="T1" fmla="*/ 72 h 139"/>
                <a:gd name="T2" fmla="*/ 3 w 133"/>
                <a:gd name="T3" fmla="*/ 69 h 139"/>
                <a:gd name="T4" fmla="*/ 0 w 133"/>
                <a:gd name="T5" fmla="*/ 91 h 139"/>
                <a:gd name="T6" fmla="*/ 3 w 133"/>
                <a:gd name="T7" fmla="*/ 114 h 139"/>
                <a:gd name="T8" fmla="*/ 23 w 133"/>
                <a:gd name="T9" fmla="*/ 130 h 139"/>
                <a:gd name="T10" fmla="*/ 27 w 133"/>
                <a:gd name="T11" fmla="*/ 138 h 139"/>
                <a:gd name="T12" fmla="*/ 51 w 133"/>
                <a:gd name="T13" fmla="*/ 130 h 139"/>
                <a:gd name="T14" fmla="*/ 80 w 133"/>
                <a:gd name="T15" fmla="*/ 112 h 139"/>
                <a:gd name="T16" fmla="*/ 89 w 133"/>
                <a:gd name="T17" fmla="*/ 71 h 139"/>
                <a:gd name="T18" fmla="*/ 107 w 133"/>
                <a:gd name="T19" fmla="*/ 60 h 139"/>
                <a:gd name="T20" fmla="*/ 117 w 133"/>
                <a:gd name="T21" fmla="*/ 35 h 139"/>
                <a:gd name="T22" fmla="*/ 132 w 133"/>
                <a:gd name="T23" fmla="*/ 29 h 139"/>
                <a:gd name="T24" fmla="*/ 113 w 133"/>
                <a:gd name="T25" fmla="*/ 25 h 139"/>
                <a:gd name="T26" fmla="*/ 80 w 133"/>
                <a:gd name="T27" fmla="*/ 43 h 139"/>
                <a:gd name="T28" fmla="*/ 74 w 133"/>
                <a:gd name="T29" fmla="*/ 26 h 139"/>
                <a:gd name="T30" fmla="*/ 46 w 133"/>
                <a:gd name="T31" fmla="*/ 28 h 139"/>
                <a:gd name="T32" fmla="*/ 39 w 133"/>
                <a:gd name="T33" fmla="*/ 0 h 139"/>
                <a:gd name="T34" fmla="*/ 32 w 133"/>
                <a:gd name="T35" fmla="*/ 7 h 139"/>
                <a:gd name="T36" fmla="*/ 34 w 133"/>
                <a:gd name="T37" fmla="*/ 47 h 139"/>
                <a:gd name="T38" fmla="*/ 21 w 133"/>
                <a:gd name="T39" fmla="*/ 50 h 139"/>
                <a:gd name="T40" fmla="*/ 14 w 133"/>
                <a:gd name="T41" fmla="*/ 72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139"/>
                <a:gd name="T65" fmla="*/ 133 w 133"/>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139">
                  <a:moveTo>
                    <a:pt x="14" y="72"/>
                  </a:moveTo>
                  <a:lnTo>
                    <a:pt x="3" y="69"/>
                  </a:lnTo>
                  <a:lnTo>
                    <a:pt x="0" y="91"/>
                  </a:lnTo>
                  <a:lnTo>
                    <a:pt x="3" y="114"/>
                  </a:lnTo>
                  <a:lnTo>
                    <a:pt x="23" y="130"/>
                  </a:lnTo>
                  <a:lnTo>
                    <a:pt x="27" y="138"/>
                  </a:lnTo>
                  <a:lnTo>
                    <a:pt x="51" y="130"/>
                  </a:lnTo>
                  <a:lnTo>
                    <a:pt x="80" y="112"/>
                  </a:lnTo>
                  <a:lnTo>
                    <a:pt x="89" y="71"/>
                  </a:lnTo>
                  <a:lnTo>
                    <a:pt x="107" y="60"/>
                  </a:lnTo>
                  <a:lnTo>
                    <a:pt x="117" y="35"/>
                  </a:lnTo>
                  <a:lnTo>
                    <a:pt x="132" y="29"/>
                  </a:lnTo>
                  <a:lnTo>
                    <a:pt x="113" y="25"/>
                  </a:lnTo>
                  <a:lnTo>
                    <a:pt x="80" y="43"/>
                  </a:lnTo>
                  <a:lnTo>
                    <a:pt x="74" y="26"/>
                  </a:lnTo>
                  <a:lnTo>
                    <a:pt x="46" y="28"/>
                  </a:lnTo>
                  <a:lnTo>
                    <a:pt x="39" y="0"/>
                  </a:lnTo>
                  <a:lnTo>
                    <a:pt x="32" y="7"/>
                  </a:lnTo>
                  <a:lnTo>
                    <a:pt x="34" y="47"/>
                  </a:lnTo>
                  <a:lnTo>
                    <a:pt x="21" y="50"/>
                  </a:lnTo>
                  <a:lnTo>
                    <a:pt x="14" y="72"/>
                  </a:lnTo>
                </a:path>
              </a:pathLst>
            </a:custGeom>
            <a:solidFill>
              <a:srgbClr val="A3F25F"/>
            </a:solidFill>
            <a:ln w="12700" cap="rnd">
              <a:solidFill>
                <a:srgbClr val="000000"/>
              </a:solidFill>
              <a:round/>
              <a:headEnd/>
              <a:tailEnd/>
            </a:ln>
          </p:spPr>
          <p:txBody>
            <a:bodyPr/>
            <a:lstStyle/>
            <a:p>
              <a:pPr algn="ctr"/>
              <a:endParaRPr lang="en-US" b="1"/>
            </a:p>
          </p:txBody>
        </p:sp>
        <p:sp>
          <p:nvSpPr>
            <p:cNvPr id="52274" name="Freeform 215"/>
            <p:cNvSpPr>
              <a:spLocks/>
            </p:cNvSpPr>
            <p:nvPr/>
          </p:nvSpPr>
          <p:spPr bwMode="auto">
            <a:xfrm>
              <a:off x="1657" y="3218"/>
              <a:ext cx="39" cy="47"/>
            </a:xfrm>
            <a:custGeom>
              <a:avLst/>
              <a:gdLst>
                <a:gd name="T0" fmla="*/ 0 w 39"/>
                <a:gd name="T1" fmla="*/ 3 h 47"/>
                <a:gd name="T2" fmla="*/ 8 w 39"/>
                <a:gd name="T3" fmla="*/ 0 h 47"/>
                <a:gd name="T4" fmla="*/ 25 w 39"/>
                <a:gd name="T5" fmla="*/ 10 h 47"/>
                <a:gd name="T6" fmla="*/ 25 w 39"/>
                <a:gd name="T7" fmla="*/ 20 h 47"/>
                <a:gd name="T8" fmla="*/ 37 w 39"/>
                <a:gd name="T9" fmla="*/ 27 h 47"/>
                <a:gd name="T10" fmla="*/ 38 w 39"/>
                <a:gd name="T11" fmla="*/ 41 h 47"/>
                <a:gd name="T12" fmla="*/ 18 w 39"/>
                <a:gd name="T13" fmla="*/ 46 h 47"/>
                <a:gd name="T14" fmla="*/ 0 w 39"/>
                <a:gd name="T15" fmla="*/ 3 h 4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7"/>
                <a:gd name="T26" fmla="*/ 39 w 39"/>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7">
                  <a:moveTo>
                    <a:pt x="0" y="3"/>
                  </a:moveTo>
                  <a:lnTo>
                    <a:pt x="8" y="0"/>
                  </a:lnTo>
                  <a:lnTo>
                    <a:pt x="25" y="10"/>
                  </a:lnTo>
                  <a:lnTo>
                    <a:pt x="25" y="20"/>
                  </a:lnTo>
                  <a:lnTo>
                    <a:pt x="37" y="27"/>
                  </a:lnTo>
                  <a:lnTo>
                    <a:pt x="38" y="41"/>
                  </a:lnTo>
                  <a:lnTo>
                    <a:pt x="18" y="46"/>
                  </a:lnTo>
                  <a:lnTo>
                    <a:pt x="0" y="3"/>
                  </a:lnTo>
                </a:path>
              </a:pathLst>
            </a:custGeom>
            <a:solidFill>
              <a:srgbClr val="A3F25F"/>
            </a:solidFill>
            <a:ln w="12700" cap="rnd">
              <a:solidFill>
                <a:srgbClr val="000000"/>
              </a:solidFill>
              <a:round/>
              <a:headEnd/>
              <a:tailEnd/>
            </a:ln>
          </p:spPr>
          <p:txBody>
            <a:bodyPr/>
            <a:lstStyle/>
            <a:p>
              <a:pPr algn="ctr"/>
              <a:endParaRPr lang="en-US" b="1"/>
            </a:p>
          </p:txBody>
        </p:sp>
        <p:sp>
          <p:nvSpPr>
            <p:cNvPr id="52275" name="Freeform 216"/>
            <p:cNvSpPr>
              <a:spLocks/>
            </p:cNvSpPr>
            <p:nvPr/>
          </p:nvSpPr>
          <p:spPr bwMode="auto">
            <a:xfrm>
              <a:off x="1499" y="3127"/>
              <a:ext cx="179" cy="118"/>
            </a:xfrm>
            <a:custGeom>
              <a:avLst/>
              <a:gdLst>
                <a:gd name="T0" fmla="*/ 16 w 179"/>
                <a:gd name="T1" fmla="*/ 17 h 118"/>
                <a:gd name="T2" fmla="*/ 0 w 179"/>
                <a:gd name="T3" fmla="*/ 33 h 118"/>
                <a:gd name="T4" fmla="*/ 9 w 179"/>
                <a:gd name="T5" fmla="*/ 89 h 118"/>
                <a:gd name="T6" fmla="*/ 16 w 179"/>
                <a:gd name="T7" fmla="*/ 117 h 118"/>
                <a:gd name="T8" fmla="*/ 47 w 179"/>
                <a:gd name="T9" fmla="*/ 115 h 118"/>
                <a:gd name="T10" fmla="*/ 159 w 179"/>
                <a:gd name="T11" fmla="*/ 93 h 118"/>
                <a:gd name="T12" fmla="*/ 167 w 179"/>
                <a:gd name="T13" fmla="*/ 90 h 118"/>
                <a:gd name="T14" fmla="*/ 178 w 179"/>
                <a:gd name="T15" fmla="*/ 64 h 118"/>
                <a:gd name="T16" fmla="*/ 161 w 179"/>
                <a:gd name="T17" fmla="*/ 49 h 118"/>
                <a:gd name="T18" fmla="*/ 170 w 179"/>
                <a:gd name="T19" fmla="*/ 15 h 118"/>
                <a:gd name="T20" fmla="*/ 157 w 179"/>
                <a:gd name="T21" fmla="*/ 12 h 118"/>
                <a:gd name="T22" fmla="*/ 157 w 179"/>
                <a:gd name="T23" fmla="*/ 3 h 118"/>
                <a:gd name="T24" fmla="*/ 152 w 179"/>
                <a:gd name="T25" fmla="*/ 0 h 118"/>
                <a:gd name="T26" fmla="*/ 21 w 179"/>
                <a:gd name="T27" fmla="*/ 24 h 118"/>
                <a:gd name="T28" fmla="*/ 16 w 179"/>
                <a:gd name="T29" fmla="*/ 17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118"/>
                <a:gd name="T47" fmla="*/ 179 w 179"/>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118">
                  <a:moveTo>
                    <a:pt x="16" y="17"/>
                  </a:moveTo>
                  <a:lnTo>
                    <a:pt x="0" y="33"/>
                  </a:lnTo>
                  <a:lnTo>
                    <a:pt x="9" y="89"/>
                  </a:lnTo>
                  <a:lnTo>
                    <a:pt x="16" y="117"/>
                  </a:lnTo>
                  <a:lnTo>
                    <a:pt x="47" y="115"/>
                  </a:lnTo>
                  <a:lnTo>
                    <a:pt x="159" y="93"/>
                  </a:lnTo>
                  <a:lnTo>
                    <a:pt x="167" y="90"/>
                  </a:lnTo>
                  <a:lnTo>
                    <a:pt x="178" y="64"/>
                  </a:lnTo>
                  <a:lnTo>
                    <a:pt x="161" y="49"/>
                  </a:lnTo>
                  <a:lnTo>
                    <a:pt x="170" y="15"/>
                  </a:lnTo>
                  <a:lnTo>
                    <a:pt x="157" y="12"/>
                  </a:lnTo>
                  <a:lnTo>
                    <a:pt x="157" y="3"/>
                  </a:lnTo>
                  <a:lnTo>
                    <a:pt x="152" y="0"/>
                  </a:lnTo>
                  <a:lnTo>
                    <a:pt x="21" y="24"/>
                  </a:lnTo>
                  <a:lnTo>
                    <a:pt x="16" y="17"/>
                  </a:lnTo>
                </a:path>
              </a:pathLst>
            </a:custGeom>
            <a:solidFill>
              <a:srgbClr val="A3F25F"/>
            </a:solidFill>
            <a:ln w="12700" cap="rnd">
              <a:solidFill>
                <a:srgbClr val="000000"/>
              </a:solidFill>
              <a:round/>
              <a:headEnd/>
              <a:tailEnd/>
            </a:ln>
          </p:spPr>
          <p:txBody>
            <a:bodyPr/>
            <a:lstStyle/>
            <a:p>
              <a:pPr algn="ctr"/>
              <a:endParaRPr lang="en-US" b="1"/>
            </a:p>
          </p:txBody>
        </p:sp>
        <p:sp>
          <p:nvSpPr>
            <p:cNvPr id="52276" name="Freeform 217"/>
            <p:cNvSpPr>
              <a:spLocks/>
            </p:cNvSpPr>
            <p:nvPr/>
          </p:nvSpPr>
          <p:spPr bwMode="auto">
            <a:xfrm>
              <a:off x="1661" y="3141"/>
              <a:ext cx="48" cy="95"/>
            </a:xfrm>
            <a:custGeom>
              <a:avLst/>
              <a:gdLst>
                <a:gd name="T0" fmla="*/ 8 w 48"/>
                <a:gd name="T1" fmla="*/ 1 h 95"/>
                <a:gd name="T2" fmla="*/ 20 w 48"/>
                <a:gd name="T3" fmla="*/ 0 h 95"/>
                <a:gd name="T4" fmla="*/ 42 w 48"/>
                <a:gd name="T5" fmla="*/ 14 h 95"/>
                <a:gd name="T6" fmla="*/ 39 w 48"/>
                <a:gd name="T7" fmla="*/ 25 h 95"/>
                <a:gd name="T8" fmla="*/ 46 w 48"/>
                <a:gd name="T9" fmla="*/ 33 h 95"/>
                <a:gd name="T10" fmla="*/ 47 w 48"/>
                <a:gd name="T11" fmla="*/ 77 h 95"/>
                <a:gd name="T12" fmla="*/ 39 w 48"/>
                <a:gd name="T13" fmla="*/ 94 h 95"/>
                <a:gd name="T14" fmla="*/ 30 w 48"/>
                <a:gd name="T15" fmla="*/ 88 h 95"/>
                <a:gd name="T16" fmla="*/ 21 w 48"/>
                <a:gd name="T17" fmla="*/ 87 h 95"/>
                <a:gd name="T18" fmla="*/ 4 w 48"/>
                <a:gd name="T19" fmla="*/ 78 h 95"/>
                <a:gd name="T20" fmla="*/ 17 w 48"/>
                <a:gd name="T21" fmla="*/ 50 h 95"/>
                <a:gd name="T22" fmla="*/ 0 w 48"/>
                <a:gd name="T23" fmla="*/ 36 h 95"/>
                <a:gd name="T24" fmla="*/ 8 w 48"/>
                <a:gd name="T25" fmla="*/ 1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95"/>
                <a:gd name="T41" fmla="*/ 48 w 48"/>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95">
                  <a:moveTo>
                    <a:pt x="8" y="1"/>
                  </a:moveTo>
                  <a:lnTo>
                    <a:pt x="20" y="0"/>
                  </a:lnTo>
                  <a:lnTo>
                    <a:pt x="42" y="14"/>
                  </a:lnTo>
                  <a:lnTo>
                    <a:pt x="39" y="25"/>
                  </a:lnTo>
                  <a:lnTo>
                    <a:pt x="46" y="33"/>
                  </a:lnTo>
                  <a:lnTo>
                    <a:pt x="47" y="77"/>
                  </a:lnTo>
                  <a:lnTo>
                    <a:pt x="39" y="94"/>
                  </a:lnTo>
                  <a:lnTo>
                    <a:pt x="30" y="88"/>
                  </a:lnTo>
                  <a:lnTo>
                    <a:pt x="21" y="87"/>
                  </a:lnTo>
                  <a:lnTo>
                    <a:pt x="4" y="78"/>
                  </a:lnTo>
                  <a:lnTo>
                    <a:pt x="17" y="50"/>
                  </a:lnTo>
                  <a:lnTo>
                    <a:pt x="0" y="36"/>
                  </a:lnTo>
                  <a:lnTo>
                    <a:pt x="8" y="1"/>
                  </a:lnTo>
                </a:path>
              </a:pathLst>
            </a:custGeom>
            <a:solidFill>
              <a:srgbClr val="A3F25F"/>
            </a:solidFill>
            <a:ln w="12700" cap="rnd">
              <a:solidFill>
                <a:srgbClr val="000000"/>
              </a:solidFill>
              <a:round/>
              <a:headEnd/>
              <a:tailEnd/>
            </a:ln>
          </p:spPr>
          <p:txBody>
            <a:bodyPr/>
            <a:lstStyle/>
            <a:p>
              <a:pPr algn="ctr"/>
              <a:endParaRPr lang="en-US" b="1"/>
            </a:p>
          </p:txBody>
        </p:sp>
        <p:sp>
          <p:nvSpPr>
            <p:cNvPr id="52277" name="Freeform 218"/>
            <p:cNvSpPr>
              <a:spLocks/>
            </p:cNvSpPr>
            <p:nvPr/>
          </p:nvSpPr>
          <p:spPr bwMode="auto">
            <a:xfrm>
              <a:off x="1515" y="2995"/>
              <a:ext cx="198" cy="162"/>
            </a:xfrm>
            <a:custGeom>
              <a:avLst/>
              <a:gdLst>
                <a:gd name="T0" fmla="*/ 15 w 198"/>
                <a:gd name="T1" fmla="*/ 108 h 162"/>
                <a:gd name="T2" fmla="*/ 34 w 198"/>
                <a:gd name="T3" fmla="*/ 99 h 162"/>
                <a:gd name="T4" fmla="*/ 59 w 198"/>
                <a:gd name="T5" fmla="*/ 96 h 162"/>
                <a:gd name="T6" fmla="*/ 65 w 198"/>
                <a:gd name="T7" fmla="*/ 88 h 162"/>
                <a:gd name="T8" fmla="*/ 74 w 198"/>
                <a:gd name="T9" fmla="*/ 87 h 162"/>
                <a:gd name="T10" fmla="*/ 79 w 198"/>
                <a:gd name="T11" fmla="*/ 78 h 162"/>
                <a:gd name="T12" fmla="*/ 88 w 198"/>
                <a:gd name="T13" fmla="*/ 74 h 162"/>
                <a:gd name="T14" fmla="*/ 84 w 198"/>
                <a:gd name="T15" fmla="*/ 57 h 162"/>
                <a:gd name="T16" fmla="*/ 79 w 198"/>
                <a:gd name="T17" fmla="*/ 53 h 162"/>
                <a:gd name="T18" fmla="*/ 89 w 198"/>
                <a:gd name="T19" fmla="*/ 39 h 162"/>
                <a:gd name="T20" fmla="*/ 96 w 198"/>
                <a:gd name="T21" fmla="*/ 39 h 162"/>
                <a:gd name="T22" fmla="*/ 119 w 198"/>
                <a:gd name="T23" fmla="*/ 11 h 162"/>
                <a:gd name="T24" fmla="*/ 154 w 198"/>
                <a:gd name="T25" fmla="*/ 0 h 162"/>
                <a:gd name="T26" fmla="*/ 158 w 198"/>
                <a:gd name="T27" fmla="*/ 27 h 162"/>
                <a:gd name="T28" fmla="*/ 160 w 198"/>
                <a:gd name="T29" fmla="*/ 26 h 162"/>
                <a:gd name="T30" fmla="*/ 168 w 198"/>
                <a:gd name="T31" fmla="*/ 35 h 162"/>
                <a:gd name="T32" fmla="*/ 169 w 198"/>
                <a:gd name="T33" fmla="*/ 63 h 162"/>
                <a:gd name="T34" fmla="*/ 180 w 198"/>
                <a:gd name="T35" fmla="*/ 86 h 162"/>
                <a:gd name="T36" fmla="*/ 184 w 198"/>
                <a:gd name="T37" fmla="*/ 115 h 162"/>
                <a:gd name="T38" fmla="*/ 185 w 198"/>
                <a:gd name="T39" fmla="*/ 140 h 162"/>
                <a:gd name="T40" fmla="*/ 197 w 198"/>
                <a:gd name="T41" fmla="*/ 149 h 162"/>
                <a:gd name="T42" fmla="*/ 188 w 198"/>
                <a:gd name="T43" fmla="*/ 161 h 162"/>
                <a:gd name="T44" fmla="*/ 165 w 198"/>
                <a:gd name="T45" fmla="*/ 146 h 162"/>
                <a:gd name="T46" fmla="*/ 153 w 198"/>
                <a:gd name="T47" fmla="*/ 147 h 162"/>
                <a:gd name="T48" fmla="*/ 141 w 198"/>
                <a:gd name="T49" fmla="*/ 144 h 162"/>
                <a:gd name="T50" fmla="*/ 142 w 198"/>
                <a:gd name="T51" fmla="*/ 136 h 162"/>
                <a:gd name="T52" fmla="*/ 135 w 198"/>
                <a:gd name="T53" fmla="*/ 133 h 162"/>
                <a:gd name="T54" fmla="*/ 6 w 198"/>
                <a:gd name="T55" fmla="*/ 158 h 162"/>
                <a:gd name="T56" fmla="*/ 0 w 198"/>
                <a:gd name="T57" fmla="*/ 150 h 162"/>
                <a:gd name="T58" fmla="*/ 20 w 198"/>
                <a:gd name="T59" fmla="*/ 122 h 162"/>
                <a:gd name="T60" fmla="*/ 15 w 198"/>
                <a:gd name="T61" fmla="*/ 108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8"/>
                <a:gd name="T94" fmla="*/ 0 h 162"/>
                <a:gd name="T95" fmla="*/ 198 w 19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8" h="162">
                  <a:moveTo>
                    <a:pt x="15" y="108"/>
                  </a:moveTo>
                  <a:lnTo>
                    <a:pt x="34" y="99"/>
                  </a:lnTo>
                  <a:lnTo>
                    <a:pt x="59" y="96"/>
                  </a:lnTo>
                  <a:lnTo>
                    <a:pt x="65" y="88"/>
                  </a:lnTo>
                  <a:lnTo>
                    <a:pt x="74" y="87"/>
                  </a:lnTo>
                  <a:lnTo>
                    <a:pt x="79" y="78"/>
                  </a:lnTo>
                  <a:lnTo>
                    <a:pt x="88" y="74"/>
                  </a:lnTo>
                  <a:lnTo>
                    <a:pt x="84" y="57"/>
                  </a:lnTo>
                  <a:lnTo>
                    <a:pt x="79" y="53"/>
                  </a:lnTo>
                  <a:lnTo>
                    <a:pt x="89" y="39"/>
                  </a:lnTo>
                  <a:lnTo>
                    <a:pt x="96" y="39"/>
                  </a:lnTo>
                  <a:lnTo>
                    <a:pt x="119" y="11"/>
                  </a:lnTo>
                  <a:lnTo>
                    <a:pt x="154" y="0"/>
                  </a:lnTo>
                  <a:lnTo>
                    <a:pt x="158" y="27"/>
                  </a:lnTo>
                  <a:lnTo>
                    <a:pt x="160" y="26"/>
                  </a:lnTo>
                  <a:lnTo>
                    <a:pt x="168" y="35"/>
                  </a:lnTo>
                  <a:lnTo>
                    <a:pt x="169" y="63"/>
                  </a:lnTo>
                  <a:lnTo>
                    <a:pt x="180" y="86"/>
                  </a:lnTo>
                  <a:lnTo>
                    <a:pt x="184" y="115"/>
                  </a:lnTo>
                  <a:lnTo>
                    <a:pt x="185" y="140"/>
                  </a:lnTo>
                  <a:lnTo>
                    <a:pt x="197" y="149"/>
                  </a:lnTo>
                  <a:lnTo>
                    <a:pt x="188" y="161"/>
                  </a:lnTo>
                  <a:lnTo>
                    <a:pt x="165" y="146"/>
                  </a:lnTo>
                  <a:lnTo>
                    <a:pt x="153" y="147"/>
                  </a:lnTo>
                  <a:lnTo>
                    <a:pt x="141" y="144"/>
                  </a:lnTo>
                  <a:lnTo>
                    <a:pt x="142" y="136"/>
                  </a:lnTo>
                  <a:lnTo>
                    <a:pt x="135" y="133"/>
                  </a:lnTo>
                  <a:lnTo>
                    <a:pt x="6" y="158"/>
                  </a:lnTo>
                  <a:lnTo>
                    <a:pt x="0" y="150"/>
                  </a:lnTo>
                  <a:lnTo>
                    <a:pt x="20" y="122"/>
                  </a:lnTo>
                  <a:lnTo>
                    <a:pt x="15" y="108"/>
                  </a:lnTo>
                </a:path>
              </a:pathLst>
            </a:custGeom>
            <a:solidFill>
              <a:srgbClr val="A3F25F"/>
            </a:solidFill>
            <a:ln w="12700" cap="rnd">
              <a:solidFill>
                <a:srgbClr val="000000"/>
              </a:solidFill>
              <a:round/>
              <a:headEnd/>
              <a:tailEnd/>
            </a:ln>
          </p:spPr>
          <p:txBody>
            <a:bodyPr/>
            <a:lstStyle/>
            <a:p>
              <a:pPr algn="ctr"/>
              <a:endParaRPr lang="en-US" b="1"/>
            </a:p>
          </p:txBody>
        </p:sp>
        <p:sp>
          <p:nvSpPr>
            <p:cNvPr id="52278" name="Freeform 219"/>
            <p:cNvSpPr>
              <a:spLocks/>
            </p:cNvSpPr>
            <p:nvPr/>
          </p:nvSpPr>
          <p:spPr bwMode="auto">
            <a:xfrm>
              <a:off x="1668" y="2986"/>
              <a:ext cx="53" cy="98"/>
            </a:xfrm>
            <a:custGeom>
              <a:avLst/>
              <a:gdLst>
                <a:gd name="T0" fmla="*/ 0 w 53"/>
                <a:gd name="T1" fmla="*/ 10 h 98"/>
                <a:gd name="T2" fmla="*/ 38 w 53"/>
                <a:gd name="T3" fmla="*/ 0 h 98"/>
                <a:gd name="T4" fmla="*/ 52 w 53"/>
                <a:gd name="T5" fmla="*/ 27 h 98"/>
                <a:gd name="T6" fmla="*/ 45 w 53"/>
                <a:gd name="T7" fmla="*/ 33 h 98"/>
                <a:gd name="T8" fmla="*/ 48 w 53"/>
                <a:gd name="T9" fmla="*/ 92 h 98"/>
                <a:gd name="T10" fmla="*/ 26 w 53"/>
                <a:gd name="T11" fmla="*/ 97 h 98"/>
                <a:gd name="T12" fmla="*/ 15 w 53"/>
                <a:gd name="T13" fmla="*/ 73 h 98"/>
                <a:gd name="T14" fmla="*/ 15 w 53"/>
                <a:gd name="T15" fmla="*/ 44 h 98"/>
                <a:gd name="T16" fmla="*/ 5 w 53"/>
                <a:gd name="T17" fmla="*/ 36 h 98"/>
                <a:gd name="T18" fmla="*/ 0 w 53"/>
                <a:gd name="T19" fmla="*/ 1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98"/>
                <a:gd name="T32" fmla="*/ 53 w 53"/>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98">
                  <a:moveTo>
                    <a:pt x="0" y="10"/>
                  </a:moveTo>
                  <a:lnTo>
                    <a:pt x="38" y="0"/>
                  </a:lnTo>
                  <a:lnTo>
                    <a:pt x="52" y="27"/>
                  </a:lnTo>
                  <a:lnTo>
                    <a:pt x="45" y="33"/>
                  </a:lnTo>
                  <a:lnTo>
                    <a:pt x="48" y="92"/>
                  </a:lnTo>
                  <a:lnTo>
                    <a:pt x="26" y="97"/>
                  </a:lnTo>
                  <a:lnTo>
                    <a:pt x="15" y="73"/>
                  </a:lnTo>
                  <a:lnTo>
                    <a:pt x="15" y="44"/>
                  </a:lnTo>
                  <a:lnTo>
                    <a:pt x="5" y="36"/>
                  </a:lnTo>
                  <a:lnTo>
                    <a:pt x="0" y="10"/>
                  </a:lnTo>
                </a:path>
              </a:pathLst>
            </a:custGeom>
            <a:solidFill>
              <a:srgbClr val="A3F25F"/>
            </a:solidFill>
            <a:ln w="12700" cap="rnd">
              <a:solidFill>
                <a:srgbClr val="000000"/>
              </a:solidFill>
              <a:round/>
              <a:headEnd/>
              <a:tailEnd/>
            </a:ln>
          </p:spPr>
          <p:txBody>
            <a:bodyPr/>
            <a:lstStyle/>
            <a:p>
              <a:pPr algn="ctr"/>
              <a:endParaRPr lang="en-US" b="1"/>
            </a:p>
          </p:txBody>
        </p:sp>
        <p:sp>
          <p:nvSpPr>
            <p:cNvPr id="52279" name="Freeform 220"/>
            <p:cNvSpPr>
              <a:spLocks/>
            </p:cNvSpPr>
            <p:nvPr/>
          </p:nvSpPr>
          <p:spPr bwMode="auto">
            <a:xfrm>
              <a:off x="1693" y="3061"/>
              <a:ext cx="113" cy="52"/>
            </a:xfrm>
            <a:custGeom>
              <a:avLst/>
              <a:gdLst>
                <a:gd name="T0" fmla="*/ 0 w 113"/>
                <a:gd name="T1" fmla="*/ 20 h 52"/>
                <a:gd name="T2" fmla="*/ 57 w 113"/>
                <a:gd name="T3" fmla="*/ 6 h 52"/>
                <a:gd name="T4" fmla="*/ 64 w 113"/>
                <a:gd name="T5" fmla="*/ 7 h 52"/>
                <a:gd name="T6" fmla="*/ 71 w 113"/>
                <a:gd name="T7" fmla="*/ 0 h 52"/>
                <a:gd name="T8" fmla="*/ 76 w 113"/>
                <a:gd name="T9" fmla="*/ 3 h 52"/>
                <a:gd name="T10" fmla="*/ 70 w 113"/>
                <a:gd name="T11" fmla="*/ 18 h 52"/>
                <a:gd name="T12" fmla="*/ 81 w 113"/>
                <a:gd name="T13" fmla="*/ 17 h 52"/>
                <a:gd name="T14" fmla="*/ 88 w 113"/>
                <a:gd name="T15" fmla="*/ 28 h 52"/>
                <a:gd name="T16" fmla="*/ 96 w 113"/>
                <a:gd name="T17" fmla="*/ 29 h 52"/>
                <a:gd name="T18" fmla="*/ 102 w 113"/>
                <a:gd name="T19" fmla="*/ 28 h 52"/>
                <a:gd name="T20" fmla="*/ 102 w 113"/>
                <a:gd name="T21" fmla="*/ 22 h 52"/>
                <a:gd name="T22" fmla="*/ 92 w 113"/>
                <a:gd name="T23" fmla="*/ 14 h 52"/>
                <a:gd name="T24" fmla="*/ 100 w 113"/>
                <a:gd name="T25" fmla="*/ 13 h 52"/>
                <a:gd name="T26" fmla="*/ 112 w 113"/>
                <a:gd name="T27" fmla="*/ 30 h 52"/>
                <a:gd name="T28" fmla="*/ 100 w 113"/>
                <a:gd name="T29" fmla="*/ 40 h 52"/>
                <a:gd name="T30" fmla="*/ 87 w 113"/>
                <a:gd name="T31" fmla="*/ 35 h 52"/>
                <a:gd name="T32" fmla="*/ 78 w 113"/>
                <a:gd name="T33" fmla="*/ 48 h 52"/>
                <a:gd name="T34" fmla="*/ 61 w 113"/>
                <a:gd name="T35" fmla="*/ 35 h 52"/>
                <a:gd name="T36" fmla="*/ 5 w 113"/>
                <a:gd name="T37" fmla="*/ 51 h 52"/>
                <a:gd name="T38" fmla="*/ 0 w 113"/>
                <a:gd name="T39" fmla="*/ 20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52"/>
                <a:gd name="T62" fmla="*/ 113 w 113"/>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52">
                  <a:moveTo>
                    <a:pt x="0" y="20"/>
                  </a:moveTo>
                  <a:lnTo>
                    <a:pt x="57" y="6"/>
                  </a:lnTo>
                  <a:lnTo>
                    <a:pt x="64" y="7"/>
                  </a:lnTo>
                  <a:lnTo>
                    <a:pt x="71" y="0"/>
                  </a:lnTo>
                  <a:lnTo>
                    <a:pt x="76" y="3"/>
                  </a:lnTo>
                  <a:lnTo>
                    <a:pt x="70" y="18"/>
                  </a:lnTo>
                  <a:lnTo>
                    <a:pt x="81" y="17"/>
                  </a:lnTo>
                  <a:lnTo>
                    <a:pt x="88" y="28"/>
                  </a:lnTo>
                  <a:lnTo>
                    <a:pt x="96" y="29"/>
                  </a:lnTo>
                  <a:lnTo>
                    <a:pt x="102" y="28"/>
                  </a:lnTo>
                  <a:lnTo>
                    <a:pt x="102" y="22"/>
                  </a:lnTo>
                  <a:lnTo>
                    <a:pt x="92" y="14"/>
                  </a:lnTo>
                  <a:lnTo>
                    <a:pt x="100" y="13"/>
                  </a:lnTo>
                  <a:lnTo>
                    <a:pt x="112" y="30"/>
                  </a:lnTo>
                  <a:lnTo>
                    <a:pt x="100" y="40"/>
                  </a:lnTo>
                  <a:lnTo>
                    <a:pt x="87" y="35"/>
                  </a:lnTo>
                  <a:lnTo>
                    <a:pt x="78" y="48"/>
                  </a:lnTo>
                  <a:lnTo>
                    <a:pt x="61" y="35"/>
                  </a:lnTo>
                  <a:lnTo>
                    <a:pt x="5" y="51"/>
                  </a:lnTo>
                  <a:lnTo>
                    <a:pt x="0" y="20"/>
                  </a:lnTo>
                </a:path>
              </a:pathLst>
            </a:custGeom>
            <a:solidFill>
              <a:srgbClr val="A3F25F"/>
            </a:solidFill>
            <a:ln w="12700" cap="rnd">
              <a:solidFill>
                <a:srgbClr val="000000"/>
              </a:solidFill>
              <a:round/>
              <a:headEnd/>
              <a:tailEnd/>
            </a:ln>
          </p:spPr>
          <p:txBody>
            <a:bodyPr/>
            <a:lstStyle/>
            <a:p>
              <a:pPr algn="ctr"/>
              <a:endParaRPr lang="en-US" b="1"/>
            </a:p>
          </p:txBody>
        </p:sp>
        <p:sp>
          <p:nvSpPr>
            <p:cNvPr id="52280" name="Freeform 221"/>
            <p:cNvSpPr>
              <a:spLocks/>
            </p:cNvSpPr>
            <p:nvPr/>
          </p:nvSpPr>
          <p:spPr bwMode="auto">
            <a:xfrm>
              <a:off x="1697" y="3100"/>
              <a:ext cx="59" cy="46"/>
            </a:xfrm>
            <a:custGeom>
              <a:avLst/>
              <a:gdLst>
                <a:gd name="T0" fmla="*/ 0 w 59"/>
                <a:gd name="T1" fmla="*/ 11 h 46"/>
                <a:gd name="T2" fmla="*/ 44 w 59"/>
                <a:gd name="T3" fmla="*/ 0 h 46"/>
                <a:gd name="T4" fmla="*/ 58 w 59"/>
                <a:gd name="T5" fmla="*/ 21 h 46"/>
                <a:gd name="T6" fmla="*/ 50 w 59"/>
                <a:gd name="T7" fmla="*/ 30 h 46"/>
                <a:gd name="T8" fmla="*/ 36 w 59"/>
                <a:gd name="T9" fmla="*/ 26 h 46"/>
                <a:gd name="T10" fmla="*/ 14 w 59"/>
                <a:gd name="T11" fmla="*/ 45 h 46"/>
                <a:gd name="T12" fmla="*/ 2 w 59"/>
                <a:gd name="T13" fmla="*/ 35 h 46"/>
                <a:gd name="T14" fmla="*/ 0 w 59"/>
                <a:gd name="T15" fmla="*/ 11 h 4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46"/>
                <a:gd name="T26" fmla="*/ 59 w 5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46">
                  <a:moveTo>
                    <a:pt x="0" y="11"/>
                  </a:moveTo>
                  <a:lnTo>
                    <a:pt x="44" y="0"/>
                  </a:lnTo>
                  <a:lnTo>
                    <a:pt x="58" y="21"/>
                  </a:lnTo>
                  <a:lnTo>
                    <a:pt x="50" y="30"/>
                  </a:lnTo>
                  <a:lnTo>
                    <a:pt x="36" y="26"/>
                  </a:lnTo>
                  <a:lnTo>
                    <a:pt x="14" y="45"/>
                  </a:lnTo>
                  <a:lnTo>
                    <a:pt x="2" y="35"/>
                  </a:lnTo>
                  <a:lnTo>
                    <a:pt x="0" y="11"/>
                  </a:lnTo>
                </a:path>
              </a:pathLst>
            </a:custGeom>
            <a:solidFill>
              <a:srgbClr val="A3F25F"/>
            </a:solidFill>
            <a:ln w="12700" cap="rnd">
              <a:solidFill>
                <a:srgbClr val="000000"/>
              </a:solidFill>
              <a:round/>
              <a:headEnd/>
              <a:tailEnd/>
            </a:ln>
          </p:spPr>
          <p:txBody>
            <a:bodyPr/>
            <a:lstStyle/>
            <a:p>
              <a:pPr algn="ctr"/>
              <a:endParaRPr lang="en-US" b="1"/>
            </a:p>
          </p:txBody>
        </p:sp>
        <p:sp>
          <p:nvSpPr>
            <p:cNvPr id="52281" name="Freeform 222"/>
            <p:cNvSpPr>
              <a:spLocks/>
            </p:cNvSpPr>
            <p:nvPr/>
          </p:nvSpPr>
          <p:spPr bwMode="auto">
            <a:xfrm>
              <a:off x="1707" y="3130"/>
              <a:ext cx="58" cy="36"/>
            </a:xfrm>
            <a:custGeom>
              <a:avLst/>
              <a:gdLst>
                <a:gd name="T0" fmla="*/ 0 w 58"/>
                <a:gd name="T1" fmla="*/ 26 h 36"/>
                <a:gd name="T2" fmla="*/ 23 w 58"/>
                <a:gd name="T3" fmla="*/ 14 h 36"/>
                <a:gd name="T4" fmla="*/ 46 w 58"/>
                <a:gd name="T5" fmla="*/ 0 h 36"/>
                <a:gd name="T6" fmla="*/ 50 w 58"/>
                <a:gd name="T7" fmla="*/ 1 h 36"/>
                <a:gd name="T8" fmla="*/ 57 w 58"/>
                <a:gd name="T9" fmla="*/ 1 h 36"/>
                <a:gd name="T10" fmla="*/ 35 w 58"/>
                <a:gd name="T11" fmla="*/ 20 h 36"/>
                <a:gd name="T12" fmla="*/ 7 w 58"/>
                <a:gd name="T13" fmla="*/ 35 h 36"/>
                <a:gd name="T14" fmla="*/ 0 w 58"/>
                <a:gd name="T15" fmla="*/ 26 h 36"/>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36"/>
                <a:gd name="T26" fmla="*/ 58 w 58"/>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36">
                  <a:moveTo>
                    <a:pt x="0" y="26"/>
                  </a:moveTo>
                  <a:lnTo>
                    <a:pt x="23" y="14"/>
                  </a:lnTo>
                  <a:lnTo>
                    <a:pt x="46" y="0"/>
                  </a:lnTo>
                  <a:lnTo>
                    <a:pt x="50" y="1"/>
                  </a:lnTo>
                  <a:lnTo>
                    <a:pt x="57" y="1"/>
                  </a:lnTo>
                  <a:lnTo>
                    <a:pt x="35" y="20"/>
                  </a:lnTo>
                  <a:lnTo>
                    <a:pt x="7" y="35"/>
                  </a:lnTo>
                  <a:lnTo>
                    <a:pt x="0" y="26"/>
                  </a:lnTo>
                </a:path>
              </a:pathLst>
            </a:custGeom>
            <a:solidFill>
              <a:srgbClr val="A3F25F"/>
            </a:solidFill>
            <a:ln w="12700" cap="rnd">
              <a:solidFill>
                <a:srgbClr val="000000"/>
              </a:solidFill>
              <a:round/>
              <a:headEnd/>
              <a:tailEnd/>
            </a:ln>
          </p:spPr>
          <p:txBody>
            <a:bodyPr/>
            <a:lstStyle/>
            <a:p>
              <a:pPr algn="ctr"/>
              <a:endParaRPr lang="en-US" b="1"/>
            </a:p>
          </p:txBody>
        </p:sp>
        <p:sp>
          <p:nvSpPr>
            <p:cNvPr id="52282" name="Freeform 223"/>
            <p:cNvSpPr>
              <a:spLocks/>
            </p:cNvSpPr>
            <p:nvPr/>
          </p:nvSpPr>
          <p:spPr bwMode="auto">
            <a:xfrm>
              <a:off x="1706" y="2968"/>
              <a:ext cx="62" cy="110"/>
            </a:xfrm>
            <a:custGeom>
              <a:avLst/>
              <a:gdLst>
                <a:gd name="T0" fmla="*/ 13 w 62"/>
                <a:gd name="T1" fmla="*/ 0 h 110"/>
                <a:gd name="T2" fmla="*/ 0 w 62"/>
                <a:gd name="T3" fmla="*/ 19 h 110"/>
                <a:gd name="T4" fmla="*/ 14 w 62"/>
                <a:gd name="T5" fmla="*/ 44 h 110"/>
                <a:gd name="T6" fmla="*/ 6 w 62"/>
                <a:gd name="T7" fmla="*/ 51 h 110"/>
                <a:gd name="T8" fmla="*/ 9 w 62"/>
                <a:gd name="T9" fmla="*/ 109 h 110"/>
                <a:gd name="T10" fmla="*/ 43 w 62"/>
                <a:gd name="T11" fmla="*/ 101 h 110"/>
                <a:gd name="T12" fmla="*/ 52 w 62"/>
                <a:gd name="T13" fmla="*/ 101 h 110"/>
                <a:gd name="T14" fmla="*/ 57 w 62"/>
                <a:gd name="T15" fmla="*/ 94 h 110"/>
                <a:gd name="T16" fmla="*/ 57 w 62"/>
                <a:gd name="T17" fmla="*/ 84 h 110"/>
                <a:gd name="T18" fmla="*/ 61 w 62"/>
                <a:gd name="T19" fmla="*/ 77 h 110"/>
                <a:gd name="T20" fmla="*/ 42 w 62"/>
                <a:gd name="T21" fmla="*/ 69 h 110"/>
                <a:gd name="T22" fmla="*/ 17 w 62"/>
                <a:gd name="T23" fmla="*/ 5 h 110"/>
                <a:gd name="T24" fmla="*/ 13 w 62"/>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10"/>
                <a:gd name="T41" fmla="*/ 62 w 62"/>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10">
                  <a:moveTo>
                    <a:pt x="13" y="0"/>
                  </a:moveTo>
                  <a:lnTo>
                    <a:pt x="0" y="19"/>
                  </a:lnTo>
                  <a:lnTo>
                    <a:pt x="14" y="44"/>
                  </a:lnTo>
                  <a:lnTo>
                    <a:pt x="6" y="51"/>
                  </a:lnTo>
                  <a:lnTo>
                    <a:pt x="9" y="109"/>
                  </a:lnTo>
                  <a:lnTo>
                    <a:pt x="43" y="101"/>
                  </a:lnTo>
                  <a:lnTo>
                    <a:pt x="52" y="101"/>
                  </a:lnTo>
                  <a:lnTo>
                    <a:pt x="57" y="94"/>
                  </a:lnTo>
                  <a:lnTo>
                    <a:pt x="57" y="84"/>
                  </a:lnTo>
                  <a:lnTo>
                    <a:pt x="61" y="77"/>
                  </a:lnTo>
                  <a:lnTo>
                    <a:pt x="42" y="69"/>
                  </a:lnTo>
                  <a:lnTo>
                    <a:pt x="17" y="5"/>
                  </a:lnTo>
                  <a:lnTo>
                    <a:pt x="13" y="0"/>
                  </a:lnTo>
                </a:path>
              </a:pathLst>
            </a:custGeom>
            <a:solidFill>
              <a:srgbClr val="A3F25F"/>
            </a:solidFill>
            <a:ln w="12700" cap="rnd">
              <a:solidFill>
                <a:srgbClr val="000000"/>
              </a:solidFill>
              <a:round/>
              <a:headEnd/>
              <a:tailEnd/>
            </a:ln>
          </p:spPr>
          <p:txBody>
            <a:bodyPr/>
            <a:lstStyle/>
            <a:p>
              <a:pPr algn="ctr"/>
              <a:endParaRPr lang="en-US" b="1"/>
            </a:p>
          </p:txBody>
        </p:sp>
        <p:sp>
          <p:nvSpPr>
            <p:cNvPr id="52283" name="Freeform 224"/>
            <p:cNvSpPr>
              <a:spLocks/>
            </p:cNvSpPr>
            <p:nvPr/>
          </p:nvSpPr>
          <p:spPr bwMode="auto">
            <a:xfrm>
              <a:off x="1742" y="3096"/>
              <a:ext cx="30" cy="25"/>
            </a:xfrm>
            <a:custGeom>
              <a:avLst/>
              <a:gdLst>
                <a:gd name="T0" fmla="*/ 0 w 30"/>
                <a:gd name="T1" fmla="*/ 4 h 25"/>
                <a:gd name="T2" fmla="*/ 12 w 30"/>
                <a:gd name="T3" fmla="*/ 0 h 25"/>
                <a:gd name="T4" fmla="*/ 29 w 30"/>
                <a:gd name="T5" fmla="*/ 12 h 25"/>
                <a:gd name="T6" fmla="*/ 26 w 30"/>
                <a:gd name="T7" fmla="*/ 16 h 25"/>
                <a:gd name="T8" fmla="*/ 17 w 30"/>
                <a:gd name="T9" fmla="*/ 16 h 25"/>
                <a:gd name="T10" fmla="*/ 13 w 30"/>
                <a:gd name="T11" fmla="*/ 24 h 25"/>
                <a:gd name="T12" fmla="*/ 0 w 30"/>
                <a:gd name="T13" fmla="*/ 4 h 25"/>
                <a:gd name="T14" fmla="*/ 0 60000 65536"/>
                <a:gd name="T15" fmla="*/ 0 60000 65536"/>
                <a:gd name="T16" fmla="*/ 0 60000 65536"/>
                <a:gd name="T17" fmla="*/ 0 60000 65536"/>
                <a:gd name="T18" fmla="*/ 0 60000 65536"/>
                <a:gd name="T19" fmla="*/ 0 60000 65536"/>
                <a:gd name="T20" fmla="*/ 0 60000 65536"/>
                <a:gd name="T21" fmla="*/ 0 w 30"/>
                <a:gd name="T22" fmla="*/ 0 h 25"/>
                <a:gd name="T23" fmla="*/ 30 w 3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5">
                  <a:moveTo>
                    <a:pt x="0" y="4"/>
                  </a:moveTo>
                  <a:lnTo>
                    <a:pt x="12" y="0"/>
                  </a:lnTo>
                  <a:lnTo>
                    <a:pt x="29" y="12"/>
                  </a:lnTo>
                  <a:lnTo>
                    <a:pt x="26" y="16"/>
                  </a:lnTo>
                  <a:lnTo>
                    <a:pt x="17" y="16"/>
                  </a:lnTo>
                  <a:lnTo>
                    <a:pt x="13" y="24"/>
                  </a:lnTo>
                  <a:lnTo>
                    <a:pt x="0" y="4"/>
                  </a:lnTo>
                </a:path>
              </a:pathLst>
            </a:custGeom>
            <a:solidFill>
              <a:srgbClr val="A3F25F"/>
            </a:solidFill>
            <a:ln w="12700" cap="rnd">
              <a:solidFill>
                <a:srgbClr val="000000"/>
              </a:solidFill>
              <a:round/>
              <a:headEnd/>
              <a:tailEnd/>
            </a:ln>
          </p:spPr>
          <p:txBody>
            <a:bodyPr/>
            <a:lstStyle/>
            <a:p>
              <a:pPr algn="ctr"/>
              <a:endParaRPr lang="en-US" b="1"/>
            </a:p>
          </p:txBody>
        </p:sp>
        <p:sp>
          <p:nvSpPr>
            <p:cNvPr id="52284" name="Freeform 225"/>
            <p:cNvSpPr>
              <a:spLocks/>
            </p:cNvSpPr>
            <p:nvPr/>
          </p:nvSpPr>
          <p:spPr bwMode="auto">
            <a:xfrm>
              <a:off x="1679" y="3280"/>
              <a:ext cx="17" cy="28"/>
            </a:xfrm>
            <a:custGeom>
              <a:avLst/>
              <a:gdLst>
                <a:gd name="T0" fmla="*/ 0 w 17"/>
                <a:gd name="T1" fmla="*/ 2 h 28"/>
                <a:gd name="T2" fmla="*/ 16 w 17"/>
                <a:gd name="T3" fmla="*/ 0 h 28"/>
                <a:gd name="T4" fmla="*/ 7 w 17"/>
                <a:gd name="T5" fmla="*/ 27 h 28"/>
                <a:gd name="T6" fmla="*/ 1 w 17"/>
                <a:gd name="T7" fmla="*/ 26 h 28"/>
                <a:gd name="T8" fmla="*/ 0 w 17"/>
                <a:gd name="T9" fmla="*/ 2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0" y="2"/>
                  </a:moveTo>
                  <a:lnTo>
                    <a:pt x="16" y="0"/>
                  </a:lnTo>
                  <a:lnTo>
                    <a:pt x="7" y="27"/>
                  </a:lnTo>
                  <a:lnTo>
                    <a:pt x="1" y="26"/>
                  </a:lnTo>
                  <a:lnTo>
                    <a:pt x="0" y="2"/>
                  </a:lnTo>
                </a:path>
              </a:pathLst>
            </a:custGeom>
            <a:solidFill>
              <a:srgbClr val="A3F25F"/>
            </a:solidFill>
            <a:ln w="12700" cap="rnd">
              <a:solidFill>
                <a:srgbClr val="000000"/>
              </a:solidFill>
              <a:round/>
              <a:headEnd/>
              <a:tailEnd/>
            </a:ln>
          </p:spPr>
          <p:txBody>
            <a:bodyPr/>
            <a:lstStyle/>
            <a:p>
              <a:pPr algn="ctr"/>
              <a:endParaRPr lang="en-US" b="1"/>
            </a:p>
          </p:txBody>
        </p:sp>
        <p:sp>
          <p:nvSpPr>
            <p:cNvPr id="52285" name="Oval 226"/>
            <p:cNvSpPr>
              <a:spLocks noChangeArrowheads="1"/>
            </p:cNvSpPr>
            <p:nvPr/>
          </p:nvSpPr>
          <p:spPr bwMode="auto">
            <a:xfrm>
              <a:off x="1446" y="3440"/>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286" name="Oval 227"/>
            <p:cNvSpPr>
              <a:spLocks noChangeArrowheads="1"/>
            </p:cNvSpPr>
            <p:nvPr/>
          </p:nvSpPr>
          <p:spPr bwMode="auto">
            <a:xfrm>
              <a:off x="285" y="3278"/>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287" name="Oval 228"/>
            <p:cNvSpPr>
              <a:spLocks noChangeArrowheads="1"/>
            </p:cNvSpPr>
            <p:nvPr/>
          </p:nvSpPr>
          <p:spPr bwMode="auto">
            <a:xfrm>
              <a:off x="978" y="3161"/>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288" name="Oval 229"/>
            <p:cNvSpPr>
              <a:spLocks noChangeArrowheads="1"/>
            </p:cNvSpPr>
            <p:nvPr/>
          </p:nvSpPr>
          <p:spPr bwMode="auto">
            <a:xfrm>
              <a:off x="924" y="3593"/>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52289" name="Oval 230"/>
            <p:cNvSpPr>
              <a:spLocks noChangeArrowheads="1"/>
            </p:cNvSpPr>
            <p:nvPr/>
          </p:nvSpPr>
          <p:spPr bwMode="auto">
            <a:xfrm>
              <a:off x="1608" y="3062"/>
              <a:ext cx="78" cy="64"/>
            </a:xfrm>
            <a:prstGeom prst="ellipse">
              <a:avLst/>
            </a:prstGeom>
            <a:solidFill>
              <a:schemeClr val="tx1"/>
            </a:solidFill>
            <a:ln w="12700">
              <a:solidFill>
                <a:schemeClr val="tx1"/>
              </a:solidFill>
              <a:round/>
              <a:headEnd/>
              <a:tailEnd/>
            </a:ln>
          </p:spPr>
          <p:txBody>
            <a:bodyPr wrap="none" anchor="ctr"/>
            <a:lstStyle/>
            <a:p>
              <a:pPr algn="ctr"/>
              <a:endParaRPr lang="en-US" b="1"/>
            </a:p>
          </p:txBody>
        </p:sp>
        <p:sp>
          <p:nvSpPr>
            <p:cNvPr id="34882" name="AutoShape 231"/>
            <p:cNvSpPr>
              <a:spLocks noChangeArrowheads="1"/>
            </p:cNvSpPr>
            <p:nvPr/>
          </p:nvSpPr>
          <p:spPr bwMode="auto">
            <a:xfrm>
              <a:off x="1248" y="3696"/>
              <a:ext cx="1296" cy="432"/>
            </a:xfrm>
            <a:prstGeom prst="roundRect">
              <a:avLst>
                <a:gd name="adj" fmla="val 4027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altLang="en-US" sz="2300" b="1">
                  <a:solidFill>
                    <a:schemeClr val="tx1"/>
                  </a:solidFill>
                  <a:latin typeface="Arial" pitchFamily="34" charset="0"/>
                  <a:cs typeface="Arial" pitchFamily="34" charset="0"/>
                </a:rPr>
                <a:t>Exclusive</a:t>
              </a:r>
            </a:p>
          </p:txBody>
        </p:sp>
      </p:grpSp>
      <p:sp>
        <p:nvSpPr>
          <p:cNvPr id="34824" name="Oval 232"/>
          <p:cNvSpPr>
            <a:spLocks noChangeArrowheads="1"/>
          </p:cNvSpPr>
          <p:nvPr/>
        </p:nvSpPr>
        <p:spPr bwMode="auto">
          <a:xfrm>
            <a:off x="3048000" y="2438400"/>
            <a:ext cx="2743200" cy="27432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a:solidFill>
                  <a:schemeClr val="tx1"/>
                </a:solidFill>
                <a:latin typeface="Arial" pitchFamily="34" charset="0"/>
                <a:cs typeface="Arial" pitchFamily="34" charset="0"/>
              </a:rPr>
              <a:t>Market</a:t>
            </a:r>
            <a:br>
              <a:rPr lang="en-US" sz="2800" b="1">
                <a:solidFill>
                  <a:schemeClr val="tx1"/>
                </a:solidFill>
                <a:latin typeface="Arial" pitchFamily="34" charset="0"/>
                <a:cs typeface="Arial" pitchFamily="34" charset="0"/>
              </a:rPr>
            </a:br>
            <a:r>
              <a:rPr lang="en-US" sz="2800" b="1">
                <a:solidFill>
                  <a:schemeClr val="tx1"/>
                </a:solidFill>
                <a:latin typeface="Arial" pitchFamily="34" charset="0"/>
                <a:cs typeface="Arial" pitchFamily="34" charset="0"/>
              </a:rPr>
              <a:t>Exposure</a:t>
            </a:r>
            <a:br>
              <a:rPr lang="en-US" sz="2800" b="1">
                <a:solidFill>
                  <a:schemeClr val="tx1"/>
                </a:solidFill>
                <a:latin typeface="Arial" pitchFamily="34" charset="0"/>
                <a:cs typeface="Arial" pitchFamily="34" charset="0"/>
              </a:rPr>
            </a:br>
            <a:r>
              <a:rPr lang="en-US" sz="2800" b="1">
                <a:solidFill>
                  <a:schemeClr val="tx1"/>
                </a:solidFill>
                <a:latin typeface="Arial" pitchFamily="34" charset="0"/>
                <a:cs typeface="Arial" pitchFamily="34" charset="0"/>
              </a:rPr>
              <a:t>Strategies</a:t>
            </a:r>
          </a:p>
        </p:txBody>
      </p:sp>
      <p:sp>
        <p:nvSpPr>
          <p:cNvPr id="52232"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3B442CAB-71CB-4E0E-BB0A-98E33363391D}" type="slidenum">
              <a:rPr lang="en-US" sz="1200">
                <a:latin typeface="Century Gothic" pitchFamily="34" charset="0"/>
              </a:rPr>
              <a:pPr algn="ctr"/>
              <a:t>21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defRPr/>
            </a:pPr>
            <a:r>
              <a:rPr lang="en-US" smtClean="0"/>
              <a:t>Intensive Distribution</a:t>
            </a:r>
          </a:p>
        </p:txBody>
      </p:sp>
      <p:sp>
        <p:nvSpPr>
          <p:cNvPr id="2068"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54A820EB-9E14-4A93-9911-062E3F012A58}" type="slidenum">
              <a:rPr lang="en-US" sz="1200">
                <a:latin typeface="Century Gothic" pitchFamily="34" charset="0"/>
              </a:rPr>
              <a:pPr algn="ctr"/>
              <a:t>22</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80983" y="0"/>
            <a:ext cx="8229600" cy="1398587"/>
          </a:xfrm>
        </p:spPr>
        <p:txBody>
          <a:bodyPr/>
          <a:lstStyle/>
          <a:p>
            <a:pPr>
              <a:defRPr/>
            </a:pPr>
            <a:r>
              <a:rPr lang="en-US" dirty="0" smtClean="0"/>
              <a:t>Interactive Exercise: Ideal Market Exposure</a:t>
            </a:r>
          </a:p>
        </p:txBody>
      </p:sp>
      <p:pic>
        <p:nvPicPr>
          <p:cNvPr id="57346" name="Picture 13" descr="ie11"/>
          <p:cNvPicPr>
            <a:picLocks noChangeAspect="1" noChangeArrowheads="1"/>
          </p:cNvPicPr>
          <p:nvPr/>
        </p:nvPicPr>
        <p:blipFill>
          <a:blip r:embed="rId3"/>
          <a:srcRect/>
          <a:stretch>
            <a:fillRect/>
          </a:stretch>
        </p:blipFill>
        <p:spPr bwMode="auto">
          <a:xfrm>
            <a:off x="1130300" y="1479550"/>
            <a:ext cx="6934200" cy="4895850"/>
          </a:xfrm>
          <a:prstGeom prst="rect">
            <a:avLst/>
          </a:prstGeom>
          <a:noFill/>
          <a:ln w="9525">
            <a:noFill/>
            <a:miter lim="800000"/>
            <a:headEnd/>
            <a:tailEnd/>
          </a:ln>
        </p:spPr>
      </p:pic>
      <p:sp>
        <p:nvSpPr>
          <p:cNvPr id="9" name="Oval 14">
            <a:hlinkClick r:id="rId4" action="ppaction://program"/>
          </p:cNvPr>
          <p:cNvSpPr>
            <a:spLocks noChangeArrowheads="1"/>
          </p:cNvSpPr>
          <p:nvPr/>
        </p:nvSpPr>
        <p:spPr bwMode="auto">
          <a:xfrm>
            <a:off x="7772400" y="6019800"/>
            <a:ext cx="533400" cy="533400"/>
          </a:xfrm>
          <a:prstGeom prst="ellipse">
            <a:avLst/>
          </a:prstGeom>
          <a:solidFill>
            <a:schemeClr val="tx2"/>
          </a:solidFill>
          <a:ln w="38100">
            <a:solidFill>
              <a:srgbClr val="A8A776"/>
            </a:solidFill>
            <a:round/>
            <a:headEnd/>
            <a:tailEnd/>
          </a:ln>
        </p:spPr>
        <p:txBody>
          <a:bodyPr wrap="none" anchor="ctr"/>
          <a:lstStyle/>
          <a:p>
            <a:pPr algn="ctr"/>
            <a:endParaRPr lang="en-US"/>
          </a:p>
        </p:txBody>
      </p:sp>
      <p:sp>
        <p:nvSpPr>
          <p:cNvPr id="57348" name="AutoShape 15">
            <a:hlinkClick r:id="rId4" action="ppaction://program"/>
          </p:cNvPr>
          <p:cNvSpPr>
            <a:spLocks noChangeArrowheads="1"/>
          </p:cNvSpPr>
          <p:nvPr/>
        </p:nvSpPr>
        <p:spPr bwMode="auto">
          <a:xfrm rot="5400000">
            <a:off x="7934325" y="6191250"/>
            <a:ext cx="292100" cy="190500"/>
          </a:xfrm>
          <a:prstGeom prst="triangle">
            <a:avLst>
              <a:gd name="adj" fmla="val 50000"/>
            </a:avLst>
          </a:prstGeom>
          <a:solidFill>
            <a:schemeClr val="bg1"/>
          </a:solidFill>
          <a:ln w="9525">
            <a:noFill/>
            <a:miter lim="800000"/>
            <a:headEnd/>
            <a:tailEnd/>
          </a:ln>
        </p:spPr>
        <p:txBody>
          <a:bodyPr wrap="none" anchor="ctr"/>
          <a:lstStyle/>
          <a:p>
            <a:pPr algn="ctr"/>
            <a:endParaRPr lang="en-US"/>
          </a:p>
        </p:txBody>
      </p:sp>
      <p:sp>
        <p:nvSpPr>
          <p:cNvPr id="57349"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A97AA23E-3B83-415D-80A5-103CE1D80774}" type="slidenum">
              <a:rPr lang="en-US" sz="1200">
                <a:latin typeface="Century Gothic" pitchFamily="34" charset="0"/>
              </a:rPr>
              <a:pPr algn="ctr"/>
              <a:t>23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smtClean="0"/>
              <a:t>Checking Your Knowledge</a:t>
            </a:r>
          </a:p>
        </p:txBody>
      </p:sp>
      <p:sp>
        <p:nvSpPr>
          <p:cNvPr id="69635" name="Rectangle 3"/>
          <p:cNvSpPr>
            <a:spLocks noGrp="1" noChangeArrowheads="1"/>
          </p:cNvSpPr>
          <p:nvPr>
            <p:ph idx="1"/>
          </p:nvPr>
        </p:nvSpPr>
        <p:spPr>
          <a:xfrm>
            <a:off x="457200" y="1882775"/>
            <a:ext cx="8229600" cy="4572000"/>
          </a:xfrm>
        </p:spPr>
        <p:txBody>
          <a:bodyPr>
            <a:normAutofit fontScale="85000" lnSpcReduction="20000"/>
          </a:bodyPr>
          <a:lstStyle/>
          <a:p>
            <a:pPr marL="0" indent="0">
              <a:buFont typeface="Wingdings 2" pitchFamily="18" charset="2"/>
              <a:buNone/>
              <a:defRPr/>
            </a:pPr>
            <a:r>
              <a:rPr lang="en-US" dirty="0" smtClean="0"/>
              <a:t>Chocolate Dreams is a manufacturer of expensive, high- quality, hand-made “old style” candies that are sold through fine department stores and certain bookstores and fine gift shops. The ideal market exposure for products  manufactured by Chocolate Dreams is:</a:t>
            </a:r>
          </a:p>
          <a:p>
            <a:pPr marL="0" indent="0">
              <a:buFont typeface="Wingdings 2" pitchFamily="18" charset="2"/>
              <a:buNone/>
              <a:defRPr/>
            </a:pPr>
            <a:endParaRPr lang="en-US" dirty="0" smtClean="0"/>
          </a:p>
          <a:p>
            <a:pPr marL="457200" indent="-457200">
              <a:buFont typeface="Wingdings 2" pitchFamily="18" charset="2"/>
              <a:buNone/>
              <a:defRPr/>
            </a:pPr>
            <a:r>
              <a:rPr lang="en-US" dirty="0" smtClean="0"/>
              <a:t>A.	intensive.</a:t>
            </a:r>
          </a:p>
          <a:p>
            <a:pPr marL="457200" indent="-457200">
              <a:buFont typeface="Wingdings 2" pitchFamily="18" charset="2"/>
              <a:buNone/>
              <a:defRPr/>
            </a:pPr>
            <a:r>
              <a:rPr lang="en-US" dirty="0" smtClean="0"/>
              <a:t>B.	comprehensive.</a:t>
            </a:r>
          </a:p>
          <a:p>
            <a:pPr marL="457200" indent="-457200">
              <a:buFont typeface="Wingdings 2" pitchFamily="18" charset="2"/>
              <a:buNone/>
              <a:defRPr/>
            </a:pPr>
            <a:r>
              <a:rPr lang="en-US" dirty="0" smtClean="0"/>
              <a:t>C.	exclusive.</a:t>
            </a:r>
          </a:p>
          <a:p>
            <a:pPr marL="457200" indent="-457200">
              <a:buFont typeface="Wingdings 2" pitchFamily="18" charset="2"/>
              <a:buNone/>
              <a:defRPr/>
            </a:pPr>
            <a:r>
              <a:rPr lang="en-US" dirty="0" smtClean="0"/>
              <a:t>D.	extensive.</a:t>
            </a:r>
          </a:p>
          <a:p>
            <a:pPr marL="457200" indent="-457200">
              <a:buFont typeface="Wingdings 2" pitchFamily="18" charset="2"/>
              <a:buNone/>
              <a:defRPr/>
            </a:pPr>
            <a:r>
              <a:rPr lang="en-US" dirty="0" smtClean="0"/>
              <a:t>E.	selective.</a:t>
            </a:r>
          </a:p>
          <a:p>
            <a:pPr marL="0" indent="0">
              <a:buFont typeface="Wingdings 2" pitchFamily="18" charset="2"/>
              <a:buNone/>
              <a:defRPr/>
            </a:pPr>
            <a:endParaRPr lang="en-US" dirty="0" smtClean="0"/>
          </a:p>
        </p:txBody>
      </p:sp>
      <p:sp>
        <p:nvSpPr>
          <p:cNvPr id="59395"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00691413-2EF6-400C-AE8B-CB5CAF21B42A}" type="slidenum">
              <a:rPr lang="en-US" sz="1200">
                <a:latin typeface="Century Gothic" pitchFamily="34" charset="0"/>
              </a:rPr>
              <a:pPr algn="ctr"/>
              <a:t>24</a:t>
            </a:fld>
            <a:endParaRPr lang="en-US" sz="1200">
              <a:latin typeface="Century Gothic"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smtClean="0"/>
              <a:t>Limiting Market Exposure</a:t>
            </a:r>
          </a:p>
        </p:txBody>
      </p:sp>
      <p:grpSp>
        <p:nvGrpSpPr>
          <p:cNvPr id="2" name="Group 2"/>
          <p:cNvGrpSpPr>
            <a:grpSpLocks/>
          </p:cNvGrpSpPr>
          <p:nvPr/>
        </p:nvGrpSpPr>
        <p:grpSpPr bwMode="auto">
          <a:xfrm>
            <a:off x="2590800" y="4724400"/>
            <a:ext cx="6248400" cy="1930400"/>
            <a:chOff x="1632" y="2832"/>
            <a:chExt cx="3936" cy="1216"/>
          </a:xfrm>
        </p:grpSpPr>
        <p:sp>
          <p:nvSpPr>
            <p:cNvPr id="37903" name="AutoShape 3"/>
            <p:cNvSpPr>
              <a:spLocks noChangeArrowheads="1"/>
            </p:cNvSpPr>
            <p:nvPr/>
          </p:nvSpPr>
          <p:spPr bwMode="auto">
            <a:xfrm>
              <a:off x="1632" y="2832"/>
              <a:ext cx="1200" cy="432"/>
            </a:xfrm>
            <a:prstGeom prst="roundRect">
              <a:avLst>
                <a:gd name="adj" fmla="val 4027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Retailer 1</a:t>
              </a:r>
            </a:p>
          </p:txBody>
        </p:sp>
        <p:sp>
          <p:nvSpPr>
            <p:cNvPr id="37904" name="AutoShape 4"/>
            <p:cNvSpPr>
              <a:spLocks noChangeArrowheads="1"/>
            </p:cNvSpPr>
            <p:nvPr/>
          </p:nvSpPr>
          <p:spPr bwMode="auto">
            <a:xfrm>
              <a:off x="3024" y="2832"/>
              <a:ext cx="1200" cy="432"/>
            </a:xfrm>
            <a:prstGeom prst="roundRect">
              <a:avLst>
                <a:gd name="adj" fmla="val 40278"/>
              </a:avLst>
            </a:prstGeom>
            <a:solidFill>
              <a:srgbClr val="FFDD4F"/>
            </a:solidFill>
            <a:ln w="38100">
              <a:solidFill>
                <a:srgbClr val="FFDD4F"/>
              </a:solidFill>
              <a:round/>
              <a:headEnd/>
              <a:tailEnd/>
            </a:ln>
            <a:effectLst>
              <a:outerShdw dist="89803" dir="2700000" algn="ctr" rotWithShape="0">
                <a:schemeClr val="tx1"/>
              </a:outerShdw>
            </a:effectLst>
          </p:spPr>
          <p:txBody>
            <a:bodyPr anchor="ctr"/>
            <a:lstStyle/>
            <a:p>
              <a:pPr algn="ctr">
                <a:spcBef>
                  <a:spcPct val="50000"/>
                </a:spcBef>
                <a:defRPr/>
              </a:pPr>
              <a:r>
                <a:rPr lang="en-US" altLang="en-US" sz="2400" b="1">
                  <a:latin typeface="Arial" pitchFamily="34" charset="0"/>
                  <a:cs typeface="Arial" pitchFamily="34" charset="0"/>
                </a:rPr>
                <a:t>Retailer</a:t>
              </a:r>
            </a:p>
          </p:txBody>
        </p:sp>
        <p:sp>
          <p:nvSpPr>
            <p:cNvPr id="37905" name="AutoShape 5"/>
            <p:cNvSpPr>
              <a:spLocks noChangeArrowheads="1"/>
            </p:cNvSpPr>
            <p:nvPr/>
          </p:nvSpPr>
          <p:spPr bwMode="auto">
            <a:xfrm>
              <a:off x="4368" y="2832"/>
              <a:ext cx="1200" cy="432"/>
            </a:xfrm>
            <a:prstGeom prst="roundRect">
              <a:avLst>
                <a:gd name="adj" fmla="val 40278"/>
              </a:avLst>
            </a:prstGeom>
            <a:solidFill>
              <a:srgbClr val="FFDD4F"/>
            </a:solidFill>
            <a:ln w="38100">
              <a:solidFill>
                <a:srgbClr val="FFDD4F"/>
              </a:solidFill>
              <a:round/>
              <a:headEnd/>
              <a:tailEnd/>
            </a:ln>
            <a:effectLst>
              <a:outerShdw dist="89803" dir="2700000" algn="ctr" rotWithShape="0">
                <a:schemeClr val="tx1"/>
              </a:outerShdw>
            </a:effectLst>
          </p:spPr>
          <p:txBody>
            <a:bodyPr anchor="ctr"/>
            <a:lstStyle/>
            <a:p>
              <a:pPr algn="ctr">
                <a:spcBef>
                  <a:spcPct val="50000"/>
                </a:spcBef>
                <a:defRPr/>
              </a:pPr>
              <a:r>
                <a:rPr lang="en-US" altLang="en-US" sz="2400" b="1">
                  <a:latin typeface="Arial" pitchFamily="34" charset="0"/>
                  <a:cs typeface="Arial" pitchFamily="34" charset="0"/>
                </a:rPr>
                <a:t>Retailer</a:t>
              </a:r>
            </a:p>
          </p:txBody>
        </p:sp>
        <p:sp>
          <p:nvSpPr>
            <p:cNvPr id="61458" name="AutoShape 6"/>
            <p:cNvSpPr>
              <a:spLocks/>
            </p:cNvSpPr>
            <p:nvPr/>
          </p:nvSpPr>
          <p:spPr bwMode="auto">
            <a:xfrm rot="-5400000">
              <a:off x="3552" y="2080"/>
              <a:ext cx="192" cy="2784"/>
            </a:xfrm>
            <a:prstGeom prst="leftBrace">
              <a:avLst>
                <a:gd name="adj1" fmla="val 120833"/>
                <a:gd name="adj2" fmla="val 50000"/>
              </a:avLst>
            </a:prstGeom>
            <a:noFill/>
            <a:ln w="38100">
              <a:solidFill>
                <a:schemeClr val="tx1"/>
              </a:solidFill>
              <a:round/>
              <a:headEnd/>
              <a:tailEnd/>
            </a:ln>
          </p:spPr>
          <p:txBody>
            <a:bodyPr wrap="none" anchor="ctr"/>
            <a:lstStyle/>
            <a:p>
              <a:pPr algn="ctr"/>
              <a:endParaRPr lang="en-US" b="1"/>
            </a:p>
          </p:txBody>
        </p:sp>
        <p:sp>
          <p:nvSpPr>
            <p:cNvPr id="61459" name="Text Box 7"/>
            <p:cNvSpPr txBox="1">
              <a:spLocks noChangeArrowheads="1"/>
            </p:cNvSpPr>
            <p:nvPr/>
          </p:nvSpPr>
          <p:spPr bwMode="auto">
            <a:xfrm>
              <a:off x="2464" y="3568"/>
              <a:ext cx="2352" cy="480"/>
            </a:xfrm>
            <a:prstGeom prst="rect">
              <a:avLst/>
            </a:prstGeom>
            <a:noFill/>
            <a:ln w="9525">
              <a:noFill/>
              <a:miter lim="800000"/>
              <a:headEnd/>
              <a:tailEnd/>
            </a:ln>
          </p:spPr>
          <p:txBody>
            <a:bodyPr>
              <a:spAutoFit/>
            </a:bodyPr>
            <a:lstStyle/>
            <a:p>
              <a:pPr algn="ctr">
                <a:spcBef>
                  <a:spcPct val="50000"/>
                </a:spcBef>
              </a:pPr>
              <a:r>
                <a:rPr lang="en-US" sz="2200" b="1"/>
                <a:t>Horizontal Arrangements Are Illegal</a:t>
              </a:r>
            </a:p>
          </p:txBody>
        </p:sp>
      </p:grpSp>
      <p:grpSp>
        <p:nvGrpSpPr>
          <p:cNvPr id="3" name="Group 9"/>
          <p:cNvGrpSpPr>
            <a:grpSpLocks/>
          </p:cNvGrpSpPr>
          <p:nvPr/>
        </p:nvGrpSpPr>
        <p:grpSpPr bwMode="auto">
          <a:xfrm>
            <a:off x="76200" y="1447800"/>
            <a:ext cx="8763000" cy="3962400"/>
            <a:chOff x="48" y="768"/>
            <a:chExt cx="5520" cy="2496"/>
          </a:xfrm>
        </p:grpSpPr>
        <p:grpSp>
          <p:nvGrpSpPr>
            <p:cNvPr id="61445" name="Group 10"/>
            <p:cNvGrpSpPr>
              <a:grpSpLocks/>
            </p:cNvGrpSpPr>
            <p:nvPr/>
          </p:nvGrpSpPr>
          <p:grpSpPr bwMode="auto">
            <a:xfrm>
              <a:off x="3024" y="2832"/>
              <a:ext cx="2544" cy="432"/>
              <a:chOff x="3024" y="2832"/>
              <a:chExt cx="2544" cy="432"/>
            </a:xfrm>
          </p:grpSpPr>
          <p:sp>
            <p:nvSpPr>
              <p:cNvPr id="37901" name="AutoShape 11"/>
              <p:cNvSpPr>
                <a:spLocks noChangeArrowheads="1"/>
              </p:cNvSpPr>
              <p:nvPr/>
            </p:nvSpPr>
            <p:spPr bwMode="auto">
              <a:xfrm>
                <a:off x="3024" y="2832"/>
                <a:ext cx="1200" cy="432"/>
              </a:xfrm>
              <a:prstGeom prst="roundRect">
                <a:avLst>
                  <a:gd name="adj" fmla="val 40278"/>
                </a:avLst>
              </a:prstGeom>
              <a:ln>
                <a:headEnd/>
                <a:tailEnd/>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ct val="50000"/>
                  </a:spcBef>
                  <a:defRPr/>
                </a:pPr>
                <a:r>
                  <a:rPr lang="en-US" altLang="en-US" sz="2400" b="1" dirty="0">
                    <a:latin typeface="Arial" pitchFamily="34" charset="0"/>
                    <a:cs typeface="Arial" pitchFamily="34" charset="0"/>
                  </a:rPr>
                  <a:t>Retailer 2</a:t>
                </a:r>
              </a:p>
            </p:txBody>
          </p:sp>
          <p:sp>
            <p:nvSpPr>
              <p:cNvPr id="37902" name="AutoShape 12"/>
              <p:cNvSpPr>
                <a:spLocks noChangeArrowheads="1"/>
              </p:cNvSpPr>
              <p:nvPr/>
            </p:nvSpPr>
            <p:spPr bwMode="auto">
              <a:xfrm>
                <a:off x="4368" y="2832"/>
                <a:ext cx="1200" cy="432"/>
              </a:xfrm>
              <a:prstGeom prst="roundRect">
                <a:avLst>
                  <a:gd name="adj" fmla="val 40278"/>
                </a:avLst>
              </a:prstGeom>
              <a:ln>
                <a:headEnd/>
                <a:tailEnd/>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Retailer 3</a:t>
                </a:r>
              </a:p>
            </p:txBody>
          </p:sp>
        </p:grpSp>
        <p:grpSp>
          <p:nvGrpSpPr>
            <p:cNvPr id="61446" name="Group 13"/>
            <p:cNvGrpSpPr>
              <a:grpSpLocks/>
            </p:cNvGrpSpPr>
            <p:nvPr/>
          </p:nvGrpSpPr>
          <p:grpSpPr bwMode="auto">
            <a:xfrm>
              <a:off x="48" y="768"/>
              <a:ext cx="2784" cy="2304"/>
              <a:chOff x="48" y="768"/>
              <a:chExt cx="2784" cy="2304"/>
            </a:xfrm>
          </p:grpSpPr>
          <p:sp>
            <p:nvSpPr>
              <p:cNvPr id="37895" name="AutoShape 14"/>
              <p:cNvSpPr>
                <a:spLocks noChangeArrowheads="1"/>
              </p:cNvSpPr>
              <p:nvPr/>
            </p:nvSpPr>
            <p:spPr bwMode="auto">
              <a:xfrm>
                <a:off x="1632" y="768"/>
                <a:ext cx="1200" cy="432"/>
              </a:xfrm>
              <a:prstGeom prst="roundRect">
                <a:avLst>
                  <a:gd name="adj" fmla="val 4027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altLang="en-US" sz="2400" b="1">
                    <a:latin typeface="Arial" pitchFamily="34" charset="0"/>
                    <a:cs typeface="Arial" pitchFamily="34" charset="0"/>
                  </a:rPr>
                  <a:t>Producer</a:t>
                </a:r>
              </a:p>
            </p:txBody>
          </p:sp>
          <p:sp>
            <p:nvSpPr>
              <p:cNvPr id="61448" name="Text Box 15"/>
              <p:cNvSpPr txBox="1">
                <a:spLocks noChangeArrowheads="1"/>
              </p:cNvSpPr>
              <p:nvPr/>
            </p:nvSpPr>
            <p:spPr bwMode="auto">
              <a:xfrm>
                <a:off x="48" y="1654"/>
                <a:ext cx="1344" cy="698"/>
              </a:xfrm>
              <a:prstGeom prst="rect">
                <a:avLst/>
              </a:prstGeom>
              <a:noFill/>
              <a:ln w="9525">
                <a:noFill/>
                <a:miter lim="800000"/>
                <a:headEnd/>
                <a:tailEnd/>
              </a:ln>
            </p:spPr>
            <p:txBody>
              <a:bodyPr>
                <a:spAutoFit/>
              </a:bodyPr>
              <a:lstStyle/>
              <a:p>
                <a:pPr algn="ctr">
                  <a:spcBef>
                    <a:spcPct val="50000"/>
                  </a:spcBef>
                </a:pPr>
                <a:r>
                  <a:rPr lang="en-US" sz="2200" b="1"/>
                  <a:t>Vertical</a:t>
                </a:r>
                <a:br>
                  <a:rPr lang="en-US" sz="2200" b="1"/>
                </a:br>
                <a:r>
                  <a:rPr lang="en-US" sz="2200" b="1"/>
                  <a:t>Arrangements</a:t>
                </a:r>
                <a:br>
                  <a:rPr lang="en-US" sz="2200" b="1"/>
                </a:br>
                <a:r>
                  <a:rPr lang="en-US" sz="2200" b="1"/>
                  <a:t>May Be Legal</a:t>
                </a:r>
              </a:p>
            </p:txBody>
          </p:sp>
          <p:sp>
            <p:nvSpPr>
              <p:cNvPr id="37897" name="AutoShape 16"/>
              <p:cNvSpPr>
                <a:spLocks noChangeArrowheads="1"/>
              </p:cNvSpPr>
              <p:nvPr/>
            </p:nvSpPr>
            <p:spPr bwMode="auto">
              <a:xfrm>
                <a:off x="1632" y="1816"/>
                <a:ext cx="1200" cy="432"/>
              </a:xfrm>
              <a:prstGeom prst="roundRect">
                <a:avLst>
                  <a:gd name="adj" fmla="val 4027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Bef>
                    <a:spcPct val="50000"/>
                  </a:spcBef>
                  <a:defRPr/>
                </a:pPr>
                <a:r>
                  <a:rPr lang="en-US" altLang="en-US" sz="2400" b="1" dirty="0">
                    <a:latin typeface="Arial" pitchFamily="34" charset="0"/>
                    <a:cs typeface="Arial" pitchFamily="34" charset="0"/>
                  </a:rPr>
                  <a:t>Wholesaler</a:t>
                </a:r>
              </a:p>
            </p:txBody>
          </p:sp>
          <p:sp>
            <p:nvSpPr>
              <p:cNvPr id="61450" name="AutoShape 17"/>
              <p:cNvSpPr>
                <a:spLocks/>
              </p:cNvSpPr>
              <p:nvPr/>
            </p:nvSpPr>
            <p:spPr bwMode="auto">
              <a:xfrm>
                <a:off x="1392" y="976"/>
                <a:ext cx="192" cy="2096"/>
              </a:xfrm>
              <a:prstGeom prst="leftBrace">
                <a:avLst>
                  <a:gd name="adj1" fmla="val 90972"/>
                  <a:gd name="adj2" fmla="val 50000"/>
                </a:avLst>
              </a:prstGeom>
              <a:noFill/>
              <a:ln w="38100">
                <a:solidFill>
                  <a:schemeClr val="tx1"/>
                </a:solidFill>
                <a:round/>
                <a:headEnd/>
                <a:tailEnd/>
              </a:ln>
            </p:spPr>
            <p:txBody>
              <a:bodyPr wrap="none" anchor="ctr"/>
              <a:lstStyle/>
              <a:p>
                <a:pPr algn="ctr"/>
                <a:endParaRPr lang="en-US" b="1"/>
              </a:p>
            </p:txBody>
          </p:sp>
          <p:sp>
            <p:nvSpPr>
              <p:cNvPr id="61451" name="Line 18"/>
              <p:cNvSpPr>
                <a:spLocks noChangeShapeType="1"/>
              </p:cNvSpPr>
              <p:nvPr/>
            </p:nvSpPr>
            <p:spPr bwMode="auto">
              <a:xfrm>
                <a:off x="2208" y="1264"/>
                <a:ext cx="0" cy="528"/>
              </a:xfrm>
              <a:prstGeom prst="line">
                <a:avLst/>
              </a:prstGeom>
              <a:noFill/>
              <a:ln w="38100">
                <a:solidFill>
                  <a:schemeClr val="tx1"/>
                </a:solidFill>
                <a:round/>
                <a:headEnd/>
                <a:tailEnd type="triangle" w="med" len="med"/>
              </a:ln>
            </p:spPr>
            <p:txBody>
              <a:bodyPr/>
              <a:lstStyle/>
              <a:p>
                <a:endParaRPr lang="en-US"/>
              </a:p>
            </p:txBody>
          </p:sp>
          <p:sp>
            <p:nvSpPr>
              <p:cNvPr id="61452" name="Line 19"/>
              <p:cNvSpPr>
                <a:spLocks noChangeShapeType="1"/>
              </p:cNvSpPr>
              <p:nvPr/>
            </p:nvSpPr>
            <p:spPr bwMode="auto">
              <a:xfrm>
                <a:off x="2208" y="2280"/>
                <a:ext cx="0" cy="528"/>
              </a:xfrm>
              <a:prstGeom prst="line">
                <a:avLst/>
              </a:prstGeom>
              <a:noFill/>
              <a:ln w="38100">
                <a:solidFill>
                  <a:schemeClr val="tx1"/>
                </a:solidFill>
                <a:round/>
                <a:headEnd/>
                <a:tailEnd type="triangle" w="med" len="med"/>
              </a:ln>
            </p:spPr>
            <p:txBody>
              <a:bodyPr/>
              <a:lstStyle/>
              <a:p>
                <a:endParaRPr lang="en-US"/>
              </a:p>
            </p:txBody>
          </p:sp>
        </p:grpSp>
      </p:grpSp>
      <p:sp>
        <p:nvSpPr>
          <p:cNvPr id="61444"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B50C3DB9-5219-489E-89DB-E04A3BD31581}" type="slidenum">
              <a:rPr lang="en-US" sz="1200">
                <a:latin typeface="Century Gothic" pitchFamily="34" charset="0"/>
              </a:rPr>
              <a:pPr algn="ctr"/>
              <a:t>25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46036"/>
            <a:ext cx="8229600" cy="1398587"/>
          </a:xfrm>
        </p:spPr>
        <p:txBody>
          <a:bodyPr/>
          <a:lstStyle/>
          <a:p>
            <a:pPr>
              <a:defRPr/>
            </a:pPr>
            <a:r>
              <a:rPr lang="en-US" altLang="en-US" dirty="0" smtClean="0"/>
              <a:t>Channel Systems Can Be Complex (Exhibit 10-4)</a:t>
            </a:r>
            <a:endParaRPr lang="en-US" dirty="0" smtClean="0"/>
          </a:p>
        </p:txBody>
      </p:sp>
      <p:pic>
        <p:nvPicPr>
          <p:cNvPr id="63490" name="Picture 9" descr="per81055_1104"/>
          <p:cNvPicPr>
            <a:picLocks noChangeAspect="1" noChangeArrowheads="1"/>
          </p:cNvPicPr>
          <p:nvPr/>
        </p:nvPicPr>
        <p:blipFill>
          <a:blip r:embed="rId3"/>
          <a:srcRect/>
          <a:stretch>
            <a:fillRect/>
          </a:stretch>
        </p:blipFill>
        <p:spPr bwMode="auto">
          <a:xfrm>
            <a:off x="76200" y="1495425"/>
            <a:ext cx="8915400" cy="5053013"/>
          </a:xfrm>
          <a:prstGeom prst="rect">
            <a:avLst/>
          </a:prstGeom>
          <a:noFill/>
          <a:ln w="9525">
            <a:noFill/>
            <a:miter lim="800000"/>
            <a:headEnd/>
            <a:tailEnd/>
          </a:ln>
        </p:spPr>
      </p:pic>
      <p:sp>
        <p:nvSpPr>
          <p:cNvPr id="63491"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477F5A6F-5E64-41A2-B53D-D48749E2108D}" type="slidenum">
              <a:rPr lang="en-US" sz="1200">
                <a:latin typeface="Century Gothic" pitchFamily="34" charset="0"/>
              </a:rPr>
              <a:pPr algn="ctr"/>
              <a:t>26</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83394" y="277809"/>
            <a:ext cx="8229600" cy="1398587"/>
          </a:xfrm>
        </p:spPr>
        <p:txBody>
          <a:bodyPr/>
          <a:lstStyle/>
          <a:p>
            <a:pPr>
              <a:defRPr/>
            </a:pPr>
            <a:r>
              <a:rPr lang="en-US" dirty="0" smtClean="0"/>
              <a:t>Key Elements of Distribution Strategy</a:t>
            </a:r>
          </a:p>
        </p:txBody>
      </p:sp>
      <p:sp>
        <p:nvSpPr>
          <p:cNvPr id="3092"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BD93D5A5-AC05-4615-8F07-7D9A2D691627}" type="slidenum">
              <a:rPr lang="en-US" sz="1200">
                <a:latin typeface="Century Gothic" pitchFamily="34" charset="0"/>
              </a:rPr>
              <a:pPr algn="ctr"/>
              <a:t>27</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mtClean="0"/>
              <a:t>Entering International Markets </a:t>
            </a:r>
            <a:r>
              <a:rPr lang="en-US" altLang="en-US" smtClean="0"/>
              <a:t>(Exhibit 10-5)</a:t>
            </a:r>
            <a:endParaRPr lang="en-US" smtClean="0"/>
          </a:p>
        </p:txBody>
      </p:sp>
      <p:sp>
        <p:nvSpPr>
          <p:cNvPr id="39939" name="Text Box 9"/>
          <p:cNvSpPr txBox="1">
            <a:spLocks noChangeArrowheads="1"/>
          </p:cNvSpPr>
          <p:nvPr/>
        </p:nvSpPr>
        <p:spPr bwMode="auto">
          <a:xfrm>
            <a:off x="381000" y="2590800"/>
            <a:ext cx="1219200" cy="641350"/>
          </a:xfrm>
          <a:prstGeom prst="rect">
            <a:avLst/>
          </a:prstGeom>
          <a:noFill/>
          <a:ln>
            <a:noFill/>
          </a:ln>
          <a:effectLst>
            <a:outerShdw dist="71842" dir="2700000" algn="ctr" rotWithShape="0">
              <a:schemeClr val="tx1"/>
            </a:outerShdw>
          </a:effectLst>
          <a:extLst>
            <a:ext uri="{909E8E84-426E-40DD-AFC4-6F175D3DCCD1}"/>
            <a:ext uri="{91240B29-F687-4F45-9708-019B960494DF}"/>
          </a:extLst>
        </p:spPr>
        <p:txBody>
          <a:bodyPr>
            <a:spAutoFit/>
          </a:bodyPr>
          <a:lstStyle>
            <a:lvl1pPr eaLnBrk="0" hangingPunct="0">
              <a:defRPr sz="3600">
                <a:solidFill>
                  <a:schemeClr val="tx1"/>
                </a:solidFill>
                <a:latin typeface="Arial" pitchFamily="34" charset="0"/>
                <a:cs typeface="Arial" pitchFamily="34" charset="0"/>
              </a:defRPr>
            </a:lvl1pPr>
            <a:lvl2pPr marL="742950" indent="-285750" eaLnBrk="0" hangingPunct="0">
              <a:defRPr sz="3600">
                <a:solidFill>
                  <a:schemeClr val="tx1"/>
                </a:solidFill>
                <a:latin typeface="Arial" pitchFamily="34" charset="0"/>
                <a:cs typeface="Arial" pitchFamily="34" charset="0"/>
              </a:defRPr>
            </a:lvl2pPr>
            <a:lvl3pPr marL="1143000" indent="-228600" eaLnBrk="0" hangingPunct="0">
              <a:defRPr sz="3600">
                <a:solidFill>
                  <a:schemeClr val="tx1"/>
                </a:solidFill>
                <a:latin typeface="Arial" pitchFamily="34" charset="0"/>
                <a:cs typeface="Arial" pitchFamily="34" charset="0"/>
              </a:defRPr>
            </a:lvl3pPr>
            <a:lvl4pPr marL="1600200" indent="-228600" eaLnBrk="0" hangingPunct="0">
              <a:defRPr sz="3600">
                <a:solidFill>
                  <a:schemeClr val="tx1"/>
                </a:solidFill>
                <a:latin typeface="Arial" pitchFamily="34" charset="0"/>
                <a:cs typeface="Arial" pitchFamily="34" charset="0"/>
              </a:defRPr>
            </a:lvl4pPr>
            <a:lvl5pPr marL="2057400" indent="-228600" eaLnBrk="0" hangingPunct="0">
              <a:defRPr sz="36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3600">
                <a:solidFill>
                  <a:schemeClr val="tx1"/>
                </a:solidFill>
                <a:latin typeface="Arial" pitchFamily="34" charset="0"/>
                <a:cs typeface="Arial" pitchFamily="34" charset="0"/>
              </a:defRPr>
            </a:lvl9pPr>
          </a:lstStyle>
          <a:p>
            <a:pPr algn="ctr" eaLnBrk="1" hangingPunct="1">
              <a:spcBef>
                <a:spcPct val="50000"/>
              </a:spcBef>
              <a:defRPr/>
            </a:pPr>
            <a:endParaRPr lang="en-US" b="1"/>
          </a:p>
        </p:txBody>
      </p:sp>
      <p:sp>
        <p:nvSpPr>
          <p:cNvPr id="39940" name="AutoShape 14"/>
          <p:cNvSpPr>
            <a:spLocks noChangeArrowheads="1"/>
          </p:cNvSpPr>
          <p:nvPr/>
        </p:nvSpPr>
        <p:spPr bwMode="auto">
          <a:xfrm>
            <a:off x="457200" y="3962400"/>
            <a:ext cx="8305800" cy="914400"/>
          </a:xfrm>
          <a:prstGeom prst="rightArrow">
            <a:avLst>
              <a:gd name="adj1" fmla="val 62500"/>
              <a:gd name="adj2" fmla="val 222037"/>
            </a:avLst>
          </a:prstGeom>
          <a:gradFill rotWithShape="1">
            <a:gsLst>
              <a:gs pos="100000">
                <a:schemeClr val="accent1"/>
              </a:gs>
              <a:gs pos="29000">
                <a:schemeClr val="accent3"/>
              </a:gs>
              <a:gs pos="0">
                <a:schemeClr val="accent6"/>
              </a:gs>
            </a:gsLst>
            <a:lin ang="10800000" scaled="1"/>
          </a:gradFill>
          <a:ln>
            <a:noFill/>
          </a:ln>
          <a:effectLst/>
          <a:extLst/>
        </p:spPr>
        <p:txBody>
          <a:bodyPr wrap="none" anchor="ctr"/>
          <a:lstStyle/>
          <a:p>
            <a:pPr algn="ctr">
              <a:defRPr/>
            </a:pPr>
            <a:endParaRPr lang="en-US" b="1">
              <a:latin typeface="Arial" pitchFamily="34" charset="0"/>
              <a:cs typeface="Arial" pitchFamily="34" charset="0"/>
            </a:endParaRPr>
          </a:p>
        </p:txBody>
      </p:sp>
      <p:sp>
        <p:nvSpPr>
          <p:cNvPr id="68612" name="Text Box 15"/>
          <p:cNvSpPr txBox="1">
            <a:spLocks noChangeArrowheads="1"/>
          </p:cNvSpPr>
          <p:nvPr/>
        </p:nvSpPr>
        <p:spPr bwMode="auto">
          <a:xfrm>
            <a:off x="381000" y="4191000"/>
            <a:ext cx="8001000" cy="400050"/>
          </a:xfrm>
          <a:prstGeom prst="rect">
            <a:avLst/>
          </a:prstGeom>
          <a:noFill/>
          <a:ln w="9525">
            <a:noFill/>
            <a:miter lim="800000"/>
            <a:headEnd/>
            <a:tailEnd/>
          </a:ln>
        </p:spPr>
        <p:txBody>
          <a:bodyPr>
            <a:spAutoFit/>
          </a:bodyPr>
          <a:lstStyle/>
          <a:p>
            <a:pPr algn="ctr">
              <a:spcBef>
                <a:spcPct val="50000"/>
              </a:spcBef>
            </a:pPr>
            <a:r>
              <a:rPr lang="en-US" sz="2000" b="1"/>
              <a:t>Generally increasing investment, risk, and control of marketing</a:t>
            </a:r>
          </a:p>
        </p:txBody>
      </p:sp>
      <p:sp>
        <p:nvSpPr>
          <p:cNvPr id="39942" name="AutoShape 5"/>
          <p:cNvSpPr>
            <a:spLocks noChangeArrowheads="1"/>
          </p:cNvSpPr>
          <p:nvPr/>
        </p:nvSpPr>
        <p:spPr bwMode="auto">
          <a:xfrm>
            <a:off x="190500" y="2528888"/>
            <a:ext cx="1600200" cy="8382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800" b="1">
                <a:solidFill>
                  <a:schemeClr val="tx1"/>
                </a:solidFill>
                <a:latin typeface="Arial" pitchFamily="34" charset="0"/>
                <a:cs typeface="Arial" pitchFamily="34" charset="0"/>
              </a:rPr>
              <a:t>Exporting</a:t>
            </a:r>
          </a:p>
        </p:txBody>
      </p:sp>
      <p:sp>
        <p:nvSpPr>
          <p:cNvPr id="16" name="AutoShape 5"/>
          <p:cNvSpPr>
            <a:spLocks noChangeArrowheads="1"/>
          </p:cNvSpPr>
          <p:nvPr/>
        </p:nvSpPr>
        <p:spPr bwMode="auto">
          <a:xfrm>
            <a:off x="7162800" y="2514600"/>
            <a:ext cx="1600200" cy="83820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defRPr/>
            </a:pPr>
            <a:r>
              <a:rPr lang="en-US" sz="1800" b="1">
                <a:solidFill>
                  <a:schemeClr val="tx1"/>
                </a:solidFill>
                <a:latin typeface="Arial" pitchFamily="34" charset="0"/>
                <a:cs typeface="Arial" pitchFamily="34" charset="0"/>
              </a:rPr>
              <a:t>Direct</a:t>
            </a:r>
          </a:p>
          <a:p>
            <a:pPr algn="ctr">
              <a:defRPr/>
            </a:pPr>
            <a:r>
              <a:rPr lang="en-US" sz="1800" b="1">
                <a:solidFill>
                  <a:schemeClr val="tx1"/>
                </a:solidFill>
                <a:latin typeface="Arial" pitchFamily="34" charset="0"/>
                <a:cs typeface="Arial" pitchFamily="34" charset="0"/>
              </a:rPr>
              <a:t>Investment</a:t>
            </a:r>
          </a:p>
        </p:txBody>
      </p:sp>
      <p:sp>
        <p:nvSpPr>
          <p:cNvPr id="17" name="AutoShape 5"/>
          <p:cNvSpPr>
            <a:spLocks noChangeArrowheads="1"/>
          </p:cNvSpPr>
          <p:nvPr/>
        </p:nvSpPr>
        <p:spPr bwMode="auto">
          <a:xfrm>
            <a:off x="5410200" y="2514600"/>
            <a:ext cx="1600200" cy="838200"/>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1800" b="1">
                <a:solidFill>
                  <a:schemeClr val="tx1"/>
                </a:solidFill>
                <a:latin typeface="Arial" pitchFamily="34" charset="0"/>
                <a:cs typeface="Arial" pitchFamily="34" charset="0"/>
              </a:rPr>
              <a:t>Joint </a:t>
            </a:r>
          </a:p>
          <a:p>
            <a:pPr algn="ctr">
              <a:defRPr/>
            </a:pPr>
            <a:r>
              <a:rPr lang="en-US" sz="1800" b="1">
                <a:solidFill>
                  <a:schemeClr val="tx1"/>
                </a:solidFill>
                <a:latin typeface="Arial" pitchFamily="34" charset="0"/>
                <a:cs typeface="Arial" pitchFamily="34" charset="0"/>
              </a:rPr>
              <a:t>Venture</a:t>
            </a:r>
          </a:p>
        </p:txBody>
      </p:sp>
      <p:sp>
        <p:nvSpPr>
          <p:cNvPr id="18" name="AutoShape 5"/>
          <p:cNvSpPr>
            <a:spLocks noChangeArrowheads="1"/>
          </p:cNvSpPr>
          <p:nvPr/>
        </p:nvSpPr>
        <p:spPr bwMode="auto">
          <a:xfrm>
            <a:off x="3657600" y="2514600"/>
            <a:ext cx="1600200" cy="838200"/>
          </a:xfrm>
          <a:prstGeom prst="roundRect">
            <a:avLst>
              <a:gd name="adj" fmla="val 16667"/>
            </a:avLst>
          </a:prstGeom>
          <a:solidFill>
            <a:schemeClr val="accent3">
              <a:lumMod val="75000"/>
            </a:schemeClr>
          </a:solidFill>
          <a:ln>
            <a:solidFill>
              <a:schemeClr val="accent3">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defRPr/>
            </a:pPr>
            <a:r>
              <a:rPr lang="en-US" sz="1800" b="1">
                <a:solidFill>
                  <a:schemeClr val="tx1"/>
                </a:solidFill>
                <a:latin typeface="Arial" pitchFamily="34" charset="0"/>
                <a:cs typeface="Arial" pitchFamily="34" charset="0"/>
              </a:rPr>
              <a:t>Management </a:t>
            </a:r>
          </a:p>
          <a:p>
            <a:pPr algn="ctr">
              <a:defRPr/>
            </a:pPr>
            <a:r>
              <a:rPr lang="en-US" sz="1800" b="1">
                <a:solidFill>
                  <a:schemeClr val="tx1"/>
                </a:solidFill>
                <a:latin typeface="Arial" pitchFamily="34" charset="0"/>
                <a:cs typeface="Arial" pitchFamily="34" charset="0"/>
              </a:rPr>
              <a:t>Contracting</a:t>
            </a:r>
          </a:p>
        </p:txBody>
      </p:sp>
      <p:sp>
        <p:nvSpPr>
          <p:cNvPr id="19" name="AutoShape 5"/>
          <p:cNvSpPr>
            <a:spLocks noChangeArrowheads="1"/>
          </p:cNvSpPr>
          <p:nvPr/>
        </p:nvSpPr>
        <p:spPr bwMode="auto">
          <a:xfrm>
            <a:off x="1905000" y="2514600"/>
            <a:ext cx="1600200" cy="838200"/>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1800" b="1">
                <a:solidFill>
                  <a:schemeClr val="tx1"/>
                </a:solidFill>
                <a:latin typeface="Arial" pitchFamily="34" charset="0"/>
                <a:cs typeface="Arial" pitchFamily="34" charset="0"/>
              </a:rPr>
              <a:t>Licensing</a:t>
            </a:r>
          </a:p>
        </p:txBody>
      </p:sp>
      <p:sp>
        <p:nvSpPr>
          <p:cNvPr id="68618"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A29D93FE-3F85-4154-AF27-0994A7AEDEAB}" type="slidenum">
              <a:rPr lang="en-US" sz="1200">
                <a:latin typeface="Century Gothic" pitchFamily="34" charset="0"/>
              </a:rPr>
              <a:pPr algn="ctr"/>
              <a:t>28</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smtClean="0"/>
              <a:t>You should now be able to:</a:t>
            </a:r>
          </a:p>
        </p:txBody>
      </p:sp>
      <p:sp>
        <p:nvSpPr>
          <p:cNvPr id="59395" name="Rectangle 3"/>
          <p:cNvSpPr>
            <a:spLocks noGrp="1" noChangeArrowheads="1"/>
          </p:cNvSpPr>
          <p:nvPr>
            <p:ph idx="1"/>
          </p:nvPr>
        </p:nvSpPr>
        <p:spPr>
          <a:xfrm>
            <a:off x="457200" y="1882775"/>
            <a:ext cx="8229600" cy="4975225"/>
          </a:xfrm>
        </p:spPr>
        <p:txBody>
          <a:bodyPr>
            <a:normAutofit fontScale="85000" lnSpcReduction="20000"/>
          </a:bodyPr>
          <a:lstStyle/>
          <a:p>
            <a:pPr marL="514350" indent="-514350">
              <a:buFont typeface="+mj-lt"/>
              <a:buAutoNum type="arabicPeriod"/>
              <a:defRPr/>
            </a:pPr>
            <a:r>
              <a:rPr lang="en-US" dirty="0" smtClean="0"/>
              <a:t>Understand what product classes suggest about Place objectives.</a:t>
            </a:r>
          </a:p>
          <a:p>
            <a:pPr marL="514350" indent="-514350">
              <a:buFont typeface="+mj-lt"/>
              <a:buAutoNum type="arabicPeriod"/>
              <a:defRPr/>
            </a:pPr>
            <a:r>
              <a:rPr lang="en-US" dirty="0" smtClean="0"/>
              <a:t>Understand why some firms use direct channel systems while others work with intermediaries and indirect systems.</a:t>
            </a:r>
          </a:p>
          <a:p>
            <a:pPr marL="514350" indent="-514350">
              <a:buFont typeface="+mj-lt"/>
              <a:buAutoNum type="arabicPeriod"/>
              <a:defRPr/>
            </a:pPr>
            <a:r>
              <a:rPr lang="en-US" dirty="0" smtClean="0"/>
              <a:t>Understand how and why marketing specialists develop to make channel systems more effective.</a:t>
            </a:r>
          </a:p>
          <a:p>
            <a:pPr marL="514350" indent="-514350">
              <a:buFont typeface="+mj-lt"/>
              <a:buAutoNum type="arabicPeriod"/>
              <a:defRPr/>
            </a:pPr>
            <a:r>
              <a:rPr lang="en-US" dirty="0" smtClean="0"/>
              <a:t>Understand how to develop cooperative relationships and avoid conflict in channel systems.</a:t>
            </a:r>
          </a:p>
          <a:p>
            <a:pPr marL="514350" indent="-514350">
              <a:buFont typeface="+mj-lt"/>
              <a:buAutoNum type="arabicPeriod"/>
              <a:defRPr/>
            </a:pPr>
            <a:r>
              <a:rPr lang="en-US" dirty="0" smtClean="0"/>
              <a:t>Know how channel members in vertical marketing systems shift and share functions to meet customer needs.</a:t>
            </a:r>
          </a:p>
        </p:txBody>
      </p:sp>
      <p:sp>
        <p:nvSpPr>
          <p:cNvPr id="70659"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476FA3B3-5607-4B74-85EB-38041AE22E92}" type="slidenum">
              <a:rPr lang="en-US" sz="1200">
                <a:latin typeface="Century Gothic" pitchFamily="34" charset="0"/>
              </a:rPr>
              <a:pPr algn="ctr"/>
              <a:t>29</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mtClean="0"/>
              <a:t>At the end of this presentation, you should be able to:</a:t>
            </a:r>
          </a:p>
        </p:txBody>
      </p:sp>
      <p:sp>
        <p:nvSpPr>
          <p:cNvPr id="59395" name="Rectangle 3"/>
          <p:cNvSpPr>
            <a:spLocks noGrp="1" noChangeArrowheads="1"/>
          </p:cNvSpPr>
          <p:nvPr>
            <p:ph idx="1"/>
          </p:nvPr>
        </p:nvSpPr>
        <p:spPr>
          <a:xfrm>
            <a:off x="457200" y="1882775"/>
            <a:ext cx="8229600" cy="4572000"/>
          </a:xfrm>
        </p:spPr>
        <p:txBody>
          <a:bodyPr/>
          <a:lstStyle/>
          <a:p>
            <a:pPr marL="514350" indent="-514350">
              <a:buFont typeface="Century Gothic" pitchFamily="34" charset="0"/>
              <a:buAutoNum type="arabicPeriod" startAt="6"/>
            </a:pPr>
            <a:r>
              <a:rPr lang="en-US" smtClean="0"/>
              <a:t>Understand the differences between intensive, selective, and exclusive distribution.</a:t>
            </a:r>
          </a:p>
          <a:p>
            <a:pPr marL="514350" indent="-514350">
              <a:buFont typeface="Century Gothic" pitchFamily="34" charset="0"/>
              <a:buAutoNum type="arabicPeriod" startAt="6"/>
            </a:pPr>
            <a:r>
              <a:rPr lang="en-US" smtClean="0"/>
              <a:t>Know how multichannel distribution and reverse channels operate.</a:t>
            </a:r>
          </a:p>
          <a:p>
            <a:pPr marL="514350" indent="-514350">
              <a:buFont typeface="Century Gothic" pitchFamily="34" charset="0"/>
              <a:buAutoNum type="arabicPeriod" startAt="6"/>
            </a:pPr>
            <a:r>
              <a:rPr lang="en-US" smtClean="0"/>
              <a:t>Know the main approaches firms use to reach customers in international markets.</a:t>
            </a:r>
          </a:p>
          <a:p>
            <a:pPr marL="514350" indent="-514350">
              <a:buFont typeface="Century Gothic" pitchFamily="34" charset="0"/>
              <a:buAutoNum type="arabicPeriod" startAt="6"/>
            </a:pPr>
            <a:r>
              <a:rPr lang="en-US" smtClean="0"/>
              <a:t>Understand important new terms.</a:t>
            </a:r>
          </a:p>
        </p:txBody>
      </p:sp>
      <p:sp>
        <p:nvSpPr>
          <p:cNvPr id="14339"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10-</a:t>
            </a:r>
            <a:fld id="{3EEB5DD0-61A0-4012-9D0D-5D30A2EEAB3D}" type="slidenum">
              <a:rPr lang="en-US" sz="1200">
                <a:latin typeface="Century Gothic" pitchFamily="34" charset="0"/>
              </a:rPr>
              <a:pPr algn="ctr"/>
              <a:t>3</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smtClean="0"/>
              <a:t>You should now be able to:</a:t>
            </a:r>
          </a:p>
        </p:txBody>
      </p:sp>
      <p:sp>
        <p:nvSpPr>
          <p:cNvPr id="59395" name="Rectangle 3"/>
          <p:cNvSpPr>
            <a:spLocks noGrp="1" noChangeArrowheads="1"/>
          </p:cNvSpPr>
          <p:nvPr>
            <p:ph idx="1"/>
          </p:nvPr>
        </p:nvSpPr>
        <p:spPr>
          <a:xfrm>
            <a:off x="457200" y="1882775"/>
            <a:ext cx="8229600" cy="4572000"/>
          </a:xfrm>
        </p:spPr>
        <p:txBody>
          <a:bodyPr/>
          <a:lstStyle/>
          <a:p>
            <a:pPr marL="514350" indent="-514350">
              <a:buFont typeface="Century Gothic" pitchFamily="34" charset="0"/>
              <a:buAutoNum type="arabicPeriod" startAt="6"/>
            </a:pPr>
            <a:r>
              <a:rPr lang="en-US" smtClean="0"/>
              <a:t>Understand the differences between intensive, selective, and exclusive distribution.</a:t>
            </a:r>
          </a:p>
          <a:p>
            <a:pPr marL="514350" indent="-514350">
              <a:buFont typeface="Century Gothic" pitchFamily="34" charset="0"/>
              <a:buAutoNum type="arabicPeriod" startAt="6"/>
            </a:pPr>
            <a:r>
              <a:rPr lang="en-US" smtClean="0"/>
              <a:t>Know how multichannel distribution and reverse channels operate.</a:t>
            </a:r>
          </a:p>
          <a:p>
            <a:pPr marL="514350" indent="-514350">
              <a:buFont typeface="Century Gothic" pitchFamily="34" charset="0"/>
              <a:buAutoNum type="arabicPeriod" startAt="6"/>
            </a:pPr>
            <a:r>
              <a:rPr lang="en-US" smtClean="0"/>
              <a:t>Know the main approaches firms use to reach customers in international markets.</a:t>
            </a:r>
          </a:p>
          <a:p>
            <a:pPr marL="514350" indent="-514350">
              <a:buFont typeface="Century Gothic" pitchFamily="34" charset="0"/>
              <a:buAutoNum type="arabicPeriod" startAt="6"/>
            </a:pPr>
            <a:r>
              <a:rPr lang="en-US" smtClean="0"/>
              <a:t>Understand important new terms.</a:t>
            </a:r>
          </a:p>
        </p:txBody>
      </p:sp>
      <p:sp>
        <p:nvSpPr>
          <p:cNvPr id="72707"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F420270B-2A09-4587-8533-0ADD942D6B70}" type="slidenum">
              <a:rPr lang="en-US" sz="1200">
                <a:latin typeface="Century Gothic" pitchFamily="34" charset="0"/>
              </a:rPr>
              <a:pPr algn="ctr"/>
              <a:t>30</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a:defRPr/>
            </a:pPr>
            <a:r>
              <a:rPr lang="en-US" smtClean="0"/>
              <a:t>Key Terms</a:t>
            </a:r>
          </a:p>
        </p:txBody>
      </p:sp>
      <p:sp>
        <p:nvSpPr>
          <p:cNvPr id="49155" name="Content Placeholder 4"/>
          <p:cNvSpPr>
            <a:spLocks noGrp="1"/>
          </p:cNvSpPr>
          <p:nvPr>
            <p:ph sz="half" idx="1"/>
          </p:nvPr>
        </p:nvSpPr>
        <p:spPr>
          <a:xfrm>
            <a:off x="457200" y="1722438"/>
            <a:ext cx="4038600" cy="4525962"/>
          </a:xfrm>
        </p:spPr>
        <p:txBody>
          <a:bodyPr/>
          <a:lstStyle/>
          <a:p>
            <a:pPr marL="514350" indent="-514350">
              <a:lnSpc>
                <a:spcPts val="2500"/>
              </a:lnSpc>
              <a:buFont typeface="Century Gothic" pitchFamily="34" charset="0"/>
              <a:buAutoNum type="arabicPeriod"/>
            </a:pPr>
            <a:r>
              <a:rPr lang="en-US" smtClean="0"/>
              <a:t>place</a:t>
            </a:r>
          </a:p>
          <a:p>
            <a:pPr marL="514350" indent="-514350">
              <a:lnSpc>
                <a:spcPts val="2500"/>
              </a:lnSpc>
              <a:buFont typeface="Century Gothic" pitchFamily="34" charset="0"/>
              <a:buAutoNum type="arabicPeriod"/>
            </a:pPr>
            <a:r>
              <a:rPr lang="en-US" smtClean="0"/>
              <a:t>channel of distribution</a:t>
            </a:r>
          </a:p>
          <a:p>
            <a:pPr marL="514350" indent="-514350">
              <a:lnSpc>
                <a:spcPts val="2500"/>
              </a:lnSpc>
              <a:buFont typeface="Century Gothic" pitchFamily="34" charset="0"/>
              <a:buAutoNum type="arabicPeriod"/>
            </a:pPr>
            <a:r>
              <a:rPr lang="en-US" smtClean="0"/>
              <a:t>direct marketing</a:t>
            </a:r>
          </a:p>
          <a:p>
            <a:pPr marL="514350" indent="-514350">
              <a:lnSpc>
                <a:spcPts val="2500"/>
              </a:lnSpc>
              <a:buFont typeface="Century Gothic" pitchFamily="34" charset="0"/>
              <a:buAutoNum type="arabicPeriod"/>
            </a:pPr>
            <a:r>
              <a:rPr lang="en-US" smtClean="0"/>
              <a:t>discrepancy of quantity</a:t>
            </a:r>
          </a:p>
          <a:p>
            <a:pPr marL="514350" indent="-514350">
              <a:lnSpc>
                <a:spcPts val="2500"/>
              </a:lnSpc>
              <a:buFont typeface="Century Gothic" pitchFamily="34" charset="0"/>
              <a:buAutoNum type="arabicPeriod"/>
            </a:pPr>
            <a:r>
              <a:rPr lang="en-US" smtClean="0"/>
              <a:t>discrepancy of assortment</a:t>
            </a:r>
          </a:p>
          <a:p>
            <a:pPr marL="514350" indent="-514350">
              <a:lnSpc>
                <a:spcPts val="2500"/>
              </a:lnSpc>
              <a:buFont typeface="Century Gothic" pitchFamily="34" charset="0"/>
              <a:buAutoNum type="arabicPeriod"/>
            </a:pPr>
            <a:r>
              <a:rPr lang="en-US" smtClean="0"/>
              <a:t>regrouping activities</a:t>
            </a:r>
          </a:p>
          <a:p>
            <a:pPr marL="514350" indent="-514350">
              <a:lnSpc>
                <a:spcPts val="2500"/>
              </a:lnSpc>
              <a:buFont typeface="Century Gothic" pitchFamily="34" charset="0"/>
              <a:buAutoNum type="arabicPeriod"/>
            </a:pPr>
            <a:r>
              <a:rPr lang="en-US" smtClean="0"/>
              <a:t>accumulating</a:t>
            </a:r>
          </a:p>
          <a:p>
            <a:pPr marL="514350" indent="-514350">
              <a:lnSpc>
                <a:spcPts val="2500"/>
              </a:lnSpc>
              <a:buFont typeface="Century Gothic" pitchFamily="34" charset="0"/>
              <a:buAutoNum type="arabicPeriod"/>
            </a:pPr>
            <a:r>
              <a:rPr lang="en-US" smtClean="0"/>
              <a:t>bulk-breaking</a:t>
            </a:r>
          </a:p>
          <a:p>
            <a:pPr marL="514350" indent="-514350">
              <a:lnSpc>
                <a:spcPts val="2500"/>
              </a:lnSpc>
              <a:buFont typeface="Century Gothic" pitchFamily="34" charset="0"/>
              <a:buAutoNum type="arabicPeriod"/>
            </a:pPr>
            <a:r>
              <a:rPr lang="en-US" smtClean="0"/>
              <a:t>sorting</a:t>
            </a:r>
          </a:p>
          <a:p>
            <a:pPr marL="514350" indent="-514350">
              <a:lnSpc>
                <a:spcPts val="2500"/>
              </a:lnSpc>
              <a:buFont typeface="Century Gothic" pitchFamily="34" charset="0"/>
              <a:buAutoNum type="arabicPeriod"/>
            </a:pPr>
            <a:endParaRPr lang="en-US" smtClean="0"/>
          </a:p>
        </p:txBody>
      </p:sp>
      <p:sp>
        <p:nvSpPr>
          <p:cNvPr id="4" name="Content Placeholder 3"/>
          <p:cNvSpPr>
            <a:spLocks noGrp="1"/>
          </p:cNvSpPr>
          <p:nvPr>
            <p:ph sz="half" idx="2"/>
          </p:nvPr>
        </p:nvSpPr>
        <p:spPr>
          <a:xfrm>
            <a:off x="4648200" y="1722438"/>
            <a:ext cx="4038600" cy="4525962"/>
          </a:xfrm>
        </p:spPr>
        <p:txBody>
          <a:bodyPr/>
          <a:lstStyle/>
          <a:p>
            <a:pPr marL="514350" indent="-514350">
              <a:lnSpc>
                <a:spcPts val="2500"/>
              </a:lnSpc>
              <a:buFont typeface="Century Gothic" pitchFamily="34" charset="0"/>
              <a:buAutoNum type="arabicPeriod" startAt="10"/>
            </a:pPr>
            <a:r>
              <a:rPr lang="en-US" smtClean="0"/>
              <a:t>assorting</a:t>
            </a:r>
          </a:p>
          <a:p>
            <a:pPr marL="514350" indent="-514350">
              <a:lnSpc>
                <a:spcPts val="2500"/>
              </a:lnSpc>
              <a:buFont typeface="Century Gothic" pitchFamily="34" charset="0"/>
              <a:buAutoNum type="arabicPeriod" startAt="10"/>
            </a:pPr>
            <a:r>
              <a:rPr lang="en-US" smtClean="0"/>
              <a:t>traditional channel systems</a:t>
            </a:r>
          </a:p>
          <a:p>
            <a:pPr marL="514350" indent="-514350">
              <a:lnSpc>
                <a:spcPts val="2500"/>
              </a:lnSpc>
              <a:buFont typeface="Century Gothic" pitchFamily="34" charset="0"/>
              <a:buAutoNum type="arabicPeriod" startAt="10"/>
            </a:pPr>
            <a:r>
              <a:rPr lang="en-US" smtClean="0"/>
              <a:t>channel captain</a:t>
            </a:r>
          </a:p>
          <a:p>
            <a:pPr marL="514350" indent="-514350">
              <a:lnSpc>
                <a:spcPts val="2500"/>
              </a:lnSpc>
              <a:buFont typeface="Century Gothic" pitchFamily="34" charset="0"/>
              <a:buAutoNum type="arabicPeriod" startAt="10"/>
            </a:pPr>
            <a:r>
              <a:rPr lang="en-US" smtClean="0"/>
              <a:t>vertical marketing systems</a:t>
            </a:r>
          </a:p>
          <a:p>
            <a:pPr marL="514350" indent="-514350">
              <a:lnSpc>
                <a:spcPts val="2500"/>
              </a:lnSpc>
              <a:buFont typeface="Century Gothic" pitchFamily="34" charset="0"/>
              <a:buAutoNum type="arabicPeriod" startAt="10"/>
            </a:pPr>
            <a:r>
              <a:rPr lang="en-US" smtClean="0"/>
              <a:t>corporate channel systems</a:t>
            </a:r>
          </a:p>
          <a:p>
            <a:pPr marL="514350" indent="-514350">
              <a:lnSpc>
                <a:spcPts val="2500"/>
              </a:lnSpc>
              <a:buFont typeface="Century Gothic" pitchFamily="34" charset="0"/>
              <a:buAutoNum type="arabicPeriod" startAt="10"/>
            </a:pPr>
            <a:r>
              <a:rPr lang="en-US" smtClean="0"/>
              <a:t>vertical integration</a:t>
            </a:r>
          </a:p>
          <a:p>
            <a:pPr marL="514350" indent="-514350">
              <a:lnSpc>
                <a:spcPts val="2500"/>
              </a:lnSpc>
              <a:buFont typeface="Century Gothic" pitchFamily="34" charset="0"/>
              <a:buAutoNum type="arabicPeriod" startAt="10"/>
            </a:pPr>
            <a:r>
              <a:rPr lang="en-US" smtClean="0"/>
              <a:t>administered channel systems</a:t>
            </a:r>
          </a:p>
          <a:p>
            <a:pPr marL="514350" indent="-514350">
              <a:lnSpc>
                <a:spcPts val="2500"/>
              </a:lnSpc>
              <a:buFont typeface="Century Gothic" pitchFamily="34" charset="0"/>
              <a:buAutoNum type="arabicPeriod" startAt="10"/>
            </a:pPr>
            <a:r>
              <a:rPr lang="en-US" smtClean="0"/>
              <a:t>contractual channel systems</a:t>
            </a:r>
          </a:p>
          <a:p>
            <a:pPr marL="514350" indent="-514350">
              <a:lnSpc>
                <a:spcPts val="2500"/>
              </a:lnSpc>
              <a:buFont typeface="Century Gothic" pitchFamily="34" charset="0"/>
              <a:buAutoNum type="arabicPeriod" startAt="10"/>
            </a:pPr>
            <a:endParaRPr lang="en-US" smtClean="0"/>
          </a:p>
        </p:txBody>
      </p:sp>
      <p:sp>
        <p:nvSpPr>
          <p:cNvPr id="74756"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9C2FD955-435A-441A-A9DF-DD4F4C8FA723}" type="slidenum">
              <a:rPr lang="en-US" sz="1200">
                <a:latin typeface="Century Gothic" pitchFamily="34" charset="0"/>
              </a:rPr>
              <a:pPr algn="ctr"/>
              <a:t>31</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wipe(up)">
                                      <p:cBhvr>
                                        <p:cTn id="11" dur="500"/>
                                        <p:tgtEl>
                                          <p:spTgt spid="4915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wipe(up)">
                                      <p:cBhvr>
                                        <p:cTn id="15" dur="500"/>
                                        <p:tgtEl>
                                          <p:spTgt spid="4915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wipe(up)">
                                      <p:cBhvr>
                                        <p:cTn id="19" dur="500"/>
                                        <p:tgtEl>
                                          <p:spTgt spid="49155">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wipe(up)">
                                      <p:cBhvr>
                                        <p:cTn id="23" dur="500"/>
                                        <p:tgtEl>
                                          <p:spTgt spid="49155">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up)">
                                      <p:cBhvr>
                                        <p:cTn id="27" dur="500"/>
                                        <p:tgtEl>
                                          <p:spTgt spid="49155">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Effect transition="in" filter="wipe(up)">
                                      <p:cBhvr>
                                        <p:cTn id="31" dur="500"/>
                                        <p:tgtEl>
                                          <p:spTgt spid="49155">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animEffect transition="in" filter="wipe(up)">
                                      <p:cBhvr>
                                        <p:cTn id="35" dur="500"/>
                                        <p:tgtEl>
                                          <p:spTgt spid="49155">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9155">
                                            <p:txEl>
                                              <p:pRg st="8" end="8"/>
                                            </p:txEl>
                                          </p:spTgt>
                                        </p:tgtEl>
                                        <p:attrNameLst>
                                          <p:attrName>style.visibility</p:attrName>
                                        </p:attrNameLst>
                                      </p:cBhvr>
                                      <p:to>
                                        <p:strVal val="visible"/>
                                      </p:to>
                                    </p:set>
                                    <p:animEffect transition="in" filter="wipe(up)">
                                      <p:cBhvr>
                                        <p:cTn id="39" dur="500"/>
                                        <p:tgtEl>
                                          <p:spTgt spid="49155">
                                            <p:txEl>
                                              <p:pRg st="8" end="8"/>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up)">
                                      <p:cBhvr>
                                        <p:cTn id="43" dur="500"/>
                                        <p:tgtEl>
                                          <p:spTgt spid="4">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up)">
                                      <p:cBhvr>
                                        <p:cTn id="47" dur="500"/>
                                        <p:tgtEl>
                                          <p:spTgt spid="4">
                                            <p:txEl>
                                              <p:pRg st="1" end="1"/>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up)">
                                      <p:cBhvr>
                                        <p:cTn id="51" dur="500"/>
                                        <p:tgtEl>
                                          <p:spTgt spid="4">
                                            <p:txEl>
                                              <p:pRg st="2" end="2"/>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up)">
                                      <p:cBhvr>
                                        <p:cTn id="55" dur="500"/>
                                        <p:tgtEl>
                                          <p:spTgt spid="4">
                                            <p:txEl>
                                              <p:pRg st="3" end="3"/>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wipe(up)">
                                      <p:cBhvr>
                                        <p:cTn id="59" dur="500"/>
                                        <p:tgtEl>
                                          <p:spTgt spid="4">
                                            <p:txEl>
                                              <p:pRg st="4" end="4"/>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wipe(up)">
                                      <p:cBhvr>
                                        <p:cTn id="63" dur="500"/>
                                        <p:tgtEl>
                                          <p:spTgt spid="4">
                                            <p:txEl>
                                              <p:pRg st="5" end="5"/>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wipe(up)">
                                      <p:cBhvr>
                                        <p:cTn id="67" dur="500"/>
                                        <p:tgtEl>
                                          <p:spTgt spid="4">
                                            <p:txEl>
                                              <p:pRg st="6" end="6"/>
                                            </p:txEl>
                                          </p:spTgt>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wipe(up)">
                                      <p:cBhvr>
                                        <p:cTn id="7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a:defRPr/>
            </a:pPr>
            <a:r>
              <a:rPr lang="en-US" smtClean="0"/>
              <a:t>Key Terms</a:t>
            </a:r>
          </a:p>
        </p:txBody>
      </p:sp>
      <p:sp>
        <p:nvSpPr>
          <p:cNvPr id="49155" name="Content Placeholder 4"/>
          <p:cNvSpPr>
            <a:spLocks noGrp="1"/>
          </p:cNvSpPr>
          <p:nvPr>
            <p:ph sz="half" idx="1"/>
          </p:nvPr>
        </p:nvSpPr>
        <p:spPr>
          <a:xfrm>
            <a:off x="457200" y="1722438"/>
            <a:ext cx="4038600" cy="4525962"/>
          </a:xfrm>
        </p:spPr>
        <p:txBody>
          <a:bodyPr/>
          <a:lstStyle/>
          <a:p>
            <a:pPr marL="514350" indent="-514350">
              <a:buFont typeface="Century Gothic" pitchFamily="34" charset="0"/>
              <a:buAutoNum type="arabicPeriod" startAt="18"/>
            </a:pPr>
            <a:r>
              <a:rPr lang="en-US" smtClean="0"/>
              <a:t>ideal market exposure</a:t>
            </a:r>
          </a:p>
          <a:p>
            <a:pPr marL="514350" indent="-514350">
              <a:buFont typeface="Century Gothic" pitchFamily="34" charset="0"/>
              <a:buAutoNum type="arabicPeriod" startAt="18"/>
            </a:pPr>
            <a:r>
              <a:rPr lang="en-US" smtClean="0"/>
              <a:t>intensive distribution</a:t>
            </a:r>
          </a:p>
          <a:p>
            <a:pPr marL="514350" indent="-514350">
              <a:buFont typeface="Century Gothic" pitchFamily="34" charset="0"/>
              <a:buAutoNum type="arabicPeriod" startAt="18"/>
            </a:pPr>
            <a:r>
              <a:rPr lang="en-US" smtClean="0"/>
              <a:t>selective distribution</a:t>
            </a:r>
          </a:p>
          <a:p>
            <a:pPr marL="514350" indent="-514350">
              <a:buFont typeface="Century Gothic" pitchFamily="34" charset="0"/>
              <a:buAutoNum type="arabicPeriod" startAt="18"/>
            </a:pPr>
            <a:r>
              <a:rPr lang="en-US" smtClean="0"/>
              <a:t>exclusive distribution</a:t>
            </a:r>
          </a:p>
          <a:p>
            <a:pPr marL="514350" indent="-514350">
              <a:buFont typeface="Century Gothic" pitchFamily="34" charset="0"/>
              <a:buAutoNum type="arabicPeriod" startAt="18"/>
            </a:pPr>
            <a:r>
              <a:rPr lang="en-US" smtClean="0"/>
              <a:t>multichannel distribution</a:t>
            </a:r>
          </a:p>
          <a:p>
            <a:pPr marL="514350" indent="-514350">
              <a:buFont typeface="Century Gothic" pitchFamily="34" charset="0"/>
              <a:buAutoNum type="arabicPeriod" startAt="18"/>
            </a:pPr>
            <a:r>
              <a:rPr lang="en-US" smtClean="0"/>
              <a:t>reverse channels</a:t>
            </a:r>
          </a:p>
          <a:p>
            <a:pPr marL="514350" indent="-514350">
              <a:buFont typeface="Century Gothic" pitchFamily="34" charset="0"/>
              <a:buAutoNum type="arabicPeriod" startAt="18"/>
            </a:pPr>
            <a:r>
              <a:rPr lang="en-US" smtClean="0"/>
              <a:t>exporting</a:t>
            </a:r>
          </a:p>
          <a:p>
            <a:pPr marL="514350" indent="-514350">
              <a:buFont typeface="Century Gothic" pitchFamily="34" charset="0"/>
              <a:buAutoNum type="arabicPeriod" startAt="18"/>
            </a:pPr>
            <a:r>
              <a:rPr lang="en-US" smtClean="0"/>
              <a:t>licensing</a:t>
            </a:r>
          </a:p>
        </p:txBody>
      </p:sp>
      <p:sp>
        <p:nvSpPr>
          <p:cNvPr id="4" name="Content Placeholder 3"/>
          <p:cNvSpPr>
            <a:spLocks noGrp="1"/>
          </p:cNvSpPr>
          <p:nvPr>
            <p:ph sz="half" idx="2"/>
          </p:nvPr>
        </p:nvSpPr>
        <p:spPr>
          <a:xfrm>
            <a:off x="4648200" y="1722438"/>
            <a:ext cx="4038600" cy="4525962"/>
          </a:xfrm>
        </p:spPr>
        <p:txBody>
          <a:bodyPr/>
          <a:lstStyle/>
          <a:p>
            <a:pPr marL="514350" indent="-514350">
              <a:buFont typeface="Century Gothic" pitchFamily="34" charset="0"/>
              <a:buAutoNum type="arabicPeriod" startAt="26"/>
            </a:pPr>
            <a:r>
              <a:rPr lang="en-US" smtClean="0"/>
              <a:t>management contracting</a:t>
            </a:r>
          </a:p>
          <a:p>
            <a:pPr marL="514350" indent="-514350">
              <a:buFont typeface="Century Gothic" pitchFamily="34" charset="0"/>
              <a:buAutoNum type="arabicPeriod" startAt="26"/>
            </a:pPr>
            <a:r>
              <a:rPr lang="en-US" smtClean="0"/>
              <a:t>joint venture</a:t>
            </a:r>
          </a:p>
          <a:p>
            <a:pPr marL="514350" indent="-514350">
              <a:buFont typeface="Century Gothic" pitchFamily="34" charset="0"/>
              <a:buAutoNum type="arabicPeriod" startAt="26"/>
            </a:pPr>
            <a:r>
              <a:rPr lang="en-US" smtClean="0"/>
              <a:t>direct investment</a:t>
            </a:r>
          </a:p>
        </p:txBody>
      </p:sp>
      <p:sp>
        <p:nvSpPr>
          <p:cNvPr id="76804" name="Slide Number Placeholder 22"/>
          <p:cNvSpPr txBox="1">
            <a:spLocks/>
          </p:cNvSpPr>
          <p:nvPr/>
        </p:nvSpPr>
        <p:spPr bwMode="auto">
          <a:xfrm>
            <a:off x="90488" y="46038"/>
            <a:ext cx="709612" cy="301625"/>
          </a:xfrm>
          <a:prstGeom prst="rect">
            <a:avLst/>
          </a:prstGeom>
          <a:noFill/>
          <a:ln w="9525">
            <a:noFill/>
            <a:miter lim="800000"/>
            <a:headEnd/>
            <a:tailEnd/>
          </a:ln>
        </p:spPr>
        <p:txBody>
          <a:bodyPr anchor="b"/>
          <a:lstStyle/>
          <a:p>
            <a:pPr algn="ctr"/>
            <a:r>
              <a:rPr lang="en-US" sz="1200">
                <a:latin typeface="Century Gothic" pitchFamily="34" charset="0"/>
              </a:rPr>
              <a:t>10-</a:t>
            </a:r>
            <a:fld id="{45D7B72A-7CC0-4D84-829B-FB0E025C28F7}" type="slidenum">
              <a:rPr lang="en-US" sz="1200">
                <a:latin typeface="Century Gothic" pitchFamily="34" charset="0"/>
              </a:rPr>
              <a:pPr algn="ctr"/>
              <a:t>32</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wipe(up)">
                                      <p:cBhvr>
                                        <p:cTn id="11" dur="500"/>
                                        <p:tgtEl>
                                          <p:spTgt spid="4915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wipe(up)">
                                      <p:cBhvr>
                                        <p:cTn id="15" dur="500"/>
                                        <p:tgtEl>
                                          <p:spTgt spid="4915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wipe(up)">
                                      <p:cBhvr>
                                        <p:cTn id="19" dur="500"/>
                                        <p:tgtEl>
                                          <p:spTgt spid="49155">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wipe(up)">
                                      <p:cBhvr>
                                        <p:cTn id="23" dur="500"/>
                                        <p:tgtEl>
                                          <p:spTgt spid="49155">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up)">
                                      <p:cBhvr>
                                        <p:cTn id="27" dur="500"/>
                                        <p:tgtEl>
                                          <p:spTgt spid="49155">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Effect transition="in" filter="wipe(up)">
                                      <p:cBhvr>
                                        <p:cTn id="31" dur="500"/>
                                        <p:tgtEl>
                                          <p:spTgt spid="49155">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animEffect transition="in" filter="wipe(up)">
                                      <p:cBhvr>
                                        <p:cTn id="35" dur="500"/>
                                        <p:tgtEl>
                                          <p:spTgt spid="49155">
                                            <p:txEl>
                                              <p:pRg st="7" end="7"/>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up)">
                                      <p:cBhvr>
                                        <p:cTn id="39" dur="500"/>
                                        <p:tgtEl>
                                          <p:spTgt spid="4">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up)">
                                      <p:cBhvr>
                                        <p:cTn id="43" dur="500"/>
                                        <p:tgtEl>
                                          <p:spTgt spid="4">
                                            <p:txEl>
                                              <p:pRg st="1" end="1"/>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6747" y="106660"/>
            <a:ext cx="8229600" cy="1398587"/>
          </a:xfrm>
        </p:spPr>
        <p:txBody>
          <a:bodyPr/>
          <a:lstStyle/>
          <a:p>
            <a:pPr>
              <a:defRPr/>
            </a:pPr>
            <a:r>
              <a:rPr lang="en-US" dirty="0" smtClean="0"/>
              <a:t>Marketing Strategy Planning Process</a:t>
            </a:r>
          </a:p>
        </p:txBody>
      </p:sp>
      <p:pic>
        <p:nvPicPr>
          <p:cNvPr id="19459" name="Picture 5"/>
          <p:cNvPicPr>
            <a:picLocks noChangeAspect="1"/>
          </p:cNvPicPr>
          <p:nvPr/>
        </p:nvPicPr>
        <p:blipFill>
          <a:blip r:embed="rId3"/>
          <a:stretch>
            <a:fillRect/>
          </a:stretch>
        </p:blipFill>
        <p:spPr bwMode="auto">
          <a:xfrm>
            <a:off x="914400" y="1504950"/>
            <a:ext cx="7467600" cy="5119688"/>
          </a:xfrm>
          <a:prstGeom prst="rect">
            <a:avLst/>
          </a:prstGeom>
          <a:noFill/>
          <a:ln>
            <a:noFill/>
          </a:ln>
          <a:effectLst>
            <a:outerShdw blurRad="76200" dist="12700" dir="8100000" sy="-23000" kx="800400" algn="br" rotWithShape="0">
              <a:prstClr val="black">
                <a:alpha val="20000"/>
              </a:prstClr>
            </a:outerShdw>
          </a:effectLst>
          <a:extLst>
            <a:ext uri="{909E8E84-426E-40DD-AFC4-6F175D3DCCD1}"/>
            <a:ext uri="{91240B29-F687-4F45-9708-019B960494DF}"/>
          </a:extLst>
        </p:spPr>
      </p:pic>
      <p:sp>
        <p:nvSpPr>
          <p:cNvPr id="16387" name="Slide Number Placeholder 22"/>
          <p:cNvSpPr txBox="1">
            <a:spLocks/>
          </p:cNvSpPr>
          <p:nvPr/>
        </p:nvSpPr>
        <p:spPr bwMode="auto">
          <a:xfrm>
            <a:off x="182563" y="157163"/>
            <a:ext cx="503237" cy="301625"/>
          </a:xfrm>
          <a:prstGeom prst="rect">
            <a:avLst/>
          </a:prstGeom>
          <a:noFill/>
          <a:ln w="9525">
            <a:noFill/>
            <a:miter lim="800000"/>
            <a:headEnd/>
            <a:tailEnd/>
          </a:ln>
        </p:spPr>
        <p:txBody>
          <a:bodyPr anchor="b"/>
          <a:lstStyle/>
          <a:p>
            <a:pPr algn="ctr"/>
            <a:r>
              <a:rPr lang="en-US" sz="1200">
                <a:latin typeface="Century Gothic" pitchFamily="34" charset="0"/>
              </a:rPr>
              <a:t>10-</a:t>
            </a:r>
            <a:fld id="{D3547B68-CA32-40BD-9BA1-67C5283E19B3}" type="slidenum">
              <a:rPr lang="en-US" sz="1200">
                <a:latin typeface="Century Gothic" pitchFamily="34" charset="0"/>
              </a:rPr>
              <a:pPr algn="ctr"/>
              <a:t>4</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46082" name="Straight Connector 40"/>
          <p:cNvCxnSpPr>
            <a:cxnSpLocks noChangeShapeType="1"/>
          </p:cNvCxnSpPr>
          <p:nvPr/>
        </p:nvCxnSpPr>
        <p:spPr bwMode="auto">
          <a:xfrm rot="5400000" flipH="1" flipV="1">
            <a:off x="1295400" y="4267200"/>
            <a:ext cx="609600"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cxnSp>
      <p:sp>
        <p:nvSpPr>
          <p:cNvPr id="20483" name="Rectangle 2"/>
          <p:cNvSpPr>
            <a:spLocks noGrp="1" noChangeArrowheads="1"/>
          </p:cNvSpPr>
          <p:nvPr>
            <p:ph type="title"/>
          </p:nvPr>
        </p:nvSpPr>
        <p:spPr>
          <a:xfrm>
            <a:off x="620713" y="0"/>
            <a:ext cx="8229600" cy="1398587"/>
          </a:xfrm>
        </p:spPr>
        <p:txBody>
          <a:bodyPr>
            <a:normAutofit fontScale="90000"/>
          </a:bodyPr>
          <a:lstStyle/>
          <a:p>
            <a:pPr>
              <a:defRPr/>
            </a:pPr>
            <a:r>
              <a:rPr lang="en-US" dirty="0" smtClean="0"/>
              <a:t>Marketing Strategy Planning Decisions for Place </a:t>
            </a:r>
            <a:r>
              <a:rPr lang="en-US" altLang="en-US" dirty="0" smtClean="0"/>
              <a:t>(Exhibit 10-1)</a:t>
            </a:r>
            <a:endParaRPr lang="en-US" dirty="0" smtClean="0"/>
          </a:p>
        </p:txBody>
      </p:sp>
      <p:sp>
        <p:nvSpPr>
          <p:cNvPr id="9" name="Line 6"/>
          <p:cNvSpPr>
            <a:spLocks noChangeShapeType="1"/>
          </p:cNvSpPr>
          <p:nvPr/>
        </p:nvSpPr>
        <p:spPr bwMode="auto">
          <a:xfrm flipH="1" flipV="1">
            <a:off x="1535113" y="2590800"/>
            <a:ext cx="7253287" cy="14288"/>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pPr algn="ctr">
              <a:defRPr/>
            </a:pPr>
            <a:endParaRPr lang="en-US" b="1"/>
          </a:p>
        </p:txBody>
      </p:sp>
      <p:grpSp>
        <p:nvGrpSpPr>
          <p:cNvPr id="2" name="Group 7"/>
          <p:cNvGrpSpPr>
            <a:grpSpLocks/>
          </p:cNvGrpSpPr>
          <p:nvPr/>
        </p:nvGrpSpPr>
        <p:grpSpPr bwMode="auto">
          <a:xfrm>
            <a:off x="6376988" y="2616200"/>
            <a:ext cx="2573337" cy="1528763"/>
            <a:chOff x="4017" y="1648"/>
            <a:chExt cx="1621" cy="963"/>
          </a:xfrm>
          <a:solidFill>
            <a:schemeClr val="accent2"/>
          </a:solidFill>
        </p:grpSpPr>
        <p:sp>
          <p:nvSpPr>
            <p:cNvPr id="11" name="AutoShape 8"/>
            <p:cNvSpPr>
              <a:spLocks noChangeArrowheads="1"/>
            </p:cNvSpPr>
            <p:nvPr/>
          </p:nvSpPr>
          <p:spPr bwMode="auto">
            <a:xfrm>
              <a:off x="4017" y="1861"/>
              <a:ext cx="1621" cy="75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00" b="1" dirty="0">
                  <a:latin typeface="Arial" charset="0"/>
                  <a:cs typeface="Arial" charset="0"/>
                </a:rPr>
                <a:t>CH 12:  Retailers, Wholesalers &amp; Their Strategy Planning</a:t>
              </a:r>
              <a:r>
                <a:rPr lang="en-US" sz="1800" b="1" dirty="0">
                  <a:effectLst>
                    <a:outerShdw blurRad="38100" dist="38100" dir="2700000" algn="tl">
                      <a:srgbClr val="000000"/>
                    </a:outerShdw>
                  </a:effectLst>
                  <a:latin typeface="Arial" charset="0"/>
                  <a:cs typeface="Arial" charset="0"/>
                </a:rPr>
                <a:t> </a:t>
              </a:r>
            </a:p>
          </p:txBody>
        </p:sp>
        <p:sp>
          <p:nvSpPr>
            <p:cNvPr id="20506" name="Line 9"/>
            <p:cNvSpPr>
              <a:spLocks noChangeShapeType="1"/>
            </p:cNvSpPr>
            <p:nvPr/>
          </p:nvSpPr>
          <p:spPr bwMode="auto">
            <a:xfrm rot="-5400000" flipH="1" flipV="1">
              <a:off x="4794" y="1746"/>
              <a:ext cx="197" cy="1"/>
            </a:xfrm>
            <a:prstGeom prst="line">
              <a:avLst/>
            </a:prstGeom>
            <a:ln>
              <a:headEnd/>
              <a:tailEnd type="triangle" w="med" len="med"/>
            </a:ln>
            <a:extLst/>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endParaRPr lang="en-US" b="1"/>
            </a:p>
          </p:txBody>
        </p:sp>
      </p:grpSp>
      <p:sp>
        <p:nvSpPr>
          <p:cNvPr id="13" name="Line 10"/>
          <p:cNvSpPr>
            <a:spLocks noChangeShapeType="1"/>
          </p:cNvSpPr>
          <p:nvPr/>
        </p:nvSpPr>
        <p:spPr bwMode="auto">
          <a:xfrm flipH="1" flipV="1">
            <a:off x="8778875" y="1676400"/>
            <a:ext cx="0" cy="914400"/>
          </a:xfrm>
          <a:prstGeom prst="line">
            <a:avLst/>
          </a:prstGeom>
          <a:noFill/>
          <a:ln w="38100">
            <a:solidFill>
              <a:schemeClr val="accent3"/>
            </a:solidFill>
            <a:round/>
            <a:headEnd/>
            <a:tailEnd/>
          </a:ln>
          <a:extLst>
            <a:ext uri="{909E8E84-426E-40DD-AFC4-6F175D3DCCD1}"/>
          </a:extLst>
        </p:spPr>
        <p:txBody>
          <a:bodyPr/>
          <a:lstStyle/>
          <a:p>
            <a:pPr algn="ctr">
              <a:defRPr/>
            </a:pPr>
            <a:endParaRPr lang="en-US">
              <a:latin typeface="Arial" pitchFamily="34" charset="0"/>
              <a:cs typeface="Arial" pitchFamily="34" charset="0"/>
            </a:endParaRPr>
          </a:p>
        </p:txBody>
      </p:sp>
      <p:sp>
        <p:nvSpPr>
          <p:cNvPr id="46087" name="AutoShape 12"/>
          <p:cNvSpPr>
            <a:spLocks noChangeArrowheads="1"/>
          </p:cNvSpPr>
          <p:nvPr/>
        </p:nvSpPr>
        <p:spPr bwMode="auto">
          <a:xfrm>
            <a:off x="304800" y="4914900"/>
            <a:ext cx="1447800" cy="8366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sz="1800" b="1" dirty="0">
                <a:latin typeface="Arial" charset="0"/>
                <a:cs typeface="Arial" charset="0"/>
              </a:rPr>
              <a:t>Place objectives</a:t>
            </a:r>
          </a:p>
        </p:txBody>
      </p:sp>
      <p:sp>
        <p:nvSpPr>
          <p:cNvPr id="46088" name="AutoShape 15"/>
          <p:cNvSpPr>
            <a:spLocks noChangeArrowheads="1"/>
          </p:cNvSpPr>
          <p:nvPr/>
        </p:nvSpPr>
        <p:spPr bwMode="auto">
          <a:xfrm>
            <a:off x="2011363" y="4914900"/>
            <a:ext cx="1447800" cy="8366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sz="1800" b="1" dirty="0">
                <a:latin typeface="Arial" charset="0"/>
                <a:cs typeface="Arial" charset="0"/>
              </a:rPr>
              <a:t>Direct vs. indirect</a:t>
            </a:r>
          </a:p>
        </p:txBody>
      </p:sp>
      <p:sp>
        <p:nvSpPr>
          <p:cNvPr id="46089" name="AutoShape 18"/>
          <p:cNvSpPr>
            <a:spLocks noChangeArrowheads="1"/>
          </p:cNvSpPr>
          <p:nvPr/>
        </p:nvSpPr>
        <p:spPr bwMode="auto">
          <a:xfrm>
            <a:off x="3657600" y="4914900"/>
            <a:ext cx="1646238" cy="8366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sz="1800" b="1" dirty="0">
                <a:latin typeface="Arial" charset="0"/>
                <a:cs typeface="Arial" charset="0"/>
              </a:rPr>
              <a:t>Channel specialists</a:t>
            </a:r>
          </a:p>
        </p:txBody>
      </p:sp>
      <p:sp>
        <p:nvSpPr>
          <p:cNvPr id="46090" name="AutoShape 21"/>
          <p:cNvSpPr>
            <a:spLocks noChangeArrowheads="1"/>
          </p:cNvSpPr>
          <p:nvPr/>
        </p:nvSpPr>
        <p:spPr bwMode="auto">
          <a:xfrm>
            <a:off x="5486400" y="4914900"/>
            <a:ext cx="1717675" cy="8366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sz="1800" b="1" dirty="0">
                <a:latin typeface="Arial" charset="0"/>
                <a:cs typeface="Arial" charset="0"/>
              </a:rPr>
              <a:t>Channel relationships</a:t>
            </a:r>
          </a:p>
        </p:txBody>
      </p:sp>
      <p:grpSp>
        <p:nvGrpSpPr>
          <p:cNvPr id="3" name="Group 23"/>
          <p:cNvGrpSpPr>
            <a:grpSpLocks/>
          </p:cNvGrpSpPr>
          <p:nvPr/>
        </p:nvGrpSpPr>
        <p:grpSpPr bwMode="auto">
          <a:xfrm>
            <a:off x="3225800" y="2606675"/>
            <a:ext cx="2559050" cy="1509713"/>
            <a:chOff x="2032" y="1642"/>
            <a:chExt cx="1612" cy="951"/>
          </a:xfrm>
          <a:solidFill>
            <a:schemeClr val="accent2"/>
          </a:solidFill>
        </p:grpSpPr>
        <p:sp>
          <p:nvSpPr>
            <p:cNvPr id="20503" name="AutoShape 24"/>
            <p:cNvSpPr>
              <a:spLocks noChangeArrowheads="1"/>
            </p:cNvSpPr>
            <p:nvPr/>
          </p:nvSpPr>
          <p:spPr bwMode="auto">
            <a:xfrm>
              <a:off x="2032" y="1843"/>
              <a:ext cx="1612" cy="750"/>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00" b="1" dirty="0">
                  <a:latin typeface="Arial" charset="0"/>
                  <a:cs typeface="Arial" charset="0"/>
                </a:rPr>
                <a:t>CH 11:  Distribution Customer Service &amp; Logistics</a:t>
              </a:r>
            </a:p>
          </p:txBody>
        </p:sp>
        <p:sp>
          <p:nvSpPr>
            <p:cNvPr id="20504" name="Line 25"/>
            <p:cNvSpPr>
              <a:spLocks noChangeShapeType="1"/>
            </p:cNvSpPr>
            <p:nvPr/>
          </p:nvSpPr>
          <p:spPr bwMode="auto">
            <a:xfrm rot="-5400000" flipH="1" flipV="1">
              <a:off x="2781" y="1740"/>
              <a:ext cx="197" cy="1"/>
            </a:xfrm>
            <a:prstGeom prst="line">
              <a:avLst/>
            </a:prstGeom>
            <a:ln>
              <a:headEnd/>
              <a:tailEnd type="triangle" w="med" len="med"/>
            </a:ln>
            <a:extLst/>
          </p:spPr>
          <p:style>
            <a:lnRef idx="2">
              <a:schemeClr val="accent6"/>
            </a:lnRef>
            <a:fillRef idx="0">
              <a:schemeClr val="accent6"/>
            </a:fillRef>
            <a:effectRef idx="1">
              <a:schemeClr val="accent6"/>
            </a:effectRef>
            <a:fontRef idx="minor">
              <a:schemeClr val="tx1"/>
            </a:fontRef>
          </p:style>
          <p:txBody>
            <a:bodyPr/>
            <a:lstStyle/>
            <a:p>
              <a:pPr algn="ctr">
                <a:defRPr/>
              </a:pPr>
              <a:endParaRPr lang="en-US" b="1"/>
            </a:p>
          </p:txBody>
        </p:sp>
      </p:grpSp>
      <p:sp>
        <p:nvSpPr>
          <p:cNvPr id="29" name="AutoShape 27"/>
          <p:cNvSpPr>
            <a:spLocks noChangeArrowheads="1"/>
          </p:cNvSpPr>
          <p:nvPr/>
        </p:nvSpPr>
        <p:spPr bwMode="auto">
          <a:xfrm>
            <a:off x="415925" y="2932113"/>
            <a:ext cx="2311400" cy="119062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800" b="1" dirty="0">
                <a:latin typeface="Arial" charset="0"/>
                <a:cs typeface="Arial" charset="0"/>
              </a:rPr>
              <a:t>CH 10:  Place and Development of Channel Systems</a:t>
            </a:r>
          </a:p>
        </p:txBody>
      </p:sp>
      <p:sp>
        <p:nvSpPr>
          <p:cNvPr id="30" name="Line 28"/>
          <p:cNvSpPr>
            <a:spLocks noChangeShapeType="1"/>
          </p:cNvSpPr>
          <p:nvPr/>
        </p:nvSpPr>
        <p:spPr bwMode="auto">
          <a:xfrm rot="-5400000" flipH="1" flipV="1">
            <a:off x="1398588" y="2762250"/>
            <a:ext cx="312738" cy="1587"/>
          </a:xfrm>
          <a:prstGeom prst="line">
            <a:avLst/>
          </a:prstGeom>
          <a:ln>
            <a:headEnd/>
            <a:tailEnd type="triangle" w="med" len="med"/>
          </a:ln>
          <a:extLst/>
        </p:spPr>
        <p:style>
          <a:lnRef idx="2">
            <a:schemeClr val="accent6"/>
          </a:lnRef>
          <a:fillRef idx="0">
            <a:schemeClr val="accent6"/>
          </a:fillRef>
          <a:effectRef idx="1">
            <a:schemeClr val="accent6"/>
          </a:effectRef>
          <a:fontRef idx="minor">
            <a:schemeClr val="tx1"/>
          </a:fontRef>
        </p:style>
        <p:txBody>
          <a:bodyPr/>
          <a:lstStyle/>
          <a:p>
            <a:pPr algn="ctr">
              <a:defRPr/>
            </a:pPr>
            <a:endParaRPr lang="en-US" b="1"/>
          </a:p>
        </p:txBody>
      </p:sp>
      <p:sp>
        <p:nvSpPr>
          <p:cNvPr id="46094" name="AutoShape 30"/>
          <p:cNvSpPr>
            <a:spLocks noChangeArrowheads="1"/>
          </p:cNvSpPr>
          <p:nvPr/>
        </p:nvSpPr>
        <p:spPr bwMode="auto">
          <a:xfrm>
            <a:off x="7421563" y="4914900"/>
            <a:ext cx="1447800" cy="83661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en-US" sz="1800" b="1" dirty="0">
                <a:latin typeface="Arial" charset="0"/>
                <a:cs typeface="Arial" charset="0"/>
              </a:rPr>
              <a:t>Market exposure</a:t>
            </a:r>
          </a:p>
        </p:txBody>
      </p:sp>
      <p:pic>
        <p:nvPicPr>
          <p:cNvPr id="18446" name="Picture 33" descr="11.1.PNG"/>
          <p:cNvPicPr>
            <a:picLocks noChangeAspect="1"/>
          </p:cNvPicPr>
          <p:nvPr/>
        </p:nvPicPr>
        <p:blipFill>
          <a:blip r:embed="rId3"/>
          <a:srcRect/>
          <a:stretch>
            <a:fillRect/>
          </a:stretch>
        </p:blipFill>
        <p:spPr bwMode="auto">
          <a:xfrm>
            <a:off x="6781800" y="1219200"/>
            <a:ext cx="1847850" cy="1295400"/>
          </a:xfrm>
          <a:prstGeom prst="rect">
            <a:avLst/>
          </a:prstGeom>
          <a:noFill/>
          <a:ln w="9525">
            <a:noFill/>
            <a:miter lim="800000"/>
            <a:headEnd/>
            <a:tailEnd/>
          </a:ln>
        </p:spPr>
      </p:pic>
      <p:sp>
        <p:nvSpPr>
          <p:cNvPr id="35" name="Line 10"/>
          <p:cNvSpPr>
            <a:spLocks noChangeShapeType="1"/>
          </p:cNvSpPr>
          <p:nvPr/>
        </p:nvSpPr>
        <p:spPr bwMode="auto">
          <a:xfrm flipV="1">
            <a:off x="8534400" y="1676400"/>
            <a:ext cx="252413" cy="0"/>
          </a:xfrm>
          <a:prstGeom prst="line">
            <a:avLst/>
          </a:prstGeom>
          <a:noFill/>
          <a:ln w="38100">
            <a:solidFill>
              <a:schemeClr val="accent3"/>
            </a:solidFill>
            <a:round/>
            <a:headEnd/>
            <a:tailEnd/>
          </a:ln>
          <a:extLst>
            <a:ext uri="{909E8E84-426E-40DD-AFC4-6F175D3DCCD1}"/>
          </a:extLst>
        </p:spPr>
        <p:txBody>
          <a:bodyPr/>
          <a:lstStyle/>
          <a:p>
            <a:pPr algn="ctr">
              <a:defRPr/>
            </a:pPr>
            <a:endParaRPr lang="en-US">
              <a:latin typeface="Arial" pitchFamily="34" charset="0"/>
              <a:cs typeface="Arial" pitchFamily="34" charset="0"/>
            </a:endParaRPr>
          </a:p>
        </p:txBody>
      </p:sp>
      <p:cxnSp>
        <p:nvCxnSpPr>
          <p:cNvPr id="46097" name="Straight Connector 39"/>
          <p:cNvCxnSpPr>
            <a:cxnSpLocks noChangeShapeType="1"/>
          </p:cNvCxnSpPr>
          <p:nvPr/>
        </p:nvCxnSpPr>
        <p:spPr bwMode="auto">
          <a:xfrm>
            <a:off x="990600" y="4572000"/>
            <a:ext cx="7162800"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cxnSp>
      <p:cxnSp>
        <p:nvCxnSpPr>
          <p:cNvPr id="46098" name="Straight Arrow Connector 70"/>
          <p:cNvCxnSpPr>
            <a:cxnSpLocks noChangeShapeType="1"/>
          </p:cNvCxnSpPr>
          <p:nvPr/>
        </p:nvCxnSpPr>
        <p:spPr bwMode="auto">
          <a:xfrm rot="5400000">
            <a:off x="814387" y="4754563"/>
            <a:ext cx="365125" cy="0"/>
          </a:xfrm>
          <a:prstGeom prst="straightConnector1">
            <a:avLst/>
          </a:prstGeom>
          <a:ln>
            <a:headEnd/>
            <a:tailEnd type="arrow" w="med" len="med"/>
          </a:ln>
          <a:extLst/>
        </p:spPr>
        <p:style>
          <a:lnRef idx="1">
            <a:schemeClr val="accent6"/>
          </a:lnRef>
          <a:fillRef idx="0">
            <a:schemeClr val="accent6"/>
          </a:fillRef>
          <a:effectRef idx="0">
            <a:schemeClr val="accent6"/>
          </a:effectRef>
          <a:fontRef idx="minor">
            <a:schemeClr val="tx1"/>
          </a:fontRef>
        </p:style>
      </p:cxnSp>
      <p:cxnSp>
        <p:nvCxnSpPr>
          <p:cNvPr id="46099" name="Straight Arrow Connector 71"/>
          <p:cNvCxnSpPr>
            <a:cxnSpLocks noChangeShapeType="1"/>
          </p:cNvCxnSpPr>
          <p:nvPr/>
        </p:nvCxnSpPr>
        <p:spPr bwMode="auto">
          <a:xfrm rot="5400000">
            <a:off x="2551112" y="4764088"/>
            <a:ext cx="365125" cy="0"/>
          </a:xfrm>
          <a:prstGeom prst="straightConnector1">
            <a:avLst/>
          </a:prstGeom>
          <a:ln>
            <a:headEnd/>
            <a:tailEnd type="arrow" w="med" len="med"/>
          </a:ln>
          <a:extLst/>
        </p:spPr>
        <p:style>
          <a:lnRef idx="1">
            <a:schemeClr val="accent6"/>
          </a:lnRef>
          <a:fillRef idx="0">
            <a:schemeClr val="accent6"/>
          </a:fillRef>
          <a:effectRef idx="0">
            <a:schemeClr val="accent6"/>
          </a:effectRef>
          <a:fontRef idx="minor">
            <a:schemeClr val="tx1"/>
          </a:fontRef>
        </p:style>
      </p:cxnSp>
      <p:cxnSp>
        <p:nvCxnSpPr>
          <p:cNvPr id="46100" name="Straight Arrow Connector 72"/>
          <p:cNvCxnSpPr>
            <a:cxnSpLocks noChangeShapeType="1"/>
          </p:cNvCxnSpPr>
          <p:nvPr/>
        </p:nvCxnSpPr>
        <p:spPr bwMode="auto">
          <a:xfrm rot="5400000">
            <a:off x="4306887" y="4764088"/>
            <a:ext cx="365125" cy="0"/>
          </a:xfrm>
          <a:prstGeom prst="straightConnector1">
            <a:avLst/>
          </a:prstGeom>
          <a:ln>
            <a:headEnd/>
            <a:tailEnd type="arrow" w="med" len="med"/>
          </a:ln>
          <a:extLst/>
        </p:spPr>
        <p:style>
          <a:lnRef idx="1">
            <a:schemeClr val="accent6"/>
          </a:lnRef>
          <a:fillRef idx="0">
            <a:schemeClr val="accent6"/>
          </a:fillRef>
          <a:effectRef idx="0">
            <a:schemeClr val="accent6"/>
          </a:effectRef>
          <a:fontRef idx="minor">
            <a:schemeClr val="tx1"/>
          </a:fontRef>
        </p:style>
      </p:cxnSp>
      <p:cxnSp>
        <p:nvCxnSpPr>
          <p:cNvPr id="46101" name="Straight Arrow Connector 73"/>
          <p:cNvCxnSpPr>
            <a:cxnSpLocks noChangeShapeType="1"/>
          </p:cNvCxnSpPr>
          <p:nvPr/>
        </p:nvCxnSpPr>
        <p:spPr bwMode="auto">
          <a:xfrm rot="5400000">
            <a:off x="6135687" y="4764088"/>
            <a:ext cx="365125" cy="0"/>
          </a:xfrm>
          <a:prstGeom prst="straightConnector1">
            <a:avLst/>
          </a:prstGeom>
          <a:ln>
            <a:headEnd/>
            <a:tailEnd type="arrow" w="med" len="med"/>
          </a:ln>
          <a:extLst/>
        </p:spPr>
        <p:style>
          <a:lnRef idx="1">
            <a:schemeClr val="accent6"/>
          </a:lnRef>
          <a:fillRef idx="0">
            <a:schemeClr val="accent6"/>
          </a:fillRef>
          <a:effectRef idx="0">
            <a:schemeClr val="accent6"/>
          </a:effectRef>
          <a:fontRef idx="minor">
            <a:schemeClr val="tx1"/>
          </a:fontRef>
        </p:style>
      </p:cxnSp>
      <p:cxnSp>
        <p:nvCxnSpPr>
          <p:cNvPr id="46102" name="Straight Arrow Connector 74"/>
          <p:cNvCxnSpPr>
            <a:cxnSpLocks noChangeShapeType="1"/>
          </p:cNvCxnSpPr>
          <p:nvPr/>
        </p:nvCxnSpPr>
        <p:spPr bwMode="auto">
          <a:xfrm rot="5400000">
            <a:off x="7964487" y="4764088"/>
            <a:ext cx="365125" cy="0"/>
          </a:xfrm>
          <a:prstGeom prst="straightConnector1">
            <a:avLst/>
          </a:prstGeom>
          <a:ln>
            <a:headEnd/>
            <a:tailEnd type="arrow" w="med" len="med"/>
          </a:ln>
          <a:extLst/>
        </p:spPr>
        <p:style>
          <a:lnRef idx="1">
            <a:schemeClr val="accent6"/>
          </a:lnRef>
          <a:fillRef idx="0">
            <a:schemeClr val="accent6"/>
          </a:fillRef>
          <a:effectRef idx="0">
            <a:schemeClr val="accent6"/>
          </a:effectRef>
          <a:fontRef idx="minor">
            <a:schemeClr val="tx1"/>
          </a:fontRef>
        </p:style>
      </p:cxnSp>
      <p:sp>
        <p:nvSpPr>
          <p:cNvPr id="18454"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10-</a:t>
            </a:r>
            <a:fld id="{E7327562-0CB7-49CE-9227-70A273E5757B}" type="slidenum">
              <a:rPr lang="en-US" sz="1200">
                <a:latin typeface="Century Gothic" pitchFamily="34" charset="0"/>
              </a:rPr>
              <a:pPr algn="ctr"/>
              <a:t>5</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46082"/>
                                        </p:tgtEl>
                                        <p:attrNameLst>
                                          <p:attrName>style.visibility</p:attrName>
                                        </p:attrNameLst>
                                      </p:cBhvr>
                                      <p:to>
                                        <p:strVal val="visible"/>
                                      </p:to>
                                    </p:set>
                                    <p:animEffect transition="in" filter="wipe(up)">
                                      <p:cBhvr>
                                        <p:cTn id="36" dur="500"/>
                                        <p:tgtEl>
                                          <p:spTgt spid="46082"/>
                                        </p:tgtEl>
                                      </p:cBhvr>
                                    </p:animEffect>
                                  </p:childTnLst>
                                </p:cTn>
                              </p:par>
                            </p:childTnLst>
                          </p:cTn>
                        </p:par>
                        <p:par>
                          <p:cTn id="37" fill="hold" nodeType="afterGroup">
                            <p:stCondLst>
                              <p:cond delay="500"/>
                            </p:stCondLst>
                            <p:childTnLst>
                              <p:par>
                                <p:cTn id="38" presetID="22" presetClass="entr" presetSubtype="1" fill="hold" nodeType="afterEffect">
                                  <p:stCondLst>
                                    <p:cond delay="0"/>
                                  </p:stCondLst>
                                  <p:childTnLst>
                                    <p:set>
                                      <p:cBhvr>
                                        <p:cTn id="39" dur="1" fill="hold">
                                          <p:stCondLst>
                                            <p:cond delay="0"/>
                                          </p:stCondLst>
                                        </p:cTn>
                                        <p:tgtEl>
                                          <p:spTgt spid="46097"/>
                                        </p:tgtEl>
                                        <p:attrNameLst>
                                          <p:attrName>style.visibility</p:attrName>
                                        </p:attrNameLst>
                                      </p:cBhvr>
                                      <p:to>
                                        <p:strVal val="visible"/>
                                      </p:to>
                                    </p:set>
                                    <p:animEffect transition="in" filter="wipe(up)">
                                      <p:cBhvr>
                                        <p:cTn id="40" dur="500"/>
                                        <p:tgtEl>
                                          <p:spTgt spid="46097"/>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46098"/>
                                        </p:tgtEl>
                                        <p:attrNameLst>
                                          <p:attrName>style.visibility</p:attrName>
                                        </p:attrNameLst>
                                      </p:cBhvr>
                                      <p:to>
                                        <p:strVal val="visible"/>
                                      </p:to>
                                    </p:set>
                                    <p:animEffect transition="in" filter="wipe(up)">
                                      <p:cBhvr>
                                        <p:cTn id="44" dur="500"/>
                                        <p:tgtEl>
                                          <p:spTgt spid="4609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46087"/>
                                        </p:tgtEl>
                                        <p:attrNameLst>
                                          <p:attrName>style.visibility</p:attrName>
                                        </p:attrNameLst>
                                      </p:cBhvr>
                                      <p:to>
                                        <p:strVal val="visible"/>
                                      </p:to>
                                    </p:set>
                                    <p:animEffect transition="in" filter="wipe(up)">
                                      <p:cBhvr>
                                        <p:cTn id="47" dur="500"/>
                                        <p:tgtEl>
                                          <p:spTgt spid="46087"/>
                                        </p:tgtEl>
                                      </p:cBhvr>
                                    </p:animEffect>
                                  </p:childTnLst>
                                </p:cTn>
                              </p:par>
                              <p:par>
                                <p:cTn id="48" presetID="22" presetClass="entr" presetSubtype="1" fill="hold" nodeType="withEffect">
                                  <p:stCondLst>
                                    <p:cond delay="0"/>
                                  </p:stCondLst>
                                  <p:childTnLst>
                                    <p:set>
                                      <p:cBhvr>
                                        <p:cTn id="49" dur="1" fill="hold">
                                          <p:stCondLst>
                                            <p:cond delay="0"/>
                                          </p:stCondLst>
                                        </p:cTn>
                                        <p:tgtEl>
                                          <p:spTgt spid="46099"/>
                                        </p:tgtEl>
                                        <p:attrNameLst>
                                          <p:attrName>style.visibility</p:attrName>
                                        </p:attrNameLst>
                                      </p:cBhvr>
                                      <p:to>
                                        <p:strVal val="visible"/>
                                      </p:to>
                                    </p:set>
                                    <p:animEffect transition="in" filter="wipe(up)">
                                      <p:cBhvr>
                                        <p:cTn id="50" dur="500"/>
                                        <p:tgtEl>
                                          <p:spTgt spid="4609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46088"/>
                                        </p:tgtEl>
                                        <p:attrNameLst>
                                          <p:attrName>style.visibility</p:attrName>
                                        </p:attrNameLst>
                                      </p:cBhvr>
                                      <p:to>
                                        <p:strVal val="visible"/>
                                      </p:to>
                                    </p:set>
                                    <p:animEffect transition="in" filter="wipe(up)">
                                      <p:cBhvr>
                                        <p:cTn id="53" dur="500"/>
                                        <p:tgtEl>
                                          <p:spTgt spid="46088"/>
                                        </p:tgtEl>
                                      </p:cBhvr>
                                    </p:animEffect>
                                  </p:childTnLst>
                                </p:cTn>
                              </p:par>
                              <p:par>
                                <p:cTn id="54" presetID="22" presetClass="entr" presetSubtype="1" fill="hold" nodeType="withEffect">
                                  <p:stCondLst>
                                    <p:cond delay="0"/>
                                  </p:stCondLst>
                                  <p:childTnLst>
                                    <p:set>
                                      <p:cBhvr>
                                        <p:cTn id="55" dur="1" fill="hold">
                                          <p:stCondLst>
                                            <p:cond delay="0"/>
                                          </p:stCondLst>
                                        </p:cTn>
                                        <p:tgtEl>
                                          <p:spTgt spid="46100"/>
                                        </p:tgtEl>
                                        <p:attrNameLst>
                                          <p:attrName>style.visibility</p:attrName>
                                        </p:attrNameLst>
                                      </p:cBhvr>
                                      <p:to>
                                        <p:strVal val="visible"/>
                                      </p:to>
                                    </p:set>
                                    <p:animEffect transition="in" filter="wipe(up)">
                                      <p:cBhvr>
                                        <p:cTn id="56" dur="500"/>
                                        <p:tgtEl>
                                          <p:spTgt spid="46100"/>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6089"/>
                                        </p:tgtEl>
                                        <p:attrNameLst>
                                          <p:attrName>style.visibility</p:attrName>
                                        </p:attrNameLst>
                                      </p:cBhvr>
                                      <p:to>
                                        <p:strVal val="visible"/>
                                      </p:to>
                                    </p:set>
                                    <p:animEffect transition="in" filter="wipe(up)">
                                      <p:cBhvr>
                                        <p:cTn id="59" dur="500"/>
                                        <p:tgtEl>
                                          <p:spTgt spid="46089"/>
                                        </p:tgtEl>
                                      </p:cBhvr>
                                    </p:animEffect>
                                  </p:childTnLst>
                                </p:cTn>
                              </p:par>
                              <p:par>
                                <p:cTn id="60" presetID="22" presetClass="entr" presetSubtype="1" fill="hold" nodeType="withEffect">
                                  <p:stCondLst>
                                    <p:cond delay="0"/>
                                  </p:stCondLst>
                                  <p:childTnLst>
                                    <p:set>
                                      <p:cBhvr>
                                        <p:cTn id="61" dur="1" fill="hold">
                                          <p:stCondLst>
                                            <p:cond delay="0"/>
                                          </p:stCondLst>
                                        </p:cTn>
                                        <p:tgtEl>
                                          <p:spTgt spid="46101"/>
                                        </p:tgtEl>
                                        <p:attrNameLst>
                                          <p:attrName>style.visibility</p:attrName>
                                        </p:attrNameLst>
                                      </p:cBhvr>
                                      <p:to>
                                        <p:strVal val="visible"/>
                                      </p:to>
                                    </p:set>
                                    <p:animEffect transition="in" filter="wipe(up)">
                                      <p:cBhvr>
                                        <p:cTn id="62" dur="500"/>
                                        <p:tgtEl>
                                          <p:spTgt spid="46101"/>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6090"/>
                                        </p:tgtEl>
                                        <p:attrNameLst>
                                          <p:attrName>style.visibility</p:attrName>
                                        </p:attrNameLst>
                                      </p:cBhvr>
                                      <p:to>
                                        <p:strVal val="visible"/>
                                      </p:to>
                                    </p:set>
                                    <p:animEffect transition="in" filter="wipe(up)">
                                      <p:cBhvr>
                                        <p:cTn id="65" dur="500"/>
                                        <p:tgtEl>
                                          <p:spTgt spid="46090"/>
                                        </p:tgtEl>
                                      </p:cBhvr>
                                    </p:animEffect>
                                  </p:childTnLst>
                                </p:cTn>
                              </p:par>
                              <p:par>
                                <p:cTn id="66" presetID="22" presetClass="entr" presetSubtype="1" fill="hold" nodeType="withEffect">
                                  <p:stCondLst>
                                    <p:cond delay="0"/>
                                  </p:stCondLst>
                                  <p:childTnLst>
                                    <p:set>
                                      <p:cBhvr>
                                        <p:cTn id="67" dur="1" fill="hold">
                                          <p:stCondLst>
                                            <p:cond delay="0"/>
                                          </p:stCondLst>
                                        </p:cTn>
                                        <p:tgtEl>
                                          <p:spTgt spid="46102"/>
                                        </p:tgtEl>
                                        <p:attrNameLst>
                                          <p:attrName>style.visibility</p:attrName>
                                        </p:attrNameLst>
                                      </p:cBhvr>
                                      <p:to>
                                        <p:strVal val="visible"/>
                                      </p:to>
                                    </p:set>
                                    <p:animEffect transition="in" filter="wipe(up)">
                                      <p:cBhvr>
                                        <p:cTn id="68" dur="500"/>
                                        <p:tgtEl>
                                          <p:spTgt spid="4610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46094"/>
                                        </p:tgtEl>
                                        <p:attrNameLst>
                                          <p:attrName>style.visibility</p:attrName>
                                        </p:attrNameLst>
                                      </p:cBhvr>
                                      <p:to>
                                        <p:strVal val="visible"/>
                                      </p:to>
                                    </p:set>
                                    <p:animEffect transition="in" filter="wipe(up)">
                                      <p:cBhvr>
                                        <p:cTn id="71" dur="500"/>
                                        <p:tgtEl>
                                          <p:spTgt spid="46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animBg="1"/>
      <p:bldP spid="46088" grpId="0" animBg="1"/>
      <p:bldP spid="46089" grpId="0" animBg="1"/>
      <p:bldP spid="46090" grpId="0" animBg="1"/>
      <p:bldP spid="29" grpId="0" animBg="1"/>
      <p:bldP spid="4609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25413"/>
            <a:ext cx="8229600" cy="1398587"/>
          </a:xfrm>
        </p:spPr>
        <p:txBody>
          <a:bodyPr/>
          <a:lstStyle/>
          <a:p>
            <a:pPr>
              <a:defRPr/>
            </a:pPr>
            <a:r>
              <a:rPr lang="en-US" dirty="0" smtClean="0"/>
              <a:t>Place Decisions Are Guided by “Ideal” Place Objectives</a:t>
            </a:r>
          </a:p>
        </p:txBody>
      </p:sp>
      <p:sp>
        <p:nvSpPr>
          <p:cNvPr id="21507" name="AutoShape 2"/>
          <p:cNvSpPr>
            <a:spLocks noChangeArrowheads="1"/>
          </p:cNvSpPr>
          <p:nvPr/>
        </p:nvSpPr>
        <p:spPr bwMode="auto">
          <a:xfrm>
            <a:off x="2590800" y="1524000"/>
            <a:ext cx="3733800" cy="3152775"/>
          </a:xfrm>
          <a:prstGeom prst="triangle">
            <a:avLst>
              <a:gd name="adj" fmla="val 5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r>
              <a:rPr lang="en-US" sz="2800" b="1">
                <a:latin typeface="Arial" pitchFamily="34" charset="0"/>
                <a:cs typeface="Arial" pitchFamily="34" charset="0"/>
              </a:rPr>
              <a:t>Key</a:t>
            </a:r>
            <a:br>
              <a:rPr lang="en-US" sz="2800" b="1">
                <a:latin typeface="Arial" pitchFamily="34" charset="0"/>
                <a:cs typeface="Arial" pitchFamily="34" charset="0"/>
              </a:rPr>
            </a:br>
            <a:r>
              <a:rPr lang="en-US" sz="2800" b="1">
                <a:latin typeface="Arial" pitchFamily="34" charset="0"/>
                <a:cs typeface="Arial" pitchFamily="34" charset="0"/>
              </a:rPr>
              <a:t>Issues</a:t>
            </a:r>
          </a:p>
          <a:p>
            <a:pPr algn="ctr">
              <a:defRPr/>
            </a:pPr>
            <a:endParaRPr lang="en-US" sz="2800" b="1">
              <a:solidFill>
                <a:schemeClr val="bg1"/>
              </a:solidFill>
              <a:latin typeface="Arial" pitchFamily="34" charset="0"/>
              <a:cs typeface="Arial" pitchFamily="34" charset="0"/>
            </a:endParaRPr>
          </a:p>
          <a:p>
            <a:pPr algn="ctr">
              <a:defRPr/>
            </a:pPr>
            <a:endParaRPr lang="en-US" sz="2800" b="1">
              <a:solidFill>
                <a:schemeClr val="bg1"/>
              </a:solidFill>
              <a:latin typeface="Arial" pitchFamily="34" charset="0"/>
              <a:cs typeface="Arial" pitchFamily="34" charset="0"/>
            </a:endParaRPr>
          </a:p>
        </p:txBody>
      </p:sp>
      <p:sp>
        <p:nvSpPr>
          <p:cNvPr id="34" name="AutoShape 4"/>
          <p:cNvSpPr>
            <a:spLocks noChangeArrowheads="1"/>
          </p:cNvSpPr>
          <p:nvPr/>
        </p:nvSpPr>
        <p:spPr bwMode="auto">
          <a:xfrm>
            <a:off x="609600" y="1447800"/>
            <a:ext cx="3048000" cy="22860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800" b="1" dirty="0">
                <a:latin typeface="Arial" pitchFamily="34" charset="0"/>
                <a:cs typeface="Arial" pitchFamily="34" charset="0"/>
              </a:rPr>
              <a:t>Product</a:t>
            </a:r>
          </a:p>
          <a:p>
            <a:pPr algn="ctr">
              <a:defRPr/>
            </a:pPr>
            <a:r>
              <a:rPr lang="en-US" sz="1800" b="1" dirty="0">
                <a:latin typeface="Arial" pitchFamily="34" charset="0"/>
                <a:cs typeface="Arial" pitchFamily="34" charset="0"/>
              </a:rPr>
              <a:t>Classes</a:t>
            </a:r>
            <a:br>
              <a:rPr lang="en-US" sz="1800" b="1" dirty="0">
                <a:latin typeface="Arial" pitchFamily="34" charset="0"/>
                <a:cs typeface="Arial" pitchFamily="34" charset="0"/>
              </a:rPr>
            </a:br>
            <a:r>
              <a:rPr lang="en-US" sz="1800" b="1" dirty="0">
                <a:latin typeface="Arial" pitchFamily="34" charset="0"/>
                <a:cs typeface="Arial" pitchFamily="34" charset="0"/>
              </a:rPr>
              <a:t>Suggest Place</a:t>
            </a:r>
          </a:p>
          <a:p>
            <a:pPr algn="ctr">
              <a:defRPr/>
            </a:pPr>
            <a:r>
              <a:rPr lang="en-US" sz="1800" b="1" dirty="0">
                <a:latin typeface="Arial" pitchFamily="34" charset="0"/>
                <a:cs typeface="Arial" pitchFamily="34" charset="0"/>
              </a:rPr>
              <a:t>Objectives</a:t>
            </a:r>
          </a:p>
          <a:p>
            <a:pPr algn="ctr">
              <a:defRPr/>
            </a:pPr>
            <a:endParaRPr lang="en-US" sz="1800" b="1" dirty="0">
              <a:latin typeface="Arial" pitchFamily="34" charset="0"/>
              <a:cs typeface="Arial" pitchFamily="34" charset="0"/>
            </a:endParaRPr>
          </a:p>
        </p:txBody>
      </p:sp>
      <p:sp>
        <p:nvSpPr>
          <p:cNvPr id="35" name="AutoShape 5"/>
          <p:cNvSpPr>
            <a:spLocks noChangeArrowheads="1"/>
          </p:cNvSpPr>
          <p:nvPr/>
        </p:nvSpPr>
        <p:spPr bwMode="auto">
          <a:xfrm>
            <a:off x="5334000" y="1447800"/>
            <a:ext cx="3048000" cy="22860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800" b="1">
                <a:latin typeface="Arial" pitchFamily="34" charset="0"/>
                <a:cs typeface="Arial" pitchFamily="34" charset="0"/>
              </a:rPr>
              <a:t>Place</a:t>
            </a:r>
          </a:p>
          <a:p>
            <a:pPr algn="ctr">
              <a:defRPr/>
            </a:pPr>
            <a:r>
              <a:rPr lang="en-US" sz="1800" b="1">
                <a:latin typeface="Arial" pitchFamily="34" charset="0"/>
                <a:cs typeface="Arial" pitchFamily="34" charset="0"/>
              </a:rPr>
              <a:t>System</a:t>
            </a:r>
          </a:p>
          <a:p>
            <a:pPr algn="ctr">
              <a:defRPr/>
            </a:pPr>
            <a:r>
              <a:rPr lang="en-US" sz="1800" b="1">
                <a:latin typeface="Arial" pitchFamily="34" charset="0"/>
                <a:cs typeface="Arial" pitchFamily="34" charset="0"/>
              </a:rPr>
              <a:t>Is Not</a:t>
            </a:r>
            <a:br>
              <a:rPr lang="en-US" sz="1800" b="1">
                <a:latin typeface="Arial" pitchFamily="34" charset="0"/>
                <a:cs typeface="Arial" pitchFamily="34" charset="0"/>
              </a:rPr>
            </a:br>
            <a:r>
              <a:rPr lang="en-US" sz="1800" b="1">
                <a:latin typeface="Arial" pitchFamily="34" charset="0"/>
                <a:cs typeface="Arial" pitchFamily="34" charset="0"/>
              </a:rPr>
              <a:t>Automatic</a:t>
            </a:r>
          </a:p>
          <a:p>
            <a:pPr algn="ctr">
              <a:defRPr/>
            </a:pPr>
            <a:endParaRPr lang="en-US" sz="1800" b="1">
              <a:latin typeface="Arial" pitchFamily="34" charset="0"/>
              <a:cs typeface="Arial" pitchFamily="34" charset="0"/>
            </a:endParaRPr>
          </a:p>
        </p:txBody>
      </p:sp>
      <p:sp>
        <p:nvSpPr>
          <p:cNvPr id="36" name="AutoShape 6"/>
          <p:cNvSpPr>
            <a:spLocks noChangeArrowheads="1"/>
          </p:cNvSpPr>
          <p:nvPr/>
        </p:nvSpPr>
        <p:spPr bwMode="auto">
          <a:xfrm>
            <a:off x="2438400" y="4343400"/>
            <a:ext cx="4038600" cy="2286000"/>
          </a:xfrm>
          <a:prstGeom prst="triangle">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800" b="1">
                <a:latin typeface="Arial" pitchFamily="34" charset="0"/>
                <a:cs typeface="Arial" pitchFamily="34" charset="0"/>
              </a:rPr>
              <a:t>Place Decisions</a:t>
            </a:r>
            <a:br>
              <a:rPr lang="en-US" sz="1800" b="1">
                <a:latin typeface="Arial" pitchFamily="34" charset="0"/>
                <a:cs typeface="Arial" pitchFamily="34" charset="0"/>
              </a:rPr>
            </a:br>
            <a:r>
              <a:rPr lang="en-US" sz="1800" b="1">
                <a:latin typeface="Arial" pitchFamily="34" charset="0"/>
                <a:cs typeface="Arial" pitchFamily="34" charset="0"/>
              </a:rPr>
              <a:t>Have</a:t>
            </a:r>
            <a:br>
              <a:rPr lang="en-US" sz="1800" b="1">
                <a:latin typeface="Arial" pitchFamily="34" charset="0"/>
                <a:cs typeface="Arial" pitchFamily="34" charset="0"/>
              </a:rPr>
            </a:br>
            <a:r>
              <a:rPr lang="en-US" sz="1800" b="1">
                <a:latin typeface="Arial" pitchFamily="34" charset="0"/>
                <a:cs typeface="Arial" pitchFamily="34" charset="0"/>
              </a:rPr>
              <a:t>Long-run Effects</a:t>
            </a:r>
          </a:p>
          <a:p>
            <a:pPr algn="ctr">
              <a:defRPr/>
            </a:pPr>
            <a:endParaRPr lang="en-US" sz="1800" b="1">
              <a:latin typeface="Arial" pitchFamily="34" charset="0"/>
              <a:cs typeface="Arial" pitchFamily="34" charset="0"/>
            </a:endParaRPr>
          </a:p>
        </p:txBody>
      </p:sp>
      <p:sp>
        <p:nvSpPr>
          <p:cNvPr id="20486"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10-</a:t>
            </a:r>
            <a:fld id="{223512A7-EE5B-48E4-9338-A072E2823265}" type="slidenum">
              <a:rPr lang="en-US" sz="1200">
                <a:latin typeface="Century Gothic" pitchFamily="34" charset="0"/>
              </a:rPr>
              <a:pPr algn="ctr"/>
              <a:t>6</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out)">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ox(out)">
                                      <p:cBhvr>
                                        <p:cTn id="12" dur="500"/>
                                        <p:tgtEl>
                                          <p:spTgt spid="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ox(out)">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utoUpdateAnimBg="0"/>
      <p:bldP spid="35" grpId="0" animBg="1" autoUpdateAnimBg="0"/>
      <p:bldP spid="3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38967" y="-65087"/>
            <a:ext cx="9525000" cy="1398587"/>
          </a:xfrm>
        </p:spPr>
        <p:txBody>
          <a:bodyPr/>
          <a:lstStyle/>
          <a:p>
            <a:pPr>
              <a:defRPr/>
            </a:pPr>
            <a:r>
              <a:rPr lang="en-US" sz="3600" dirty="0" smtClean="0"/>
              <a:t>Channel System May Be </a:t>
            </a:r>
            <a:br>
              <a:rPr lang="en-US" sz="3600" dirty="0" smtClean="0"/>
            </a:br>
            <a:r>
              <a:rPr lang="en-US" sz="3600" dirty="0" smtClean="0"/>
              <a:t>Direct or Indirect</a:t>
            </a:r>
          </a:p>
        </p:txBody>
      </p:sp>
      <p:pic>
        <p:nvPicPr>
          <p:cNvPr id="22531" name="Picture 2" descr="desk"/>
          <p:cNvPicPr>
            <a:picLocks noChangeAspect="1" noChangeArrowheads="1"/>
          </p:cNvPicPr>
          <p:nvPr/>
        </p:nvPicPr>
        <p:blipFill>
          <a:blip r:embed="rId3"/>
          <a:srcRect/>
          <a:stretch>
            <a:fillRect/>
          </a:stretch>
        </p:blipFill>
        <p:spPr bwMode="auto">
          <a:xfrm>
            <a:off x="533400" y="1371600"/>
            <a:ext cx="3886200" cy="5257800"/>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8" name="AutoShape 4"/>
          <p:cNvSpPr>
            <a:spLocks noChangeArrowheads="1"/>
          </p:cNvSpPr>
          <p:nvPr/>
        </p:nvSpPr>
        <p:spPr bwMode="auto">
          <a:xfrm>
            <a:off x="3005138" y="3276600"/>
            <a:ext cx="3810000" cy="76200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200" b="1">
                <a:latin typeface="Arial" pitchFamily="34" charset="0"/>
                <a:cs typeface="Arial" pitchFamily="34" charset="0"/>
              </a:rPr>
              <a:t>Internet Makes Direct Distribution Easier</a:t>
            </a:r>
          </a:p>
        </p:txBody>
      </p:sp>
      <p:sp>
        <p:nvSpPr>
          <p:cNvPr id="9" name="Line 5"/>
          <p:cNvSpPr>
            <a:spLocks noChangeShapeType="1"/>
          </p:cNvSpPr>
          <p:nvPr/>
        </p:nvSpPr>
        <p:spPr bwMode="auto">
          <a:xfrm>
            <a:off x="2211388" y="3657600"/>
            <a:ext cx="774700" cy="0"/>
          </a:xfrm>
          <a:prstGeom prst="line">
            <a:avLst/>
          </a:prstGeom>
          <a:noFill/>
          <a:ln w="38100">
            <a:solidFill>
              <a:schemeClr val="tx1"/>
            </a:solidFill>
            <a:round/>
            <a:headEnd/>
            <a:tailEnd type="triangle" w="med" len="med"/>
          </a:ln>
        </p:spPr>
        <p:txBody>
          <a:bodyPr/>
          <a:lstStyle/>
          <a:p>
            <a:endParaRPr lang="en-US"/>
          </a:p>
        </p:txBody>
      </p:sp>
      <p:sp>
        <p:nvSpPr>
          <p:cNvPr id="10" name="Line 9"/>
          <p:cNvSpPr>
            <a:spLocks noChangeShapeType="1"/>
          </p:cNvSpPr>
          <p:nvPr/>
        </p:nvSpPr>
        <p:spPr bwMode="auto">
          <a:xfrm>
            <a:off x="736600" y="1628775"/>
            <a:ext cx="731838" cy="0"/>
          </a:xfrm>
          <a:prstGeom prst="line">
            <a:avLst/>
          </a:prstGeom>
          <a:noFill/>
          <a:ln w="38100">
            <a:solidFill>
              <a:schemeClr val="tx1"/>
            </a:solidFill>
            <a:round/>
            <a:headEnd/>
            <a:tailEnd type="triangle" w="med" len="med"/>
          </a:ln>
        </p:spPr>
        <p:txBody>
          <a:bodyPr/>
          <a:lstStyle/>
          <a:p>
            <a:endParaRPr lang="en-US"/>
          </a:p>
        </p:txBody>
      </p:sp>
      <p:sp>
        <p:nvSpPr>
          <p:cNvPr id="11" name="AutoShape 11"/>
          <p:cNvSpPr>
            <a:spLocks noChangeArrowheads="1"/>
          </p:cNvSpPr>
          <p:nvPr/>
        </p:nvSpPr>
        <p:spPr bwMode="auto">
          <a:xfrm>
            <a:off x="2254250" y="2314575"/>
            <a:ext cx="3810000" cy="76200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200" b="1">
                <a:latin typeface="Arial" pitchFamily="34" charset="0"/>
                <a:cs typeface="Arial" pitchFamily="34" charset="0"/>
              </a:rPr>
              <a:t>Lower Cost</a:t>
            </a:r>
          </a:p>
        </p:txBody>
      </p:sp>
      <p:sp>
        <p:nvSpPr>
          <p:cNvPr id="12" name="Line 12"/>
          <p:cNvSpPr>
            <a:spLocks noChangeShapeType="1"/>
          </p:cNvSpPr>
          <p:nvPr/>
        </p:nvSpPr>
        <p:spPr bwMode="auto">
          <a:xfrm>
            <a:off x="1497013" y="2697163"/>
            <a:ext cx="731837" cy="0"/>
          </a:xfrm>
          <a:prstGeom prst="line">
            <a:avLst/>
          </a:prstGeom>
          <a:noFill/>
          <a:ln w="38100">
            <a:solidFill>
              <a:schemeClr val="tx1"/>
            </a:solidFill>
            <a:round/>
            <a:headEnd/>
            <a:tailEnd type="triangle" w="med" len="med"/>
          </a:ln>
        </p:spPr>
        <p:txBody>
          <a:bodyPr/>
          <a:lstStyle/>
          <a:p>
            <a:endParaRPr lang="en-US"/>
          </a:p>
        </p:txBody>
      </p:sp>
      <p:sp>
        <p:nvSpPr>
          <p:cNvPr id="13" name="AutoShape 14"/>
          <p:cNvSpPr>
            <a:spLocks noChangeArrowheads="1"/>
          </p:cNvSpPr>
          <p:nvPr/>
        </p:nvSpPr>
        <p:spPr bwMode="auto">
          <a:xfrm>
            <a:off x="3911600" y="4495800"/>
            <a:ext cx="3810000" cy="76200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200" b="1">
                <a:latin typeface="Arial" pitchFamily="34" charset="0"/>
                <a:cs typeface="Arial" pitchFamily="34" charset="0"/>
              </a:rPr>
              <a:t>Direct Contact with Customers</a:t>
            </a:r>
          </a:p>
        </p:txBody>
      </p:sp>
      <p:sp>
        <p:nvSpPr>
          <p:cNvPr id="14" name="Line 15"/>
          <p:cNvSpPr>
            <a:spLocks noChangeShapeType="1"/>
          </p:cNvSpPr>
          <p:nvPr/>
        </p:nvSpPr>
        <p:spPr bwMode="auto">
          <a:xfrm>
            <a:off x="3111500" y="4876800"/>
            <a:ext cx="774700" cy="0"/>
          </a:xfrm>
          <a:prstGeom prst="line">
            <a:avLst/>
          </a:prstGeom>
          <a:noFill/>
          <a:ln w="38100">
            <a:solidFill>
              <a:schemeClr val="tx1"/>
            </a:solidFill>
            <a:round/>
            <a:headEnd/>
            <a:tailEnd type="triangle" w="med" len="med"/>
          </a:ln>
        </p:spPr>
        <p:txBody>
          <a:bodyPr/>
          <a:lstStyle/>
          <a:p>
            <a:endParaRPr lang="en-US"/>
          </a:p>
        </p:txBody>
      </p:sp>
      <p:sp>
        <p:nvSpPr>
          <p:cNvPr id="17" name="AutoShape 24"/>
          <p:cNvSpPr>
            <a:spLocks noChangeArrowheads="1"/>
          </p:cNvSpPr>
          <p:nvPr/>
        </p:nvSpPr>
        <p:spPr bwMode="auto">
          <a:xfrm>
            <a:off x="4649788" y="5638800"/>
            <a:ext cx="3810000" cy="76200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200" b="1">
                <a:latin typeface="Arial" pitchFamily="34" charset="0"/>
                <a:cs typeface="Arial" pitchFamily="34" charset="0"/>
              </a:rPr>
              <a:t>Suitable Intermediaries </a:t>
            </a:r>
            <a:br>
              <a:rPr lang="en-US" sz="2200" b="1">
                <a:latin typeface="Arial" pitchFamily="34" charset="0"/>
                <a:cs typeface="Arial" pitchFamily="34" charset="0"/>
              </a:rPr>
            </a:br>
            <a:r>
              <a:rPr lang="en-US" sz="2200" b="1">
                <a:latin typeface="Arial" pitchFamily="34" charset="0"/>
                <a:cs typeface="Arial" pitchFamily="34" charset="0"/>
              </a:rPr>
              <a:t>Not Available</a:t>
            </a:r>
          </a:p>
        </p:txBody>
      </p:sp>
      <p:sp>
        <p:nvSpPr>
          <p:cNvPr id="18" name="Line 25"/>
          <p:cNvSpPr>
            <a:spLocks noChangeShapeType="1"/>
          </p:cNvSpPr>
          <p:nvPr/>
        </p:nvSpPr>
        <p:spPr bwMode="auto">
          <a:xfrm>
            <a:off x="3976688" y="6019800"/>
            <a:ext cx="647700" cy="0"/>
          </a:xfrm>
          <a:prstGeom prst="line">
            <a:avLst/>
          </a:prstGeom>
          <a:noFill/>
          <a:ln w="38100">
            <a:solidFill>
              <a:schemeClr val="tx1"/>
            </a:solidFill>
            <a:round/>
            <a:headEnd/>
            <a:tailEnd type="triangle" w="med" len="med"/>
          </a:ln>
        </p:spPr>
        <p:txBody>
          <a:bodyPr/>
          <a:lstStyle/>
          <a:p>
            <a:endParaRPr lang="en-US"/>
          </a:p>
        </p:txBody>
      </p:sp>
      <p:sp>
        <p:nvSpPr>
          <p:cNvPr id="19" name="AutoShape 27"/>
          <p:cNvSpPr>
            <a:spLocks noChangeArrowheads="1"/>
          </p:cNvSpPr>
          <p:nvPr/>
        </p:nvSpPr>
        <p:spPr bwMode="auto">
          <a:xfrm>
            <a:off x="533400" y="1371600"/>
            <a:ext cx="3886200" cy="5257800"/>
          </a:xfrm>
          <a:prstGeom prst="rtTriangle">
            <a:avLst/>
          </a:prstGeom>
          <a:noFill/>
          <a:ln w="38100">
            <a:solidFill>
              <a:schemeClr val="tx1"/>
            </a:solidFill>
            <a:miter lim="800000"/>
            <a:headEnd/>
            <a:tailEnd/>
          </a:ln>
          <a:effectLst/>
        </p:spPr>
        <p:txBody>
          <a:bodyPr wrap="none" anchor="ctr"/>
          <a:lstStyle/>
          <a:p>
            <a:pPr algn="ctr">
              <a:defRPr/>
            </a:pPr>
            <a:r>
              <a:rPr lang="en-US" sz="2800" b="1" dirty="0">
                <a:solidFill>
                  <a:schemeClr val="bg1"/>
                </a:solidFill>
                <a:effectLst>
                  <a:outerShdw blurRad="38100" dist="38100" dir="2700000" algn="tl">
                    <a:srgbClr val="C0C0C0"/>
                  </a:outerShdw>
                </a:effectLst>
              </a:rPr>
              <a:t>Some</a:t>
            </a:r>
          </a:p>
          <a:p>
            <a:pPr algn="ctr">
              <a:defRPr/>
            </a:pPr>
            <a:r>
              <a:rPr lang="en-US" sz="2800" b="1" dirty="0">
                <a:solidFill>
                  <a:schemeClr val="bg1"/>
                </a:solidFill>
                <a:effectLst>
                  <a:outerShdw blurRad="38100" dist="38100" dir="2700000" algn="tl">
                    <a:srgbClr val="C0C0C0"/>
                  </a:outerShdw>
                </a:effectLst>
              </a:rPr>
              <a:t>Reasons</a:t>
            </a:r>
          </a:p>
          <a:p>
            <a:pPr algn="ctr">
              <a:defRPr/>
            </a:pPr>
            <a:r>
              <a:rPr lang="en-US" sz="2800" b="1" dirty="0">
                <a:solidFill>
                  <a:schemeClr val="bg1"/>
                </a:solidFill>
                <a:effectLst>
                  <a:outerShdw blurRad="38100" dist="38100" dir="2700000" algn="tl">
                    <a:srgbClr val="C0C0C0"/>
                  </a:outerShdw>
                </a:effectLst>
              </a:rPr>
              <a:t>For Choosing</a:t>
            </a:r>
          </a:p>
          <a:p>
            <a:pPr algn="ctr">
              <a:defRPr/>
            </a:pPr>
            <a:r>
              <a:rPr lang="en-US" sz="2800" b="1" dirty="0">
                <a:solidFill>
                  <a:schemeClr val="bg1"/>
                </a:solidFill>
                <a:effectLst>
                  <a:outerShdw blurRad="38100" dist="38100" dir="2700000" algn="tl">
                    <a:srgbClr val="C0C0C0"/>
                  </a:outerShdw>
                </a:effectLst>
              </a:rPr>
              <a:t>Direct Channels</a:t>
            </a:r>
          </a:p>
        </p:txBody>
      </p:sp>
      <p:sp>
        <p:nvSpPr>
          <p:cNvPr id="20" name="AutoShape 8"/>
          <p:cNvSpPr>
            <a:spLocks noChangeArrowheads="1"/>
          </p:cNvSpPr>
          <p:nvPr/>
        </p:nvSpPr>
        <p:spPr bwMode="auto">
          <a:xfrm>
            <a:off x="1489075" y="1255713"/>
            <a:ext cx="3810000" cy="762000"/>
          </a:xfrm>
          <a:prstGeom prst="roundRect">
            <a:avLst>
              <a:gd name="adj" fmla="val 3712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200" b="1" dirty="0">
                <a:latin typeface="Arial" pitchFamily="34" charset="0"/>
                <a:cs typeface="Arial" pitchFamily="34" charset="0"/>
              </a:rPr>
              <a:t>Greater Control</a:t>
            </a:r>
          </a:p>
        </p:txBody>
      </p:sp>
      <p:sp>
        <p:nvSpPr>
          <p:cNvPr id="22542"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10-</a:t>
            </a:r>
            <a:fld id="{3E94400A-E54B-4A67-BB38-ECB640085553}" type="slidenum">
              <a:rPr lang="en-US" sz="1200">
                <a:latin typeface="Century Gothic" pitchFamily="34" charset="0"/>
              </a:rPr>
              <a:pPr algn="ctr"/>
              <a:t>7</a:t>
            </a:fld>
            <a:endParaRPr lang="en-US" sz="1200">
              <a:latin typeface="Century Gothic"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20"/>
                                        </p:tgtEl>
                                        <p:attrNameLst>
                                          <p:attrName>style.color</p:attrName>
                                        </p:attrNameLst>
                                      </p:cBhvr>
                                      <p:by>
                                        <p:hsl h="0" s="-70588" l="0"/>
                                      </p:by>
                                    </p:animClr>
                                    <p:animClr clrSpc="hsl" dir="cw">
                                      <p:cBhvr>
                                        <p:cTn id="16" dur="500" fill="hold"/>
                                        <p:tgtEl>
                                          <p:spTgt spid="20"/>
                                        </p:tgtEl>
                                        <p:attrNameLst>
                                          <p:attrName>fillcolor</p:attrName>
                                        </p:attrNameLst>
                                      </p:cBhvr>
                                      <p:by>
                                        <p:hsl h="0" s="-70588" l="0"/>
                                      </p:by>
                                    </p:animClr>
                                    <p:animClr clrSpc="hsl" dir="cw">
                                      <p:cBhvr>
                                        <p:cTn id="17" dur="500" fill="hold"/>
                                        <p:tgtEl>
                                          <p:spTgt spid="20"/>
                                        </p:tgtEl>
                                        <p:attrNameLst>
                                          <p:attrName>stroke.color</p:attrName>
                                        </p:attrNameLst>
                                      </p:cBhvr>
                                      <p:by>
                                        <p:hsl h="0" s="-70588" l="0"/>
                                      </p:by>
                                    </p:animClr>
                                    <p:set>
                                      <p:cBhvr>
                                        <p:cTn id="18" dur="500" fill="hold"/>
                                        <p:tgtEl>
                                          <p:spTgt spid="20"/>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1"/>
                                        </p:tgtEl>
                                        <p:attrNameLst>
                                          <p:attrName>style.color</p:attrName>
                                        </p:attrNameLst>
                                      </p:cBhvr>
                                      <p:by>
                                        <p:hsl h="0" s="-70588" l="0"/>
                                      </p:by>
                                    </p:animClr>
                                    <p:animClr clrSpc="hsl" dir="cw">
                                      <p:cBhvr>
                                        <p:cTn id="30" dur="500" fill="hold"/>
                                        <p:tgtEl>
                                          <p:spTgt spid="11"/>
                                        </p:tgtEl>
                                        <p:attrNameLst>
                                          <p:attrName>fillcolor</p:attrName>
                                        </p:attrNameLst>
                                      </p:cBhvr>
                                      <p:by>
                                        <p:hsl h="0" s="-70588" l="0"/>
                                      </p:by>
                                    </p:animClr>
                                    <p:animClr clrSpc="hsl" dir="cw">
                                      <p:cBhvr>
                                        <p:cTn id="31" dur="500" fill="hold"/>
                                        <p:tgtEl>
                                          <p:spTgt spid="11"/>
                                        </p:tgtEl>
                                        <p:attrNameLst>
                                          <p:attrName>stroke.color</p:attrName>
                                        </p:attrNameLst>
                                      </p:cBhvr>
                                      <p:by>
                                        <p:hsl h="0" s="-70588" l="0"/>
                                      </p:by>
                                    </p:animClr>
                                    <p:set>
                                      <p:cBhvr>
                                        <p:cTn id="32" dur="500" fill="hold"/>
                                        <p:tgtEl>
                                          <p:spTgt spid="11"/>
                                        </p:tgtEl>
                                        <p:attrNameLst>
                                          <p:attrName>fill.type</p:attrName>
                                        </p:attrNameLst>
                                      </p:cBhvr>
                                      <p:to>
                                        <p:strVal val="solid"/>
                                      </p:to>
                                    </p:se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8"/>
                                        </p:tgtEl>
                                        <p:attrNameLst>
                                          <p:attrName>style.color</p:attrName>
                                        </p:attrNameLst>
                                      </p:cBhvr>
                                      <p:by>
                                        <p:hsl h="0" s="-70588" l="0"/>
                                      </p:by>
                                    </p:animClr>
                                    <p:animClr clrSpc="hsl" dir="cw">
                                      <p:cBhvr>
                                        <p:cTn id="44" dur="500" fill="hold"/>
                                        <p:tgtEl>
                                          <p:spTgt spid="8"/>
                                        </p:tgtEl>
                                        <p:attrNameLst>
                                          <p:attrName>fillcolor</p:attrName>
                                        </p:attrNameLst>
                                      </p:cBhvr>
                                      <p:by>
                                        <p:hsl h="0" s="-70588" l="0"/>
                                      </p:by>
                                    </p:animClr>
                                    <p:animClr clrSpc="hsl" dir="cw">
                                      <p:cBhvr>
                                        <p:cTn id="45" dur="500" fill="hold"/>
                                        <p:tgtEl>
                                          <p:spTgt spid="8"/>
                                        </p:tgtEl>
                                        <p:attrNameLst>
                                          <p:attrName>stroke.color</p:attrName>
                                        </p:attrNameLst>
                                      </p:cBhvr>
                                      <p:by>
                                        <p:hsl h="0" s="-70588" l="0"/>
                                      </p:by>
                                    </p:animClr>
                                    <p:set>
                                      <p:cBhvr>
                                        <p:cTn id="46" dur="500" fill="hold"/>
                                        <p:tgtEl>
                                          <p:spTgt spid="8"/>
                                        </p:tgtEl>
                                        <p:attrNameLst>
                                          <p:attrName>fill.type</p:attrName>
                                        </p:attrNameLst>
                                      </p:cBhvr>
                                      <p:to>
                                        <p:strVal val="solid"/>
                                      </p:to>
                                    </p:set>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5" presetClass="emph" presetSubtype="0" fill="hold" grpId="1" nodeType="clickEffect">
                                  <p:stCondLst>
                                    <p:cond delay="0"/>
                                  </p:stCondLst>
                                  <p:childTnLst>
                                    <p:animClr clrSpc="hsl" dir="cw">
                                      <p:cBhvr override="childStyle">
                                        <p:cTn id="57" dur="500" fill="hold"/>
                                        <p:tgtEl>
                                          <p:spTgt spid="13"/>
                                        </p:tgtEl>
                                        <p:attrNameLst>
                                          <p:attrName>style.color</p:attrName>
                                        </p:attrNameLst>
                                      </p:cBhvr>
                                      <p:by>
                                        <p:hsl h="0" s="-70588" l="0"/>
                                      </p:by>
                                    </p:animClr>
                                    <p:animClr clrSpc="hsl" dir="cw">
                                      <p:cBhvr>
                                        <p:cTn id="58" dur="500" fill="hold"/>
                                        <p:tgtEl>
                                          <p:spTgt spid="13"/>
                                        </p:tgtEl>
                                        <p:attrNameLst>
                                          <p:attrName>fillcolor</p:attrName>
                                        </p:attrNameLst>
                                      </p:cBhvr>
                                      <p:by>
                                        <p:hsl h="0" s="-70588" l="0"/>
                                      </p:by>
                                    </p:animClr>
                                    <p:animClr clrSpc="hsl" dir="cw">
                                      <p:cBhvr>
                                        <p:cTn id="59" dur="500" fill="hold"/>
                                        <p:tgtEl>
                                          <p:spTgt spid="13"/>
                                        </p:tgtEl>
                                        <p:attrNameLst>
                                          <p:attrName>stroke.color</p:attrName>
                                        </p:attrNameLst>
                                      </p:cBhvr>
                                      <p:by>
                                        <p:hsl h="0" s="-70588" l="0"/>
                                      </p:by>
                                    </p:animClr>
                                    <p:set>
                                      <p:cBhvr>
                                        <p:cTn id="60" dur="500" fill="hold"/>
                                        <p:tgtEl>
                                          <p:spTgt spid="13"/>
                                        </p:tgtEl>
                                        <p:attrNameLst>
                                          <p:attrName>fill.type</p:attrName>
                                        </p:attrNameLst>
                                      </p:cBhvr>
                                      <p:to>
                                        <p:strVal val="solid"/>
                                      </p:to>
                                    </p:se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nodeType="afterGroup">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animBg="1"/>
      <p:bldP spid="11" grpId="1" animBg="1"/>
      <p:bldP spid="12" grpId="0" animBg="1"/>
      <p:bldP spid="13" grpId="0" animBg="1"/>
      <p:bldP spid="13" grpId="1" animBg="1"/>
      <p:bldP spid="14" grpId="0" animBg="1"/>
      <p:bldP spid="17" grpId="0" animBg="1"/>
      <p:bldP spid="18" grpId="0" animBg="1"/>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descr="ad29"/>
          <p:cNvPicPr>
            <a:picLocks noChangeAspect="1" noChangeArrowheads="1"/>
          </p:cNvPicPr>
          <p:nvPr/>
        </p:nvPicPr>
        <p:blipFill>
          <a:blip r:embed="rId3"/>
          <a:srcRect/>
          <a:stretch>
            <a:fillRect/>
          </a:stretch>
        </p:blipFill>
        <p:spPr bwMode="auto">
          <a:xfrm>
            <a:off x="4267200" y="169863"/>
            <a:ext cx="4724400" cy="6459537"/>
          </a:xfrm>
          <a:prstGeom prst="rect">
            <a:avLst/>
          </a:prstGeom>
          <a:noFill/>
          <a:ln w="9525">
            <a:noFill/>
            <a:miter lim="800000"/>
            <a:headEnd/>
            <a:tailEnd/>
          </a:ln>
        </p:spPr>
      </p:pic>
      <p:sp>
        <p:nvSpPr>
          <p:cNvPr id="2" name="Title 1"/>
          <p:cNvSpPr>
            <a:spLocks noGrp="1"/>
          </p:cNvSpPr>
          <p:nvPr>
            <p:ph type="title"/>
          </p:nvPr>
        </p:nvSpPr>
        <p:spPr>
          <a:xfrm>
            <a:off x="457200" y="430213"/>
            <a:ext cx="3810000" cy="4446587"/>
          </a:xfrm>
        </p:spPr>
        <p:txBody>
          <a:bodyPr>
            <a:normAutofit fontScale="90000"/>
          </a:bodyPr>
          <a:lstStyle/>
          <a:p>
            <a:pPr>
              <a:defRPr/>
            </a:pPr>
            <a:r>
              <a:rPr lang="en-IN" dirty="0" smtClean="0"/>
              <a:t>Direct Channels Are Common with Business Customers and Services</a:t>
            </a:r>
            <a:br>
              <a:rPr lang="en-IN" dirty="0" smtClean="0"/>
            </a:br>
            <a:endParaRPr lang="en-US" dirty="0"/>
          </a:p>
        </p:txBody>
      </p:sp>
      <p:sp>
        <p:nvSpPr>
          <p:cNvPr id="24579"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10-</a:t>
            </a:r>
            <a:fld id="{692CFB6E-D3CB-4DB3-99C6-644C4B3D8D69}" type="slidenum">
              <a:rPr lang="en-US" sz="1200">
                <a:latin typeface="Century Gothic" pitchFamily="34" charset="0"/>
              </a:rPr>
              <a:pPr algn="ctr"/>
              <a:t>8</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descr="ad009corr"/>
          <p:cNvPicPr>
            <a:picLocks noChangeAspect="1" noChangeArrowheads="1"/>
          </p:cNvPicPr>
          <p:nvPr/>
        </p:nvPicPr>
        <p:blipFill>
          <a:blip r:embed="rId3"/>
          <a:srcRect/>
          <a:stretch>
            <a:fillRect/>
          </a:stretch>
        </p:blipFill>
        <p:spPr bwMode="auto">
          <a:xfrm>
            <a:off x="4260850" y="26988"/>
            <a:ext cx="4797425" cy="6781800"/>
          </a:xfrm>
          <a:prstGeom prst="rect">
            <a:avLst/>
          </a:prstGeom>
          <a:noFill/>
          <a:ln w="9525">
            <a:noFill/>
            <a:miter lim="800000"/>
            <a:headEnd/>
            <a:tailEnd/>
          </a:ln>
        </p:spPr>
      </p:pic>
      <p:sp>
        <p:nvSpPr>
          <p:cNvPr id="2" name="Title 1"/>
          <p:cNvSpPr>
            <a:spLocks noGrp="1"/>
          </p:cNvSpPr>
          <p:nvPr>
            <p:ph type="title"/>
          </p:nvPr>
        </p:nvSpPr>
        <p:spPr>
          <a:xfrm>
            <a:off x="457200" y="268288"/>
            <a:ext cx="3657600" cy="4075112"/>
          </a:xfrm>
        </p:spPr>
        <p:txBody>
          <a:bodyPr/>
          <a:lstStyle/>
          <a:p>
            <a:pPr>
              <a:defRPr/>
            </a:pPr>
            <a:r>
              <a:rPr lang="en-IN" dirty="0" smtClean="0"/>
              <a:t>When Indirect Channels Are Best</a:t>
            </a:r>
            <a:br>
              <a:rPr lang="en-IN" dirty="0" smtClean="0"/>
            </a:br>
            <a:endParaRPr lang="en-US" dirty="0"/>
          </a:p>
        </p:txBody>
      </p:sp>
      <p:sp>
        <p:nvSpPr>
          <p:cNvPr id="26627" name="Slide Number Placeholder 22"/>
          <p:cNvSpPr txBox="1">
            <a:spLocks/>
          </p:cNvSpPr>
          <p:nvPr/>
        </p:nvSpPr>
        <p:spPr bwMode="auto">
          <a:xfrm>
            <a:off x="204788" y="157163"/>
            <a:ext cx="503237" cy="301625"/>
          </a:xfrm>
          <a:prstGeom prst="rect">
            <a:avLst/>
          </a:prstGeom>
          <a:noFill/>
          <a:ln w="9525">
            <a:noFill/>
            <a:miter lim="800000"/>
            <a:headEnd/>
            <a:tailEnd/>
          </a:ln>
        </p:spPr>
        <p:txBody>
          <a:bodyPr anchor="b"/>
          <a:lstStyle/>
          <a:p>
            <a:pPr algn="ctr"/>
            <a:r>
              <a:rPr lang="en-US" sz="1200">
                <a:latin typeface="Century Gothic" pitchFamily="34" charset="0"/>
              </a:rPr>
              <a:t>10-</a:t>
            </a:r>
            <a:fld id="{ABC64FC6-239F-422C-9A9C-0803DE99249F}" type="slidenum">
              <a:rPr lang="en-US" sz="1200">
                <a:latin typeface="Century Gothic" pitchFamily="34" charset="0"/>
              </a:rPr>
              <a:pPr algn="ctr"/>
              <a:t>9</a:t>
            </a:fld>
            <a:endParaRPr lang="en-US" sz="1200">
              <a:latin typeface="Century Gothic" pitchFamily="34" charset="0"/>
            </a:endParaRPr>
          </a:p>
        </p:txBody>
      </p:sp>
    </p:spTree>
  </p:cSld>
  <p:clrMapOvr>
    <a:masterClrMapping/>
  </p:clrMapOvr>
  <p:transition>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3868</TotalTime>
  <Words>5559</Words>
  <Application>Microsoft Office PowerPoint</Application>
  <PresentationFormat>On-screen Show (4:3)</PresentationFormat>
  <Paragraphs>618</Paragraphs>
  <Slides>32</Slides>
  <Notes>32</Notes>
  <HiddenSlides>0</HiddenSlides>
  <MMClips>0</MMClips>
  <ScaleCrop>false</ScaleCrop>
  <HeadingPairs>
    <vt:vector size="6" baseType="variant">
      <vt:variant>
        <vt:lpstr>Fonts Used</vt:lpstr>
      </vt:variant>
      <vt:variant>
        <vt:i4>8</vt:i4>
      </vt:variant>
      <vt:variant>
        <vt:lpstr>Design Template</vt:lpstr>
      </vt:variant>
      <vt:variant>
        <vt:i4>4</vt:i4>
      </vt:variant>
      <vt:variant>
        <vt:lpstr>Slide Titles</vt:lpstr>
      </vt:variant>
      <vt:variant>
        <vt:i4>32</vt:i4>
      </vt:variant>
    </vt:vector>
  </HeadingPairs>
  <TitlesOfParts>
    <vt:vector size="44" baseType="lpstr">
      <vt:lpstr>Arial</vt:lpstr>
      <vt:lpstr>Century Gothic</vt:lpstr>
      <vt:lpstr>Wingdings 2</vt:lpstr>
      <vt:lpstr>Verdana</vt:lpstr>
      <vt:lpstr>Times</vt:lpstr>
      <vt:lpstr>ヒラギノ角ゴ ProN W3</vt:lpstr>
      <vt:lpstr>Times New Roman</vt:lpstr>
      <vt:lpstr>Wingdings</vt:lpstr>
      <vt:lpstr>Verve</vt:lpstr>
      <vt:lpstr>Verve</vt:lpstr>
      <vt:lpstr>Verve</vt:lpstr>
      <vt:lpstr>Verve</vt:lpstr>
      <vt:lpstr>Chapter 10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sherbert</cp:lastModifiedBy>
  <cp:revision>1117</cp:revision>
  <dcterms:created xsi:type="dcterms:W3CDTF">2010-05-28T04:39:50Z</dcterms:created>
  <dcterms:modified xsi:type="dcterms:W3CDTF">2014-01-08T22:29:00Z</dcterms:modified>
</cp:coreProperties>
</file>