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386" r:id="rId4"/>
    <p:sldId id="258" r:id="rId5"/>
    <p:sldId id="387" r:id="rId6"/>
    <p:sldId id="368" r:id="rId7"/>
    <p:sldId id="259" r:id="rId8"/>
    <p:sldId id="388" r:id="rId9"/>
    <p:sldId id="260" r:id="rId10"/>
    <p:sldId id="389" r:id="rId11"/>
    <p:sldId id="261" r:id="rId12"/>
    <p:sldId id="262" r:id="rId13"/>
    <p:sldId id="342" r:id="rId14"/>
    <p:sldId id="263" r:id="rId15"/>
    <p:sldId id="346" r:id="rId16"/>
    <p:sldId id="264" r:id="rId17"/>
    <p:sldId id="265" r:id="rId18"/>
    <p:sldId id="390" r:id="rId19"/>
    <p:sldId id="347" r:id="rId20"/>
    <p:sldId id="384" r:id="rId21"/>
    <p:sldId id="345" r:id="rId22"/>
    <p:sldId id="370" r:id="rId23"/>
    <p:sldId id="396" r:id="rId24"/>
    <p:sldId id="266" r:id="rId25"/>
    <p:sldId id="267" r:id="rId26"/>
    <p:sldId id="268" r:id="rId27"/>
    <p:sldId id="269" r:id="rId28"/>
    <p:sldId id="270" r:id="rId29"/>
    <p:sldId id="382" r:id="rId30"/>
    <p:sldId id="271" r:id="rId31"/>
    <p:sldId id="275" r:id="rId32"/>
    <p:sldId id="276" r:id="rId33"/>
    <p:sldId id="277" r:id="rId34"/>
    <p:sldId id="278" r:id="rId35"/>
    <p:sldId id="279" r:id="rId36"/>
    <p:sldId id="350" r:id="rId37"/>
    <p:sldId id="372" r:id="rId38"/>
    <p:sldId id="280" r:id="rId39"/>
    <p:sldId id="281" r:id="rId40"/>
    <p:sldId id="282" r:id="rId41"/>
    <p:sldId id="392" r:id="rId42"/>
    <p:sldId id="283" r:id="rId43"/>
    <p:sldId id="284" r:id="rId44"/>
    <p:sldId id="351" r:id="rId45"/>
    <p:sldId id="373" r:id="rId46"/>
    <p:sldId id="285" r:id="rId47"/>
    <p:sldId id="286" r:id="rId48"/>
    <p:sldId id="287" r:id="rId49"/>
    <p:sldId id="288" r:id="rId50"/>
    <p:sldId id="337" r:id="rId51"/>
    <p:sldId id="289" r:id="rId52"/>
    <p:sldId id="291" r:id="rId53"/>
    <p:sldId id="397" r:id="rId54"/>
    <p:sldId id="352" r:id="rId55"/>
    <p:sldId id="374" r:id="rId56"/>
    <p:sldId id="292" r:id="rId57"/>
    <p:sldId id="293" r:id="rId58"/>
    <p:sldId id="294" r:id="rId59"/>
    <p:sldId id="295" r:id="rId60"/>
    <p:sldId id="296" r:id="rId61"/>
    <p:sldId id="353" r:id="rId62"/>
    <p:sldId id="297" r:id="rId63"/>
    <p:sldId id="398" r:id="rId64"/>
    <p:sldId id="354" r:id="rId65"/>
    <p:sldId id="375" r:id="rId66"/>
    <p:sldId id="298" r:id="rId67"/>
    <p:sldId id="299" r:id="rId68"/>
    <p:sldId id="399" r:id="rId69"/>
    <p:sldId id="300" r:id="rId70"/>
    <p:sldId id="301" r:id="rId71"/>
    <p:sldId id="302" r:id="rId72"/>
    <p:sldId id="369" r:id="rId73"/>
    <p:sldId id="303" r:id="rId74"/>
    <p:sldId id="355" r:id="rId75"/>
    <p:sldId id="376" r:id="rId76"/>
    <p:sldId id="307" r:id="rId77"/>
    <p:sldId id="356" r:id="rId78"/>
    <p:sldId id="310" r:id="rId79"/>
    <p:sldId id="393" r:id="rId80"/>
    <p:sldId id="400" r:id="rId81"/>
    <p:sldId id="338" r:id="rId82"/>
    <p:sldId id="313" r:id="rId83"/>
    <p:sldId id="385" r:id="rId84"/>
    <p:sldId id="315" r:id="rId85"/>
    <p:sldId id="316" r:id="rId86"/>
    <p:sldId id="359" r:id="rId87"/>
    <p:sldId id="358" r:id="rId88"/>
    <p:sldId id="378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00"/>
    <a:srgbClr val="FF9900"/>
    <a:srgbClr val="336600"/>
    <a:srgbClr val="00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0404" autoAdjust="0"/>
  </p:normalViewPr>
  <p:slideViewPr>
    <p:cSldViewPr>
      <p:cViewPr varScale="1">
        <p:scale>
          <a:sx n="67" d="100"/>
          <a:sy n="67" d="100"/>
        </p:scale>
        <p:origin x="-582" y="-96"/>
      </p:cViewPr>
      <p:guideLst>
        <p:guide orient="horz" pos="1056"/>
        <p:guide pos="2880"/>
      </p:guideLst>
    </p:cSldViewPr>
  </p:slideViewPr>
  <p:outlineViewPr>
    <p:cViewPr>
      <p:scale>
        <a:sx n="33" d="100"/>
        <a:sy n="33" d="100"/>
      </p:scale>
      <p:origin x="48" y="59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fld id="{3A8DAAB5-9ABB-426D-9FB6-16C8C9C54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fld id="{930B2A0A-F236-494C-80D4-08046F71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0CC606-7E52-40BD-BDE1-8A4996FAD18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E5CB6-4A7C-48FC-B726-C5ABCD56F2CE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6A57B-4299-4A62-BB2E-FF25EBF15988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30E339-43C7-4B7A-949D-EAD837870420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02AD0-4B2B-4E58-87C6-2FA6E5A50869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384C1-997F-4F86-9F00-3D9E0FB74A0C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BE7FB4-AFD4-487F-8BE6-31B204E7CEE6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395D5E-E293-46BF-85AB-E7DDB60C7201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FA7CFD-78F1-4F1C-BE84-DFCD3B6D8DC8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328D2-3885-4CB3-9E2B-8D9ED9D58A87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322CC7-7798-4767-82C3-FEF83AD39272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896F6-67E1-43B4-BC89-0D2F4819B164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FD9CD-3DED-4234-8888-0036C1BCCE02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43AB1-ECBA-4B28-A2E3-C68C2EFCF7DD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593FA-658F-485C-B549-9B0E6DEE5A84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62037-0299-49CC-9299-2D36000C530C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A3CE0-FD68-4EC1-8BDF-92AC8BD5C4BC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F5967-5116-4A3E-A659-3FF514425526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A0AC5-415F-451B-8B27-E4072BD990DF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5E01F-AD9E-4E74-8FD3-22692E932C87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507469-F73D-4380-8B20-2CF7FA2C7112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77970-F63B-43B5-AD6C-D5391978664A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829C87-36D9-4A19-A092-DBA9C20CC5BB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1DD598-C06E-4AE5-9AF6-69D866B4EC3A}" type="slidenum">
              <a:rPr lang="en-US" smtClean="0"/>
              <a:pPr>
                <a:defRPr/>
              </a:pPr>
              <a:t>40</a:t>
            </a:fld>
            <a:endParaRPr lang="en-US" dirty="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AA742-4DBB-4067-9EFA-509102118E7E}" type="slidenum">
              <a:rPr lang="en-US" smtClean="0"/>
              <a:pPr>
                <a:defRPr/>
              </a:pPr>
              <a:t>41</a:t>
            </a:fld>
            <a:endParaRPr lang="en-US" dirty="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0DC51-F660-4241-A9AC-486643ED17DB}" type="slidenum">
              <a:rPr lang="en-US" smtClean="0"/>
              <a:pPr>
                <a:defRPr/>
              </a:pPr>
              <a:t>42</a:t>
            </a:fld>
            <a:endParaRPr lang="en-US" dirty="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31659-920B-4E83-8021-D35F2A912961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39B5AB-BC6C-4B34-89B6-AB8C5EF54B42}" type="slidenum">
              <a:rPr lang="en-US" smtClean="0"/>
              <a:pPr>
                <a:defRPr/>
              </a:pPr>
              <a:t>46</a:t>
            </a:fld>
            <a:endParaRPr lang="en-US" dirty="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7A5E2-AB00-4FB0-8E10-012C2FE30149}" type="slidenum">
              <a:rPr lang="en-US" smtClean="0"/>
              <a:pPr>
                <a:defRPr/>
              </a:pPr>
              <a:t>47</a:t>
            </a:fld>
            <a:endParaRPr lang="en-US" dirty="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3536D-A478-4A55-8ED3-87DD305F37D6}" type="slidenum">
              <a:rPr lang="en-US" smtClean="0"/>
              <a:pPr>
                <a:defRPr/>
              </a:pPr>
              <a:t>48</a:t>
            </a:fld>
            <a:endParaRPr lang="en-US" dirty="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09936-A6D1-4A53-BA0B-790CF5AD0EA6}" type="slidenum">
              <a:rPr lang="en-US" smtClean="0"/>
              <a:pPr>
                <a:defRPr/>
              </a:pPr>
              <a:t>49</a:t>
            </a:fld>
            <a:endParaRPr lang="en-US" dirty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42E9AB-CE6A-4E99-A2C0-5931BA8CE509}" type="slidenum">
              <a:rPr lang="en-US" smtClean="0"/>
              <a:pPr>
                <a:defRPr/>
              </a:pPr>
              <a:t>50</a:t>
            </a:fld>
            <a:endParaRPr lang="en-US" dirty="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CDD961-F6E0-42F4-949E-229DA3C694A7}" type="slidenum">
              <a:rPr lang="en-US" smtClean="0"/>
              <a:pPr>
                <a:defRPr/>
              </a:pPr>
              <a:t>51</a:t>
            </a:fld>
            <a:endParaRPr lang="en-US" dirty="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7C110-9A6E-42AF-BEBA-0766372948FD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9C7DC-6E91-41B8-996B-9DB622C6271B}" type="slidenum">
              <a:rPr lang="en-US" smtClean="0"/>
              <a:pPr>
                <a:defRPr/>
              </a:pPr>
              <a:t>52</a:t>
            </a:fld>
            <a:endParaRPr lang="en-US" dirty="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8851DB-DC4A-4D2B-A4FB-0EE859A7CADA}" type="slidenum">
              <a:rPr lang="en-US" smtClean="0"/>
              <a:pPr>
                <a:defRPr/>
              </a:pPr>
              <a:t>56</a:t>
            </a:fld>
            <a:endParaRPr lang="en-US" dirty="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E1277-9C17-4A9D-AE7F-96F2E05D2E64}" type="slidenum">
              <a:rPr lang="en-US" smtClean="0"/>
              <a:pPr>
                <a:defRPr/>
              </a:pPr>
              <a:t>57</a:t>
            </a:fld>
            <a:endParaRPr lang="en-US" dirty="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C74557-0256-422D-B12A-EF5D3EFCFD26}" type="slidenum">
              <a:rPr lang="en-US" smtClean="0"/>
              <a:pPr>
                <a:defRPr/>
              </a:pPr>
              <a:t>58</a:t>
            </a:fld>
            <a:endParaRPr lang="en-US" dirty="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9156-0530-4578-8416-5FD3F547EDBE}" type="slidenum">
              <a:rPr lang="en-US" smtClean="0"/>
              <a:pPr>
                <a:defRPr/>
              </a:pPr>
              <a:t>59</a:t>
            </a:fld>
            <a:endParaRPr lang="en-US" dirty="0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1A81A-E4FD-4621-B21B-B35930B2931F}" type="slidenum">
              <a:rPr lang="en-US" smtClean="0"/>
              <a:pPr>
                <a:defRPr/>
              </a:pPr>
              <a:t>60</a:t>
            </a:fld>
            <a:endParaRPr lang="en-US" dirty="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E2E1F-8DCF-46FE-9DBA-809C26AFDBB1}" type="slidenum">
              <a:rPr lang="en-US" smtClean="0"/>
              <a:pPr>
                <a:defRPr/>
              </a:pPr>
              <a:t>62</a:t>
            </a:fld>
            <a:endParaRPr lang="en-US" dirty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81F425-556E-445E-B41F-630AE5D17947}" type="slidenum">
              <a:rPr lang="en-US" smtClean="0"/>
              <a:pPr>
                <a:defRPr/>
              </a:pPr>
              <a:t>66</a:t>
            </a:fld>
            <a:endParaRPr lang="en-US" dirty="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5BC64-88CF-4FC2-855F-7DC1422BC22C}" type="slidenum">
              <a:rPr lang="en-US" smtClean="0"/>
              <a:pPr>
                <a:defRPr/>
              </a:pPr>
              <a:t>67</a:t>
            </a:fld>
            <a:endParaRPr lang="en-US" dirty="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9ABD1-5036-4235-98C6-6BC5B3643F98}" type="slidenum">
              <a:rPr lang="en-US" smtClean="0"/>
              <a:pPr>
                <a:defRPr/>
              </a:pPr>
              <a:t>69</a:t>
            </a:fld>
            <a:endParaRPr lang="en-US" dirty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4945C-E62F-4FD1-91B0-122078E8F85B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BFF8FD-47F1-44C9-8E30-37E03EC533D3}" type="slidenum">
              <a:rPr lang="en-US" smtClean="0"/>
              <a:pPr>
                <a:defRPr/>
              </a:pPr>
              <a:t>70</a:t>
            </a:fld>
            <a:endParaRPr lang="en-US" dirty="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F5BDC7-8F4F-43A8-9B80-3AAD556A24BD}" type="slidenum">
              <a:rPr lang="en-US" smtClean="0"/>
              <a:pPr>
                <a:defRPr/>
              </a:pPr>
              <a:t>71</a:t>
            </a:fld>
            <a:endParaRPr lang="en-US" dirty="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F5C81-FF78-4000-BE3A-A93E6487F136}" type="slidenum">
              <a:rPr lang="en-US" smtClean="0"/>
              <a:pPr>
                <a:defRPr/>
              </a:pPr>
              <a:t>73</a:t>
            </a:fld>
            <a:endParaRPr lang="en-US" dirty="0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97691-EB88-4281-9E7A-1F361C59575A}" type="slidenum">
              <a:rPr lang="en-US" smtClean="0"/>
              <a:pPr>
                <a:defRPr/>
              </a:pPr>
              <a:t>76</a:t>
            </a:fld>
            <a:endParaRPr lang="en-US" dirty="0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78445-CE3B-46AA-A637-C1DDF118F337}" type="slidenum">
              <a:rPr lang="en-US" smtClean="0"/>
              <a:pPr>
                <a:defRPr/>
              </a:pPr>
              <a:t>78</a:t>
            </a:fld>
            <a:endParaRPr lang="en-US" dirty="0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A166D-6516-41A7-9A7F-BD93A13DF34B}" type="slidenum">
              <a:rPr lang="en-US" smtClean="0"/>
              <a:pPr>
                <a:defRPr/>
              </a:pPr>
              <a:t>79</a:t>
            </a:fld>
            <a:endParaRPr lang="en-US" dirty="0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D999A-A58D-4398-8552-5C39FB22BE1C}" type="slidenum">
              <a:rPr lang="en-US" smtClean="0"/>
              <a:pPr>
                <a:defRPr/>
              </a:pPr>
              <a:t>81</a:t>
            </a:fld>
            <a:endParaRPr lang="en-US" dirty="0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ABA25-AD1E-4FEA-AAB9-A2084F741E54}" type="slidenum">
              <a:rPr lang="en-US" smtClean="0"/>
              <a:pPr>
                <a:defRPr/>
              </a:pPr>
              <a:t>82</a:t>
            </a:fld>
            <a:endParaRPr lang="en-US" dirty="0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23856-EEF3-4529-A1B1-E0D1F5C3DFCC}" type="slidenum">
              <a:rPr lang="en-US" smtClean="0"/>
              <a:pPr>
                <a:defRPr/>
              </a:pPr>
              <a:t>84</a:t>
            </a:fld>
            <a:endParaRPr lang="en-US" dirty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83CBE-7894-4366-8A0B-4C5CE54B1AE8}" type="slidenum">
              <a:rPr lang="en-US" smtClean="0"/>
              <a:pPr>
                <a:defRPr/>
              </a:pPr>
              <a:t>85</a:t>
            </a:fld>
            <a:endParaRPr lang="en-US" dirty="0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5F333-96B6-4EC0-B3A5-523DE43FE62E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50AA6-DFE8-47E2-998A-E5C565B23A8D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C7A208-847A-4E27-ABC1-8F5FE109347A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550FF-FB25-4E18-9FC0-1E270081752E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 descr="DavisJones_TitleMaster.jpg                                     00CDF00AMacintosh HD                   BC2D11C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6"/>
          <p:cNvSpPr txBox="1">
            <a:spLocks noChangeArrowheads="1"/>
          </p:cNvSpPr>
          <p:nvPr/>
        </p:nvSpPr>
        <p:spPr bwMode="white">
          <a:xfrm>
            <a:off x="2286000" y="6588125"/>
            <a:ext cx="4705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Copyright © 2011 Delmar, Cengage Learning. ALL RIGHTS RESERVED.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81000" y="3581400"/>
            <a:ext cx="8458200" cy="533400"/>
          </a:xfrm>
        </p:spPr>
        <p:txBody>
          <a:bodyPr anchorCtr="0"/>
          <a:lstStyle>
            <a:lvl1pPr>
              <a:defRPr sz="3200">
                <a:solidFill>
                  <a:srgbClr val="5C9F4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81000" y="4191000"/>
            <a:ext cx="8458200" cy="1371600"/>
          </a:xfrm>
        </p:spPr>
        <p:txBody>
          <a:bodyPr lIns="0" tIns="0" rIns="0" bIns="0"/>
          <a:lstStyle>
            <a:lvl1pPr marL="0" indent="0" algn="ctr">
              <a:buFontTx/>
              <a:buNone/>
              <a:defRPr sz="3600">
                <a:solidFill>
                  <a:srgbClr val="AD86A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9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DavisJones_SlideMaster.jpg                                     00CDF00AMacintosh HD                   BC2D11C2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5334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black">
          <a:xfrm>
            <a:off x="2286000" y="6588125"/>
            <a:ext cx="4705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Copyright © 2011 Delmar, Cengage Learning.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 New Roman" pitchFamily="1" charset="0"/>
          <a:cs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 New Roman" pitchFamily="1" charset="0"/>
          <a:cs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 New Roman" pitchFamily="1" charset="0"/>
          <a:cs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 New Roman" pitchFamily="1" charset="0"/>
          <a:cs typeface="Times New Roman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923F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osymedical.com/Digestive/samples/animations/Digestion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rgosymedical.com/Digestive/samples/animations/Dual%20Roles%20of%20the%20Pancrea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osymedical.com/Digestive/samples/animations/GERD/index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CHAPTER 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Pharynx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Nasopharynx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Behind nasal cavity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Laryngopharynx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Lower portion – opens into esophagus and larynx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Esophagus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Receives food from pharynx and propels it to stomach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Cardiac sphincter (lower esophageal sphincter) controls passage of food from esophagus into the stomach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Relaxes = food enters stomach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Contracts = stomach contents prevented from reentering the esophagus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Stomach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Fundus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Upper rounded portion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Body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Central part</a:t>
            </a:r>
          </a:p>
          <a:p>
            <a:pPr lvl="2"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Stomach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Pylorus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Lower tubular part (also called the gastric antrum)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Pyloric sphincter regulates passage of food from stomach into the duodenum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Folds in mucous membranes of stomach = rugae</a:t>
            </a:r>
          </a:p>
          <a:p>
            <a:pPr lvl="2"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Stomach 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Gastric juices break down food in stomach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Muscular action of stomach causes churning of food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Mixes food with the secretions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Chyme = liquid-like mixture of partially digested food and digestive secretions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pic>
        <p:nvPicPr>
          <p:cNvPr id="17411" name="Picture 4" descr="39209-12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1581150"/>
            <a:ext cx="6556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Small intestine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Approximately 20 feet long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Also known as the small bowel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Divided into three parts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Duodenum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Jejunum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Ileum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Large intestine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Cecum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Appendix hangs from lower portion of cecum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Ascending colon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Hepatic flexure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Transverse colon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Splenic flexure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Large intestine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Descending colon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Sigmoid colon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Rectum 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Anus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pic>
        <p:nvPicPr>
          <p:cNvPr id="21507" name="Picture 4" descr="39209-12-03P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463" y="1435100"/>
            <a:ext cx="580548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Known as gastrointestinal tract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Also known as digestive tract or alimentary canal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Approximately 30 feet long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Begins with mouth (oral cavity), ends with anus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pic>
        <p:nvPicPr>
          <p:cNvPr id="22531" name="Picture 4" descr="39209-12-03P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689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True or False: Basically, this 30-foot digestive system from mouth to anus breaks down food into what the body can use and gets rid of what it cannot.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True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Food must be broken down to a cellular level.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Accessory Organs of Digestion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Liver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Located immediately under diaphragm, slightly to the right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Only one digestive function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Production of bile for emulsification of fats in small intestine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Additional functions of liver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Excretion of bile pigments into bile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Synthesis of vitamin K-dependent plasma proteins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Amino acid metabolism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Accessory Organs of Digestion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Liver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Additional functions of liver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Carbohydrate metabolism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Fat metabolism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Phagocytosis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Detoxification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Storage of vital nutrients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Accessory Organs of Digestion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Gallbladder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Pear-shaped sac, located under surface of liver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Main function: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To store and concentrate bile produced by the liver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Releases bile in response to presence of fatty content of food present in duodenum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Emulsifies fats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Accessory Organs of Digestion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Pancreas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Located in upper left quadrant of abdomen, behind stomach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Functions as exocrine gland to manufacture digestive juices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Trypsin – breaks down proteins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Pancreatic lipase – breaks down fats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Pancreatic amylase – breaks down carbohydrates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Sodium bicarbonate – neutralizes acidic stomach contents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Accessory Organs of Digestion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Pancreas 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Functions as endocrine gland to manufacture insulin and glucagon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Insulin – hormone that makes it possible for glucose to pass from blood through cell membranes to be used for energy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Insulin also promotes conversion of excess glucose into glycogen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Glucagon – hormone that stimulates the liver to convert glycogen into glucose in time of need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Animation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24075" y="4937125"/>
            <a:ext cx="483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  <a:hlinkClick r:id="rId2"/>
              </a:rPr>
              <a:t>Click Here to Play Pancreas Animation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30728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4089400" cy="307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Functions 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Prepare foods for absorption into the bloodstream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Prepare foods for use by the body cells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Responsible for elimination of solid wastes from the body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Accessory Organs of Digestion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Teeth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Primary responsibility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Chewing (mastication)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Food is ground by teeth and softened by saliva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Primary teeth = deciduous teeth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Set of 20 teeth – appears around age 6 months 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Secondary teeth = permanent teeth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Begin to appear around age 6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Achlorhydria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Abnormal condition characterized by the absence of hydrochloric acid in the gastric juice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Anorexia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Lack or loss of appetite, resulting in the inability to eat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Aphagia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Condition characterized by the loss of the ability to swallow as a result of organic or psychologic causes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Ascites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Abnormal accumulation of fluid within the peritoneal cavity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Fluid contains large amounts of protein and electrolytes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Borborygmus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 audible abdominal sound produced by hyperactive intestinal peristalsis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Borborygmi are rumbling, gurgling, and tinkling noises heard when listening with a stethoscope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Constipation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Difficulty in passing stools, or an incomplete or infrequent passage of hard stools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Diarrhea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Frequent passage of loose, watery stools</a:t>
            </a:r>
          </a:p>
          <a:p>
            <a:pPr lvl="1"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Dyspepsia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Vague feeling of epigastric discomfort after eating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Involves an uncomfortable feeling of fullness, heartburn, bloating, and nausea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Dysphagia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Difficulty in swallowing, commonly associated with obstructive or motor disorders of the esophagus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This symptom may be relieved with Tums or Prilosec OTC.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aphagia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dyspepsia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dysphagia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borborygmus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b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Otherwise known as heartburn.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Emaciation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Excessive leanness caused by disease or lack of nutrition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Emesis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Material expelled from the stomach during vomiting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Vomitus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Eructation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Act of bringing up air from the stomach with a characteristic sound through the mouth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Belching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Flatus; flatulence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Air or gas in the intestine that is passed through the rectum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Oral cavity (buccal cavity)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Lips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Cheeks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Hard palate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Rugae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Soft palate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84" charset="0"/>
                <a:cs typeface="Times New Roman" pitchFamily="84" charset="0"/>
              </a:rPr>
              <a:t>Gastroesophageal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 reflux</a:t>
            </a:r>
          </a:p>
          <a:p>
            <a:pPr lvl="1"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Backflow of contents of stomach into esophagus</a:t>
            </a:r>
          </a:p>
          <a:p>
            <a:pPr lvl="1"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Often result of incompetence of the lower esophageal sphincter</a:t>
            </a:r>
          </a:p>
          <a:p>
            <a:pPr lvl="1"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  <a:hlinkClick r:id="rId3"/>
              </a:rPr>
              <a:t>Video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Icterus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 yellowish discoloration of the skin, mucous membranes, and sclera of the eyes, caused by greater than normal amounts of bilirubin in the blood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Also called jaundice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Melena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 abnormal, black, tarry stool containing digested blood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Nausea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Unpleasant sensation often leading to the urge to vomit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Pruritus ani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 common chronic condition of itching of the skin around the anus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Common Signs and Symptoms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Steatorrhea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Greater than normal amounts of fat in the feces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Characterized by frothy, foul-smelling fecal matter that floats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Vomit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To expel the contents of the stomach through the esophagus and out of the mouth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True or False: Nausea can lead to eructation and vomiting, which produces icterus.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False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Vomitus, or more commonly emesis, is the result of vomiting.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PATHOLOGICAL CONDITIONS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Achalasia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(ak-al-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LAY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-zee-ah)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Decreased mobility of the lower two-thirds of the esophagus along with constriction of the lower esophageal sphincter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Anal Fistula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AY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-nal   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FISS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-too-lah)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Abnormal passageway in the skin surface near the anus, usually connecting with the rectum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May occur as the result of a draining abscess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Aphthous Stomatitis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dirty="0" smtClean="0">
                <a:latin typeface="Times New Roman" pitchFamily="84" charset="0"/>
                <a:cs typeface="Times New Roman" pitchFamily="84" charset="0"/>
              </a:rPr>
              <a:t>AFF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-thus   </a:t>
            </a:r>
            <a:r>
              <a:rPr lang="en-US" dirty="0" err="1" smtClean="0">
                <a:latin typeface="Times New Roman" pitchFamily="84" charset="0"/>
                <a:cs typeface="Times New Roman" pitchFamily="84" charset="0"/>
              </a:rPr>
              <a:t>stoh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-</a:t>
            </a:r>
            <a:r>
              <a:rPr lang="en-US" dirty="0" err="1" smtClean="0">
                <a:latin typeface="Times New Roman" pitchFamily="84" charset="0"/>
                <a:cs typeface="Times New Roman" pitchFamily="84" charset="0"/>
              </a:rPr>
              <a:t>mah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-</a:t>
            </a:r>
            <a:r>
              <a:rPr lang="en-US" b="1" dirty="0" smtClean="0">
                <a:latin typeface="Times New Roman" pitchFamily="84" charset="0"/>
                <a:cs typeface="Times New Roman" pitchFamily="84" charset="0"/>
              </a:rPr>
              <a:t>TYE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-</a:t>
            </a:r>
            <a:r>
              <a:rPr lang="en-US" dirty="0" err="1" smtClean="0">
                <a:latin typeface="Times New Roman" pitchFamily="84" charset="0"/>
                <a:cs typeface="Times New Roman" pitchFamily="84" charset="0"/>
              </a:rPr>
              <a:t>tis</a:t>
            </a:r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)</a:t>
            </a:r>
          </a:p>
          <a:p>
            <a:pPr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Small, inflammatory, noninfectious, ulcerated lesions occurring in the lips, tongue, and inside the cheeks of the mouth</a:t>
            </a:r>
          </a:p>
          <a:p>
            <a:pPr lvl="1" eaLnBrk="1" hangingPunct="1"/>
            <a:r>
              <a:rPr lang="en-US" dirty="0" smtClean="0">
                <a:latin typeface="Times New Roman" pitchFamily="84" charset="0"/>
                <a:cs typeface="Times New Roman" pitchFamily="84" charset="0"/>
              </a:rPr>
              <a:t>Also called </a:t>
            </a:r>
            <a:r>
              <a:rPr lang="en-US" b="1" dirty="0" smtClean="0">
                <a:latin typeface="Times New Roman" pitchFamily="84" charset="0"/>
                <a:cs typeface="Times New Roman" pitchFamily="84" charset="0"/>
              </a:rPr>
              <a:t>canker sores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Oral cavity (buccal cavity)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Uvula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Tongue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Principle organ of the sense of taste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Also assists in process of chewing (mastication) and swallowing (deglutition)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Appendicitis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(ap-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pen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-dih-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SIGH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-tis)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Inflammation of the vermiform appendix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Usually an acute condition that can lead to rupture (perforation) with resultant inflammation of the peritoneum (peritonitis)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Celiac Disease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SEE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-lee-ak  dih-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ZEEZ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Nutrient malabsorption due to damaged small bowel mucosa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Gluten-sensitive disease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Cirrhosis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(sih-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ROH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-sis)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Disease of the liver that is chronic and degenerative, causing injury to the hepatocytes (liver’s functional cells)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Fat infiltrates lobules of the liver, causing tissue covering the lobes to become fibrous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Functions of liver eventually deteriorate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ver_Cirrhosi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81000"/>
            <a:ext cx="6214419" cy="6477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If appendicitis is not caught in time, the appendix ruptures and spills its contents into the abdominal cavity. This causes inflammation of its lining, which is called the _____________.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peritoneum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pleura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meninges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perineum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a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Peritonitis is inflammation of the peritoneum.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Colorectal Cancer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koh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-loh-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REK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-tal   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KAN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-sir)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Presence of a malignant neoplasm in the large intestine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Constipation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kon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-stih-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PAY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-shun)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 state in which the individual’s pattern of bowel elimination is characterized by a decrease in the frequency of bowel movements and the passage of hard, dry stools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Individual experiences difficult defecation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Crohn’s Disease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KROHNZ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   dih-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ZEEZ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tract inflammation of a chronic nature causing fever, cramping, diarrhea, weight loss, and anorexia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Dental Caries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DEN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-tal   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KAIR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-eez)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Tooth decay caused by acid-forming microorganisms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pic>
        <p:nvPicPr>
          <p:cNvPr id="8195" name="Picture 4" descr="39209-1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13" y="1528763"/>
            <a:ext cx="5640387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Diverticular Disease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dye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-ver-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TIK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-yoo-lar   dih-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ZEEZ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Expression used to characterize both diverticulosis and diverticulitis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Diverticulosis = non-inflamed outpouchings or herniations of the muscular layer of the intestines, typically the sigmoid colon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Diverticulitis = inflammation of these outpouchings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Diverticular Disease</a:t>
            </a:r>
          </a:p>
        </p:txBody>
      </p:sp>
      <p:pic>
        <p:nvPicPr>
          <p:cNvPr id="69635" name="Picture 4" descr="39209-12-08"/>
          <p:cNvPicPr>
            <a:picLocks noChangeAspect="1" noChangeArrowheads="1"/>
          </p:cNvPicPr>
          <p:nvPr/>
        </p:nvPicPr>
        <p:blipFill>
          <a:blip r:embed="rId2" cstate="print"/>
          <a:srcRect t="12442"/>
          <a:stretch>
            <a:fillRect/>
          </a:stretch>
        </p:blipFill>
        <p:spPr bwMode="auto">
          <a:xfrm>
            <a:off x="3344863" y="1447800"/>
            <a:ext cx="24463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Dysentery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DISS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-en-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ter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-ee)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 term used to describe painful intestinal inflammation typically caused by ingesting water or food containing bacteria, protozoa, parasites, or chemical irritants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Person has frequent stools that often contain blood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ysente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006" y="1295399"/>
            <a:ext cx="7572994" cy="4983935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True or False: Diverticular disease is a collective way of saying a person has diverticulosis with episodes of diverticulitis.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True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Diverticulosis must exist in order to have diverticulitis.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Esophageal Varices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(eh-soff-ah-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JEE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-al   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VAIR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-ih-seez)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Swollen, twisted (tortuous) veins located in the distal end of the esophagus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Gallstones (Cholelithiasis)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koh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-lee-lih-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THIGH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-ah-sis)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Pigmented or hardened cholesterol stones formed as a result of bile crystallization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llst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1143000"/>
            <a:ext cx="6477000" cy="51816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Hemorrhoids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HEM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-oh-roydz)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Hemorrhoid is an unnaturally distended or swollen vein (varicosity) in distal rectum or anus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Salivary glands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Three pairs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Parotids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Submandibulars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Sublinguals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Secrete saliva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Mostly water, but contains mucus and digestive enzymes that aid in digestive process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Hepatitis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hep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-ah-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TYE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-tis)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Acute or chronic inflammation of the liver due to a viral or bacterial infection, drugs, alcohol, toxins, or parasites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Hernia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HER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-nee-ah)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Irregular protrusion of tissue, organ, or a portion of an organ through an abnormal break in the surrounding cavity’s muscular wall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Hernia</a:t>
            </a:r>
          </a:p>
        </p:txBody>
      </p:sp>
      <p:pic>
        <p:nvPicPr>
          <p:cNvPr id="78851" name="Picture 4" descr="39209-12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84400"/>
            <a:ext cx="3505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Herpetic Stomatitis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(her-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PEH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-tik   stoh-mah-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TYE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-tis)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Inflammatory infectious lesions in or on the oral cavity occurring as a primary or a secondary viral infection caused by herpes simplex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In the picture of a hernia (Figure 12-9), what muscle is the stomach protruding through?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abdominal muscle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diaphragm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intercostal muscle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the stomach's own muscle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b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The cardiac sphincter is enlarged, which causes part of the stomach to protrude through the opening.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Intussusception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in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-tuh-suh-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SEP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-shun)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Telescoping of a portion of proximal intestine into distal intestine usually in the ileocecal region, causing an obstruction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Typically occurs in infants and young children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Intussusception</a:t>
            </a:r>
          </a:p>
        </p:txBody>
      </p:sp>
      <p:pic>
        <p:nvPicPr>
          <p:cNvPr id="87043" name="Picture 4" descr="39209-12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790700"/>
            <a:ext cx="2717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84" charset="0"/>
                <a:cs typeface="Times New Roman" pitchFamily="84" charset="0"/>
              </a:rPr>
              <a:t>Peptic Ulcers (Gastric, Duodenal, Perforated)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PEP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-tik   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ULL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-sirz)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GAS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-tric, doo-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OD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-en-al, 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PER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-foh-ray-ted)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Break in the continuity of the mucous membrane lining of the gastrointestinal tract as a result of hyperacidity or the bacterium 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Helicobacter pylori (H. pylori)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Peptic Ulcers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Symptoms of an ulcer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Gnawing epigastric pain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Heartburn or indigestion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Nausea and vomiting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Bloated feeling after eating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Salivary glands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enzymes contained in saliva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Amylase – aids in digestion of carbohydrates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Lipase – aids in digestion of fats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lc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7737187" cy="5817113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Polyps, Colorectal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PALL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-ips,  koh-loh-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REK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-tal)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Small growths projecting from the mucous membrane of the colon or rectum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May be sessile (attached by a base) or pedunculated (attached by a stalk)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May vary in size and may be benign or pre-cancerous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Thrush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THRUSH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Fungal infection in the mouth and throat producing sore, creamy white, slightly raised curdlike patches on the tongue and other oral mucosal surfaces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Caused by 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Candida albicans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Thrush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0"/>
            <a:ext cx="79248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   (Image courtesy of Dr. Joseph Konzelman, School of Dentistry, Medical College of Georgia)</a:t>
            </a:r>
          </a:p>
        </p:txBody>
      </p:sp>
      <p:pic>
        <p:nvPicPr>
          <p:cNvPr id="99332" name="Picture 4" descr="39209-12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288" y="1676400"/>
            <a:ext cx="331311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Ulcerative Colitis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 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ULL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-sir-ah-tiv   koh-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LYE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-tis)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Chronic inflammatory condition resulting in a break in the continuity of the mucous membrane lining of the colon in the form of ulcers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Characterized by large, watery, diarrheal stools containing mucus, pus, or blood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Volvulus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Pronounced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(</a:t>
            </a:r>
            <a:r>
              <a:rPr lang="en-US" b="1" smtClean="0">
                <a:latin typeface="Times New Roman" pitchFamily="84" charset="0"/>
                <a:cs typeface="Times New Roman" pitchFamily="84" charset="0"/>
              </a:rPr>
              <a:t>VOL</a:t>
            </a:r>
            <a:r>
              <a:rPr lang="en-US" smtClean="0">
                <a:latin typeface="Times New Roman" pitchFamily="84" charset="0"/>
                <a:cs typeface="Times New Roman" pitchFamily="84" charset="0"/>
              </a:rPr>
              <a:t>-vyoo-lus)</a:t>
            </a:r>
          </a:p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Defined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Rotation of loops of bowel causing a twisting on itself that results in an intestinal obstruction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Volvulus</a:t>
            </a:r>
          </a:p>
        </p:txBody>
      </p:sp>
      <p:pic>
        <p:nvPicPr>
          <p:cNvPr id="102403" name="Picture 4" descr="39209-1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050" y="2654300"/>
            <a:ext cx="27559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Question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Peptic ulcers and ulcerative colitis are a break in what lining?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muscular lining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serosal membrane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mucous membrane</a:t>
            </a:r>
          </a:p>
          <a:p>
            <a:pPr marL="914400" lvl="1" indent="-457200" eaLnBrk="1" hangingPunct="1">
              <a:buFont typeface="Times" pitchFamily="18" charset="0"/>
              <a:buAutoNum type="alphaLcPeriod"/>
            </a:pPr>
            <a:r>
              <a:rPr lang="en-US" smtClean="0">
                <a:latin typeface="Times New Roman" pitchFamily="84" charset="0"/>
                <a:cs typeface="Times New Roman" pitchFamily="84" charset="0"/>
              </a:rPr>
              <a:t>epithelial membrane</a:t>
            </a:r>
          </a:p>
          <a:p>
            <a:pPr eaLnBrk="1" hangingPunct="1"/>
            <a:endParaRPr lang="en-US" smtClean="0">
              <a:latin typeface="Times New Roman" pitchFamily="84" charset="0"/>
              <a:cs typeface="Times New Roman" pitchFamily="8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Answer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Times New Roman" pitchFamily="84" charset="0"/>
                <a:cs typeface="Times New Roman" pitchFamily="84" charset="0"/>
              </a:rPr>
              <a:t>c</a:t>
            </a:r>
            <a:r>
              <a:rPr lang="en-US" i="1" smtClean="0">
                <a:latin typeface="Times New Roman" pitchFamily="84" charset="0"/>
                <a:cs typeface="Times New Roman" pitchFamily="84" charset="0"/>
              </a:rPr>
              <a:t>. The mucous coating is needed to protect underlying structures in a highly acidic environment.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Digestive System Structures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Pharynx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Known as the throat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Serves as passageway for both respiratory and digestive systems</a:t>
            </a:r>
          </a:p>
          <a:p>
            <a:pPr lvl="1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Oropharynx</a:t>
            </a:r>
          </a:p>
          <a:p>
            <a:pPr lvl="2" eaLnBrk="1" hangingPunct="1"/>
            <a:r>
              <a:rPr lang="en-US" smtClean="0">
                <a:latin typeface="Times New Roman" pitchFamily="84" charset="0"/>
                <a:cs typeface="Times New Roman" pitchFamily="84" charset="0"/>
              </a:rPr>
              <a:t>Section leading away from oral cavity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DavisJonesPPT Template_REV</Template>
  <TotalTime>2853</TotalTime>
  <Words>2152</Words>
  <Application>Microsoft Office PowerPoint</Application>
  <PresentationFormat>On-screen Show (4:3)</PresentationFormat>
  <Paragraphs>465</Paragraphs>
  <Slides>88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Blank Presentation</vt:lpstr>
      <vt:lpstr>CHAPTER 12</vt:lpstr>
      <vt:lpstr>Digestive System Overview</vt:lpstr>
      <vt:lpstr>Digestive System Overview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Digestive System Structures</vt:lpstr>
      <vt:lpstr>Question</vt:lpstr>
      <vt:lpstr>Answer</vt:lpstr>
      <vt:lpstr>Slide 23</vt:lpstr>
      <vt:lpstr>Accessory Organs of Digestion</vt:lpstr>
      <vt:lpstr>Accessory Organs of Digestion</vt:lpstr>
      <vt:lpstr>Accessory Organs of Digestion</vt:lpstr>
      <vt:lpstr>Accessory Organs of Digestion</vt:lpstr>
      <vt:lpstr>Accessory Organs of Digestion</vt:lpstr>
      <vt:lpstr>Animation</vt:lpstr>
      <vt:lpstr>Accessory Organs of Digestion</vt:lpstr>
      <vt:lpstr>Common Signs and Symptoms</vt:lpstr>
      <vt:lpstr>Common Signs and Symptoms</vt:lpstr>
      <vt:lpstr>Common Signs and Symptoms</vt:lpstr>
      <vt:lpstr>Common Signs and Symptoms</vt:lpstr>
      <vt:lpstr>Common Signs and Symptoms</vt:lpstr>
      <vt:lpstr>Question</vt:lpstr>
      <vt:lpstr>Answer</vt:lpstr>
      <vt:lpstr>Common Signs and Symptoms</vt:lpstr>
      <vt:lpstr>Common Signs and Symptoms</vt:lpstr>
      <vt:lpstr>Common Signs and Symptoms</vt:lpstr>
      <vt:lpstr>Common Signs and Symptoms</vt:lpstr>
      <vt:lpstr>Common Signs and Symptoms</vt:lpstr>
      <vt:lpstr>Common Signs and Symptoms</vt:lpstr>
      <vt:lpstr>Question</vt:lpstr>
      <vt:lpstr>Answer</vt:lpstr>
      <vt:lpstr>PATHOLOGICAL CONDITIONS</vt:lpstr>
      <vt:lpstr>Achalasia</vt:lpstr>
      <vt:lpstr>Anal Fistula</vt:lpstr>
      <vt:lpstr>Aphthous Stomatitis</vt:lpstr>
      <vt:lpstr>Appendicitis</vt:lpstr>
      <vt:lpstr>Celiac Disease</vt:lpstr>
      <vt:lpstr>Cirrhosis</vt:lpstr>
      <vt:lpstr>Slide 53</vt:lpstr>
      <vt:lpstr>Question</vt:lpstr>
      <vt:lpstr>Answer</vt:lpstr>
      <vt:lpstr>Colorectal Cancer</vt:lpstr>
      <vt:lpstr>Constipation</vt:lpstr>
      <vt:lpstr>Crohn’s Disease</vt:lpstr>
      <vt:lpstr>Dental Caries</vt:lpstr>
      <vt:lpstr>Diverticular Disease</vt:lpstr>
      <vt:lpstr>Diverticular Disease</vt:lpstr>
      <vt:lpstr>Dysentery</vt:lpstr>
      <vt:lpstr>Slide 63</vt:lpstr>
      <vt:lpstr>Question</vt:lpstr>
      <vt:lpstr>Answer</vt:lpstr>
      <vt:lpstr>Esophageal Varices</vt:lpstr>
      <vt:lpstr>Gallstones (Cholelithiasis)</vt:lpstr>
      <vt:lpstr>Slide 68</vt:lpstr>
      <vt:lpstr>Hemorrhoids</vt:lpstr>
      <vt:lpstr>Hepatitis</vt:lpstr>
      <vt:lpstr>Hernia</vt:lpstr>
      <vt:lpstr>Hernia</vt:lpstr>
      <vt:lpstr>Herpetic Stomatitis</vt:lpstr>
      <vt:lpstr>Question</vt:lpstr>
      <vt:lpstr>Answer</vt:lpstr>
      <vt:lpstr>Intussusception</vt:lpstr>
      <vt:lpstr>Intussusception</vt:lpstr>
      <vt:lpstr>Peptic Ulcers (Gastric, Duodenal, Perforated)</vt:lpstr>
      <vt:lpstr>Peptic Ulcers</vt:lpstr>
      <vt:lpstr>Slide 80</vt:lpstr>
      <vt:lpstr>Polyps, Colorectal</vt:lpstr>
      <vt:lpstr>Thrush</vt:lpstr>
      <vt:lpstr>Thrush</vt:lpstr>
      <vt:lpstr>Ulcerative Colitis</vt:lpstr>
      <vt:lpstr>Volvulus</vt:lpstr>
      <vt:lpstr>Volvulus</vt:lpstr>
      <vt:lpstr>Question</vt:lpstr>
      <vt:lpstr>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betty jones</dc:creator>
  <cp:lastModifiedBy>smarushia</cp:lastModifiedBy>
  <cp:revision>188</cp:revision>
  <dcterms:created xsi:type="dcterms:W3CDTF">2003-01-08T03:09:50Z</dcterms:created>
  <dcterms:modified xsi:type="dcterms:W3CDTF">2011-11-17T19:13:27Z</dcterms:modified>
</cp:coreProperties>
</file>