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6" r:id="rId2"/>
    <p:sldId id="257" r:id="rId3"/>
    <p:sldId id="258" r:id="rId4"/>
    <p:sldId id="306" r:id="rId5"/>
    <p:sldId id="307" r:id="rId6"/>
    <p:sldId id="278" r:id="rId7"/>
    <p:sldId id="262" r:id="rId8"/>
    <p:sldId id="259" r:id="rId9"/>
    <p:sldId id="260" r:id="rId10"/>
    <p:sldId id="305" r:id="rId11"/>
    <p:sldId id="261" r:id="rId12"/>
    <p:sldId id="263" r:id="rId13"/>
    <p:sldId id="264" r:id="rId14"/>
    <p:sldId id="265" r:id="rId15"/>
    <p:sldId id="266" r:id="rId16"/>
    <p:sldId id="267" r:id="rId17"/>
    <p:sldId id="268" r:id="rId18"/>
    <p:sldId id="269" r:id="rId19"/>
    <p:sldId id="270" r:id="rId20"/>
    <p:sldId id="271" r:id="rId21"/>
    <p:sldId id="272" r:id="rId22"/>
    <p:sldId id="273" r:id="rId23"/>
    <p:sldId id="276" r:id="rId24"/>
    <p:sldId id="279"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8" r:id="rId40"/>
    <p:sldId id="303"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3" d="100"/>
          <a:sy n="123" d="100"/>
        </p:scale>
        <p:origin x="-69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750FF0-85C0-4308-8603-DA27BB2DF59E}" type="datetimeFigureOut">
              <a:rPr lang="en-US" smtClean="0"/>
              <a:pPr/>
              <a:t>11/9/2010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7F9F61-651C-4866-A3DE-F1D9B3D2B2E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medindia.net/patients/patientinfo/Images/anencephaly.gif" TargetMode="External"/><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medindia.net/patients/patientinfo/Images/anencephaly.gif" TargetMode="External"/><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nlm.nih.gov/medlineplus/ency/images/ency/fullsize/19687.jpg" TargetMode="External"/><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wnyneuro-oncology.org/content/17/GlioblastomaMultiforme.jpg" TargetMode="External"/><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hotink.theorem.ca/system/varsity/images/000/003/137/concussion_diagram_opt_small.jpg" TargetMode="External"/><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interhomeopathy.org/images/gallery/179-cva-ischemia.jpg" TargetMode="External"/><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www.nlm.nih.gov/medlineplus/ency/images/ency/fullsize/1081.jpg" TargetMode="External"/><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vancouverspinedoctor.com/images/degenerative-disc-disease_clip_image001.jpg" TargetMode="External"/><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Image Source:  http://www.scienceclarified.com/images/uesc_10_img0559.jpg</a:t>
            </a:r>
            <a:endParaRPr lang="en-US" dirty="0"/>
          </a:p>
        </p:txBody>
      </p:sp>
      <p:sp>
        <p:nvSpPr>
          <p:cNvPr id="4" name="Slide Number Placeholder 3"/>
          <p:cNvSpPr>
            <a:spLocks noGrp="1"/>
          </p:cNvSpPr>
          <p:nvPr>
            <p:ph type="sldNum" sz="quarter" idx="10"/>
          </p:nvPr>
        </p:nvSpPr>
        <p:spPr/>
        <p:txBody>
          <a:bodyPr/>
          <a:lstStyle/>
          <a:p>
            <a:fld id="{69471862-0F73-4655-AE52-E7A8FAA64C82}" type="slidenum">
              <a:rPr lang="en-US" smtClean="0"/>
              <a:pPr/>
              <a:t>25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Image Source:  </a:t>
            </a:r>
            <a:r>
              <a:rPr lang="en-US" dirty="0" smtClean="0">
                <a:hlinkClick r:id="rId3"/>
              </a:rPr>
              <a:t>http://www.medindia.net/patients/patientinfo/Images/anencephaly.gif</a:t>
            </a:r>
            <a:endParaRPr lang="en-US" dirty="0"/>
          </a:p>
        </p:txBody>
      </p:sp>
      <p:sp>
        <p:nvSpPr>
          <p:cNvPr id="4" name="Slide Number Placeholder 3"/>
          <p:cNvSpPr>
            <a:spLocks noGrp="1"/>
          </p:cNvSpPr>
          <p:nvPr>
            <p:ph type="sldNum" sz="quarter" idx="10"/>
          </p:nvPr>
        </p:nvSpPr>
        <p:spPr/>
        <p:txBody>
          <a:bodyPr/>
          <a:lstStyle/>
          <a:p>
            <a:fld id="{69471862-0F73-4655-AE52-E7A8FAA64C82}" type="slidenum">
              <a:rPr lang="en-US" smtClean="0"/>
              <a:pPr/>
              <a:t>27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Image Source:  </a:t>
            </a:r>
            <a:r>
              <a:rPr lang="en-US" dirty="0" smtClean="0">
                <a:hlinkClick r:id="rId3"/>
              </a:rPr>
              <a:t>http://www.medindia.net/patients/patientinfo/Images/anencephaly.gif</a:t>
            </a:r>
            <a:endParaRPr lang="en-US" dirty="0"/>
          </a:p>
        </p:txBody>
      </p:sp>
      <p:sp>
        <p:nvSpPr>
          <p:cNvPr id="4" name="Slide Number Placeholder 3"/>
          <p:cNvSpPr>
            <a:spLocks noGrp="1"/>
          </p:cNvSpPr>
          <p:nvPr>
            <p:ph type="sldNum" sz="quarter" idx="10"/>
          </p:nvPr>
        </p:nvSpPr>
        <p:spPr/>
        <p:txBody>
          <a:bodyPr/>
          <a:lstStyle/>
          <a:p>
            <a:fld id="{69471862-0F73-4655-AE52-E7A8FAA64C82}" type="slidenum">
              <a:rPr lang="en-US" smtClean="0"/>
              <a:pPr/>
              <a:t>28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Image Source: </a:t>
            </a:r>
            <a:r>
              <a:rPr lang="en-US" dirty="0" smtClean="0">
                <a:hlinkClick r:id="rId3"/>
              </a:rPr>
              <a:t>http://www.nlm.nih.gov/medlineplus/ency/images/ency/fullsize/19687.jpg</a:t>
            </a:r>
            <a:endParaRPr lang="en-US" dirty="0"/>
          </a:p>
        </p:txBody>
      </p:sp>
      <p:sp>
        <p:nvSpPr>
          <p:cNvPr id="4" name="Slide Number Placeholder 3"/>
          <p:cNvSpPr>
            <a:spLocks noGrp="1"/>
          </p:cNvSpPr>
          <p:nvPr>
            <p:ph type="sldNum" sz="quarter" idx="10"/>
          </p:nvPr>
        </p:nvSpPr>
        <p:spPr/>
        <p:txBody>
          <a:bodyPr/>
          <a:lstStyle/>
          <a:p>
            <a:fld id="{69471862-0F73-4655-AE52-E7A8FAA64C82}" type="slidenum">
              <a:rPr lang="en-US" smtClean="0"/>
              <a:pPr/>
              <a:t>29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Image Source:  </a:t>
            </a:r>
            <a:r>
              <a:rPr lang="en-US" dirty="0" smtClean="0">
                <a:hlinkClick r:id="rId3"/>
              </a:rPr>
              <a:t>http://www.wnyneuro-oncology.org/content/17/GlioblastomaMultiforme.jpg</a:t>
            </a:r>
            <a:endParaRPr lang="en-US" dirty="0"/>
          </a:p>
        </p:txBody>
      </p:sp>
      <p:sp>
        <p:nvSpPr>
          <p:cNvPr id="4" name="Slide Number Placeholder 3"/>
          <p:cNvSpPr>
            <a:spLocks noGrp="1"/>
          </p:cNvSpPr>
          <p:nvPr>
            <p:ph type="sldNum" sz="quarter" idx="10"/>
          </p:nvPr>
        </p:nvSpPr>
        <p:spPr/>
        <p:txBody>
          <a:bodyPr/>
          <a:lstStyle/>
          <a:p>
            <a:fld id="{69471862-0F73-4655-AE52-E7A8FAA64C82}" type="slidenum">
              <a:rPr lang="en-US" smtClean="0"/>
              <a:pPr/>
              <a:t>30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Image Source: </a:t>
            </a:r>
            <a:r>
              <a:rPr lang="en-US" dirty="0" smtClean="0">
                <a:hlinkClick r:id="rId3"/>
              </a:rPr>
              <a:t>http://hotink.theorem.ca/system/varsity/images/000/003/137/concussion_diagram_opt_small.jpg</a:t>
            </a:r>
            <a:endParaRPr lang="en-US" dirty="0"/>
          </a:p>
        </p:txBody>
      </p:sp>
      <p:sp>
        <p:nvSpPr>
          <p:cNvPr id="4" name="Slide Number Placeholder 3"/>
          <p:cNvSpPr>
            <a:spLocks noGrp="1"/>
          </p:cNvSpPr>
          <p:nvPr>
            <p:ph type="sldNum" sz="quarter" idx="10"/>
          </p:nvPr>
        </p:nvSpPr>
        <p:spPr/>
        <p:txBody>
          <a:bodyPr/>
          <a:lstStyle/>
          <a:p>
            <a:fld id="{69471862-0F73-4655-AE52-E7A8FAA64C82}" type="slidenum">
              <a:rPr lang="en-US" smtClean="0"/>
              <a:pPr/>
              <a:t>31</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Image Source: </a:t>
            </a:r>
            <a:r>
              <a:rPr lang="en-US" dirty="0" smtClean="0">
                <a:hlinkClick r:id="rId3"/>
              </a:rPr>
              <a:t>http://www.interhomeopathy.org/images/gallery/179-cva-ischemia.jpg</a:t>
            </a:r>
            <a:endParaRPr lang="en-US" dirty="0"/>
          </a:p>
        </p:txBody>
      </p:sp>
      <p:sp>
        <p:nvSpPr>
          <p:cNvPr id="4" name="Slide Number Placeholder 3"/>
          <p:cNvSpPr>
            <a:spLocks noGrp="1"/>
          </p:cNvSpPr>
          <p:nvPr>
            <p:ph type="sldNum" sz="quarter" idx="10"/>
          </p:nvPr>
        </p:nvSpPr>
        <p:spPr/>
        <p:txBody>
          <a:bodyPr/>
          <a:lstStyle/>
          <a:p>
            <a:fld id="{69471862-0F73-4655-AE52-E7A8FAA64C82}" type="slidenum">
              <a:rPr lang="en-US" smtClean="0"/>
              <a:pPr/>
              <a:t>32</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Image Source:  </a:t>
            </a:r>
            <a:r>
              <a:rPr lang="en-US" dirty="0" smtClean="0">
                <a:hlinkClick r:id="rId3"/>
              </a:rPr>
              <a:t>http://www.nlm.nih.gov/medlineplus/ency/images/ency/fullsize/1081.jpg</a:t>
            </a:r>
            <a:endParaRPr lang="en-US" dirty="0"/>
          </a:p>
        </p:txBody>
      </p:sp>
      <p:sp>
        <p:nvSpPr>
          <p:cNvPr id="4" name="Slide Number Placeholder 3"/>
          <p:cNvSpPr>
            <a:spLocks noGrp="1"/>
          </p:cNvSpPr>
          <p:nvPr>
            <p:ph type="sldNum" sz="quarter" idx="10"/>
          </p:nvPr>
        </p:nvSpPr>
        <p:spPr/>
        <p:txBody>
          <a:bodyPr/>
          <a:lstStyle/>
          <a:p>
            <a:fld id="{69471862-0F73-4655-AE52-E7A8FAA64C82}" type="slidenum">
              <a:rPr lang="en-US" smtClean="0"/>
              <a:pPr/>
              <a:t>33</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Image Source:  </a:t>
            </a:r>
            <a:r>
              <a:rPr lang="en-US" dirty="0" smtClean="0">
                <a:hlinkClick r:id="rId3"/>
              </a:rPr>
              <a:t>http://www.vancouverspinedoctor.com/images/degenerative-disc-disease_clip_image001.jpg</a:t>
            </a:r>
            <a:endParaRPr lang="en-US" dirty="0"/>
          </a:p>
        </p:txBody>
      </p:sp>
      <p:sp>
        <p:nvSpPr>
          <p:cNvPr id="4" name="Slide Number Placeholder 3"/>
          <p:cNvSpPr>
            <a:spLocks noGrp="1"/>
          </p:cNvSpPr>
          <p:nvPr>
            <p:ph type="sldNum" sz="quarter" idx="10"/>
          </p:nvPr>
        </p:nvSpPr>
        <p:spPr/>
        <p:txBody>
          <a:bodyPr/>
          <a:lstStyle/>
          <a:p>
            <a:fld id="{69471862-0F73-4655-AE52-E7A8FAA64C82}" type="slidenum">
              <a:rPr lang="en-US" smtClean="0"/>
              <a:pPr/>
              <a:t>34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C37076EA-7538-49C4-AAB7-F34FE782B8BC}" type="datetimeFigureOut">
              <a:rPr lang="en-US" smtClean="0"/>
              <a:pPr/>
              <a:t>11/9/2010</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4D0C49C7-C570-447B-8843-6E8D9871871E}"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37076EA-7538-49C4-AAB7-F34FE782B8BC}" type="datetimeFigureOut">
              <a:rPr lang="en-US" smtClean="0"/>
              <a:pPr/>
              <a:t>11/9/2010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0C49C7-C570-447B-8843-6E8D9871871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37076EA-7538-49C4-AAB7-F34FE782B8BC}" type="datetimeFigureOut">
              <a:rPr lang="en-US" smtClean="0"/>
              <a:pPr/>
              <a:t>11/9/2010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0C49C7-C570-447B-8843-6E8D9871871E}"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37076EA-7538-49C4-AAB7-F34FE782B8BC}" type="datetimeFigureOut">
              <a:rPr lang="en-US" smtClean="0"/>
              <a:pPr/>
              <a:t>11/9/2010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0C49C7-C570-447B-8843-6E8D9871871E}"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C37076EA-7538-49C4-AAB7-F34FE782B8BC}" type="datetimeFigureOut">
              <a:rPr lang="en-US" smtClean="0"/>
              <a:pPr/>
              <a:t>11/9/2010</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4D0C49C7-C570-447B-8843-6E8D9871871E}"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37076EA-7538-49C4-AAB7-F34FE782B8BC}" type="datetimeFigureOut">
              <a:rPr lang="en-US" smtClean="0"/>
              <a:pPr/>
              <a:t>11/9/2010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0C49C7-C570-447B-8843-6E8D9871871E}"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C37076EA-7538-49C4-AAB7-F34FE782B8BC}" type="datetimeFigureOut">
              <a:rPr lang="en-US" smtClean="0"/>
              <a:pPr/>
              <a:t>11/9/2010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0C49C7-C570-447B-8843-6E8D9871871E}"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37076EA-7538-49C4-AAB7-F34FE782B8BC}" type="datetimeFigureOut">
              <a:rPr lang="en-US" smtClean="0"/>
              <a:pPr/>
              <a:t>11/9/2010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0C49C7-C570-447B-8843-6E8D9871871E}"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7076EA-7538-49C4-AAB7-F34FE782B8BC}" type="datetimeFigureOut">
              <a:rPr lang="en-US" smtClean="0"/>
              <a:pPr/>
              <a:t>11/9/2010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0C49C7-C570-447B-8843-6E8D9871871E}"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37076EA-7538-49C4-AAB7-F34FE782B8BC}" type="datetimeFigureOut">
              <a:rPr lang="en-US" smtClean="0"/>
              <a:pPr/>
              <a:t>11/9/2010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0C49C7-C570-447B-8843-6E8D9871871E}"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37076EA-7538-49C4-AAB7-F34FE782B8BC}" type="datetimeFigureOut">
              <a:rPr lang="en-US" smtClean="0"/>
              <a:pPr/>
              <a:t>11/9/2010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0C49C7-C570-447B-8843-6E8D9871871E}"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C37076EA-7538-49C4-AAB7-F34FE782B8BC}" type="datetimeFigureOut">
              <a:rPr lang="en-US" smtClean="0"/>
              <a:pPr/>
              <a:t>11/9/2010</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4D0C49C7-C570-447B-8843-6E8D9871871E}"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nervous_system[1].gif"/>
          <p:cNvPicPr>
            <a:picLocks noChangeAspect="1"/>
          </p:cNvPicPr>
          <p:nvPr/>
        </p:nvPicPr>
        <p:blipFill>
          <a:blip r:embed="rId2" cstate="print"/>
          <a:stretch>
            <a:fillRect/>
          </a:stretch>
        </p:blipFill>
        <p:spPr>
          <a:xfrm>
            <a:off x="1524000" y="2057400"/>
            <a:ext cx="2952750" cy="3705225"/>
          </a:xfrm>
          <a:prstGeom prst="rect">
            <a:avLst/>
          </a:prstGeom>
        </p:spPr>
      </p:pic>
      <p:sp>
        <p:nvSpPr>
          <p:cNvPr id="2" name="Title 1"/>
          <p:cNvSpPr>
            <a:spLocks noGrp="1"/>
          </p:cNvSpPr>
          <p:nvPr>
            <p:ph type="ctrTitle"/>
          </p:nvPr>
        </p:nvSpPr>
        <p:spPr/>
        <p:txBody>
          <a:bodyPr/>
          <a:lstStyle/>
          <a:p>
            <a:r>
              <a:rPr lang="en-US" dirty="0" smtClean="0"/>
              <a:t>The Nervous System</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Anatomy and Physiology and</a:t>
            </a:r>
          </a:p>
          <a:p>
            <a:r>
              <a:rPr lang="en-US" dirty="0" smtClean="0"/>
              <a:t>Pathological Conditions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Brain Components Video: </a:t>
            </a:r>
            <a:endParaRPr lang="en-US" dirty="0"/>
          </a:p>
        </p:txBody>
      </p:sp>
      <p:sp>
        <p:nvSpPr>
          <p:cNvPr id="5" name="Content Placeholder 4"/>
          <p:cNvSpPr>
            <a:spLocks noGrp="1"/>
          </p:cNvSpPr>
          <p:nvPr>
            <p:ph sz="quarter" idx="1"/>
          </p:nvPr>
        </p:nvSpPr>
        <p:spPr/>
        <p:txBody>
          <a:bodyPr/>
          <a:lstStyle/>
          <a:p>
            <a:r>
              <a:rPr lang="en-US" dirty="0" smtClean="0"/>
              <a:t>http://www.nlm.nih.gov/medlineplus/ency/anatomyvideos/000016.htm</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Structures of the Human Brain</a:t>
            </a:r>
            <a:endParaRPr lang="en-US" dirty="0"/>
          </a:p>
        </p:txBody>
      </p:sp>
      <p:pic>
        <p:nvPicPr>
          <p:cNvPr id="6" name="Content Placeholder 5" descr="brain structures.jpg"/>
          <p:cNvPicPr>
            <a:picLocks noGrp="1" noChangeAspect="1"/>
          </p:cNvPicPr>
          <p:nvPr>
            <p:ph sz="quarter" idx="1"/>
          </p:nvPr>
        </p:nvPicPr>
        <p:blipFill>
          <a:blip r:embed="rId2" cstate="print"/>
          <a:stretch>
            <a:fillRect/>
          </a:stretch>
        </p:blipFill>
        <p:spPr>
          <a:xfrm>
            <a:off x="573087" y="2163762"/>
            <a:ext cx="3810000" cy="3048000"/>
          </a:xfrm>
        </p:spPr>
      </p:pic>
      <p:sp>
        <p:nvSpPr>
          <p:cNvPr id="5" name="Content Placeholder 4"/>
          <p:cNvSpPr>
            <a:spLocks noGrp="1"/>
          </p:cNvSpPr>
          <p:nvPr>
            <p:ph sz="quarter" idx="2"/>
          </p:nvPr>
        </p:nvSpPr>
        <p:spPr/>
        <p:txBody>
          <a:bodyPr/>
          <a:lstStyle/>
          <a:p>
            <a:r>
              <a:rPr lang="en-US" dirty="0" smtClean="0"/>
              <a:t>The brain is one of the largest organs in adult humans.   It weighs approximately 3 pounds and reaches full size by the time a person turns 18 years old.  </a:t>
            </a:r>
            <a:r>
              <a:rPr lang="en-US" sz="1400" dirty="0" smtClean="0"/>
              <a:t>(Jones 2009)</a:t>
            </a:r>
            <a:endParaRPr lang="en-US" sz="1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solidFill>
                  <a:srgbClr val="7030A0"/>
                </a:solidFill>
              </a:rPr>
              <a:t>The major structures of </a:t>
            </a:r>
            <a:br>
              <a:rPr lang="en-US" b="1" dirty="0" smtClean="0">
                <a:solidFill>
                  <a:srgbClr val="7030A0"/>
                </a:solidFill>
              </a:rPr>
            </a:br>
            <a:r>
              <a:rPr lang="en-US" b="1" dirty="0" smtClean="0">
                <a:solidFill>
                  <a:srgbClr val="7030A0"/>
                </a:solidFill>
              </a:rPr>
              <a:t>the brain include:</a:t>
            </a:r>
            <a:endParaRPr lang="en-US" b="1" dirty="0">
              <a:solidFill>
                <a:srgbClr val="7030A0"/>
              </a:solidFill>
            </a:endParaRPr>
          </a:p>
        </p:txBody>
      </p:sp>
      <p:sp>
        <p:nvSpPr>
          <p:cNvPr id="3" name="Content Placeholder 2"/>
          <p:cNvSpPr>
            <a:spLocks noGrp="1"/>
          </p:cNvSpPr>
          <p:nvPr>
            <p:ph sz="quarter" idx="1"/>
          </p:nvPr>
        </p:nvSpPr>
        <p:spPr>
          <a:xfrm>
            <a:off x="457200" y="1219200"/>
            <a:ext cx="1752600" cy="4937760"/>
          </a:xfrm>
        </p:spPr>
        <p:txBody>
          <a:bodyPr/>
          <a:lstStyle/>
          <a:p>
            <a:pPr>
              <a:buNone/>
            </a:pPr>
            <a:r>
              <a:rPr lang="en-US" dirty="0" smtClean="0"/>
              <a:t>Cerebrum</a:t>
            </a:r>
          </a:p>
          <a:p>
            <a:pPr>
              <a:buNone/>
            </a:pPr>
            <a:endParaRPr lang="en-US" dirty="0"/>
          </a:p>
        </p:txBody>
      </p:sp>
      <p:sp>
        <p:nvSpPr>
          <p:cNvPr id="4" name="Content Placeholder 3"/>
          <p:cNvSpPr>
            <a:spLocks noGrp="1"/>
          </p:cNvSpPr>
          <p:nvPr>
            <p:ph sz="quarter" idx="2"/>
          </p:nvPr>
        </p:nvSpPr>
        <p:spPr>
          <a:xfrm>
            <a:off x="2438400" y="1219200"/>
            <a:ext cx="6235446" cy="4934712"/>
          </a:xfrm>
        </p:spPr>
        <p:txBody>
          <a:bodyPr/>
          <a:lstStyle/>
          <a:p>
            <a:r>
              <a:rPr lang="en-US" dirty="0" smtClean="0"/>
              <a:t>Largest part, uppermost part of brain</a:t>
            </a:r>
          </a:p>
          <a:p>
            <a:pPr>
              <a:buNone/>
            </a:pPr>
            <a:endParaRPr lang="en-US" dirty="0" smtClean="0"/>
          </a:p>
          <a:p>
            <a:r>
              <a:rPr lang="en-US" dirty="0" smtClean="0"/>
              <a:t>Controls consciousness, memory, emotions, sensations, and voluntary movements</a:t>
            </a:r>
          </a:p>
          <a:p>
            <a:endParaRPr lang="en-US" dirty="0" smtClean="0"/>
          </a:p>
          <a:p>
            <a:endParaRPr lang="en-US" dirty="0" smtClean="0"/>
          </a:p>
          <a:p>
            <a:pPr>
              <a:buNone/>
            </a:pPr>
            <a:endParaRPr lang="en-US" dirty="0" smtClean="0"/>
          </a:p>
          <a:p>
            <a:pPr>
              <a:buNone/>
            </a:pP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animEffect transition="in" filter="fade">
                                      <p:cBhvr>
                                        <p:cTn id="11" dur="2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solidFill>
                  <a:srgbClr val="7030A0"/>
                </a:solidFill>
              </a:rPr>
              <a:t>The major structures of </a:t>
            </a:r>
            <a:br>
              <a:rPr lang="en-US" b="1" dirty="0" smtClean="0">
                <a:solidFill>
                  <a:srgbClr val="7030A0"/>
                </a:solidFill>
              </a:rPr>
            </a:br>
            <a:r>
              <a:rPr lang="en-US" b="1" dirty="0" smtClean="0">
                <a:solidFill>
                  <a:srgbClr val="7030A0"/>
                </a:solidFill>
              </a:rPr>
              <a:t>the brain include:</a:t>
            </a:r>
            <a:endParaRPr lang="en-US" b="1" dirty="0">
              <a:solidFill>
                <a:srgbClr val="7030A0"/>
              </a:solidFill>
            </a:endParaRPr>
          </a:p>
        </p:txBody>
      </p:sp>
      <p:sp>
        <p:nvSpPr>
          <p:cNvPr id="3" name="Content Placeholder 2"/>
          <p:cNvSpPr>
            <a:spLocks noGrp="1"/>
          </p:cNvSpPr>
          <p:nvPr>
            <p:ph sz="quarter" idx="1"/>
          </p:nvPr>
        </p:nvSpPr>
        <p:spPr>
          <a:xfrm>
            <a:off x="457200" y="1219200"/>
            <a:ext cx="1752600" cy="4937760"/>
          </a:xfrm>
        </p:spPr>
        <p:txBody>
          <a:bodyPr/>
          <a:lstStyle/>
          <a:p>
            <a:pPr>
              <a:buNone/>
            </a:pPr>
            <a:r>
              <a:rPr lang="en-US" dirty="0" smtClean="0"/>
              <a:t>Cerebral</a:t>
            </a:r>
          </a:p>
          <a:p>
            <a:pPr>
              <a:buNone/>
            </a:pPr>
            <a:r>
              <a:rPr lang="en-US" dirty="0" smtClean="0"/>
              <a:t>Cortex</a:t>
            </a:r>
          </a:p>
          <a:p>
            <a:pPr>
              <a:buNone/>
            </a:pPr>
            <a:endParaRPr lang="en-US" dirty="0"/>
          </a:p>
        </p:txBody>
      </p:sp>
      <p:sp>
        <p:nvSpPr>
          <p:cNvPr id="4" name="Content Placeholder 3"/>
          <p:cNvSpPr>
            <a:spLocks noGrp="1"/>
          </p:cNvSpPr>
          <p:nvPr>
            <p:ph sz="quarter" idx="2"/>
          </p:nvPr>
        </p:nvSpPr>
        <p:spPr>
          <a:xfrm>
            <a:off x="2438400" y="1219200"/>
            <a:ext cx="6235446" cy="4934712"/>
          </a:xfrm>
        </p:spPr>
        <p:txBody>
          <a:bodyPr/>
          <a:lstStyle/>
          <a:p>
            <a:r>
              <a:rPr lang="en-US" dirty="0" smtClean="0"/>
              <a:t>The surface of the Cerebrum</a:t>
            </a:r>
          </a:p>
          <a:p>
            <a:pPr>
              <a:buNone/>
            </a:pPr>
            <a:endParaRPr lang="en-US" dirty="0" smtClean="0"/>
          </a:p>
          <a:p>
            <a:pPr>
              <a:buNone/>
            </a:pPr>
            <a:endParaRPr lang="en-US" dirty="0" smtClean="0"/>
          </a:p>
          <a:p>
            <a:pPr>
              <a:buNone/>
            </a:pPr>
            <a:endParaRPr lang="en-US" dirty="0" smtClean="0"/>
          </a:p>
          <a:p>
            <a:pPr>
              <a:buNone/>
            </a:pP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solidFill>
                  <a:srgbClr val="7030A0"/>
                </a:solidFill>
              </a:rPr>
              <a:t>The major structures of </a:t>
            </a:r>
            <a:br>
              <a:rPr lang="en-US" b="1" dirty="0" smtClean="0">
                <a:solidFill>
                  <a:srgbClr val="7030A0"/>
                </a:solidFill>
              </a:rPr>
            </a:br>
            <a:r>
              <a:rPr lang="en-US" b="1" dirty="0" smtClean="0">
                <a:solidFill>
                  <a:srgbClr val="7030A0"/>
                </a:solidFill>
              </a:rPr>
              <a:t>the brain include:</a:t>
            </a:r>
            <a:endParaRPr lang="en-US" b="1" dirty="0">
              <a:solidFill>
                <a:srgbClr val="7030A0"/>
              </a:solidFill>
            </a:endParaRPr>
          </a:p>
        </p:txBody>
      </p:sp>
      <p:sp>
        <p:nvSpPr>
          <p:cNvPr id="3" name="Content Placeholder 2"/>
          <p:cNvSpPr>
            <a:spLocks noGrp="1"/>
          </p:cNvSpPr>
          <p:nvPr>
            <p:ph sz="quarter" idx="1"/>
          </p:nvPr>
        </p:nvSpPr>
        <p:spPr>
          <a:xfrm>
            <a:off x="457200" y="1219200"/>
            <a:ext cx="1905000" cy="4937760"/>
          </a:xfrm>
        </p:spPr>
        <p:txBody>
          <a:bodyPr/>
          <a:lstStyle/>
          <a:p>
            <a:pPr>
              <a:buNone/>
            </a:pPr>
            <a:r>
              <a:rPr lang="en-US" dirty="0" smtClean="0"/>
              <a:t>Cerebellum</a:t>
            </a:r>
          </a:p>
          <a:p>
            <a:pPr>
              <a:buNone/>
            </a:pPr>
            <a:endParaRPr lang="en-US" dirty="0"/>
          </a:p>
        </p:txBody>
      </p:sp>
      <p:sp>
        <p:nvSpPr>
          <p:cNvPr id="4" name="Content Placeholder 3"/>
          <p:cNvSpPr>
            <a:spLocks noGrp="1"/>
          </p:cNvSpPr>
          <p:nvPr>
            <p:ph sz="quarter" idx="2"/>
          </p:nvPr>
        </p:nvSpPr>
        <p:spPr>
          <a:xfrm>
            <a:off x="2438400" y="1219200"/>
            <a:ext cx="6235446" cy="4934712"/>
          </a:xfrm>
        </p:spPr>
        <p:txBody>
          <a:bodyPr/>
          <a:lstStyle/>
          <a:p>
            <a:r>
              <a:rPr lang="en-US" dirty="0" smtClean="0"/>
              <a:t>Attached to the brain stem</a:t>
            </a:r>
          </a:p>
          <a:p>
            <a:pPr>
              <a:buNone/>
            </a:pPr>
            <a:endParaRPr lang="en-US" dirty="0" smtClean="0"/>
          </a:p>
          <a:p>
            <a:r>
              <a:rPr lang="en-US" dirty="0" smtClean="0"/>
              <a:t>Maintains muscle tone and coordinating normal movement and balance</a:t>
            </a:r>
          </a:p>
          <a:p>
            <a:endParaRPr lang="en-US" dirty="0" smtClean="0"/>
          </a:p>
          <a:p>
            <a:endParaRPr lang="en-US" dirty="0" smtClean="0"/>
          </a:p>
          <a:p>
            <a:pPr>
              <a:buNone/>
            </a:pPr>
            <a:endParaRPr lang="en-US" dirty="0" smtClean="0"/>
          </a:p>
          <a:p>
            <a:pPr>
              <a:buNone/>
            </a:pP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animEffect transition="in" filter="fade">
                                      <p:cBhvr>
                                        <p:cTn id="11" dur="2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solidFill>
                  <a:srgbClr val="7030A0"/>
                </a:solidFill>
              </a:rPr>
              <a:t>The major structures of </a:t>
            </a:r>
            <a:br>
              <a:rPr lang="en-US" b="1" dirty="0" smtClean="0">
                <a:solidFill>
                  <a:srgbClr val="7030A0"/>
                </a:solidFill>
              </a:rPr>
            </a:br>
            <a:r>
              <a:rPr lang="en-US" b="1" dirty="0" smtClean="0">
                <a:solidFill>
                  <a:srgbClr val="7030A0"/>
                </a:solidFill>
              </a:rPr>
              <a:t>the brain include:</a:t>
            </a:r>
            <a:endParaRPr lang="en-US" b="1" dirty="0">
              <a:solidFill>
                <a:srgbClr val="7030A0"/>
              </a:solidFill>
            </a:endParaRPr>
          </a:p>
        </p:txBody>
      </p:sp>
      <p:sp>
        <p:nvSpPr>
          <p:cNvPr id="3" name="Content Placeholder 2"/>
          <p:cNvSpPr>
            <a:spLocks noGrp="1"/>
          </p:cNvSpPr>
          <p:nvPr>
            <p:ph sz="quarter" idx="1"/>
          </p:nvPr>
        </p:nvSpPr>
        <p:spPr>
          <a:xfrm>
            <a:off x="457200" y="1219200"/>
            <a:ext cx="2286000" cy="4937760"/>
          </a:xfrm>
        </p:spPr>
        <p:txBody>
          <a:bodyPr/>
          <a:lstStyle/>
          <a:p>
            <a:pPr>
              <a:buNone/>
            </a:pPr>
            <a:r>
              <a:rPr lang="en-US" dirty="0" smtClean="0"/>
              <a:t>Diencephalon</a:t>
            </a:r>
          </a:p>
          <a:p>
            <a:pPr>
              <a:buNone/>
            </a:pPr>
            <a:endParaRPr lang="en-US" dirty="0"/>
          </a:p>
        </p:txBody>
      </p:sp>
      <p:sp>
        <p:nvSpPr>
          <p:cNvPr id="4" name="Content Placeholder 3"/>
          <p:cNvSpPr>
            <a:spLocks noGrp="1"/>
          </p:cNvSpPr>
          <p:nvPr>
            <p:ph sz="quarter" idx="2"/>
          </p:nvPr>
        </p:nvSpPr>
        <p:spPr>
          <a:xfrm>
            <a:off x="2743200" y="1219200"/>
            <a:ext cx="5930646" cy="4934712"/>
          </a:xfrm>
        </p:spPr>
        <p:txBody>
          <a:bodyPr/>
          <a:lstStyle/>
          <a:p>
            <a:r>
              <a:rPr lang="en-US" dirty="0" smtClean="0"/>
              <a:t>Located between the cerebrum and the midbrain.</a:t>
            </a:r>
          </a:p>
          <a:p>
            <a:endParaRPr lang="en-US" dirty="0" smtClean="0"/>
          </a:p>
          <a:p>
            <a:r>
              <a:rPr lang="en-US" dirty="0" smtClean="0"/>
              <a:t>Consists of several structures, including the thalamus, hypothalamus, and the pineal gland. </a:t>
            </a:r>
          </a:p>
          <a:p>
            <a:endParaRPr lang="en-US" dirty="0" smtClean="0"/>
          </a:p>
          <a:p>
            <a:pPr>
              <a:buNone/>
            </a:pPr>
            <a:endParaRPr lang="en-US" dirty="0" smtClean="0"/>
          </a:p>
          <a:p>
            <a:pPr>
              <a:buNone/>
            </a:pP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animEffect transition="in" filter="fade">
                                      <p:cBhvr>
                                        <p:cTn id="11" dur="2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solidFill>
                  <a:srgbClr val="7030A0"/>
                </a:solidFill>
              </a:rPr>
              <a:t>The major structures of </a:t>
            </a:r>
            <a:br>
              <a:rPr lang="en-US" b="1" dirty="0" smtClean="0">
                <a:solidFill>
                  <a:srgbClr val="7030A0"/>
                </a:solidFill>
              </a:rPr>
            </a:br>
            <a:r>
              <a:rPr lang="en-US" b="1" dirty="0" smtClean="0">
                <a:solidFill>
                  <a:srgbClr val="7030A0"/>
                </a:solidFill>
              </a:rPr>
              <a:t>the brain include:</a:t>
            </a:r>
            <a:endParaRPr lang="en-US" b="1" dirty="0">
              <a:solidFill>
                <a:srgbClr val="7030A0"/>
              </a:solidFill>
            </a:endParaRPr>
          </a:p>
        </p:txBody>
      </p:sp>
      <p:sp>
        <p:nvSpPr>
          <p:cNvPr id="3" name="Content Placeholder 2"/>
          <p:cNvSpPr>
            <a:spLocks noGrp="1"/>
          </p:cNvSpPr>
          <p:nvPr>
            <p:ph sz="quarter" idx="1"/>
          </p:nvPr>
        </p:nvSpPr>
        <p:spPr>
          <a:xfrm>
            <a:off x="457200" y="1219200"/>
            <a:ext cx="1752600" cy="4937760"/>
          </a:xfrm>
        </p:spPr>
        <p:txBody>
          <a:bodyPr/>
          <a:lstStyle/>
          <a:p>
            <a:pPr>
              <a:buNone/>
            </a:pPr>
            <a:r>
              <a:rPr lang="en-US" dirty="0" smtClean="0"/>
              <a:t>Brain </a:t>
            </a:r>
          </a:p>
          <a:p>
            <a:pPr>
              <a:buNone/>
            </a:pPr>
            <a:r>
              <a:rPr lang="en-US" dirty="0" smtClean="0"/>
              <a:t>Stem</a:t>
            </a:r>
          </a:p>
          <a:p>
            <a:pPr>
              <a:buNone/>
            </a:pPr>
            <a:endParaRPr lang="en-US" dirty="0"/>
          </a:p>
        </p:txBody>
      </p:sp>
      <p:sp>
        <p:nvSpPr>
          <p:cNvPr id="4" name="Content Placeholder 3"/>
          <p:cNvSpPr>
            <a:spLocks noGrp="1"/>
          </p:cNvSpPr>
          <p:nvPr>
            <p:ph sz="quarter" idx="2"/>
          </p:nvPr>
        </p:nvSpPr>
        <p:spPr>
          <a:xfrm>
            <a:off x="2438400" y="1219200"/>
            <a:ext cx="6235446" cy="4934712"/>
          </a:xfrm>
        </p:spPr>
        <p:txBody>
          <a:bodyPr/>
          <a:lstStyle/>
          <a:p>
            <a:r>
              <a:rPr lang="en-US" dirty="0" smtClean="0"/>
              <a:t>Located between the Diencephalon and the spinal cord.</a:t>
            </a:r>
          </a:p>
          <a:p>
            <a:pPr>
              <a:buNone/>
            </a:pPr>
            <a:endParaRPr lang="en-US" dirty="0" smtClean="0"/>
          </a:p>
          <a:p>
            <a:r>
              <a:rPr lang="en-US" dirty="0" smtClean="0"/>
              <a:t>Consists of the midbrain, </a:t>
            </a:r>
            <a:r>
              <a:rPr lang="en-US" dirty="0" err="1" smtClean="0"/>
              <a:t>pons</a:t>
            </a:r>
            <a:r>
              <a:rPr lang="en-US" dirty="0" smtClean="0"/>
              <a:t>, and medulla oblongata.</a:t>
            </a:r>
          </a:p>
          <a:p>
            <a:endParaRPr lang="en-US" dirty="0" smtClean="0"/>
          </a:p>
          <a:p>
            <a:r>
              <a:rPr lang="en-US" dirty="0" smtClean="0"/>
              <a:t>Regulates breathing, heartbeat, and blood pressure.</a:t>
            </a:r>
          </a:p>
          <a:p>
            <a:endParaRPr lang="en-US" dirty="0" smtClean="0"/>
          </a:p>
          <a:p>
            <a:endParaRPr lang="en-US" dirty="0" smtClean="0"/>
          </a:p>
          <a:p>
            <a:pPr>
              <a:buNone/>
            </a:pPr>
            <a:endParaRPr lang="en-US" dirty="0" smtClean="0"/>
          </a:p>
          <a:p>
            <a:pPr>
              <a:buNone/>
            </a:pP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2000"/>
                                        <p:tgtEl>
                                          <p:spTgt spid="4">
                                            <p:txEl>
                                              <p:pRg st="0" end="0"/>
                                            </p:txEl>
                                          </p:spTgt>
                                        </p:tgtEl>
                                      </p:cBhvr>
                                    </p:animEffect>
                                  </p:childTnLst>
                                </p:cTn>
                              </p:par>
                            </p:childTnLst>
                          </p:cTn>
                        </p:par>
                        <p:par>
                          <p:cTn id="8" fill="hold">
                            <p:stCondLst>
                              <p:cond delay="2000"/>
                            </p:stCondLst>
                            <p:childTnLst>
                              <p:par>
                                <p:cTn id="9" presetID="22" presetClass="entr" presetSubtype="4" fill="hold" grpId="0" nodeType="after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animEffect transition="in" filter="wipe(down)">
                                      <p:cBhvr>
                                        <p:cTn id="11" dur="2000"/>
                                        <p:tgtEl>
                                          <p:spTgt spid="4">
                                            <p:txEl>
                                              <p:pRg st="2" end="2"/>
                                            </p:txEl>
                                          </p:spTgt>
                                        </p:tgtEl>
                                      </p:cBhvr>
                                    </p:animEffect>
                                  </p:childTnLst>
                                </p:cTn>
                              </p:par>
                              <p:par>
                                <p:cTn id="12" presetID="22" presetClass="entr" presetSubtype="4" fill="hold" grpId="0" nodeType="withEffect">
                                  <p:stCondLst>
                                    <p:cond delay="0"/>
                                  </p:stCondLst>
                                  <p:childTnLst>
                                    <p:set>
                                      <p:cBhvr>
                                        <p:cTn id="13" dur="1" fill="hold">
                                          <p:stCondLst>
                                            <p:cond delay="0"/>
                                          </p:stCondLst>
                                        </p:cTn>
                                        <p:tgtEl>
                                          <p:spTgt spid="4">
                                            <p:txEl>
                                              <p:pRg st="4" end="4"/>
                                            </p:txEl>
                                          </p:spTgt>
                                        </p:tgtEl>
                                        <p:attrNameLst>
                                          <p:attrName>style.visibility</p:attrName>
                                        </p:attrNameLst>
                                      </p:cBhvr>
                                      <p:to>
                                        <p:strVal val="visible"/>
                                      </p:to>
                                    </p:set>
                                    <p:animEffect transition="in" filter="wipe(down)">
                                      <p:cBhvr>
                                        <p:cTn id="14" dur="2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Spinal Cord</a:t>
            </a:r>
            <a:endParaRPr lang="en-US" dirty="0"/>
          </a:p>
        </p:txBody>
      </p:sp>
      <p:pic>
        <p:nvPicPr>
          <p:cNvPr id="5" name="Content Placeholder 4" descr="spinal-cord.gif"/>
          <p:cNvPicPr>
            <a:picLocks noGrp="1" noChangeAspect="1"/>
          </p:cNvPicPr>
          <p:nvPr>
            <p:ph sz="quarter" idx="1"/>
          </p:nvPr>
        </p:nvPicPr>
        <p:blipFill>
          <a:blip r:embed="rId2" cstate="print"/>
          <a:stretch>
            <a:fillRect/>
          </a:stretch>
        </p:blipFill>
        <p:spPr>
          <a:xfrm>
            <a:off x="1049337" y="1463675"/>
            <a:ext cx="2857500" cy="4448175"/>
          </a:xfrm>
        </p:spPr>
      </p:pic>
      <p:sp>
        <p:nvSpPr>
          <p:cNvPr id="4" name="Content Placeholder 3"/>
          <p:cNvSpPr>
            <a:spLocks noGrp="1"/>
          </p:cNvSpPr>
          <p:nvPr>
            <p:ph sz="quarter" idx="2"/>
          </p:nvPr>
        </p:nvSpPr>
        <p:spPr/>
        <p:txBody>
          <a:bodyPr/>
          <a:lstStyle/>
          <a:p>
            <a:r>
              <a:rPr lang="en-US" dirty="0" smtClean="0"/>
              <a:t>The Spinal cord is the pathway for impulses traveling to and from the brain.  It carries 31 pairs of spinal nerves that affect the limbs and lower part of the body.  The spinal cord is protected by cerebrospinal fluid, 3-layer </a:t>
            </a:r>
            <a:r>
              <a:rPr lang="en-US" dirty="0" err="1" smtClean="0"/>
              <a:t>meninges</a:t>
            </a:r>
            <a:r>
              <a:rPr lang="en-US" dirty="0" smtClean="0"/>
              <a:t>, and the vertebral column. </a:t>
            </a:r>
          </a:p>
          <a:p>
            <a:pPr>
              <a:buNone/>
            </a:pPr>
            <a:r>
              <a:rPr lang="en-US" dirty="0" smtClean="0"/>
              <a:t>	</a:t>
            </a:r>
            <a:r>
              <a:rPr lang="en-US" sz="1400" dirty="0" smtClean="0"/>
              <a:t>(Jones 2009)</a:t>
            </a:r>
            <a:endParaRPr lang="en-US" sz="1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dirty="0" smtClean="0"/>
              <a:t>Concept Review and </a:t>
            </a:r>
            <a:br>
              <a:rPr lang="en-US" dirty="0" smtClean="0"/>
            </a:br>
            <a:r>
              <a:rPr lang="en-US" dirty="0" smtClean="0"/>
              <a:t>Comprehension Check</a:t>
            </a:r>
            <a:endParaRPr lang="en-US" dirty="0"/>
          </a:p>
        </p:txBody>
      </p:sp>
      <p:sp>
        <p:nvSpPr>
          <p:cNvPr id="3" name="Content Placeholder 2"/>
          <p:cNvSpPr>
            <a:spLocks noGrp="1"/>
          </p:cNvSpPr>
          <p:nvPr>
            <p:ph sz="quarter" idx="1"/>
          </p:nvPr>
        </p:nvSpPr>
        <p:spPr/>
        <p:txBody>
          <a:bodyPr/>
          <a:lstStyle/>
          <a:p>
            <a:pPr>
              <a:buNone/>
            </a:pPr>
            <a:r>
              <a:rPr lang="en-US" dirty="0" smtClean="0"/>
              <a:t>What are the two parts of the Nervous System called?</a:t>
            </a:r>
            <a:endParaRPr lang="en-US" dirty="0"/>
          </a:p>
        </p:txBody>
      </p:sp>
      <p:sp>
        <p:nvSpPr>
          <p:cNvPr id="4" name="Content Placeholder 3"/>
          <p:cNvSpPr>
            <a:spLocks noGrp="1"/>
          </p:cNvSpPr>
          <p:nvPr>
            <p:ph sz="quarter" idx="2"/>
          </p:nvPr>
        </p:nvSpPr>
        <p:spPr/>
        <p:txBody>
          <a:bodyPr/>
          <a:lstStyle/>
          <a:p>
            <a:pPr marL="514350" indent="-514350">
              <a:buNone/>
            </a:pPr>
            <a:r>
              <a:rPr lang="en-US" dirty="0" smtClean="0"/>
              <a:t>(1) The Central Nervous System (CNS) and the Peripheral Nervous System (PNS)</a:t>
            </a:r>
          </a:p>
          <a:p>
            <a:pPr marL="514350" indent="-514350">
              <a:buNone/>
            </a:pPr>
            <a:endParaRPr lang="en-US" dirty="0" smtClean="0"/>
          </a:p>
          <a:p>
            <a:pPr marL="514350" indent="-514350">
              <a:buNone/>
            </a:pPr>
            <a:r>
              <a:rPr lang="en-US" dirty="0" smtClean="0"/>
              <a:t>(2) The Central Nervous System and the Lateral Nervous System</a:t>
            </a:r>
          </a:p>
          <a:p>
            <a:pPr marL="514350" indent="-514350">
              <a:buNone/>
            </a:pPr>
            <a:endParaRPr lang="en-US" dirty="0" smtClean="0"/>
          </a:p>
          <a:p>
            <a:pPr marL="514350" indent="-514350">
              <a:buNone/>
            </a:pPr>
            <a:r>
              <a:rPr lang="en-US" dirty="0" smtClean="0"/>
              <a:t>(3) The BNS and the PONS</a:t>
            </a:r>
          </a:p>
          <a:p>
            <a:pPr marL="514350" indent="-514350">
              <a:buAutoNum type="arabicParenBoth"/>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4">
                                            <p:txEl>
                                              <p:pRg st="0" end="0"/>
                                            </p:txEl>
                                          </p:spTgt>
                                        </p:tgtEl>
                                        <p:attrNameLst>
                                          <p:attrName>style.color</p:attrName>
                                        </p:attrNameLst>
                                      </p:cBhvr>
                                      <p:to>
                                        <p:clrVal>
                                          <a:schemeClr val="accent2"/>
                                        </p:clrVal>
                                      </p:to>
                                    </p:set>
                                    <p:set>
                                      <p:cBhvr>
                                        <p:cTn id="7" dur="500" fill="hold"/>
                                        <p:tgtEl>
                                          <p:spTgt spid="4">
                                            <p:txEl>
                                              <p:pRg st="0" end="0"/>
                                            </p:txEl>
                                          </p:spTgt>
                                        </p:tgtEl>
                                        <p:attrNameLst>
                                          <p:attrName>fillcolor</p:attrName>
                                        </p:attrNameLst>
                                      </p:cBhvr>
                                      <p:to>
                                        <p:clrVal>
                                          <a:schemeClr val="accent2"/>
                                        </p:clrVal>
                                      </p:to>
                                    </p:set>
                                    <p:set>
                                      <p:cBhvr>
                                        <p:cTn id="8" dur="500" fill="hold"/>
                                        <p:tgtEl>
                                          <p:spTgt spid="4">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dirty="0" smtClean="0"/>
              <a:t>What is the largest part of the human brain called?</a:t>
            </a:r>
            <a:endParaRPr lang="en-US" dirty="0"/>
          </a:p>
        </p:txBody>
      </p:sp>
      <p:sp>
        <p:nvSpPr>
          <p:cNvPr id="4" name="Content Placeholder 3"/>
          <p:cNvSpPr>
            <a:spLocks noGrp="1"/>
          </p:cNvSpPr>
          <p:nvPr>
            <p:ph sz="quarter" idx="2"/>
          </p:nvPr>
        </p:nvSpPr>
        <p:spPr/>
        <p:txBody>
          <a:bodyPr/>
          <a:lstStyle/>
          <a:p>
            <a:pPr marL="514350" indent="-514350">
              <a:buAutoNum type="arabicParenBoth"/>
            </a:pPr>
            <a:r>
              <a:rPr lang="en-US" dirty="0" smtClean="0"/>
              <a:t>Cerebellum</a:t>
            </a:r>
          </a:p>
          <a:p>
            <a:pPr marL="514350" indent="-514350">
              <a:buAutoNum type="arabicParenBoth"/>
            </a:pPr>
            <a:endParaRPr lang="en-US" dirty="0" smtClean="0"/>
          </a:p>
          <a:p>
            <a:pPr marL="514350" indent="-514350">
              <a:buAutoNum type="arabicParenBoth"/>
            </a:pPr>
            <a:r>
              <a:rPr lang="en-US" dirty="0" smtClean="0"/>
              <a:t>Diencephalon</a:t>
            </a:r>
          </a:p>
          <a:p>
            <a:pPr marL="514350" indent="-514350">
              <a:buAutoNum type="arabicParenBoth"/>
            </a:pPr>
            <a:endParaRPr lang="en-US" dirty="0" smtClean="0"/>
          </a:p>
          <a:p>
            <a:pPr marL="514350" indent="-514350">
              <a:buAutoNum type="arabicParenBoth"/>
            </a:pPr>
            <a:r>
              <a:rPr lang="en-US" dirty="0" smtClean="0"/>
              <a:t>Cerebrum</a:t>
            </a:r>
          </a:p>
          <a:p>
            <a:pPr marL="514350" indent="-514350">
              <a:buAutoNum type="arabicParenBoth"/>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4">
                                            <p:txEl>
                                              <p:pRg st="4" end="4"/>
                                            </p:txEl>
                                          </p:spTgt>
                                        </p:tgtEl>
                                        <p:attrNameLst>
                                          <p:attrName>style.color</p:attrName>
                                        </p:attrNameLst>
                                      </p:cBhvr>
                                      <p:to>
                                        <p:clrVal>
                                          <a:schemeClr val="accent2"/>
                                        </p:clrVal>
                                      </p:to>
                                    </p:set>
                                    <p:set>
                                      <p:cBhvr>
                                        <p:cTn id="7" dur="500" fill="hold"/>
                                        <p:tgtEl>
                                          <p:spTgt spid="4">
                                            <p:txEl>
                                              <p:pRg st="4" end="4"/>
                                            </p:txEl>
                                          </p:spTgt>
                                        </p:tgtEl>
                                        <p:attrNameLst>
                                          <p:attrName>fillcolor</p:attrName>
                                        </p:attrNameLst>
                                      </p:cBhvr>
                                      <p:to>
                                        <p:clrVal>
                                          <a:schemeClr val="accent2"/>
                                        </p:clrVal>
                                      </p:to>
                                    </p:set>
                                    <p:set>
                                      <p:cBhvr>
                                        <p:cTn id="8" dur="500" fill="hold"/>
                                        <p:tgtEl>
                                          <p:spTgt spid="4">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Nervous system is similar to:</a:t>
            </a:r>
            <a:endParaRPr lang="en-US" dirty="0"/>
          </a:p>
        </p:txBody>
      </p:sp>
      <p:pic>
        <p:nvPicPr>
          <p:cNvPr id="4" name="Content Placeholder 3" descr="mobo-diagram1[1].jpg"/>
          <p:cNvPicPr>
            <a:picLocks noGrp="1" noChangeAspect="1"/>
          </p:cNvPicPr>
          <p:nvPr>
            <p:ph sz="quarter" idx="1"/>
          </p:nvPr>
        </p:nvPicPr>
        <p:blipFill>
          <a:blip r:embed="rId2" cstate="print"/>
          <a:stretch>
            <a:fillRect/>
          </a:stretch>
        </p:blipFill>
        <p:spPr>
          <a:xfrm>
            <a:off x="839787" y="2078037"/>
            <a:ext cx="3276600" cy="3219450"/>
          </a:xfrm>
        </p:spPr>
      </p:pic>
      <p:sp>
        <p:nvSpPr>
          <p:cNvPr id="5" name="Content Placeholder 4"/>
          <p:cNvSpPr>
            <a:spLocks noGrp="1"/>
          </p:cNvSpPr>
          <p:nvPr>
            <p:ph sz="quarter" idx="2"/>
          </p:nvPr>
        </p:nvSpPr>
        <p:spPr/>
        <p:txBody>
          <a:bodyPr/>
          <a:lstStyle/>
          <a:p>
            <a:pPr>
              <a:buNone/>
            </a:pPr>
            <a:endParaRPr lang="en-US" dirty="0" smtClean="0"/>
          </a:p>
          <a:p>
            <a:pPr>
              <a:buNone/>
            </a:pPr>
            <a:r>
              <a:rPr lang="en-US" dirty="0" smtClean="0"/>
              <a:t>	A Computer!</a:t>
            </a:r>
          </a:p>
          <a:p>
            <a:pPr>
              <a:buNone/>
            </a:pPr>
            <a:endParaRPr lang="en-US" dirty="0" smtClean="0"/>
          </a:p>
          <a:p>
            <a:pPr>
              <a:buNone/>
            </a:pPr>
            <a:r>
              <a:rPr lang="en-US" dirty="0" smtClean="0"/>
              <a:t>	The Brain and Spinal Cord plus many nerves extending throughout the body are very much like a computer. Both are designed to send and receive signals.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dissolv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4" presetClass="entr" presetSubtype="0" accel="10000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 calcmode="lin" valueType="num">
                                      <p:cBhvr>
                                        <p:cTn id="12" dur="1000" fill="hold"/>
                                        <p:tgtEl>
                                          <p:spTgt spid="5">
                                            <p:txEl>
                                              <p:pRg st="3" end="3"/>
                                            </p:txEl>
                                          </p:spTgt>
                                        </p:tgtEl>
                                        <p:attrNameLst>
                                          <p:attrName>ppt_w</p:attrName>
                                        </p:attrNameLst>
                                      </p:cBhvr>
                                      <p:tavLst>
                                        <p:tav tm="0">
                                          <p:val>
                                            <p:strVal val="#ppt_w*0.05"/>
                                          </p:val>
                                        </p:tav>
                                        <p:tav tm="100000">
                                          <p:val>
                                            <p:strVal val="#ppt_w"/>
                                          </p:val>
                                        </p:tav>
                                      </p:tavLst>
                                    </p:anim>
                                    <p:anim calcmode="lin" valueType="num">
                                      <p:cBhvr>
                                        <p:cTn id="13" dur="1000" fill="hold"/>
                                        <p:tgtEl>
                                          <p:spTgt spid="5">
                                            <p:txEl>
                                              <p:pRg st="3" end="3"/>
                                            </p:txEl>
                                          </p:spTgt>
                                        </p:tgtEl>
                                        <p:attrNameLst>
                                          <p:attrName>ppt_h</p:attrName>
                                        </p:attrNameLst>
                                      </p:cBhvr>
                                      <p:tavLst>
                                        <p:tav tm="0">
                                          <p:val>
                                            <p:strVal val="#ppt_h"/>
                                          </p:val>
                                        </p:tav>
                                        <p:tav tm="100000">
                                          <p:val>
                                            <p:strVal val="#ppt_h"/>
                                          </p:val>
                                        </p:tav>
                                      </p:tavLst>
                                    </p:anim>
                                    <p:anim calcmode="lin" valueType="num">
                                      <p:cBhvr>
                                        <p:cTn id="14" dur="1000" fill="hold"/>
                                        <p:tgtEl>
                                          <p:spTgt spid="5">
                                            <p:txEl>
                                              <p:pRg st="3" end="3"/>
                                            </p:txEl>
                                          </p:spTgt>
                                        </p:tgtEl>
                                        <p:attrNameLst>
                                          <p:attrName>ppt_x</p:attrName>
                                        </p:attrNameLst>
                                      </p:cBhvr>
                                      <p:tavLst>
                                        <p:tav tm="0">
                                          <p:val>
                                            <p:strVal val="#ppt_x-.2"/>
                                          </p:val>
                                        </p:tav>
                                        <p:tav tm="100000">
                                          <p:val>
                                            <p:strVal val="#ppt_x"/>
                                          </p:val>
                                        </p:tav>
                                      </p:tavLst>
                                    </p:anim>
                                    <p:anim calcmode="lin" valueType="num">
                                      <p:cBhvr>
                                        <p:cTn id="15" dur="1000" fill="hold"/>
                                        <p:tgtEl>
                                          <p:spTgt spid="5">
                                            <p:txEl>
                                              <p:pRg st="3" end="3"/>
                                            </p:txEl>
                                          </p:spTgt>
                                        </p:tgtEl>
                                        <p:attrNameLst>
                                          <p:attrName>ppt_y</p:attrName>
                                        </p:attrNameLst>
                                      </p:cBhvr>
                                      <p:tavLst>
                                        <p:tav tm="0">
                                          <p:val>
                                            <p:strVal val="#ppt_y"/>
                                          </p:val>
                                        </p:tav>
                                        <p:tav tm="100000">
                                          <p:val>
                                            <p:strVal val="#ppt_y"/>
                                          </p:val>
                                        </p:tav>
                                      </p:tavLst>
                                    </p:anim>
                                    <p:animEffect transition="in" filter="fade">
                                      <p:cBhvr>
                                        <p:cTn id="16" dur="1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dirty="0" smtClean="0"/>
              <a:t>Identify one function that the brain stem regulates:</a:t>
            </a:r>
            <a:endParaRPr lang="en-US" dirty="0"/>
          </a:p>
        </p:txBody>
      </p:sp>
      <p:sp>
        <p:nvSpPr>
          <p:cNvPr id="4" name="Content Placeholder 3"/>
          <p:cNvSpPr>
            <a:spLocks noGrp="1"/>
          </p:cNvSpPr>
          <p:nvPr>
            <p:ph sz="quarter" idx="2"/>
          </p:nvPr>
        </p:nvSpPr>
        <p:spPr/>
        <p:txBody>
          <a:bodyPr/>
          <a:lstStyle/>
          <a:p>
            <a:pPr marL="514350" indent="-514350">
              <a:buAutoNum type="arabicParenBoth"/>
            </a:pPr>
            <a:r>
              <a:rPr lang="en-US" dirty="0" smtClean="0"/>
              <a:t>Heart muscle tone</a:t>
            </a:r>
          </a:p>
          <a:p>
            <a:pPr marL="514350" indent="-514350">
              <a:buAutoNum type="arabicParenBoth"/>
            </a:pPr>
            <a:endParaRPr lang="en-US" dirty="0" smtClean="0"/>
          </a:p>
          <a:p>
            <a:pPr marL="514350" indent="-514350">
              <a:buAutoNum type="arabicParenBoth"/>
            </a:pPr>
            <a:r>
              <a:rPr lang="en-US" dirty="0" smtClean="0"/>
              <a:t>Heart beat</a:t>
            </a:r>
          </a:p>
          <a:p>
            <a:pPr marL="514350" indent="-514350">
              <a:buAutoNum type="arabicParenBoth"/>
            </a:pPr>
            <a:endParaRPr lang="en-US" dirty="0" smtClean="0"/>
          </a:p>
          <a:p>
            <a:pPr marL="514350" indent="-514350">
              <a:buAutoNum type="arabicParenBoth"/>
            </a:pPr>
            <a:r>
              <a:rPr lang="en-US" dirty="0" smtClean="0"/>
              <a:t>digestion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4">
                                            <p:txEl>
                                              <p:pRg st="2" end="2"/>
                                            </p:txEl>
                                          </p:spTgt>
                                        </p:tgtEl>
                                        <p:attrNameLst>
                                          <p:attrName>style.color</p:attrName>
                                        </p:attrNameLst>
                                      </p:cBhvr>
                                      <p:to>
                                        <p:clrVal>
                                          <a:schemeClr val="accent2"/>
                                        </p:clrVal>
                                      </p:to>
                                    </p:set>
                                    <p:set>
                                      <p:cBhvr>
                                        <p:cTn id="7" dur="500" fill="hold"/>
                                        <p:tgtEl>
                                          <p:spTgt spid="4">
                                            <p:txEl>
                                              <p:pRg st="2" end="2"/>
                                            </p:txEl>
                                          </p:spTgt>
                                        </p:tgtEl>
                                        <p:attrNameLst>
                                          <p:attrName>fillcolor</p:attrName>
                                        </p:attrNameLst>
                                      </p:cBhvr>
                                      <p:to>
                                        <p:clrVal>
                                          <a:schemeClr val="accent2"/>
                                        </p:clrVal>
                                      </p:to>
                                    </p:set>
                                    <p:set>
                                      <p:cBhvr>
                                        <p:cTn id="8" dur="500" fill="hold"/>
                                        <p:tgtEl>
                                          <p:spTgt spid="4">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dirty="0" smtClean="0"/>
              <a:t>What is the brain similar to?</a:t>
            </a:r>
            <a:endParaRPr lang="en-US" dirty="0"/>
          </a:p>
        </p:txBody>
      </p:sp>
      <p:sp>
        <p:nvSpPr>
          <p:cNvPr id="4" name="Content Placeholder 3"/>
          <p:cNvSpPr>
            <a:spLocks noGrp="1"/>
          </p:cNvSpPr>
          <p:nvPr>
            <p:ph sz="quarter" idx="2"/>
          </p:nvPr>
        </p:nvSpPr>
        <p:spPr/>
        <p:txBody>
          <a:bodyPr/>
          <a:lstStyle/>
          <a:p>
            <a:pPr marL="514350" indent="-514350">
              <a:buAutoNum type="arabicParenBoth"/>
            </a:pPr>
            <a:r>
              <a:rPr lang="en-US" dirty="0" smtClean="0"/>
              <a:t>A typewriter</a:t>
            </a:r>
          </a:p>
          <a:p>
            <a:pPr marL="514350" indent="-514350">
              <a:buAutoNum type="arabicParenBoth"/>
            </a:pPr>
            <a:endParaRPr lang="en-US" dirty="0" smtClean="0"/>
          </a:p>
          <a:p>
            <a:pPr marL="514350" indent="-514350">
              <a:buAutoNum type="arabicParenBoth"/>
            </a:pPr>
            <a:r>
              <a:rPr lang="en-US" dirty="0" smtClean="0"/>
              <a:t>A football</a:t>
            </a:r>
          </a:p>
          <a:p>
            <a:pPr marL="514350" indent="-514350">
              <a:buAutoNum type="arabicParenBoth"/>
            </a:pPr>
            <a:endParaRPr lang="en-US" dirty="0" smtClean="0"/>
          </a:p>
          <a:p>
            <a:pPr marL="514350" indent="-514350">
              <a:buAutoNum type="arabicParenBoth"/>
            </a:pPr>
            <a:r>
              <a:rPr lang="en-US" dirty="0" smtClean="0"/>
              <a:t>A computer</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4">
                                            <p:txEl>
                                              <p:pRg st="4" end="4"/>
                                            </p:txEl>
                                          </p:spTgt>
                                        </p:tgtEl>
                                        <p:attrNameLst>
                                          <p:attrName>style.color</p:attrName>
                                        </p:attrNameLst>
                                      </p:cBhvr>
                                      <p:to>
                                        <p:clrVal>
                                          <a:schemeClr val="accent2"/>
                                        </p:clrVal>
                                      </p:to>
                                    </p:set>
                                    <p:set>
                                      <p:cBhvr>
                                        <p:cTn id="7" dur="500" fill="hold"/>
                                        <p:tgtEl>
                                          <p:spTgt spid="4">
                                            <p:txEl>
                                              <p:pRg st="4" end="4"/>
                                            </p:txEl>
                                          </p:spTgt>
                                        </p:tgtEl>
                                        <p:attrNameLst>
                                          <p:attrName>fillcolor</p:attrName>
                                        </p:attrNameLst>
                                      </p:cBhvr>
                                      <p:to>
                                        <p:clrVal>
                                          <a:schemeClr val="accent2"/>
                                        </p:clrVal>
                                      </p:to>
                                    </p:set>
                                    <p:set>
                                      <p:cBhvr>
                                        <p:cTn id="8" dur="500" fill="hold"/>
                                        <p:tgtEl>
                                          <p:spTgt spid="4">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Word Elements</a:t>
            </a:r>
            <a:endParaRPr lang="en-US" dirty="0"/>
          </a:p>
        </p:txBody>
      </p:sp>
      <p:sp>
        <p:nvSpPr>
          <p:cNvPr id="6" name="Text Placeholder 5"/>
          <p:cNvSpPr>
            <a:spLocks noGrp="1"/>
          </p:cNvSpPr>
          <p:nvPr>
            <p:ph type="body" idx="1"/>
          </p:nvPr>
        </p:nvSpPr>
        <p:spPr/>
        <p:txBody>
          <a:bodyPr/>
          <a:lstStyle/>
          <a:p>
            <a:r>
              <a:rPr lang="en-US" dirty="0" smtClean="0"/>
              <a:t>Relating to the Nervous System</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Word Elements in Action</a:t>
            </a:r>
            <a:endParaRPr lang="en-US" dirty="0"/>
          </a:p>
        </p:txBody>
      </p:sp>
      <p:sp>
        <p:nvSpPr>
          <p:cNvPr id="3" name="Content Placeholder 2"/>
          <p:cNvSpPr>
            <a:spLocks noGrp="1"/>
          </p:cNvSpPr>
          <p:nvPr>
            <p:ph sz="quarter" idx="1"/>
          </p:nvPr>
        </p:nvSpPr>
        <p:spPr>
          <a:xfrm>
            <a:off x="457200" y="1143000"/>
            <a:ext cx="1905000" cy="5013960"/>
          </a:xfrm>
        </p:spPr>
        <p:txBody>
          <a:bodyPr/>
          <a:lstStyle/>
          <a:p>
            <a:pPr>
              <a:buNone/>
            </a:pPr>
            <a:r>
              <a:rPr lang="en-US" dirty="0" smtClean="0">
                <a:solidFill>
                  <a:srgbClr val="00B050"/>
                </a:solidFill>
              </a:rPr>
              <a:t>An</a:t>
            </a:r>
            <a:r>
              <a:rPr lang="en-US" dirty="0" smtClean="0"/>
              <a:t> + </a:t>
            </a:r>
            <a:r>
              <a:rPr lang="en-US" dirty="0" err="1" smtClean="0">
                <a:solidFill>
                  <a:srgbClr val="00B0F0"/>
                </a:solidFill>
              </a:rPr>
              <a:t>algesia</a:t>
            </a:r>
            <a:endParaRPr lang="en-US" dirty="0" smtClean="0">
              <a:solidFill>
                <a:srgbClr val="00B0F0"/>
              </a:solidFill>
            </a:endParaRPr>
          </a:p>
          <a:p>
            <a:pPr>
              <a:buNone/>
            </a:pPr>
            <a:endParaRPr lang="en-US" dirty="0" smtClean="0">
              <a:solidFill>
                <a:srgbClr val="00B0F0"/>
              </a:solidFill>
            </a:endParaRPr>
          </a:p>
          <a:p>
            <a:pPr>
              <a:buNone/>
            </a:pPr>
            <a:r>
              <a:rPr lang="en-US" dirty="0" smtClean="0">
                <a:solidFill>
                  <a:srgbClr val="00B050"/>
                </a:solidFill>
              </a:rPr>
              <a:t>A</a:t>
            </a:r>
            <a:r>
              <a:rPr lang="en-US" dirty="0" smtClean="0">
                <a:solidFill>
                  <a:srgbClr val="00B0F0"/>
                </a:solidFill>
              </a:rPr>
              <a:t> + </a:t>
            </a:r>
            <a:r>
              <a:rPr lang="en-US" dirty="0" err="1" smtClean="0">
                <a:solidFill>
                  <a:srgbClr val="00B0F0"/>
                </a:solidFill>
              </a:rPr>
              <a:t>phasia</a:t>
            </a:r>
            <a:endParaRPr lang="en-US" dirty="0" smtClean="0">
              <a:solidFill>
                <a:srgbClr val="00B0F0"/>
              </a:solidFill>
            </a:endParaRPr>
          </a:p>
          <a:p>
            <a:pPr>
              <a:buNone/>
            </a:pPr>
            <a:endParaRPr lang="en-US" dirty="0" smtClean="0">
              <a:solidFill>
                <a:srgbClr val="00B0F0"/>
              </a:solidFill>
            </a:endParaRPr>
          </a:p>
          <a:p>
            <a:pPr>
              <a:buNone/>
            </a:pPr>
            <a:r>
              <a:rPr lang="en-US" dirty="0" err="1" smtClean="0">
                <a:solidFill>
                  <a:srgbClr val="7030A0"/>
                </a:solidFill>
              </a:rPr>
              <a:t>Cephal</a:t>
            </a:r>
            <a:r>
              <a:rPr lang="en-US" dirty="0" smtClean="0">
                <a:solidFill>
                  <a:srgbClr val="00B0F0"/>
                </a:solidFill>
              </a:rPr>
              <a:t>/</a:t>
            </a:r>
            <a:r>
              <a:rPr lang="en-US" dirty="0" smtClean="0">
                <a:solidFill>
                  <a:srgbClr val="FF0000"/>
                </a:solidFill>
              </a:rPr>
              <a:t>o</a:t>
            </a:r>
            <a:r>
              <a:rPr lang="en-US" dirty="0" smtClean="0">
                <a:solidFill>
                  <a:srgbClr val="00B0F0"/>
                </a:solidFill>
              </a:rPr>
              <a:t> +</a:t>
            </a:r>
          </a:p>
          <a:p>
            <a:pPr>
              <a:buNone/>
            </a:pPr>
            <a:r>
              <a:rPr lang="en-US" dirty="0" smtClean="0">
                <a:solidFill>
                  <a:srgbClr val="00B0F0"/>
                </a:solidFill>
              </a:rPr>
              <a:t>   -</a:t>
            </a:r>
            <a:r>
              <a:rPr lang="en-US" dirty="0" err="1" smtClean="0">
                <a:solidFill>
                  <a:srgbClr val="00B0F0"/>
                </a:solidFill>
              </a:rPr>
              <a:t>algia</a:t>
            </a:r>
            <a:r>
              <a:rPr lang="en-US" dirty="0" smtClean="0">
                <a:solidFill>
                  <a:srgbClr val="00B0F0"/>
                </a:solidFill>
              </a:rPr>
              <a:t> </a:t>
            </a:r>
          </a:p>
          <a:p>
            <a:pPr>
              <a:buNone/>
            </a:pPr>
            <a:endParaRPr lang="en-US" dirty="0" smtClean="0">
              <a:solidFill>
                <a:srgbClr val="00B0F0"/>
              </a:solidFill>
            </a:endParaRPr>
          </a:p>
          <a:p>
            <a:pPr>
              <a:buNone/>
            </a:pPr>
            <a:r>
              <a:rPr lang="en-US" dirty="0" err="1" smtClean="0">
                <a:solidFill>
                  <a:srgbClr val="7030A0"/>
                </a:solidFill>
              </a:rPr>
              <a:t>Neur</a:t>
            </a:r>
            <a:r>
              <a:rPr lang="en-US" dirty="0" smtClean="0">
                <a:solidFill>
                  <a:srgbClr val="00B0F0"/>
                </a:solidFill>
              </a:rPr>
              <a:t>/</a:t>
            </a:r>
            <a:r>
              <a:rPr lang="en-US" dirty="0" smtClean="0">
                <a:solidFill>
                  <a:srgbClr val="FF0000"/>
                </a:solidFill>
              </a:rPr>
              <a:t>o</a:t>
            </a:r>
            <a:r>
              <a:rPr lang="en-US" dirty="0" smtClean="0">
                <a:solidFill>
                  <a:srgbClr val="00B0F0"/>
                </a:solidFill>
              </a:rPr>
              <a:t>  +</a:t>
            </a:r>
          </a:p>
          <a:p>
            <a:pPr>
              <a:buNone/>
            </a:pPr>
            <a:r>
              <a:rPr lang="en-US" dirty="0" smtClean="0">
                <a:solidFill>
                  <a:srgbClr val="00B0F0"/>
                </a:solidFill>
              </a:rPr>
              <a:t>	-</a:t>
            </a:r>
            <a:r>
              <a:rPr lang="en-US" dirty="0" err="1" smtClean="0">
                <a:solidFill>
                  <a:srgbClr val="00B0F0"/>
                </a:solidFill>
              </a:rPr>
              <a:t>pathy</a:t>
            </a:r>
            <a:r>
              <a:rPr lang="en-US" dirty="0" smtClean="0">
                <a:solidFill>
                  <a:srgbClr val="00B0F0"/>
                </a:solidFill>
              </a:rPr>
              <a:t> </a:t>
            </a:r>
          </a:p>
          <a:p>
            <a:pPr>
              <a:buNone/>
            </a:pPr>
            <a:endParaRPr lang="en-US" dirty="0" smtClean="0">
              <a:solidFill>
                <a:srgbClr val="00B0F0"/>
              </a:solidFill>
            </a:endParaRPr>
          </a:p>
          <a:p>
            <a:pPr>
              <a:buNone/>
            </a:pPr>
            <a:endParaRPr lang="en-US" dirty="0">
              <a:solidFill>
                <a:srgbClr val="00B0F0"/>
              </a:solidFill>
            </a:endParaRPr>
          </a:p>
        </p:txBody>
      </p:sp>
      <p:sp>
        <p:nvSpPr>
          <p:cNvPr id="4" name="Content Placeholder 3"/>
          <p:cNvSpPr>
            <a:spLocks noGrp="1"/>
          </p:cNvSpPr>
          <p:nvPr>
            <p:ph sz="quarter" idx="2"/>
          </p:nvPr>
        </p:nvSpPr>
        <p:spPr>
          <a:xfrm>
            <a:off x="2438400" y="1143000"/>
            <a:ext cx="6235446" cy="5010912"/>
          </a:xfrm>
        </p:spPr>
        <p:txBody>
          <a:bodyPr/>
          <a:lstStyle/>
          <a:p>
            <a:pPr>
              <a:buNone/>
            </a:pPr>
            <a:r>
              <a:rPr lang="en-US" dirty="0" smtClean="0"/>
              <a:t>= </a:t>
            </a:r>
            <a:r>
              <a:rPr lang="en-US" dirty="0" smtClean="0">
                <a:solidFill>
                  <a:srgbClr val="00B050"/>
                </a:solidFill>
              </a:rPr>
              <a:t>an</a:t>
            </a:r>
            <a:r>
              <a:rPr lang="en-US" dirty="0" smtClean="0">
                <a:solidFill>
                  <a:srgbClr val="00B0F0"/>
                </a:solidFill>
              </a:rPr>
              <a:t>algesia</a:t>
            </a:r>
            <a:r>
              <a:rPr lang="en-US" dirty="0" smtClean="0"/>
              <a:t>: without sensitivity to pain</a:t>
            </a:r>
          </a:p>
          <a:p>
            <a:pPr>
              <a:buNone/>
            </a:pPr>
            <a:endParaRPr lang="en-US" dirty="0" smtClean="0"/>
          </a:p>
          <a:p>
            <a:pPr>
              <a:buNone/>
            </a:pPr>
            <a:r>
              <a:rPr lang="en-US" dirty="0" smtClean="0"/>
              <a:t>= </a:t>
            </a:r>
            <a:r>
              <a:rPr lang="en-US" dirty="0" smtClean="0">
                <a:solidFill>
                  <a:srgbClr val="00B050"/>
                </a:solidFill>
              </a:rPr>
              <a:t>a</a:t>
            </a:r>
            <a:r>
              <a:rPr lang="en-US" dirty="0" smtClean="0">
                <a:solidFill>
                  <a:srgbClr val="00B0F0"/>
                </a:solidFill>
              </a:rPr>
              <a:t>phasia</a:t>
            </a:r>
            <a:r>
              <a:rPr lang="en-US" dirty="0" smtClean="0"/>
              <a:t>: without speech; inability to speak</a:t>
            </a:r>
          </a:p>
          <a:p>
            <a:pPr>
              <a:buNone/>
            </a:pPr>
            <a:endParaRPr lang="en-US" dirty="0" smtClean="0"/>
          </a:p>
          <a:p>
            <a:pPr>
              <a:buNone/>
            </a:pPr>
            <a:endParaRPr lang="en-US" dirty="0" smtClean="0"/>
          </a:p>
          <a:p>
            <a:pPr>
              <a:buNone/>
            </a:pPr>
            <a:r>
              <a:rPr lang="en-US" dirty="0" smtClean="0"/>
              <a:t>= </a:t>
            </a:r>
            <a:r>
              <a:rPr lang="en-US" dirty="0" err="1" smtClean="0">
                <a:solidFill>
                  <a:srgbClr val="7030A0"/>
                </a:solidFill>
              </a:rPr>
              <a:t>cephal</a:t>
            </a:r>
            <a:r>
              <a:rPr lang="en-US" dirty="0" err="1" smtClean="0">
                <a:solidFill>
                  <a:srgbClr val="00B0F0"/>
                </a:solidFill>
              </a:rPr>
              <a:t>algia</a:t>
            </a:r>
            <a:r>
              <a:rPr lang="en-US" dirty="0" smtClean="0"/>
              <a:t>:  pain in the head/brain</a:t>
            </a:r>
          </a:p>
          <a:p>
            <a:pPr>
              <a:buNone/>
            </a:pPr>
            <a:endParaRPr lang="en-US" dirty="0" smtClean="0"/>
          </a:p>
          <a:p>
            <a:pPr>
              <a:buNone/>
            </a:pPr>
            <a:r>
              <a:rPr lang="en-US" dirty="0" smtClean="0"/>
              <a:t>= </a:t>
            </a:r>
            <a:r>
              <a:rPr lang="en-US" dirty="0" smtClean="0">
                <a:solidFill>
                  <a:srgbClr val="7030A0"/>
                </a:solidFill>
              </a:rPr>
              <a:t>neur</a:t>
            </a:r>
            <a:r>
              <a:rPr lang="en-US" dirty="0" smtClean="0">
                <a:solidFill>
                  <a:srgbClr val="FF0000"/>
                </a:solidFill>
              </a:rPr>
              <a:t>o</a:t>
            </a:r>
            <a:r>
              <a:rPr lang="en-US" dirty="0" smtClean="0">
                <a:solidFill>
                  <a:srgbClr val="00B0F0"/>
                </a:solidFill>
              </a:rPr>
              <a:t>pathy</a:t>
            </a:r>
            <a:r>
              <a:rPr lang="en-US" dirty="0" smtClean="0"/>
              <a:t>: disease of the nerves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randombar(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800" decel="100000"/>
                                        <p:tgtEl>
                                          <p:spTgt spid="4">
                                            <p:txEl>
                                              <p:pRg st="2" end="2"/>
                                            </p:txEl>
                                          </p:spTgt>
                                        </p:tgtEl>
                                      </p:cBhvr>
                                    </p:animEffect>
                                    <p:anim calcmode="lin" valueType="num">
                                      <p:cBhvr>
                                        <p:cTn id="13" dur="800" decel="100000" fill="hold"/>
                                        <p:tgtEl>
                                          <p:spTgt spid="4">
                                            <p:txEl>
                                              <p:pRg st="2" end="2"/>
                                            </p:txEl>
                                          </p:spTgt>
                                        </p:tgtEl>
                                        <p:attrNameLst>
                                          <p:attrName>style.rotation</p:attrName>
                                        </p:attrNameLst>
                                      </p:cBhvr>
                                      <p:tavLst>
                                        <p:tav tm="0">
                                          <p:val>
                                            <p:fltVal val="-90"/>
                                          </p:val>
                                        </p:tav>
                                        <p:tav tm="100000">
                                          <p:val>
                                            <p:fltVal val="0"/>
                                          </p:val>
                                        </p:tav>
                                      </p:tavLst>
                                    </p:anim>
                                    <p:anim calcmode="lin" valueType="num">
                                      <p:cBhvr>
                                        <p:cTn id="14" dur="800" decel="100000" fill="hold"/>
                                        <p:tgtEl>
                                          <p:spTgt spid="4">
                                            <p:txEl>
                                              <p:pRg st="2" end="2"/>
                                            </p:txEl>
                                          </p:spTgt>
                                        </p:tgtEl>
                                        <p:attrNameLst>
                                          <p:attrName>ppt_x</p:attrName>
                                        </p:attrNameLst>
                                      </p:cBhvr>
                                      <p:tavLst>
                                        <p:tav tm="0">
                                          <p:val>
                                            <p:strVal val="#ppt_x+0.4"/>
                                          </p:val>
                                        </p:tav>
                                        <p:tav tm="100000">
                                          <p:val>
                                            <p:strVal val="#ppt_x-0.05"/>
                                          </p:val>
                                        </p:tav>
                                      </p:tavLst>
                                    </p:anim>
                                    <p:anim calcmode="lin" valueType="num">
                                      <p:cBhvr>
                                        <p:cTn id="15" dur="800" decel="100000" fill="hold"/>
                                        <p:tgtEl>
                                          <p:spTgt spid="4">
                                            <p:txEl>
                                              <p:pRg st="2" end="2"/>
                                            </p:txEl>
                                          </p:spTgt>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4">
                                            <p:txEl>
                                              <p:pRg st="2" end="2"/>
                                            </p:txEl>
                                          </p:spTgt>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4">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9" presetClass="entr" presetSubtype="0" fill="hold"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 calcmode="lin" valueType="num">
                                      <p:cBhvr>
                                        <p:cTn id="22" dur="1000" fill="hold"/>
                                        <p:tgtEl>
                                          <p:spTgt spid="4">
                                            <p:txEl>
                                              <p:pRg st="5" end="5"/>
                                            </p:txEl>
                                          </p:spTgt>
                                        </p:tgtEl>
                                        <p:attrNameLst>
                                          <p:attrName>ppt_x</p:attrName>
                                        </p:attrNameLst>
                                      </p:cBhvr>
                                      <p:tavLst>
                                        <p:tav tm="0">
                                          <p:val>
                                            <p:strVal val="#ppt_x-.2"/>
                                          </p:val>
                                        </p:tav>
                                        <p:tav tm="100000">
                                          <p:val>
                                            <p:strVal val="#ppt_x"/>
                                          </p:val>
                                        </p:tav>
                                      </p:tavLst>
                                    </p:anim>
                                    <p:anim calcmode="lin" valueType="num">
                                      <p:cBhvr>
                                        <p:cTn id="23" dur="1000" fill="hold"/>
                                        <p:tgtEl>
                                          <p:spTgt spid="4">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24" dur="1000"/>
                                        <p:tgtEl>
                                          <p:spTgt spid="4">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2" presetClass="entr" presetSubtype="0" fill="hold" nodeType="clickEffect">
                                  <p:stCondLst>
                                    <p:cond delay="0"/>
                                  </p:stCondLst>
                                  <p:childTnLst>
                                    <p:set>
                                      <p:cBhvr>
                                        <p:cTn id="28" dur="1" fill="hold">
                                          <p:stCondLst>
                                            <p:cond delay="0"/>
                                          </p:stCondLst>
                                        </p:cTn>
                                        <p:tgtEl>
                                          <p:spTgt spid="4">
                                            <p:txEl>
                                              <p:pRg st="7" end="7"/>
                                            </p:txEl>
                                          </p:spTgt>
                                        </p:tgtEl>
                                        <p:attrNameLst>
                                          <p:attrName>style.visibility</p:attrName>
                                        </p:attrNameLst>
                                      </p:cBhvr>
                                      <p:to>
                                        <p:strVal val="visible"/>
                                      </p:to>
                                    </p:set>
                                    <p:animScale>
                                      <p:cBhvr>
                                        <p:cTn id="29" dur="1000" decel="50000" fill="hold">
                                          <p:stCondLst>
                                            <p:cond delay="0"/>
                                          </p:stCondLst>
                                        </p:cTn>
                                        <p:tgtEl>
                                          <p:spTgt spid="4">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0" dur="1000" decel="50000" fill="hold">
                                          <p:stCondLst>
                                            <p:cond delay="0"/>
                                          </p:stCondLst>
                                        </p:cTn>
                                        <p:tgtEl>
                                          <p:spTgt spid="4">
                                            <p:txEl>
                                              <p:pRg st="7" end="7"/>
                                            </p:txEl>
                                          </p:spTgt>
                                        </p:tgtEl>
                                        <p:attrNameLst>
                                          <p:attrName>ppt_x</p:attrName>
                                          <p:attrName>ppt_y</p:attrName>
                                        </p:attrNameLst>
                                      </p:cBhvr>
                                    </p:animMotion>
                                    <p:animEffect transition="in" filter="fade">
                                      <p:cBhvr>
                                        <p:cTn id="31" dur="10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nervous_system[1].gif"/>
          <p:cNvPicPr>
            <a:picLocks noChangeAspect="1"/>
          </p:cNvPicPr>
          <p:nvPr/>
        </p:nvPicPr>
        <p:blipFill>
          <a:blip r:embed="rId2" cstate="print"/>
          <a:stretch>
            <a:fillRect/>
          </a:stretch>
        </p:blipFill>
        <p:spPr>
          <a:xfrm>
            <a:off x="1524000" y="2057400"/>
            <a:ext cx="2952750" cy="3705225"/>
          </a:xfrm>
          <a:prstGeom prst="rect">
            <a:avLst/>
          </a:prstGeom>
        </p:spPr>
      </p:pic>
      <p:sp>
        <p:nvSpPr>
          <p:cNvPr id="2" name="Title 1"/>
          <p:cNvSpPr>
            <a:spLocks noGrp="1"/>
          </p:cNvSpPr>
          <p:nvPr>
            <p:ph type="ctrTitle"/>
          </p:nvPr>
        </p:nvSpPr>
        <p:spPr/>
        <p:txBody>
          <a:bodyPr/>
          <a:lstStyle/>
          <a:p>
            <a:r>
              <a:rPr lang="en-US" dirty="0" smtClean="0"/>
              <a:t>The Nervous System</a:t>
            </a:r>
            <a:endParaRPr lang="en-US" dirty="0"/>
          </a:p>
        </p:txBody>
      </p:sp>
      <p:sp>
        <p:nvSpPr>
          <p:cNvPr id="3" name="Subtitle 2"/>
          <p:cNvSpPr>
            <a:spLocks noGrp="1"/>
          </p:cNvSpPr>
          <p:nvPr>
            <p:ph type="subTitle" idx="1"/>
          </p:nvPr>
        </p:nvSpPr>
        <p:spPr/>
        <p:txBody>
          <a:bodyPr>
            <a:normAutofit/>
          </a:bodyPr>
          <a:lstStyle/>
          <a:p>
            <a:r>
              <a:rPr lang="en-US" dirty="0" smtClean="0"/>
              <a:t>Pathological Conditions</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dirty="0" smtClean="0"/>
              <a:t>Categories of </a:t>
            </a:r>
            <a:br>
              <a:rPr lang="en-US" dirty="0" smtClean="0"/>
            </a:br>
            <a:r>
              <a:rPr lang="en-US" dirty="0" smtClean="0"/>
              <a:t>Pathological Conditions</a:t>
            </a:r>
            <a:endParaRPr lang="en-US" dirty="0"/>
          </a:p>
        </p:txBody>
      </p:sp>
      <p:sp>
        <p:nvSpPr>
          <p:cNvPr id="3" name="Content Placeholder 2"/>
          <p:cNvSpPr>
            <a:spLocks noGrp="1"/>
          </p:cNvSpPr>
          <p:nvPr>
            <p:ph sz="quarter" idx="1"/>
          </p:nvPr>
        </p:nvSpPr>
        <p:spPr/>
        <p:txBody>
          <a:bodyPr>
            <a:normAutofit/>
          </a:bodyPr>
          <a:lstStyle/>
          <a:p>
            <a:pPr algn="ctr">
              <a:buNone/>
            </a:pPr>
            <a:r>
              <a:rPr lang="en-US" dirty="0" smtClean="0"/>
              <a:t>	</a:t>
            </a:r>
          </a:p>
          <a:p>
            <a:pPr algn="ctr">
              <a:buNone/>
            </a:pPr>
            <a:r>
              <a:rPr lang="en-US" sz="2800" dirty="0" smtClean="0"/>
              <a:t>Neurologists and Neurosurgeons </a:t>
            </a:r>
          </a:p>
          <a:p>
            <a:pPr algn="ctr">
              <a:buNone/>
            </a:pPr>
            <a:r>
              <a:rPr lang="en-US" sz="2800" dirty="0" smtClean="0"/>
              <a:t>deal with many different kinds of problems </a:t>
            </a:r>
          </a:p>
          <a:p>
            <a:pPr algn="ctr">
              <a:buNone/>
            </a:pPr>
            <a:r>
              <a:rPr lang="en-US" sz="2800" dirty="0" smtClean="0"/>
              <a:t>involving the brain and spinal cord.</a:t>
            </a:r>
          </a:p>
          <a:p>
            <a:pPr>
              <a:buNone/>
            </a:pPr>
            <a:r>
              <a:rPr lang="en-US" dirty="0" smtClean="0"/>
              <a:t>	</a:t>
            </a:r>
            <a:endParaRPr lang="en-US" dirty="0"/>
          </a:p>
        </p:txBody>
      </p:sp>
      <p:sp>
        <p:nvSpPr>
          <p:cNvPr id="8" name="Content Placeholder 7"/>
          <p:cNvSpPr>
            <a:spLocks noGrp="1"/>
          </p:cNvSpPr>
          <p:nvPr>
            <p:ph sz="quarter" idx="2"/>
          </p:nvPr>
        </p:nvSpPr>
        <p:spPr/>
        <p:txBody>
          <a:bodyPr/>
          <a:lstStyle/>
          <a:p>
            <a:endParaRPr lang="en-US"/>
          </a:p>
        </p:txBody>
      </p:sp>
      <p:pic>
        <p:nvPicPr>
          <p:cNvPr id="7" name="Picture 6" descr="neurosurgeon.jpg"/>
          <p:cNvPicPr>
            <a:picLocks noChangeAspect="1"/>
          </p:cNvPicPr>
          <p:nvPr/>
        </p:nvPicPr>
        <p:blipFill>
          <a:blip r:embed="rId3" cstate="print"/>
          <a:stretch>
            <a:fillRect/>
          </a:stretch>
        </p:blipFill>
        <p:spPr>
          <a:xfrm>
            <a:off x="4648200" y="1219200"/>
            <a:ext cx="4191000" cy="5410200"/>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Autofit/>
          </a:bodyPr>
          <a:lstStyle/>
          <a:p>
            <a:pPr algn="ctr"/>
            <a:r>
              <a:rPr lang="en-US" dirty="0" smtClean="0"/>
              <a:t>Categories of </a:t>
            </a:r>
            <a:br>
              <a:rPr lang="en-US" dirty="0" smtClean="0"/>
            </a:br>
            <a:r>
              <a:rPr lang="en-US" dirty="0" smtClean="0"/>
              <a:t>Pathological Conditions</a:t>
            </a:r>
            <a:endParaRPr lang="en-US" dirty="0"/>
          </a:p>
        </p:txBody>
      </p:sp>
      <p:sp>
        <p:nvSpPr>
          <p:cNvPr id="7" name="Content Placeholder 6"/>
          <p:cNvSpPr>
            <a:spLocks noGrp="1"/>
          </p:cNvSpPr>
          <p:nvPr>
            <p:ph sz="quarter" idx="1"/>
          </p:nvPr>
        </p:nvSpPr>
        <p:spPr/>
        <p:txBody>
          <a:bodyPr/>
          <a:lstStyle/>
          <a:p>
            <a:r>
              <a:rPr lang="en-US" dirty="0" smtClean="0"/>
              <a:t>Most brain and spinal cord disorders are classified into one of the following categories: </a:t>
            </a:r>
            <a:endParaRPr lang="en-US" dirty="0"/>
          </a:p>
        </p:txBody>
      </p:sp>
      <p:sp>
        <p:nvSpPr>
          <p:cNvPr id="8" name="Content Placeholder 7"/>
          <p:cNvSpPr>
            <a:spLocks noGrp="1"/>
          </p:cNvSpPr>
          <p:nvPr>
            <p:ph sz="quarter" idx="2"/>
          </p:nvPr>
        </p:nvSpPr>
        <p:spPr/>
        <p:txBody>
          <a:bodyPr/>
          <a:lstStyle/>
          <a:p>
            <a:r>
              <a:rPr lang="en-US" dirty="0" smtClean="0"/>
              <a:t>Congenital disorders</a:t>
            </a:r>
          </a:p>
          <a:p>
            <a:r>
              <a:rPr lang="en-US" dirty="0" smtClean="0"/>
              <a:t>Degenerative, functional and seizure disorders</a:t>
            </a:r>
          </a:p>
          <a:p>
            <a:r>
              <a:rPr lang="en-US" dirty="0" smtClean="0"/>
              <a:t>Infectious disorders</a:t>
            </a:r>
          </a:p>
          <a:p>
            <a:r>
              <a:rPr lang="en-US" dirty="0" smtClean="0"/>
              <a:t>Intracranial tumors</a:t>
            </a:r>
          </a:p>
          <a:p>
            <a:r>
              <a:rPr lang="en-US" dirty="0" smtClean="0"/>
              <a:t>Traumatic disorders</a:t>
            </a:r>
          </a:p>
          <a:p>
            <a:r>
              <a:rPr lang="en-US" dirty="0" smtClean="0"/>
              <a:t>Vascular disorders</a:t>
            </a:r>
          </a:p>
          <a:p>
            <a:r>
              <a:rPr lang="en-US" dirty="0" smtClean="0"/>
              <a:t>Peripheral nerve disorders</a:t>
            </a:r>
          </a:p>
          <a:p>
            <a:r>
              <a:rPr lang="en-US" dirty="0" smtClean="0"/>
              <a:t>Disk disorders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ox(in)">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dissolve">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9" presetClass="entr" presetSubtype="0"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 calcmode="lin" valueType="num">
                                      <p:cBhvr>
                                        <p:cTn id="17" dur="1000" fill="hold"/>
                                        <p:tgtEl>
                                          <p:spTgt spid="8">
                                            <p:txEl>
                                              <p:pRg st="2" end="2"/>
                                            </p:txEl>
                                          </p:spTgt>
                                        </p:tgtEl>
                                        <p:attrNameLst>
                                          <p:attrName>ppt_x</p:attrName>
                                        </p:attrNameLst>
                                      </p:cBhvr>
                                      <p:tavLst>
                                        <p:tav tm="0">
                                          <p:val>
                                            <p:strVal val="#ppt_x-.2"/>
                                          </p:val>
                                        </p:tav>
                                        <p:tav tm="100000">
                                          <p:val>
                                            <p:strVal val="#ppt_x"/>
                                          </p:val>
                                        </p:tav>
                                      </p:tavLst>
                                    </p:anim>
                                    <p:anim calcmode="lin" valueType="num">
                                      <p:cBhvr>
                                        <p:cTn id="18" dur="1000" fill="hold"/>
                                        <p:tgtEl>
                                          <p:spTgt spid="8">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9" dur="1000"/>
                                        <p:tgtEl>
                                          <p:spTgt spid="8">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0" fill="hold" nodeType="clickEffect">
                                  <p:stCondLst>
                                    <p:cond delay="0"/>
                                  </p:stCondLst>
                                  <p:childTnLst>
                                    <p:set>
                                      <p:cBhvr>
                                        <p:cTn id="23" dur="1" fill="hold">
                                          <p:stCondLst>
                                            <p:cond delay="0"/>
                                          </p:stCondLst>
                                        </p:cTn>
                                        <p:tgtEl>
                                          <p:spTgt spid="8">
                                            <p:txEl>
                                              <p:pRg st="3" end="3"/>
                                            </p:txEl>
                                          </p:spTgt>
                                        </p:tgtEl>
                                        <p:attrNameLst>
                                          <p:attrName>style.visibility</p:attrName>
                                        </p:attrNameLst>
                                      </p:cBhvr>
                                      <p:to>
                                        <p:strVal val="visible"/>
                                      </p:to>
                                    </p:set>
                                    <p:anim calcmode="lin" valueType="num">
                                      <p:cBhvr>
                                        <p:cTn id="24"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8">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4" presetClass="entr" presetSubtype="0" accel="100000" fill="hold" nodeType="clickEffect">
                                  <p:stCondLst>
                                    <p:cond delay="0"/>
                                  </p:stCondLst>
                                  <p:childTnLst>
                                    <p:set>
                                      <p:cBhvr>
                                        <p:cTn id="30" dur="1" fill="hold">
                                          <p:stCondLst>
                                            <p:cond delay="0"/>
                                          </p:stCondLst>
                                        </p:cTn>
                                        <p:tgtEl>
                                          <p:spTgt spid="8">
                                            <p:txEl>
                                              <p:pRg st="4" end="4"/>
                                            </p:txEl>
                                          </p:spTgt>
                                        </p:tgtEl>
                                        <p:attrNameLst>
                                          <p:attrName>style.visibility</p:attrName>
                                        </p:attrNameLst>
                                      </p:cBhvr>
                                      <p:to>
                                        <p:strVal val="visible"/>
                                      </p:to>
                                    </p:set>
                                    <p:anim calcmode="lin" valueType="num">
                                      <p:cBhvr>
                                        <p:cTn id="31" dur="500" fill="hold"/>
                                        <p:tgtEl>
                                          <p:spTgt spid="8">
                                            <p:txEl>
                                              <p:pRg st="4" end="4"/>
                                            </p:txEl>
                                          </p:spTgt>
                                        </p:tgtEl>
                                        <p:attrNameLst>
                                          <p:attrName>ppt_w</p:attrName>
                                        </p:attrNameLst>
                                      </p:cBhvr>
                                      <p:tavLst>
                                        <p:tav tm="0">
                                          <p:val>
                                            <p:strVal val="#ppt_w*0.05"/>
                                          </p:val>
                                        </p:tav>
                                        <p:tav tm="100000">
                                          <p:val>
                                            <p:strVal val="#ppt_w"/>
                                          </p:val>
                                        </p:tav>
                                      </p:tavLst>
                                    </p:anim>
                                    <p:anim calcmode="lin" valueType="num">
                                      <p:cBhvr>
                                        <p:cTn id="32" dur="500" fill="hold"/>
                                        <p:tgtEl>
                                          <p:spTgt spid="8">
                                            <p:txEl>
                                              <p:pRg st="4" end="4"/>
                                            </p:txEl>
                                          </p:spTgt>
                                        </p:tgtEl>
                                        <p:attrNameLst>
                                          <p:attrName>ppt_h</p:attrName>
                                        </p:attrNameLst>
                                      </p:cBhvr>
                                      <p:tavLst>
                                        <p:tav tm="0">
                                          <p:val>
                                            <p:strVal val="#ppt_h"/>
                                          </p:val>
                                        </p:tav>
                                        <p:tav tm="100000">
                                          <p:val>
                                            <p:strVal val="#ppt_h"/>
                                          </p:val>
                                        </p:tav>
                                      </p:tavLst>
                                    </p:anim>
                                    <p:anim calcmode="lin" valueType="num">
                                      <p:cBhvr>
                                        <p:cTn id="33" dur="500" fill="hold"/>
                                        <p:tgtEl>
                                          <p:spTgt spid="8">
                                            <p:txEl>
                                              <p:pRg st="4" end="4"/>
                                            </p:txEl>
                                          </p:spTgt>
                                        </p:tgtEl>
                                        <p:attrNameLst>
                                          <p:attrName>ppt_x</p:attrName>
                                        </p:attrNameLst>
                                      </p:cBhvr>
                                      <p:tavLst>
                                        <p:tav tm="0">
                                          <p:val>
                                            <p:strVal val="#ppt_x-.2"/>
                                          </p:val>
                                        </p:tav>
                                        <p:tav tm="100000">
                                          <p:val>
                                            <p:strVal val="#ppt_x"/>
                                          </p:val>
                                        </p:tav>
                                      </p:tavLst>
                                    </p:anim>
                                    <p:anim calcmode="lin" valueType="num">
                                      <p:cBhvr>
                                        <p:cTn id="34" dur="500" fill="hold"/>
                                        <p:tgtEl>
                                          <p:spTgt spid="8">
                                            <p:txEl>
                                              <p:pRg st="4" end="4"/>
                                            </p:txEl>
                                          </p:spTgt>
                                        </p:tgtEl>
                                        <p:attrNameLst>
                                          <p:attrName>ppt_y</p:attrName>
                                        </p:attrNameLst>
                                      </p:cBhvr>
                                      <p:tavLst>
                                        <p:tav tm="0">
                                          <p:val>
                                            <p:strVal val="#ppt_y"/>
                                          </p:val>
                                        </p:tav>
                                        <p:tav tm="100000">
                                          <p:val>
                                            <p:strVal val="#ppt_y"/>
                                          </p:val>
                                        </p:tav>
                                      </p:tavLst>
                                    </p:anim>
                                    <p:animEffect transition="in" filter="fade">
                                      <p:cBhvr>
                                        <p:cTn id="35" dur="500"/>
                                        <p:tgtEl>
                                          <p:spTgt spid="8">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nodeType="clickEffect">
                                  <p:stCondLst>
                                    <p:cond delay="0"/>
                                  </p:stCondLst>
                                  <p:childTnLst>
                                    <p:set>
                                      <p:cBhvr>
                                        <p:cTn id="39" dur="1" fill="hold">
                                          <p:stCondLst>
                                            <p:cond delay="0"/>
                                          </p:stCondLst>
                                        </p:cTn>
                                        <p:tgtEl>
                                          <p:spTgt spid="8">
                                            <p:txEl>
                                              <p:pRg st="5" end="5"/>
                                            </p:txEl>
                                          </p:spTgt>
                                        </p:tgtEl>
                                        <p:attrNameLst>
                                          <p:attrName>style.visibility</p:attrName>
                                        </p:attrNameLst>
                                      </p:cBhvr>
                                      <p:to>
                                        <p:strVal val="visible"/>
                                      </p:to>
                                    </p:set>
                                    <p:animEffect transition="in" filter="randombar(horizontal)">
                                      <p:cBhvr>
                                        <p:cTn id="40" dur="500"/>
                                        <p:tgtEl>
                                          <p:spTgt spid="8">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nodeType="clickEffect">
                                  <p:stCondLst>
                                    <p:cond delay="0"/>
                                  </p:stCondLst>
                                  <p:childTnLst>
                                    <p:set>
                                      <p:cBhvr>
                                        <p:cTn id="44" dur="1" fill="hold">
                                          <p:stCondLst>
                                            <p:cond delay="0"/>
                                          </p:stCondLst>
                                        </p:cTn>
                                        <p:tgtEl>
                                          <p:spTgt spid="8">
                                            <p:txEl>
                                              <p:pRg st="6" end="6"/>
                                            </p:txEl>
                                          </p:spTgt>
                                        </p:tgtEl>
                                        <p:attrNameLst>
                                          <p:attrName>style.visibility</p:attrName>
                                        </p:attrNameLst>
                                      </p:cBhvr>
                                      <p:to>
                                        <p:strVal val="visible"/>
                                      </p:to>
                                    </p:set>
                                    <p:animEffect transition="in" filter="box(in)">
                                      <p:cBhvr>
                                        <p:cTn id="45" dur="500"/>
                                        <p:tgtEl>
                                          <p:spTgt spid="8">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54" presetClass="entr" presetSubtype="0" accel="100000" fill="hold" nodeType="clickEffect">
                                  <p:stCondLst>
                                    <p:cond delay="0"/>
                                  </p:stCondLst>
                                  <p:childTnLst>
                                    <p:set>
                                      <p:cBhvr>
                                        <p:cTn id="49" dur="1" fill="hold">
                                          <p:stCondLst>
                                            <p:cond delay="0"/>
                                          </p:stCondLst>
                                        </p:cTn>
                                        <p:tgtEl>
                                          <p:spTgt spid="8">
                                            <p:txEl>
                                              <p:pRg st="7" end="7"/>
                                            </p:txEl>
                                          </p:spTgt>
                                        </p:tgtEl>
                                        <p:attrNameLst>
                                          <p:attrName>style.visibility</p:attrName>
                                        </p:attrNameLst>
                                      </p:cBhvr>
                                      <p:to>
                                        <p:strVal val="visible"/>
                                      </p:to>
                                    </p:set>
                                    <p:anim calcmode="lin" valueType="num">
                                      <p:cBhvr>
                                        <p:cTn id="50" dur="500" fill="hold"/>
                                        <p:tgtEl>
                                          <p:spTgt spid="8">
                                            <p:txEl>
                                              <p:pRg st="7" end="7"/>
                                            </p:txEl>
                                          </p:spTgt>
                                        </p:tgtEl>
                                        <p:attrNameLst>
                                          <p:attrName>ppt_w</p:attrName>
                                        </p:attrNameLst>
                                      </p:cBhvr>
                                      <p:tavLst>
                                        <p:tav tm="0">
                                          <p:val>
                                            <p:strVal val="#ppt_w*0.05"/>
                                          </p:val>
                                        </p:tav>
                                        <p:tav tm="100000">
                                          <p:val>
                                            <p:strVal val="#ppt_w"/>
                                          </p:val>
                                        </p:tav>
                                      </p:tavLst>
                                    </p:anim>
                                    <p:anim calcmode="lin" valueType="num">
                                      <p:cBhvr>
                                        <p:cTn id="51" dur="500" fill="hold"/>
                                        <p:tgtEl>
                                          <p:spTgt spid="8">
                                            <p:txEl>
                                              <p:pRg st="7" end="7"/>
                                            </p:txEl>
                                          </p:spTgt>
                                        </p:tgtEl>
                                        <p:attrNameLst>
                                          <p:attrName>ppt_h</p:attrName>
                                        </p:attrNameLst>
                                      </p:cBhvr>
                                      <p:tavLst>
                                        <p:tav tm="0">
                                          <p:val>
                                            <p:strVal val="#ppt_h"/>
                                          </p:val>
                                        </p:tav>
                                        <p:tav tm="100000">
                                          <p:val>
                                            <p:strVal val="#ppt_h"/>
                                          </p:val>
                                        </p:tav>
                                      </p:tavLst>
                                    </p:anim>
                                    <p:anim calcmode="lin" valueType="num">
                                      <p:cBhvr>
                                        <p:cTn id="52" dur="500" fill="hold"/>
                                        <p:tgtEl>
                                          <p:spTgt spid="8">
                                            <p:txEl>
                                              <p:pRg st="7" end="7"/>
                                            </p:txEl>
                                          </p:spTgt>
                                        </p:tgtEl>
                                        <p:attrNameLst>
                                          <p:attrName>ppt_x</p:attrName>
                                        </p:attrNameLst>
                                      </p:cBhvr>
                                      <p:tavLst>
                                        <p:tav tm="0">
                                          <p:val>
                                            <p:strVal val="#ppt_x-.2"/>
                                          </p:val>
                                        </p:tav>
                                        <p:tav tm="100000">
                                          <p:val>
                                            <p:strVal val="#ppt_x"/>
                                          </p:val>
                                        </p:tav>
                                      </p:tavLst>
                                    </p:anim>
                                    <p:anim calcmode="lin" valueType="num">
                                      <p:cBhvr>
                                        <p:cTn id="53" dur="500" fill="hold"/>
                                        <p:tgtEl>
                                          <p:spTgt spid="8">
                                            <p:txEl>
                                              <p:pRg st="7" end="7"/>
                                            </p:txEl>
                                          </p:spTgt>
                                        </p:tgtEl>
                                        <p:attrNameLst>
                                          <p:attrName>ppt_y</p:attrName>
                                        </p:attrNameLst>
                                      </p:cBhvr>
                                      <p:tavLst>
                                        <p:tav tm="0">
                                          <p:val>
                                            <p:strVal val="#ppt_y"/>
                                          </p:val>
                                        </p:tav>
                                        <p:tav tm="100000">
                                          <p:val>
                                            <p:strVal val="#ppt_y"/>
                                          </p:val>
                                        </p:tav>
                                      </p:tavLst>
                                    </p:anim>
                                    <p:animEffect transition="in" filter="fade">
                                      <p:cBhvr>
                                        <p:cTn id="54" dur="500"/>
                                        <p:tgtEl>
                                          <p:spTgt spid="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457200" y="228601"/>
            <a:ext cx="7696200" cy="609600"/>
          </a:xfrm>
        </p:spPr>
        <p:txBody>
          <a:bodyPr/>
          <a:lstStyle/>
          <a:p>
            <a:r>
              <a:rPr lang="en-US" sz="3600" dirty="0" smtClean="0">
                <a:solidFill>
                  <a:schemeClr val="accent1"/>
                </a:solidFill>
              </a:rPr>
              <a:t>Congenital Disorders</a:t>
            </a:r>
            <a:endParaRPr lang="en-US" sz="3600" dirty="0">
              <a:solidFill>
                <a:schemeClr val="accent1"/>
              </a:solidFill>
            </a:endParaRPr>
          </a:p>
        </p:txBody>
      </p:sp>
      <p:sp>
        <p:nvSpPr>
          <p:cNvPr id="7" name="Content Placeholder 6"/>
          <p:cNvSpPr>
            <a:spLocks noGrp="1"/>
          </p:cNvSpPr>
          <p:nvPr>
            <p:ph sz="quarter" idx="2"/>
          </p:nvPr>
        </p:nvSpPr>
        <p:spPr>
          <a:xfrm>
            <a:off x="457200" y="1371600"/>
            <a:ext cx="4038600" cy="4800600"/>
          </a:xfrm>
        </p:spPr>
        <p:txBody>
          <a:bodyPr/>
          <a:lstStyle/>
          <a:p>
            <a:pPr>
              <a:buNone/>
            </a:pPr>
            <a:r>
              <a:rPr lang="en-US" u="sng" dirty="0" smtClean="0"/>
              <a:t>Example:  </a:t>
            </a:r>
            <a:r>
              <a:rPr lang="en-US" u="sng" dirty="0" smtClean="0">
                <a:solidFill>
                  <a:srgbClr val="00B050"/>
                </a:solidFill>
              </a:rPr>
              <a:t>An</a:t>
            </a:r>
            <a:r>
              <a:rPr lang="en-US" u="sng" dirty="0" smtClean="0">
                <a:solidFill>
                  <a:srgbClr val="7030A0"/>
                </a:solidFill>
              </a:rPr>
              <a:t>encephal</a:t>
            </a:r>
            <a:r>
              <a:rPr lang="en-US" b="1" u="sng" dirty="0" smtClean="0">
                <a:solidFill>
                  <a:srgbClr val="00B0F0"/>
                </a:solidFill>
              </a:rPr>
              <a:t>y</a:t>
            </a:r>
          </a:p>
          <a:p>
            <a:pPr>
              <a:buNone/>
            </a:pPr>
            <a:endParaRPr lang="en-US" b="1" dirty="0" smtClean="0">
              <a:solidFill>
                <a:srgbClr val="00B0F0"/>
              </a:solidFill>
            </a:endParaRPr>
          </a:p>
          <a:p>
            <a:pPr>
              <a:buNone/>
            </a:pPr>
            <a:r>
              <a:rPr lang="en-US" b="1" u="sng" dirty="0" smtClean="0"/>
              <a:t>Breakdown of word</a:t>
            </a:r>
            <a:r>
              <a:rPr lang="en-US" b="1" dirty="0" smtClean="0"/>
              <a:t>:</a:t>
            </a:r>
          </a:p>
          <a:p>
            <a:pPr>
              <a:buNone/>
            </a:pPr>
            <a:r>
              <a:rPr lang="en-US" b="1" dirty="0" smtClean="0">
                <a:solidFill>
                  <a:srgbClr val="00B050"/>
                </a:solidFill>
              </a:rPr>
              <a:t>an</a:t>
            </a:r>
            <a:r>
              <a:rPr lang="en-US" b="1" dirty="0" smtClean="0"/>
              <a:t>-  without, not</a:t>
            </a:r>
          </a:p>
          <a:p>
            <a:pPr>
              <a:buNone/>
            </a:pPr>
            <a:r>
              <a:rPr lang="en-US" b="1" dirty="0" err="1" smtClean="0">
                <a:solidFill>
                  <a:srgbClr val="7030A0"/>
                </a:solidFill>
              </a:rPr>
              <a:t>Encephal</a:t>
            </a:r>
            <a:r>
              <a:rPr lang="en-US" b="1" dirty="0" smtClean="0">
                <a:solidFill>
                  <a:srgbClr val="7030A0"/>
                </a:solidFill>
              </a:rPr>
              <a:t>/0</a:t>
            </a:r>
            <a:r>
              <a:rPr lang="en-US" b="1" dirty="0" smtClean="0">
                <a:solidFill>
                  <a:srgbClr val="00B0F0"/>
                </a:solidFill>
              </a:rPr>
              <a:t> </a:t>
            </a:r>
            <a:r>
              <a:rPr lang="en-US" b="1" dirty="0" smtClean="0"/>
              <a:t>= brain</a:t>
            </a:r>
          </a:p>
          <a:p>
            <a:pPr>
              <a:buNone/>
            </a:pPr>
            <a:r>
              <a:rPr lang="en-US" b="1" dirty="0" smtClean="0">
                <a:solidFill>
                  <a:srgbClr val="00B0F0"/>
                </a:solidFill>
              </a:rPr>
              <a:t>-y </a:t>
            </a:r>
            <a:r>
              <a:rPr lang="en-US" b="1" dirty="0" smtClean="0"/>
              <a:t>= (noun ending)</a:t>
            </a:r>
          </a:p>
          <a:p>
            <a:pPr>
              <a:buNone/>
            </a:pPr>
            <a:endParaRPr lang="en-US" dirty="0" smtClean="0"/>
          </a:p>
          <a:p>
            <a:pPr>
              <a:buNone/>
            </a:pPr>
            <a:endParaRPr lang="en-US" b="1" u="sng" dirty="0" smtClean="0">
              <a:solidFill>
                <a:schemeClr val="accent1">
                  <a:lumMod val="60000"/>
                  <a:lumOff val="40000"/>
                </a:schemeClr>
              </a:solidFill>
            </a:endParaRPr>
          </a:p>
        </p:txBody>
      </p:sp>
      <p:sp>
        <p:nvSpPr>
          <p:cNvPr id="9" name="Content Placeholder 8"/>
          <p:cNvSpPr>
            <a:spLocks noGrp="1"/>
          </p:cNvSpPr>
          <p:nvPr>
            <p:ph sz="quarter" idx="4"/>
          </p:nvPr>
        </p:nvSpPr>
        <p:spPr>
          <a:xfrm>
            <a:off x="4648200" y="1295400"/>
            <a:ext cx="4038600" cy="4876800"/>
          </a:xfrm>
        </p:spPr>
        <p:txBody>
          <a:bodyPr/>
          <a:lstStyle/>
          <a:p>
            <a:pPr>
              <a:buNone/>
            </a:pPr>
            <a:r>
              <a:rPr lang="en-US" dirty="0" smtClean="0"/>
              <a:t>What is it?  A congenital disorder characterized by the absence of the brain and spinal cord at birth.</a:t>
            </a:r>
          </a:p>
          <a:p>
            <a:pPr>
              <a:buNone/>
            </a:pPr>
            <a:endParaRPr lang="en-US" b="1" dirty="0">
              <a:solidFill>
                <a:schemeClr val="accent1">
                  <a:lumMod val="60000"/>
                  <a:lumOff val="40000"/>
                </a:schemeClr>
              </a:solidFill>
            </a:endParaRPr>
          </a:p>
        </p:txBody>
      </p:sp>
      <p:pic>
        <p:nvPicPr>
          <p:cNvPr id="11" name="Picture 10" descr="anencephaly.gif"/>
          <p:cNvPicPr>
            <a:picLocks noChangeAspect="1"/>
          </p:cNvPicPr>
          <p:nvPr/>
        </p:nvPicPr>
        <p:blipFill>
          <a:blip r:embed="rId3" cstate="print"/>
          <a:stretch>
            <a:fillRect/>
          </a:stretch>
        </p:blipFill>
        <p:spPr>
          <a:xfrm>
            <a:off x="4724400" y="3200400"/>
            <a:ext cx="3810000" cy="27622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2000"/>
                                        <p:tgtEl>
                                          <p:spTgt spid="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animEffect transition="in" filter="fade">
                                      <p:cBhvr>
                                        <p:cTn id="17" dur="2000"/>
                                        <p:tgtEl>
                                          <p:spTgt spid="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xEl>
                                              <p:pRg st="4" end="4"/>
                                            </p:txEl>
                                          </p:spTgt>
                                        </p:tgtEl>
                                        <p:attrNameLst>
                                          <p:attrName>style.visibility</p:attrName>
                                        </p:attrNameLst>
                                      </p:cBhvr>
                                      <p:to>
                                        <p:strVal val="visible"/>
                                      </p:to>
                                    </p:set>
                                    <p:animEffect transition="in" filter="fade">
                                      <p:cBhvr>
                                        <p:cTn id="22" dur="2000"/>
                                        <p:tgtEl>
                                          <p:spTgt spid="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Effect transition="in" filter="fade">
                                      <p:cBhvr>
                                        <p:cTn id="27" dur="2000"/>
                                        <p:tgtEl>
                                          <p:spTgt spid="7">
                                            <p:txEl>
                                              <p:pRg st="5" end="5"/>
                                            </p:txEl>
                                          </p:spTgt>
                                        </p:tgtEl>
                                      </p:cBhvr>
                                    </p:animEffect>
                                  </p:childTnLst>
                                </p:cTn>
                              </p:par>
                            </p:childTnLst>
                          </p:cTn>
                        </p:par>
                        <p:par>
                          <p:cTn id="28" fill="hold">
                            <p:stCondLst>
                              <p:cond delay="2000"/>
                            </p:stCondLst>
                            <p:childTnLst>
                              <p:par>
                                <p:cTn id="29" presetID="10" presetClass="entr" presetSubtype="0" fill="hold" grpId="0" nodeType="after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Effect transition="in" filter="fade">
                                      <p:cBhvr>
                                        <p:cTn id="31"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9"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457200" y="457198"/>
            <a:ext cx="7696200" cy="762002"/>
          </a:xfrm>
        </p:spPr>
        <p:txBody>
          <a:bodyPr/>
          <a:lstStyle/>
          <a:p>
            <a:endParaRPr lang="en-US" sz="3600" dirty="0" smtClean="0">
              <a:solidFill>
                <a:schemeClr val="accent1"/>
              </a:solidFill>
            </a:endParaRPr>
          </a:p>
          <a:p>
            <a:endParaRPr lang="en-US" sz="3600" dirty="0" smtClean="0">
              <a:solidFill>
                <a:schemeClr val="accent1"/>
              </a:solidFill>
            </a:endParaRPr>
          </a:p>
          <a:p>
            <a:r>
              <a:rPr lang="en-US" sz="3600" dirty="0" smtClean="0">
                <a:solidFill>
                  <a:schemeClr val="accent1"/>
                </a:solidFill>
              </a:rPr>
              <a:t>Seizure Disorders</a:t>
            </a:r>
          </a:p>
          <a:p>
            <a:endParaRPr lang="en-US" sz="3600" dirty="0">
              <a:solidFill>
                <a:schemeClr val="accent1"/>
              </a:solidFill>
            </a:endParaRPr>
          </a:p>
        </p:txBody>
      </p:sp>
      <p:sp>
        <p:nvSpPr>
          <p:cNvPr id="7" name="Content Placeholder 6"/>
          <p:cNvSpPr>
            <a:spLocks noGrp="1"/>
          </p:cNvSpPr>
          <p:nvPr>
            <p:ph sz="quarter" idx="2"/>
          </p:nvPr>
        </p:nvSpPr>
        <p:spPr>
          <a:xfrm>
            <a:off x="457200" y="1371600"/>
            <a:ext cx="4038600" cy="4800600"/>
          </a:xfrm>
        </p:spPr>
        <p:txBody>
          <a:bodyPr/>
          <a:lstStyle/>
          <a:p>
            <a:pPr>
              <a:buNone/>
            </a:pPr>
            <a:r>
              <a:rPr lang="en-US" u="sng" dirty="0" smtClean="0"/>
              <a:t>Example:  </a:t>
            </a:r>
            <a:r>
              <a:rPr lang="en-US" b="1" u="sng" dirty="0" smtClean="0">
                <a:solidFill>
                  <a:srgbClr val="00B050"/>
                </a:solidFill>
              </a:rPr>
              <a:t>Epi</a:t>
            </a:r>
            <a:r>
              <a:rPr lang="en-US" b="1" u="sng" dirty="0" smtClean="0">
                <a:solidFill>
                  <a:srgbClr val="00B0F0"/>
                </a:solidFill>
              </a:rPr>
              <a:t>lepsy</a:t>
            </a:r>
          </a:p>
          <a:p>
            <a:pPr>
              <a:buNone/>
            </a:pPr>
            <a:endParaRPr lang="en-US" b="1" dirty="0" smtClean="0">
              <a:solidFill>
                <a:srgbClr val="00B0F0"/>
              </a:solidFill>
            </a:endParaRPr>
          </a:p>
          <a:p>
            <a:pPr>
              <a:buNone/>
            </a:pPr>
            <a:r>
              <a:rPr lang="en-US" b="1" u="sng" dirty="0" smtClean="0"/>
              <a:t>Breakdown of word</a:t>
            </a:r>
            <a:r>
              <a:rPr lang="en-US" b="1" dirty="0" smtClean="0"/>
              <a:t>:</a:t>
            </a:r>
          </a:p>
          <a:p>
            <a:pPr>
              <a:buNone/>
            </a:pPr>
            <a:r>
              <a:rPr lang="en-US" b="1" dirty="0" err="1" smtClean="0">
                <a:solidFill>
                  <a:srgbClr val="00B050"/>
                </a:solidFill>
              </a:rPr>
              <a:t>Epi</a:t>
            </a:r>
            <a:r>
              <a:rPr lang="en-US" b="1" dirty="0" smtClean="0">
                <a:solidFill>
                  <a:srgbClr val="00B050"/>
                </a:solidFill>
              </a:rPr>
              <a:t>- </a:t>
            </a:r>
            <a:r>
              <a:rPr lang="en-US" b="1" dirty="0" smtClean="0"/>
              <a:t>over, upon</a:t>
            </a:r>
          </a:p>
          <a:p>
            <a:pPr>
              <a:buNone/>
            </a:pPr>
            <a:r>
              <a:rPr lang="en-US" b="1" dirty="0" smtClean="0">
                <a:solidFill>
                  <a:srgbClr val="00B0F0"/>
                </a:solidFill>
              </a:rPr>
              <a:t>-</a:t>
            </a:r>
            <a:r>
              <a:rPr lang="en-US" b="1" dirty="0" err="1" smtClean="0">
                <a:solidFill>
                  <a:srgbClr val="00B0F0"/>
                </a:solidFill>
              </a:rPr>
              <a:t>lepsy</a:t>
            </a:r>
            <a:r>
              <a:rPr lang="en-US" b="1" dirty="0" smtClean="0">
                <a:solidFill>
                  <a:srgbClr val="00B0F0"/>
                </a:solidFill>
              </a:rPr>
              <a:t> </a:t>
            </a:r>
            <a:r>
              <a:rPr lang="en-US" dirty="0" smtClean="0"/>
              <a:t>= seizure, attack</a:t>
            </a:r>
          </a:p>
          <a:p>
            <a:pPr>
              <a:buNone/>
            </a:pPr>
            <a:endParaRPr lang="en-US" b="1" u="sng" dirty="0" smtClean="0">
              <a:solidFill>
                <a:schemeClr val="accent1">
                  <a:lumMod val="60000"/>
                  <a:lumOff val="40000"/>
                </a:schemeClr>
              </a:solidFill>
            </a:endParaRPr>
          </a:p>
        </p:txBody>
      </p:sp>
      <p:sp>
        <p:nvSpPr>
          <p:cNvPr id="9" name="Content Placeholder 8"/>
          <p:cNvSpPr>
            <a:spLocks noGrp="1"/>
          </p:cNvSpPr>
          <p:nvPr>
            <p:ph sz="quarter" idx="4"/>
          </p:nvPr>
        </p:nvSpPr>
        <p:spPr>
          <a:xfrm>
            <a:off x="4648200" y="1295400"/>
            <a:ext cx="4038600" cy="4876800"/>
          </a:xfrm>
        </p:spPr>
        <p:txBody>
          <a:bodyPr/>
          <a:lstStyle/>
          <a:p>
            <a:pPr>
              <a:buNone/>
            </a:pPr>
            <a:r>
              <a:rPr lang="en-US" dirty="0" smtClean="0"/>
              <a:t>What is it? A syndrome of recurring episodes of excessive irregular activity in the central nervous system.  </a:t>
            </a:r>
          </a:p>
          <a:p>
            <a:pPr>
              <a:buNone/>
            </a:pPr>
            <a:endParaRPr lang="en-US" b="1" dirty="0">
              <a:solidFill>
                <a:schemeClr val="accent1">
                  <a:lumMod val="60000"/>
                  <a:lumOff val="40000"/>
                </a:schemeClr>
              </a:solidFill>
            </a:endParaRPr>
          </a:p>
        </p:txBody>
      </p:sp>
      <p:pic>
        <p:nvPicPr>
          <p:cNvPr id="8" name="Picture 7" descr="epilepsy.jpg"/>
          <p:cNvPicPr>
            <a:picLocks noChangeAspect="1"/>
          </p:cNvPicPr>
          <p:nvPr/>
        </p:nvPicPr>
        <p:blipFill>
          <a:blip r:embed="rId3" cstate="print"/>
          <a:stretch>
            <a:fillRect/>
          </a:stretch>
        </p:blipFill>
        <p:spPr>
          <a:xfrm>
            <a:off x="3886200" y="3538982"/>
            <a:ext cx="2929636" cy="331901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2000"/>
                                        <p:tgtEl>
                                          <p:spTgt spid="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animEffect transition="in" filter="fade">
                                      <p:cBhvr>
                                        <p:cTn id="17" dur="2000"/>
                                        <p:tgtEl>
                                          <p:spTgt spid="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xEl>
                                              <p:pRg st="4" end="4"/>
                                            </p:txEl>
                                          </p:spTgt>
                                        </p:tgtEl>
                                        <p:attrNameLst>
                                          <p:attrName>style.visibility</p:attrName>
                                        </p:attrNameLst>
                                      </p:cBhvr>
                                      <p:to>
                                        <p:strVal val="visible"/>
                                      </p:to>
                                    </p:set>
                                    <p:animEffect transition="in" filter="fade">
                                      <p:cBhvr>
                                        <p:cTn id="22" dur="2000"/>
                                        <p:tgtEl>
                                          <p:spTgt spid="7">
                                            <p:txEl>
                                              <p:pRg st="4" end="4"/>
                                            </p:txEl>
                                          </p:spTgt>
                                        </p:tgtEl>
                                      </p:cBhvr>
                                    </p:animEffect>
                                  </p:childTnLst>
                                </p:cTn>
                              </p:par>
                            </p:childTnLst>
                          </p:cTn>
                        </p:par>
                        <p:par>
                          <p:cTn id="23" fill="hold">
                            <p:stCondLst>
                              <p:cond delay="2000"/>
                            </p:stCondLst>
                            <p:childTnLst>
                              <p:par>
                                <p:cTn id="24" presetID="10" presetClass="entr" presetSubtype="0" fill="hold" grpId="0" nodeType="afterEffect">
                                  <p:stCondLst>
                                    <p:cond delay="0"/>
                                  </p:stCondLst>
                                  <p:childTnLst>
                                    <p:set>
                                      <p:cBhvr>
                                        <p:cTn id="25" dur="1" fill="hold">
                                          <p:stCondLst>
                                            <p:cond delay="0"/>
                                          </p:stCondLst>
                                        </p:cTn>
                                        <p:tgtEl>
                                          <p:spTgt spid="9">
                                            <p:txEl>
                                              <p:pRg st="0" end="0"/>
                                            </p:txEl>
                                          </p:spTgt>
                                        </p:tgtEl>
                                        <p:attrNameLst>
                                          <p:attrName>style.visibility</p:attrName>
                                        </p:attrNameLst>
                                      </p:cBhvr>
                                      <p:to>
                                        <p:strVal val="visible"/>
                                      </p:to>
                                    </p:set>
                                    <p:animEffect transition="in" filter="fade">
                                      <p:cBhvr>
                                        <p:cTn id="26"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9"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457200" y="228601"/>
            <a:ext cx="7696200" cy="609600"/>
          </a:xfrm>
        </p:spPr>
        <p:txBody>
          <a:bodyPr/>
          <a:lstStyle/>
          <a:p>
            <a:r>
              <a:rPr lang="en-US" sz="3600" dirty="0" smtClean="0">
                <a:solidFill>
                  <a:schemeClr val="accent1"/>
                </a:solidFill>
              </a:rPr>
              <a:t>Infectious Disorders</a:t>
            </a:r>
            <a:endParaRPr lang="en-US" sz="3600" dirty="0">
              <a:solidFill>
                <a:schemeClr val="accent1"/>
              </a:solidFill>
            </a:endParaRPr>
          </a:p>
        </p:txBody>
      </p:sp>
      <p:sp>
        <p:nvSpPr>
          <p:cNvPr id="7" name="Content Placeholder 6"/>
          <p:cNvSpPr>
            <a:spLocks noGrp="1"/>
          </p:cNvSpPr>
          <p:nvPr>
            <p:ph sz="quarter" idx="2"/>
          </p:nvPr>
        </p:nvSpPr>
        <p:spPr>
          <a:xfrm>
            <a:off x="457200" y="1371600"/>
            <a:ext cx="4038600" cy="4800600"/>
          </a:xfrm>
        </p:spPr>
        <p:txBody>
          <a:bodyPr/>
          <a:lstStyle/>
          <a:p>
            <a:pPr>
              <a:buNone/>
            </a:pPr>
            <a:r>
              <a:rPr lang="en-US" u="sng" dirty="0" smtClean="0"/>
              <a:t>Example: </a:t>
            </a:r>
            <a:r>
              <a:rPr lang="en-US" dirty="0" smtClean="0"/>
              <a:t>Shingles (Herpes Zoster”</a:t>
            </a:r>
            <a:endParaRPr lang="en-US" b="1" u="sng" dirty="0" smtClean="0">
              <a:solidFill>
                <a:srgbClr val="00B0F0"/>
              </a:solidFill>
            </a:endParaRPr>
          </a:p>
          <a:p>
            <a:pPr>
              <a:buNone/>
            </a:pPr>
            <a:endParaRPr lang="en-US" b="1" dirty="0" smtClean="0">
              <a:solidFill>
                <a:srgbClr val="00B0F0"/>
              </a:solidFill>
            </a:endParaRPr>
          </a:p>
          <a:p>
            <a:pPr>
              <a:buNone/>
            </a:pPr>
            <a:endParaRPr lang="en-US" dirty="0" smtClean="0"/>
          </a:p>
          <a:p>
            <a:pPr>
              <a:buNone/>
            </a:pPr>
            <a:endParaRPr lang="en-US" b="1" u="sng" dirty="0" smtClean="0">
              <a:solidFill>
                <a:schemeClr val="accent1">
                  <a:lumMod val="60000"/>
                  <a:lumOff val="40000"/>
                </a:schemeClr>
              </a:solidFill>
            </a:endParaRPr>
          </a:p>
        </p:txBody>
      </p:sp>
      <p:sp>
        <p:nvSpPr>
          <p:cNvPr id="9" name="Content Placeholder 8"/>
          <p:cNvSpPr>
            <a:spLocks noGrp="1"/>
          </p:cNvSpPr>
          <p:nvPr>
            <p:ph sz="quarter" idx="4"/>
          </p:nvPr>
        </p:nvSpPr>
        <p:spPr>
          <a:xfrm>
            <a:off x="4648200" y="1295400"/>
            <a:ext cx="4038600" cy="4876800"/>
          </a:xfrm>
        </p:spPr>
        <p:txBody>
          <a:bodyPr/>
          <a:lstStyle/>
          <a:p>
            <a:pPr>
              <a:buNone/>
            </a:pPr>
            <a:r>
              <a:rPr lang="en-US" dirty="0" smtClean="0"/>
              <a:t>What is it? An acute viral infection involving inflammation of the spinal or cranial nerves that produces a painful skin rash.  </a:t>
            </a:r>
          </a:p>
          <a:p>
            <a:pPr>
              <a:buNone/>
            </a:pPr>
            <a:endParaRPr lang="en-US" b="1" dirty="0">
              <a:solidFill>
                <a:schemeClr val="accent1">
                  <a:lumMod val="60000"/>
                  <a:lumOff val="40000"/>
                </a:schemeClr>
              </a:solidFill>
            </a:endParaRPr>
          </a:p>
        </p:txBody>
      </p:sp>
      <p:pic>
        <p:nvPicPr>
          <p:cNvPr id="8" name="Picture 7" descr="shingles.jpg"/>
          <p:cNvPicPr>
            <a:picLocks noChangeAspect="1"/>
          </p:cNvPicPr>
          <p:nvPr/>
        </p:nvPicPr>
        <p:blipFill>
          <a:blip r:embed="rId3" cstate="print"/>
          <a:stretch>
            <a:fillRect/>
          </a:stretch>
        </p:blipFill>
        <p:spPr>
          <a:xfrm>
            <a:off x="838200" y="3124200"/>
            <a:ext cx="2447925" cy="24669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2000"/>
                                        <p:tgtEl>
                                          <p:spTgt spid="7">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fade">
                                      <p:cBhvr>
                                        <p:cTn id="11"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Watching the Brain “light up”</a:t>
            </a:r>
            <a:endParaRPr lang="en-US" dirty="0"/>
          </a:p>
        </p:txBody>
      </p:sp>
      <p:sp>
        <p:nvSpPr>
          <p:cNvPr id="3" name="Content Placeholder 2"/>
          <p:cNvSpPr>
            <a:spLocks noGrp="1"/>
          </p:cNvSpPr>
          <p:nvPr>
            <p:ph sz="quarter" idx="1"/>
          </p:nvPr>
        </p:nvSpPr>
        <p:spPr>
          <a:xfrm>
            <a:off x="0" y="1219200"/>
            <a:ext cx="4498848" cy="4937760"/>
          </a:xfrm>
        </p:spPr>
        <p:txBody>
          <a:bodyPr>
            <a:normAutofit lnSpcReduction="10000"/>
          </a:bodyPr>
          <a:lstStyle/>
          <a:p>
            <a:pPr>
              <a:buNone/>
            </a:pPr>
            <a:r>
              <a:rPr lang="en-US" dirty="0" smtClean="0"/>
              <a:t>	Neurologists and scientists who specialize in studying the brain can take pictures of the brain of a person who is involved in various activities. </a:t>
            </a:r>
          </a:p>
          <a:p>
            <a:pPr>
              <a:buNone/>
            </a:pPr>
            <a:endParaRPr lang="en-US" dirty="0" smtClean="0"/>
          </a:p>
          <a:p>
            <a:pPr>
              <a:buNone/>
            </a:pPr>
            <a:r>
              <a:rPr lang="en-US" dirty="0" smtClean="0"/>
              <a:t> “Brain mapping” attempts to relate the brain's structure to its function, or finding what parts give us certain abilities. (Nasr, Susan. “How the Brain Works”)</a:t>
            </a:r>
            <a:endParaRPr lang="en-US" dirty="0"/>
          </a:p>
        </p:txBody>
      </p:sp>
      <p:pic>
        <p:nvPicPr>
          <p:cNvPr id="5" name="Content Placeholder 4" descr="composite_2[1].jpg"/>
          <p:cNvPicPr>
            <a:picLocks noGrp="1" noChangeAspect="1"/>
          </p:cNvPicPr>
          <p:nvPr>
            <p:ph sz="quarter" idx="2"/>
          </p:nvPr>
        </p:nvPicPr>
        <p:blipFill>
          <a:blip r:embed="rId2" cstate="print"/>
          <a:stretch>
            <a:fillRect/>
          </a:stretch>
        </p:blipFill>
        <p:spPr>
          <a:xfrm>
            <a:off x="5253037" y="2036762"/>
            <a:ext cx="2800350" cy="3295650"/>
          </a:xfr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457200" y="228601"/>
            <a:ext cx="7696200" cy="609600"/>
          </a:xfrm>
        </p:spPr>
        <p:txBody>
          <a:bodyPr/>
          <a:lstStyle/>
          <a:p>
            <a:r>
              <a:rPr lang="en-US" sz="3600" dirty="0" smtClean="0">
                <a:solidFill>
                  <a:schemeClr val="accent1"/>
                </a:solidFill>
              </a:rPr>
              <a:t>Intracranial tumors (primary)</a:t>
            </a:r>
          </a:p>
        </p:txBody>
      </p:sp>
      <p:sp>
        <p:nvSpPr>
          <p:cNvPr id="7" name="Content Placeholder 6"/>
          <p:cNvSpPr>
            <a:spLocks noGrp="1"/>
          </p:cNvSpPr>
          <p:nvPr>
            <p:ph sz="quarter" idx="2"/>
          </p:nvPr>
        </p:nvSpPr>
        <p:spPr>
          <a:xfrm>
            <a:off x="457200" y="1371600"/>
            <a:ext cx="4038600" cy="4800600"/>
          </a:xfrm>
        </p:spPr>
        <p:txBody>
          <a:bodyPr/>
          <a:lstStyle/>
          <a:p>
            <a:pPr>
              <a:buNone/>
            </a:pPr>
            <a:r>
              <a:rPr lang="en-US" u="sng" dirty="0" smtClean="0"/>
              <a:t>Example:  </a:t>
            </a:r>
            <a:r>
              <a:rPr lang="en-US" b="1" dirty="0" err="1" smtClean="0">
                <a:solidFill>
                  <a:schemeClr val="accent1">
                    <a:lumMod val="60000"/>
                    <a:lumOff val="40000"/>
                  </a:schemeClr>
                </a:solidFill>
              </a:rPr>
              <a:t>Glioblastoma</a:t>
            </a:r>
            <a:endParaRPr lang="en-US" b="1" dirty="0" smtClean="0">
              <a:solidFill>
                <a:schemeClr val="accent1">
                  <a:lumMod val="60000"/>
                  <a:lumOff val="40000"/>
                </a:schemeClr>
              </a:solidFill>
            </a:endParaRPr>
          </a:p>
          <a:p>
            <a:pPr>
              <a:buNone/>
            </a:pPr>
            <a:endParaRPr lang="en-US" b="1" dirty="0" smtClean="0">
              <a:solidFill>
                <a:srgbClr val="00B0F0"/>
              </a:solidFill>
            </a:endParaRPr>
          </a:p>
          <a:p>
            <a:pPr>
              <a:buNone/>
            </a:pPr>
            <a:r>
              <a:rPr lang="en-US" b="1" u="sng" dirty="0" smtClean="0"/>
              <a:t>Breakdown of word</a:t>
            </a:r>
            <a:r>
              <a:rPr lang="en-US" b="1" dirty="0" smtClean="0"/>
              <a:t>:</a:t>
            </a:r>
          </a:p>
          <a:p>
            <a:pPr>
              <a:buNone/>
            </a:pPr>
            <a:r>
              <a:rPr lang="en-US" b="1" dirty="0" err="1" smtClean="0">
                <a:solidFill>
                  <a:srgbClr val="7030A0"/>
                </a:solidFill>
              </a:rPr>
              <a:t>Gli</a:t>
            </a:r>
            <a:r>
              <a:rPr lang="en-US" b="1" dirty="0" smtClean="0">
                <a:solidFill>
                  <a:srgbClr val="7030A0"/>
                </a:solidFill>
              </a:rPr>
              <a:t>/o</a:t>
            </a:r>
            <a:r>
              <a:rPr lang="en-US" b="1" dirty="0" smtClean="0"/>
              <a:t>- gluey substance</a:t>
            </a:r>
          </a:p>
          <a:p>
            <a:pPr>
              <a:buNone/>
            </a:pPr>
            <a:r>
              <a:rPr lang="en-US" b="1" dirty="0" smtClean="0">
                <a:solidFill>
                  <a:srgbClr val="7030A0"/>
                </a:solidFill>
              </a:rPr>
              <a:t>blast</a:t>
            </a:r>
            <a:r>
              <a:rPr lang="en-US" b="1" dirty="0" smtClean="0">
                <a:solidFill>
                  <a:srgbClr val="00B0F0"/>
                </a:solidFill>
              </a:rPr>
              <a:t> </a:t>
            </a:r>
            <a:r>
              <a:rPr lang="en-US" b="1" dirty="0" smtClean="0"/>
              <a:t>= embryonic stage</a:t>
            </a:r>
          </a:p>
          <a:p>
            <a:pPr>
              <a:buNone/>
            </a:pPr>
            <a:r>
              <a:rPr lang="en-US" b="1" dirty="0" smtClean="0">
                <a:solidFill>
                  <a:srgbClr val="00B0F0"/>
                </a:solidFill>
              </a:rPr>
              <a:t>-</a:t>
            </a:r>
            <a:r>
              <a:rPr lang="en-US" b="1" dirty="0" err="1" smtClean="0">
                <a:solidFill>
                  <a:srgbClr val="00B0F0"/>
                </a:solidFill>
              </a:rPr>
              <a:t>oma</a:t>
            </a:r>
            <a:r>
              <a:rPr lang="en-US" b="1" dirty="0" smtClean="0">
                <a:solidFill>
                  <a:srgbClr val="00B0F0"/>
                </a:solidFill>
              </a:rPr>
              <a:t> </a:t>
            </a:r>
            <a:r>
              <a:rPr lang="en-US" b="1" dirty="0" smtClean="0"/>
              <a:t>= tumor</a:t>
            </a:r>
          </a:p>
          <a:p>
            <a:pPr>
              <a:buNone/>
            </a:pPr>
            <a:endParaRPr lang="en-US" dirty="0" smtClean="0"/>
          </a:p>
          <a:p>
            <a:pPr>
              <a:buNone/>
            </a:pPr>
            <a:endParaRPr lang="en-US" b="1" u="sng" dirty="0" smtClean="0">
              <a:solidFill>
                <a:schemeClr val="accent1">
                  <a:lumMod val="60000"/>
                  <a:lumOff val="40000"/>
                </a:schemeClr>
              </a:solidFill>
            </a:endParaRPr>
          </a:p>
        </p:txBody>
      </p:sp>
      <p:sp>
        <p:nvSpPr>
          <p:cNvPr id="9" name="Content Placeholder 8"/>
          <p:cNvSpPr>
            <a:spLocks noGrp="1"/>
          </p:cNvSpPr>
          <p:nvPr>
            <p:ph sz="quarter" idx="4"/>
          </p:nvPr>
        </p:nvSpPr>
        <p:spPr>
          <a:xfrm>
            <a:off x="4648200" y="1295400"/>
            <a:ext cx="4038600" cy="4876800"/>
          </a:xfrm>
        </p:spPr>
        <p:txBody>
          <a:bodyPr/>
          <a:lstStyle/>
          <a:p>
            <a:pPr>
              <a:buNone/>
            </a:pPr>
            <a:r>
              <a:rPr lang="en-US" dirty="0" smtClean="0"/>
              <a:t>What is it? A malignant (cancerous) brain tumor that starts in the </a:t>
            </a:r>
            <a:r>
              <a:rPr lang="en-US" dirty="0" err="1" smtClean="0"/>
              <a:t>glial</a:t>
            </a:r>
            <a:r>
              <a:rPr lang="en-US" dirty="0" smtClean="0"/>
              <a:t> cells of the brain.</a:t>
            </a:r>
          </a:p>
          <a:p>
            <a:pPr>
              <a:buNone/>
            </a:pPr>
            <a:endParaRPr lang="en-US" b="1" dirty="0">
              <a:solidFill>
                <a:schemeClr val="accent1">
                  <a:lumMod val="60000"/>
                  <a:lumOff val="40000"/>
                </a:schemeClr>
              </a:solidFill>
            </a:endParaRPr>
          </a:p>
        </p:txBody>
      </p:sp>
      <p:pic>
        <p:nvPicPr>
          <p:cNvPr id="8" name="Picture 7" descr="GlioblastomaMultiforme.jpg"/>
          <p:cNvPicPr>
            <a:picLocks noChangeAspect="1"/>
          </p:cNvPicPr>
          <p:nvPr/>
        </p:nvPicPr>
        <p:blipFill>
          <a:blip r:embed="rId3" cstate="print"/>
          <a:stretch>
            <a:fillRect/>
          </a:stretch>
        </p:blipFill>
        <p:spPr>
          <a:xfrm>
            <a:off x="5486400" y="3124200"/>
            <a:ext cx="2381250" cy="25527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2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2000"/>
                                        <p:tgtEl>
                                          <p:spTgt spid="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animEffect transition="in" filter="fade">
                                      <p:cBhvr>
                                        <p:cTn id="17" dur="2000"/>
                                        <p:tgtEl>
                                          <p:spTgt spid="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xEl>
                                              <p:pRg st="4" end="4"/>
                                            </p:txEl>
                                          </p:spTgt>
                                        </p:tgtEl>
                                        <p:attrNameLst>
                                          <p:attrName>style.visibility</p:attrName>
                                        </p:attrNameLst>
                                      </p:cBhvr>
                                      <p:to>
                                        <p:strVal val="visible"/>
                                      </p:to>
                                    </p:set>
                                    <p:animEffect transition="in" filter="fade">
                                      <p:cBhvr>
                                        <p:cTn id="22" dur="2000"/>
                                        <p:tgtEl>
                                          <p:spTgt spid="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Effect transition="in" filter="fade">
                                      <p:cBhvr>
                                        <p:cTn id="27" dur="2000"/>
                                        <p:tgtEl>
                                          <p:spTgt spid="7">
                                            <p:txEl>
                                              <p:pRg st="5" end="5"/>
                                            </p:txEl>
                                          </p:spTgt>
                                        </p:tgtEl>
                                      </p:cBhvr>
                                    </p:animEffect>
                                  </p:childTnLst>
                                </p:cTn>
                              </p:par>
                            </p:childTnLst>
                          </p:cTn>
                        </p:par>
                        <p:par>
                          <p:cTn id="28" fill="hold">
                            <p:stCondLst>
                              <p:cond delay="2000"/>
                            </p:stCondLst>
                            <p:childTnLst>
                              <p:par>
                                <p:cTn id="29" presetID="10" presetClass="entr" presetSubtype="0" fill="hold" grpId="0" nodeType="after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Effect transition="in" filter="fade">
                                      <p:cBhvr>
                                        <p:cTn id="31"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9"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457200" y="228601"/>
            <a:ext cx="7696200" cy="609600"/>
          </a:xfrm>
        </p:spPr>
        <p:txBody>
          <a:bodyPr/>
          <a:lstStyle/>
          <a:p>
            <a:r>
              <a:rPr lang="en-US" sz="3600" dirty="0" smtClean="0">
                <a:solidFill>
                  <a:schemeClr val="accent1"/>
                </a:solidFill>
              </a:rPr>
              <a:t>Traumatic Disorders</a:t>
            </a:r>
            <a:endParaRPr lang="en-US" sz="3600" dirty="0">
              <a:solidFill>
                <a:schemeClr val="accent1"/>
              </a:solidFill>
            </a:endParaRPr>
          </a:p>
        </p:txBody>
      </p:sp>
      <p:sp>
        <p:nvSpPr>
          <p:cNvPr id="7" name="Content Placeholder 6"/>
          <p:cNvSpPr>
            <a:spLocks noGrp="1"/>
          </p:cNvSpPr>
          <p:nvPr>
            <p:ph sz="quarter" idx="2"/>
          </p:nvPr>
        </p:nvSpPr>
        <p:spPr>
          <a:xfrm>
            <a:off x="457200" y="1371600"/>
            <a:ext cx="4038600" cy="4800600"/>
          </a:xfrm>
        </p:spPr>
        <p:txBody>
          <a:bodyPr/>
          <a:lstStyle/>
          <a:p>
            <a:pPr>
              <a:buNone/>
            </a:pPr>
            <a:r>
              <a:rPr lang="en-US" u="sng" dirty="0" smtClean="0"/>
              <a:t>Example: </a:t>
            </a:r>
          </a:p>
          <a:p>
            <a:pPr>
              <a:buNone/>
            </a:pPr>
            <a:r>
              <a:rPr lang="en-US" dirty="0" smtClean="0"/>
              <a:t> Cerebral Concussion</a:t>
            </a:r>
            <a:endParaRPr lang="en-US" b="1" u="sng" dirty="0" smtClean="0">
              <a:solidFill>
                <a:srgbClr val="00B0F0"/>
              </a:solidFill>
            </a:endParaRPr>
          </a:p>
          <a:p>
            <a:pPr>
              <a:buNone/>
            </a:pPr>
            <a:endParaRPr lang="en-US" b="1" dirty="0" smtClean="0">
              <a:solidFill>
                <a:srgbClr val="00B0F0"/>
              </a:solidFill>
            </a:endParaRPr>
          </a:p>
          <a:p>
            <a:pPr>
              <a:buNone/>
            </a:pPr>
            <a:endParaRPr lang="en-US" dirty="0" smtClean="0"/>
          </a:p>
          <a:p>
            <a:pPr>
              <a:buNone/>
            </a:pPr>
            <a:endParaRPr lang="en-US" dirty="0" smtClean="0"/>
          </a:p>
          <a:p>
            <a:pPr>
              <a:buNone/>
            </a:pPr>
            <a:endParaRPr lang="en-US" b="1" u="sng" dirty="0" smtClean="0">
              <a:solidFill>
                <a:schemeClr val="accent1">
                  <a:lumMod val="60000"/>
                  <a:lumOff val="40000"/>
                </a:schemeClr>
              </a:solidFill>
            </a:endParaRPr>
          </a:p>
        </p:txBody>
      </p:sp>
      <p:sp>
        <p:nvSpPr>
          <p:cNvPr id="9" name="Content Placeholder 8"/>
          <p:cNvSpPr>
            <a:spLocks noGrp="1"/>
          </p:cNvSpPr>
          <p:nvPr>
            <p:ph sz="quarter" idx="4"/>
          </p:nvPr>
        </p:nvSpPr>
        <p:spPr>
          <a:xfrm>
            <a:off x="4648200" y="1295400"/>
            <a:ext cx="4038600" cy="4876800"/>
          </a:xfrm>
        </p:spPr>
        <p:txBody>
          <a:bodyPr/>
          <a:lstStyle/>
          <a:p>
            <a:pPr>
              <a:buNone/>
            </a:pPr>
            <a:r>
              <a:rPr lang="en-US" dirty="0" smtClean="0"/>
              <a:t>What is it? A brief interruption of brain function caused by blunt trauma to the head.</a:t>
            </a:r>
          </a:p>
          <a:p>
            <a:pPr>
              <a:buNone/>
            </a:pPr>
            <a:endParaRPr lang="en-US" dirty="0" smtClean="0"/>
          </a:p>
          <a:p>
            <a:pPr>
              <a:buNone/>
            </a:pPr>
            <a:endParaRPr lang="en-US" dirty="0" smtClean="0"/>
          </a:p>
          <a:p>
            <a:pPr>
              <a:buNone/>
            </a:pPr>
            <a:endParaRPr lang="en-US" b="1" dirty="0">
              <a:solidFill>
                <a:schemeClr val="accent1">
                  <a:lumMod val="60000"/>
                  <a:lumOff val="40000"/>
                </a:schemeClr>
              </a:solidFill>
            </a:endParaRPr>
          </a:p>
        </p:txBody>
      </p:sp>
      <p:pic>
        <p:nvPicPr>
          <p:cNvPr id="8" name="Picture 7" descr="concussion_diagram_opt_small.jpg"/>
          <p:cNvPicPr>
            <a:picLocks noChangeAspect="1"/>
          </p:cNvPicPr>
          <p:nvPr/>
        </p:nvPicPr>
        <p:blipFill>
          <a:blip r:embed="rId3" cstate="print"/>
          <a:stretch>
            <a:fillRect/>
          </a:stretch>
        </p:blipFill>
        <p:spPr>
          <a:xfrm>
            <a:off x="1828800" y="2438400"/>
            <a:ext cx="3035300" cy="3619500"/>
          </a:xfrm>
          <a:prstGeom prst="rect">
            <a:avLst/>
          </a:prstGeom>
        </p:spPr>
      </p:pic>
      <p:sp>
        <p:nvSpPr>
          <p:cNvPr id="10" name="Rectangle 9"/>
          <p:cNvSpPr/>
          <p:nvPr/>
        </p:nvSpPr>
        <p:spPr>
          <a:xfrm>
            <a:off x="5029200" y="3657600"/>
            <a:ext cx="3048000" cy="923330"/>
          </a:xfrm>
          <a:prstGeom prst="rect">
            <a:avLst/>
          </a:prstGeom>
        </p:spPr>
        <p:txBody>
          <a:bodyPr wrap="square">
            <a:spAutoFit/>
          </a:bodyPr>
          <a:lstStyle/>
          <a:p>
            <a:r>
              <a:rPr lang="en-US" dirty="0" smtClean="0"/>
              <a:t>http://www.nlm.nih.gov/medlineplus/ency/anatomyvideos/000034.htm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2000"/>
                                        <p:tgtEl>
                                          <p:spTgt spid="7">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Effect transition="in" filter="fade">
                                      <p:cBhvr>
                                        <p:cTn id="11" dur="2000"/>
                                        <p:tgtEl>
                                          <p:spTgt spid="7">
                                            <p:txEl>
                                              <p:pRg st="1" end="1"/>
                                            </p:txEl>
                                          </p:spTgt>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9"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457200" y="228601"/>
            <a:ext cx="7696200" cy="609600"/>
          </a:xfrm>
        </p:spPr>
        <p:txBody>
          <a:bodyPr/>
          <a:lstStyle/>
          <a:p>
            <a:r>
              <a:rPr lang="en-US" sz="3600" dirty="0" smtClean="0">
                <a:solidFill>
                  <a:schemeClr val="accent1"/>
                </a:solidFill>
              </a:rPr>
              <a:t>Vascular Disorders</a:t>
            </a:r>
          </a:p>
        </p:txBody>
      </p:sp>
      <p:sp>
        <p:nvSpPr>
          <p:cNvPr id="7" name="Content Placeholder 6"/>
          <p:cNvSpPr>
            <a:spLocks noGrp="1"/>
          </p:cNvSpPr>
          <p:nvPr>
            <p:ph sz="quarter" idx="2"/>
          </p:nvPr>
        </p:nvSpPr>
        <p:spPr>
          <a:xfrm>
            <a:off x="457200" y="1371600"/>
            <a:ext cx="4038600" cy="4800600"/>
          </a:xfrm>
        </p:spPr>
        <p:txBody>
          <a:bodyPr/>
          <a:lstStyle/>
          <a:p>
            <a:pPr>
              <a:buNone/>
            </a:pPr>
            <a:r>
              <a:rPr lang="en-US" u="sng" dirty="0" smtClean="0"/>
              <a:t>Example:</a:t>
            </a:r>
            <a:r>
              <a:rPr lang="en-US" dirty="0" smtClean="0">
                <a:solidFill>
                  <a:srgbClr val="0070C0"/>
                </a:solidFill>
              </a:rPr>
              <a:t> </a:t>
            </a:r>
            <a:r>
              <a:rPr lang="en-US" dirty="0" err="1" smtClean="0"/>
              <a:t>Cerebrovascular</a:t>
            </a:r>
            <a:r>
              <a:rPr lang="en-US" dirty="0" smtClean="0"/>
              <a:t> Accident (CVA)</a:t>
            </a:r>
          </a:p>
          <a:p>
            <a:pPr>
              <a:buNone/>
            </a:pPr>
            <a:endParaRPr lang="en-US" b="1" dirty="0" smtClean="0"/>
          </a:p>
          <a:p>
            <a:pPr>
              <a:buNone/>
            </a:pPr>
            <a:endParaRPr lang="en-US" dirty="0" smtClean="0"/>
          </a:p>
          <a:p>
            <a:pPr>
              <a:buNone/>
            </a:pPr>
            <a:endParaRPr lang="en-US" b="1" u="sng" dirty="0" smtClean="0">
              <a:solidFill>
                <a:schemeClr val="accent1">
                  <a:lumMod val="60000"/>
                  <a:lumOff val="40000"/>
                </a:schemeClr>
              </a:solidFill>
            </a:endParaRPr>
          </a:p>
        </p:txBody>
      </p:sp>
      <p:sp>
        <p:nvSpPr>
          <p:cNvPr id="9" name="Content Placeholder 8"/>
          <p:cNvSpPr>
            <a:spLocks noGrp="1"/>
          </p:cNvSpPr>
          <p:nvPr>
            <p:ph sz="quarter" idx="4"/>
          </p:nvPr>
        </p:nvSpPr>
        <p:spPr>
          <a:xfrm>
            <a:off x="4648200" y="1295400"/>
            <a:ext cx="4038600" cy="4876800"/>
          </a:xfrm>
        </p:spPr>
        <p:txBody>
          <a:bodyPr/>
          <a:lstStyle/>
          <a:p>
            <a:pPr>
              <a:buNone/>
            </a:pPr>
            <a:r>
              <a:rPr lang="en-US" dirty="0" smtClean="0"/>
              <a:t>What is it? Death of part of the brain due to decreased blood flow to that area.   Also known as “stroke.” </a:t>
            </a:r>
          </a:p>
          <a:p>
            <a:pPr>
              <a:buNone/>
            </a:pPr>
            <a:endParaRPr lang="en-US" dirty="0" smtClean="0"/>
          </a:p>
          <a:p>
            <a:pPr>
              <a:buNone/>
            </a:pPr>
            <a:endParaRPr lang="en-US" dirty="0" smtClean="0"/>
          </a:p>
          <a:p>
            <a:pPr>
              <a:buNone/>
            </a:pPr>
            <a:r>
              <a:rPr lang="en-US" dirty="0" smtClean="0"/>
              <a:t>http://www.nlm.nih.gov/medlineplus/ency/anatomyvideos/000123.htm</a:t>
            </a:r>
          </a:p>
          <a:p>
            <a:pPr>
              <a:buNone/>
            </a:pPr>
            <a:endParaRPr lang="en-US" b="1" dirty="0">
              <a:solidFill>
                <a:schemeClr val="accent1">
                  <a:lumMod val="60000"/>
                  <a:lumOff val="40000"/>
                </a:schemeClr>
              </a:solidFill>
            </a:endParaRPr>
          </a:p>
        </p:txBody>
      </p:sp>
      <p:pic>
        <p:nvPicPr>
          <p:cNvPr id="8" name="Picture 7" descr="179-cva-ischemia.jpg"/>
          <p:cNvPicPr>
            <a:picLocks noChangeAspect="1"/>
          </p:cNvPicPr>
          <p:nvPr/>
        </p:nvPicPr>
        <p:blipFill>
          <a:blip r:embed="rId3" cstate="print"/>
          <a:stretch>
            <a:fillRect/>
          </a:stretch>
        </p:blipFill>
        <p:spPr>
          <a:xfrm>
            <a:off x="1143000" y="2514600"/>
            <a:ext cx="3373120" cy="379476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2000"/>
                                        <p:tgtEl>
                                          <p:spTgt spid="7">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fade">
                                      <p:cBhvr>
                                        <p:cTn id="11" dur="2000"/>
                                        <p:tgtEl>
                                          <p:spTgt spid="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9">
                                            <p:txEl>
                                              <p:pRg st="3" end="3"/>
                                            </p:txEl>
                                          </p:spTgt>
                                        </p:tgtEl>
                                        <p:attrNameLst>
                                          <p:attrName>style.visibility</p:attrName>
                                        </p:attrNameLst>
                                      </p:cBhvr>
                                      <p:to>
                                        <p:strVal val="visible"/>
                                      </p:to>
                                    </p:set>
                                    <p:animEffect transition="in" filter="fade">
                                      <p:cBhvr>
                                        <p:cTn id="16" dur="20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9"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457200" y="228601"/>
            <a:ext cx="7696200" cy="609600"/>
          </a:xfrm>
        </p:spPr>
        <p:txBody>
          <a:bodyPr/>
          <a:lstStyle/>
          <a:p>
            <a:r>
              <a:rPr lang="en-US" sz="3600" dirty="0" smtClean="0">
                <a:solidFill>
                  <a:schemeClr val="accent1"/>
                </a:solidFill>
              </a:rPr>
              <a:t>Peripheral Disorders</a:t>
            </a:r>
            <a:endParaRPr lang="en-US" sz="3600" dirty="0">
              <a:solidFill>
                <a:schemeClr val="accent1"/>
              </a:solidFill>
            </a:endParaRPr>
          </a:p>
        </p:txBody>
      </p:sp>
      <p:sp>
        <p:nvSpPr>
          <p:cNvPr id="7" name="Content Placeholder 6"/>
          <p:cNvSpPr>
            <a:spLocks noGrp="1"/>
          </p:cNvSpPr>
          <p:nvPr>
            <p:ph sz="quarter" idx="2"/>
          </p:nvPr>
        </p:nvSpPr>
        <p:spPr>
          <a:xfrm>
            <a:off x="457200" y="1371600"/>
            <a:ext cx="4038600" cy="4800600"/>
          </a:xfrm>
        </p:spPr>
        <p:txBody>
          <a:bodyPr/>
          <a:lstStyle/>
          <a:p>
            <a:pPr>
              <a:buNone/>
            </a:pPr>
            <a:r>
              <a:rPr lang="en-US" u="sng" dirty="0" smtClean="0"/>
              <a:t>Example: </a:t>
            </a:r>
            <a:r>
              <a:rPr lang="en-US" dirty="0" smtClean="0"/>
              <a:t>  Carpal tunnel syndrome</a:t>
            </a:r>
            <a:endParaRPr lang="en-US" b="1" u="sng" dirty="0" smtClean="0">
              <a:solidFill>
                <a:srgbClr val="00B0F0"/>
              </a:solidFill>
            </a:endParaRPr>
          </a:p>
          <a:p>
            <a:pPr>
              <a:buNone/>
            </a:pPr>
            <a:endParaRPr lang="en-US" b="1" dirty="0" smtClean="0">
              <a:solidFill>
                <a:srgbClr val="00B0F0"/>
              </a:solidFill>
            </a:endParaRPr>
          </a:p>
          <a:p>
            <a:pPr>
              <a:buNone/>
            </a:pPr>
            <a:endParaRPr lang="en-US" dirty="0" smtClean="0"/>
          </a:p>
          <a:p>
            <a:pPr>
              <a:buNone/>
            </a:pPr>
            <a:endParaRPr lang="en-US" b="1" u="sng" dirty="0" smtClean="0">
              <a:solidFill>
                <a:schemeClr val="accent1">
                  <a:lumMod val="60000"/>
                  <a:lumOff val="40000"/>
                </a:schemeClr>
              </a:solidFill>
            </a:endParaRPr>
          </a:p>
        </p:txBody>
      </p:sp>
      <p:sp>
        <p:nvSpPr>
          <p:cNvPr id="9" name="Content Placeholder 8"/>
          <p:cNvSpPr>
            <a:spLocks noGrp="1"/>
          </p:cNvSpPr>
          <p:nvPr>
            <p:ph sz="quarter" idx="4"/>
          </p:nvPr>
        </p:nvSpPr>
        <p:spPr>
          <a:xfrm>
            <a:off x="4648200" y="1295400"/>
            <a:ext cx="4038600" cy="4876800"/>
          </a:xfrm>
        </p:spPr>
        <p:txBody>
          <a:bodyPr/>
          <a:lstStyle/>
          <a:p>
            <a:pPr>
              <a:buNone/>
            </a:pPr>
            <a:r>
              <a:rPr lang="en-US" dirty="0" smtClean="0"/>
              <a:t>What is it? A pinched or compressed nerve in the carpal tunnel passage of the wrist.    </a:t>
            </a:r>
          </a:p>
          <a:p>
            <a:pPr>
              <a:buNone/>
            </a:pPr>
            <a:endParaRPr lang="en-US" b="1" dirty="0">
              <a:solidFill>
                <a:schemeClr val="accent1">
                  <a:lumMod val="60000"/>
                  <a:lumOff val="40000"/>
                </a:schemeClr>
              </a:solidFill>
            </a:endParaRPr>
          </a:p>
        </p:txBody>
      </p:sp>
      <p:pic>
        <p:nvPicPr>
          <p:cNvPr id="8" name="Picture 7" descr="carpal tunnel.jpg"/>
          <p:cNvPicPr>
            <a:picLocks noChangeAspect="1"/>
          </p:cNvPicPr>
          <p:nvPr/>
        </p:nvPicPr>
        <p:blipFill>
          <a:blip r:embed="rId3" cstate="print"/>
          <a:stretch>
            <a:fillRect/>
          </a:stretch>
        </p:blipFill>
        <p:spPr>
          <a:xfrm>
            <a:off x="1524000" y="3048000"/>
            <a:ext cx="3810000" cy="3048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2000"/>
                                        <p:tgtEl>
                                          <p:spTgt spid="7">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fade">
                                      <p:cBhvr>
                                        <p:cTn id="11"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9"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457200" y="228601"/>
            <a:ext cx="7696200" cy="609600"/>
          </a:xfrm>
        </p:spPr>
        <p:txBody>
          <a:bodyPr/>
          <a:lstStyle/>
          <a:p>
            <a:r>
              <a:rPr lang="en-US" sz="3600" dirty="0" smtClean="0">
                <a:solidFill>
                  <a:schemeClr val="accent1"/>
                </a:solidFill>
              </a:rPr>
              <a:t>Disk Disorders</a:t>
            </a:r>
          </a:p>
        </p:txBody>
      </p:sp>
      <p:sp>
        <p:nvSpPr>
          <p:cNvPr id="7" name="Content Placeholder 6"/>
          <p:cNvSpPr>
            <a:spLocks noGrp="1"/>
          </p:cNvSpPr>
          <p:nvPr>
            <p:ph sz="quarter" idx="2"/>
          </p:nvPr>
        </p:nvSpPr>
        <p:spPr>
          <a:xfrm>
            <a:off x="457200" y="1371600"/>
            <a:ext cx="4038600" cy="4800600"/>
          </a:xfrm>
        </p:spPr>
        <p:txBody>
          <a:bodyPr/>
          <a:lstStyle/>
          <a:p>
            <a:pPr>
              <a:buNone/>
            </a:pPr>
            <a:r>
              <a:rPr lang="en-US" u="sng" dirty="0" smtClean="0"/>
              <a:t>Example: </a:t>
            </a:r>
            <a:r>
              <a:rPr lang="en-US" dirty="0" smtClean="0"/>
              <a:t>   </a:t>
            </a:r>
          </a:p>
          <a:p>
            <a:pPr>
              <a:buNone/>
            </a:pPr>
            <a:r>
              <a:rPr lang="en-US" b="1" dirty="0" smtClean="0"/>
              <a:t>Degenerative disk</a:t>
            </a:r>
          </a:p>
          <a:p>
            <a:pPr>
              <a:buNone/>
            </a:pPr>
            <a:endParaRPr lang="en-US" dirty="0" smtClean="0"/>
          </a:p>
          <a:p>
            <a:pPr>
              <a:buNone/>
            </a:pPr>
            <a:endParaRPr lang="en-US" b="1" u="sng" dirty="0" smtClean="0">
              <a:solidFill>
                <a:schemeClr val="accent1">
                  <a:lumMod val="60000"/>
                  <a:lumOff val="40000"/>
                </a:schemeClr>
              </a:solidFill>
            </a:endParaRPr>
          </a:p>
        </p:txBody>
      </p:sp>
      <p:sp>
        <p:nvSpPr>
          <p:cNvPr id="9" name="Content Placeholder 8"/>
          <p:cNvSpPr>
            <a:spLocks noGrp="1"/>
          </p:cNvSpPr>
          <p:nvPr>
            <p:ph sz="quarter" idx="4"/>
          </p:nvPr>
        </p:nvSpPr>
        <p:spPr>
          <a:xfrm>
            <a:off x="4648200" y="1295400"/>
            <a:ext cx="4038600" cy="4876800"/>
          </a:xfrm>
        </p:spPr>
        <p:txBody>
          <a:bodyPr/>
          <a:lstStyle/>
          <a:p>
            <a:pPr>
              <a:buNone/>
            </a:pPr>
            <a:r>
              <a:rPr lang="en-US" dirty="0" smtClean="0"/>
              <a:t>What is it? Deterioration of the </a:t>
            </a:r>
            <a:r>
              <a:rPr lang="en-US" dirty="0" err="1" smtClean="0"/>
              <a:t>intervertebral</a:t>
            </a:r>
            <a:r>
              <a:rPr lang="en-US" dirty="0" smtClean="0"/>
              <a:t> disk, usually due to constant motion and wearing on the disk.   </a:t>
            </a:r>
          </a:p>
          <a:p>
            <a:pPr>
              <a:buNone/>
            </a:pPr>
            <a:endParaRPr lang="en-US" b="1" dirty="0">
              <a:solidFill>
                <a:schemeClr val="accent1">
                  <a:lumMod val="60000"/>
                  <a:lumOff val="40000"/>
                </a:schemeClr>
              </a:solidFill>
            </a:endParaRPr>
          </a:p>
        </p:txBody>
      </p:sp>
      <p:pic>
        <p:nvPicPr>
          <p:cNvPr id="8" name="Picture 7" descr="degenerative-disc-disease_clip_image001.jpg"/>
          <p:cNvPicPr>
            <a:picLocks noChangeAspect="1"/>
          </p:cNvPicPr>
          <p:nvPr/>
        </p:nvPicPr>
        <p:blipFill>
          <a:blip r:embed="rId3" cstate="print"/>
          <a:stretch>
            <a:fillRect/>
          </a:stretch>
        </p:blipFill>
        <p:spPr>
          <a:xfrm>
            <a:off x="609600" y="3276600"/>
            <a:ext cx="4000500" cy="24098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2000"/>
                                        <p:tgtEl>
                                          <p:spTgt spid="7">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Effect transition="in" filter="fade">
                                      <p:cBhvr>
                                        <p:cTn id="11" dur="2000"/>
                                        <p:tgtEl>
                                          <p:spTgt spid="7">
                                            <p:txEl>
                                              <p:pRg st="1" end="1"/>
                                            </p:txEl>
                                          </p:spTgt>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9"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dirty="0" smtClean="0"/>
              <a:t>Concept Review and </a:t>
            </a:r>
            <a:br>
              <a:rPr lang="en-US" dirty="0" smtClean="0"/>
            </a:br>
            <a:r>
              <a:rPr lang="en-US" dirty="0" smtClean="0"/>
              <a:t>Comprehension Check</a:t>
            </a:r>
            <a:endParaRPr lang="en-US" dirty="0"/>
          </a:p>
        </p:txBody>
      </p:sp>
      <p:sp>
        <p:nvSpPr>
          <p:cNvPr id="3" name="Content Placeholder 2"/>
          <p:cNvSpPr>
            <a:spLocks noGrp="1"/>
          </p:cNvSpPr>
          <p:nvPr>
            <p:ph sz="quarter" idx="1"/>
          </p:nvPr>
        </p:nvSpPr>
        <p:spPr/>
        <p:txBody>
          <a:bodyPr/>
          <a:lstStyle/>
          <a:p>
            <a:pPr>
              <a:buNone/>
            </a:pPr>
            <a:r>
              <a:rPr lang="en-US" dirty="0" smtClean="0"/>
              <a:t>Based on the context of the reading, what does the word Congenital mean?</a:t>
            </a:r>
            <a:endParaRPr lang="en-US" dirty="0"/>
          </a:p>
        </p:txBody>
      </p:sp>
      <p:sp>
        <p:nvSpPr>
          <p:cNvPr id="4" name="Content Placeholder 3"/>
          <p:cNvSpPr>
            <a:spLocks noGrp="1"/>
          </p:cNvSpPr>
          <p:nvPr>
            <p:ph sz="quarter" idx="2"/>
          </p:nvPr>
        </p:nvSpPr>
        <p:spPr/>
        <p:txBody>
          <a:bodyPr/>
          <a:lstStyle/>
          <a:p>
            <a:pPr marL="514350" indent="-514350">
              <a:buNone/>
            </a:pPr>
            <a:r>
              <a:rPr lang="en-US" dirty="0" smtClean="0"/>
              <a:t>(1) From birth</a:t>
            </a:r>
          </a:p>
          <a:p>
            <a:pPr marL="514350" indent="-514350">
              <a:buNone/>
            </a:pPr>
            <a:endParaRPr lang="en-US" dirty="0" smtClean="0"/>
          </a:p>
          <a:p>
            <a:pPr marL="514350" indent="-514350">
              <a:buNone/>
            </a:pPr>
            <a:r>
              <a:rPr lang="en-US" dirty="0" smtClean="0"/>
              <a:t>(2)  A degenerative disorder</a:t>
            </a:r>
          </a:p>
          <a:p>
            <a:pPr marL="514350" indent="-514350">
              <a:buNone/>
            </a:pPr>
            <a:endParaRPr lang="en-US" dirty="0" smtClean="0"/>
          </a:p>
          <a:p>
            <a:pPr marL="514350" indent="-514350">
              <a:buNone/>
            </a:pPr>
            <a:r>
              <a:rPr lang="en-US" dirty="0" smtClean="0"/>
              <a:t>(3) A brief interruption of consciousness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4">
                                            <p:txEl>
                                              <p:pRg st="0" end="0"/>
                                            </p:txEl>
                                          </p:spTgt>
                                        </p:tgtEl>
                                        <p:attrNameLst>
                                          <p:attrName>style.color</p:attrName>
                                        </p:attrNameLst>
                                      </p:cBhvr>
                                      <p:to>
                                        <p:clrVal>
                                          <a:schemeClr val="accent2"/>
                                        </p:clrVal>
                                      </p:to>
                                    </p:set>
                                    <p:set>
                                      <p:cBhvr>
                                        <p:cTn id="7" dur="500" fill="hold"/>
                                        <p:tgtEl>
                                          <p:spTgt spid="4">
                                            <p:txEl>
                                              <p:pRg st="0" end="0"/>
                                            </p:txEl>
                                          </p:spTgt>
                                        </p:tgtEl>
                                        <p:attrNameLst>
                                          <p:attrName>fillcolor</p:attrName>
                                        </p:attrNameLst>
                                      </p:cBhvr>
                                      <p:to>
                                        <p:clrVal>
                                          <a:schemeClr val="accent2"/>
                                        </p:clrVal>
                                      </p:to>
                                    </p:set>
                                    <p:set>
                                      <p:cBhvr>
                                        <p:cTn id="8" dur="500" fill="hold"/>
                                        <p:tgtEl>
                                          <p:spTgt spid="4">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dirty="0" smtClean="0"/>
              <a:t>Based on the reading, what is the best meaning of  “vascular disorder”?</a:t>
            </a:r>
            <a:endParaRPr lang="en-US" dirty="0"/>
          </a:p>
        </p:txBody>
      </p:sp>
      <p:sp>
        <p:nvSpPr>
          <p:cNvPr id="4" name="Content Placeholder 3"/>
          <p:cNvSpPr>
            <a:spLocks noGrp="1"/>
          </p:cNvSpPr>
          <p:nvPr>
            <p:ph sz="quarter" idx="2"/>
          </p:nvPr>
        </p:nvSpPr>
        <p:spPr/>
        <p:txBody>
          <a:bodyPr/>
          <a:lstStyle/>
          <a:p>
            <a:pPr marL="514350" indent="-514350">
              <a:buAutoNum type="arabicParenBoth"/>
            </a:pPr>
            <a:r>
              <a:rPr lang="en-US" dirty="0" smtClean="0"/>
              <a:t>Pain in the wrist</a:t>
            </a:r>
          </a:p>
          <a:p>
            <a:pPr marL="514350" indent="-514350">
              <a:buAutoNum type="arabicParenBoth"/>
            </a:pPr>
            <a:endParaRPr lang="en-US" dirty="0" smtClean="0"/>
          </a:p>
          <a:p>
            <a:pPr marL="514350" indent="-514350">
              <a:buAutoNum type="arabicParenBoth"/>
            </a:pPr>
            <a:r>
              <a:rPr lang="en-US" dirty="0" smtClean="0"/>
              <a:t>Problems that arise in the cerebral cortex</a:t>
            </a:r>
          </a:p>
          <a:p>
            <a:pPr marL="514350" indent="-514350">
              <a:buAutoNum type="arabicParenBoth"/>
            </a:pPr>
            <a:endParaRPr lang="en-US" dirty="0" smtClean="0"/>
          </a:p>
          <a:p>
            <a:pPr marL="514350" indent="-514350">
              <a:buAutoNum type="arabicParenBoth"/>
            </a:pPr>
            <a:r>
              <a:rPr lang="en-US" dirty="0" smtClean="0"/>
              <a:t>Problems that arise in the blood vessels to the brain</a:t>
            </a:r>
          </a:p>
          <a:p>
            <a:pPr marL="514350" indent="-514350">
              <a:buAutoNum type="arabicParenBoth"/>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4">
                                            <p:txEl>
                                              <p:pRg st="4" end="4"/>
                                            </p:txEl>
                                          </p:spTgt>
                                        </p:tgtEl>
                                        <p:attrNameLst>
                                          <p:attrName>style.color</p:attrName>
                                        </p:attrNameLst>
                                      </p:cBhvr>
                                      <p:to>
                                        <p:clrVal>
                                          <a:schemeClr val="accent2"/>
                                        </p:clrVal>
                                      </p:to>
                                    </p:set>
                                    <p:set>
                                      <p:cBhvr>
                                        <p:cTn id="7" dur="500" fill="hold"/>
                                        <p:tgtEl>
                                          <p:spTgt spid="4">
                                            <p:txEl>
                                              <p:pRg st="4" end="4"/>
                                            </p:txEl>
                                          </p:spTgt>
                                        </p:tgtEl>
                                        <p:attrNameLst>
                                          <p:attrName>fillcolor</p:attrName>
                                        </p:attrNameLst>
                                      </p:cBhvr>
                                      <p:to>
                                        <p:clrVal>
                                          <a:schemeClr val="accent2"/>
                                        </p:clrVal>
                                      </p:to>
                                    </p:set>
                                    <p:set>
                                      <p:cBhvr>
                                        <p:cTn id="8" dur="500" fill="hold"/>
                                        <p:tgtEl>
                                          <p:spTgt spid="4">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dirty="0" smtClean="0"/>
              <a:t>Which is an example of a virus affecting the nervous system?</a:t>
            </a:r>
            <a:endParaRPr lang="en-US" dirty="0"/>
          </a:p>
        </p:txBody>
      </p:sp>
      <p:sp>
        <p:nvSpPr>
          <p:cNvPr id="4" name="Content Placeholder 3"/>
          <p:cNvSpPr>
            <a:spLocks noGrp="1"/>
          </p:cNvSpPr>
          <p:nvPr>
            <p:ph sz="quarter" idx="2"/>
          </p:nvPr>
        </p:nvSpPr>
        <p:spPr/>
        <p:txBody>
          <a:bodyPr/>
          <a:lstStyle/>
          <a:p>
            <a:pPr marL="514350" indent="-514350">
              <a:buAutoNum type="arabicParenBoth"/>
            </a:pPr>
            <a:r>
              <a:rPr lang="en-US" dirty="0" smtClean="0"/>
              <a:t>Carpal tunnel syndrome</a:t>
            </a:r>
          </a:p>
          <a:p>
            <a:pPr marL="514350" indent="-514350">
              <a:buAutoNum type="arabicParenBoth"/>
            </a:pPr>
            <a:endParaRPr lang="en-US" dirty="0" smtClean="0"/>
          </a:p>
          <a:p>
            <a:pPr marL="514350" indent="-514350">
              <a:buAutoNum type="arabicParenBoth"/>
            </a:pPr>
            <a:r>
              <a:rPr lang="en-US" dirty="0" smtClean="0"/>
              <a:t>Shingles (Herpes zoster)</a:t>
            </a:r>
          </a:p>
          <a:p>
            <a:pPr marL="514350" indent="-514350">
              <a:buAutoNum type="arabicParenBoth"/>
            </a:pPr>
            <a:endParaRPr lang="en-US" dirty="0" smtClean="0"/>
          </a:p>
          <a:p>
            <a:pPr marL="514350" indent="-514350">
              <a:buAutoNum type="arabicParenBoth"/>
            </a:pPr>
            <a:r>
              <a:rPr lang="en-US" dirty="0" err="1" smtClean="0"/>
              <a:t>glioblastoma</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4">
                                            <p:txEl>
                                              <p:pRg st="2" end="2"/>
                                            </p:txEl>
                                          </p:spTgt>
                                        </p:tgtEl>
                                        <p:attrNameLst>
                                          <p:attrName>style.color</p:attrName>
                                        </p:attrNameLst>
                                      </p:cBhvr>
                                      <p:to>
                                        <p:clrVal>
                                          <a:schemeClr val="accent2"/>
                                        </p:clrVal>
                                      </p:to>
                                    </p:set>
                                    <p:set>
                                      <p:cBhvr>
                                        <p:cTn id="7" dur="500" fill="hold"/>
                                        <p:tgtEl>
                                          <p:spTgt spid="4">
                                            <p:txEl>
                                              <p:pRg st="2" end="2"/>
                                            </p:txEl>
                                          </p:spTgt>
                                        </p:tgtEl>
                                        <p:attrNameLst>
                                          <p:attrName>fillcolor</p:attrName>
                                        </p:attrNameLst>
                                      </p:cBhvr>
                                      <p:to>
                                        <p:clrVal>
                                          <a:schemeClr val="accent2"/>
                                        </p:clrVal>
                                      </p:to>
                                    </p:set>
                                    <p:set>
                                      <p:cBhvr>
                                        <p:cTn id="8" dur="500" fill="hold"/>
                                        <p:tgtEl>
                                          <p:spTgt spid="4">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dirty="0" smtClean="0"/>
              <a:t>What can cause a </a:t>
            </a:r>
            <a:r>
              <a:rPr lang="en-US" dirty="0" err="1" smtClean="0"/>
              <a:t>Cerebrovascular</a:t>
            </a:r>
            <a:r>
              <a:rPr lang="en-US" dirty="0" smtClean="0"/>
              <a:t> Accident (CVA)? </a:t>
            </a:r>
            <a:endParaRPr lang="en-US" dirty="0"/>
          </a:p>
        </p:txBody>
      </p:sp>
      <p:sp>
        <p:nvSpPr>
          <p:cNvPr id="4" name="Content Placeholder 3"/>
          <p:cNvSpPr>
            <a:spLocks noGrp="1"/>
          </p:cNvSpPr>
          <p:nvPr>
            <p:ph sz="quarter" idx="2"/>
          </p:nvPr>
        </p:nvSpPr>
        <p:spPr/>
        <p:txBody>
          <a:bodyPr/>
          <a:lstStyle/>
          <a:p>
            <a:pPr marL="514350" indent="-514350">
              <a:buAutoNum type="arabicParenBoth"/>
            </a:pPr>
            <a:r>
              <a:rPr lang="en-US" dirty="0" smtClean="0"/>
              <a:t>Low blood sugar</a:t>
            </a:r>
          </a:p>
          <a:p>
            <a:pPr marL="514350" indent="-514350">
              <a:buAutoNum type="arabicParenBoth"/>
            </a:pPr>
            <a:endParaRPr lang="en-US" dirty="0" smtClean="0"/>
          </a:p>
          <a:p>
            <a:pPr marL="514350" indent="-514350">
              <a:buAutoNum type="arabicParenBoth"/>
            </a:pPr>
            <a:r>
              <a:rPr lang="en-US" dirty="0" smtClean="0"/>
              <a:t>A car accident</a:t>
            </a:r>
          </a:p>
          <a:p>
            <a:pPr marL="514350" indent="-514350">
              <a:buAutoNum type="arabicParenBoth"/>
            </a:pPr>
            <a:endParaRPr lang="en-US" dirty="0" smtClean="0"/>
          </a:p>
          <a:p>
            <a:pPr marL="514350" indent="-514350">
              <a:buAutoNum type="arabicParenBoth"/>
            </a:pPr>
            <a:r>
              <a:rPr lang="en-US" dirty="0" smtClean="0"/>
              <a:t>Decreased blood flow to part of the brain</a:t>
            </a:r>
          </a:p>
          <a:p>
            <a:pPr marL="514350" indent="-514350">
              <a:buAutoNum type="arabicParenBoth"/>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4">
                                            <p:txEl>
                                              <p:pRg st="4" end="4"/>
                                            </p:txEl>
                                          </p:spTgt>
                                        </p:tgtEl>
                                        <p:attrNameLst>
                                          <p:attrName>style.color</p:attrName>
                                        </p:attrNameLst>
                                      </p:cBhvr>
                                      <p:to>
                                        <p:clrVal>
                                          <a:schemeClr val="accent2"/>
                                        </p:clrVal>
                                      </p:to>
                                    </p:set>
                                    <p:set>
                                      <p:cBhvr>
                                        <p:cTn id="7" dur="500" fill="hold"/>
                                        <p:tgtEl>
                                          <p:spTgt spid="4">
                                            <p:txEl>
                                              <p:pRg st="4" end="4"/>
                                            </p:txEl>
                                          </p:spTgt>
                                        </p:tgtEl>
                                        <p:attrNameLst>
                                          <p:attrName>fillcolor</p:attrName>
                                        </p:attrNameLst>
                                      </p:cBhvr>
                                      <p:to>
                                        <p:clrVal>
                                          <a:schemeClr val="accent2"/>
                                        </p:clrVal>
                                      </p:to>
                                    </p:set>
                                    <p:set>
                                      <p:cBhvr>
                                        <p:cTn id="8" dur="500" fill="hold"/>
                                        <p:tgtEl>
                                          <p:spTgt spid="4">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Word Elements in Action</a:t>
            </a:r>
            <a:endParaRPr lang="en-US" dirty="0"/>
          </a:p>
        </p:txBody>
      </p:sp>
      <p:sp>
        <p:nvSpPr>
          <p:cNvPr id="3" name="Content Placeholder 2"/>
          <p:cNvSpPr>
            <a:spLocks noGrp="1"/>
          </p:cNvSpPr>
          <p:nvPr>
            <p:ph sz="quarter" idx="1"/>
          </p:nvPr>
        </p:nvSpPr>
        <p:spPr/>
        <p:txBody>
          <a:bodyPr>
            <a:normAutofit fontScale="92500"/>
          </a:bodyPr>
          <a:lstStyle/>
          <a:p>
            <a:pPr>
              <a:buNone/>
            </a:pPr>
            <a:r>
              <a:rPr lang="en-US" dirty="0" smtClean="0">
                <a:solidFill>
                  <a:srgbClr val="00B050"/>
                </a:solidFill>
              </a:rPr>
              <a:t>A-</a:t>
            </a:r>
          </a:p>
          <a:p>
            <a:pPr>
              <a:buNone/>
            </a:pPr>
            <a:r>
              <a:rPr lang="en-US" dirty="0" smtClean="0">
                <a:solidFill>
                  <a:srgbClr val="7030A0"/>
                </a:solidFill>
              </a:rPr>
              <a:t>My/</a:t>
            </a:r>
            <a:r>
              <a:rPr lang="en-US" dirty="0" smtClean="0">
                <a:solidFill>
                  <a:srgbClr val="FF0000"/>
                </a:solidFill>
              </a:rPr>
              <a:t>o</a:t>
            </a:r>
          </a:p>
          <a:p>
            <a:pPr>
              <a:buNone/>
            </a:pPr>
            <a:r>
              <a:rPr lang="en-US" dirty="0" err="1" smtClean="0">
                <a:solidFill>
                  <a:srgbClr val="7030A0"/>
                </a:solidFill>
              </a:rPr>
              <a:t>Troph</a:t>
            </a:r>
            <a:r>
              <a:rPr lang="en-US" dirty="0" smtClean="0">
                <a:solidFill>
                  <a:srgbClr val="7030A0"/>
                </a:solidFill>
              </a:rPr>
              <a:t>/</a:t>
            </a:r>
            <a:r>
              <a:rPr lang="en-US" dirty="0" smtClean="0">
                <a:solidFill>
                  <a:srgbClr val="FF0000"/>
                </a:solidFill>
              </a:rPr>
              <a:t>o</a:t>
            </a:r>
          </a:p>
          <a:p>
            <a:pPr>
              <a:buNone/>
            </a:pPr>
            <a:r>
              <a:rPr lang="en-US" dirty="0" smtClean="0">
                <a:solidFill>
                  <a:srgbClr val="00B0F0"/>
                </a:solidFill>
              </a:rPr>
              <a:t>-</a:t>
            </a:r>
            <a:r>
              <a:rPr lang="en-US" dirty="0" err="1" smtClean="0">
                <a:solidFill>
                  <a:srgbClr val="00B0F0"/>
                </a:solidFill>
              </a:rPr>
              <a:t>ic</a:t>
            </a:r>
            <a:endParaRPr lang="en-US" dirty="0" smtClean="0">
              <a:solidFill>
                <a:srgbClr val="00B0F0"/>
              </a:solidFill>
            </a:endParaRPr>
          </a:p>
          <a:p>
            <a:pPr>
              <a:buNone/>
            </a:pPr>
            <a:r>
              <a:rPr lang="en-US" dirty="0" err="1" smtClean="0">
                <a:solidFill>
                  <a:srgbClr val="7030A0"/>
                </a:solidFill>
              </a:rPr>
              <a:t>Scler</a:t>
            </a:r>
            <a:r>
              <a:rPr lang="en-US" dirty="0" smtClean="0">
                <a:solidFill>
                  <a:srgbClr val="7030A0"/>
                </a:solidFill>
              </a:rPr>
              <a:t>/o</a:t>
            </a:r>
          </a:p>
          <a:p>
            <a:pPr>
              <a:buNone/>
            </a:pPr>
            <a:r>
              <a:rPr lang="en-US" dirty="0" smtClean="0">
                <a:solidFill>
                  <a:srgbClr val="00B0F0"/>
                </a:solidFill>
              </a:rPr>
              <a:t>-</a:t>
            </a:r>
            <a:r>
              <a:rPr lang="en-US" dirty="0" err="1" smtClean="0">
                <a:solidFill>
                  <a:srgbClr val="00B0F0"/>
                </a:solidFill>
              </a:rPr>
              <a:t>osis</a:t>
            </a:r>
            <a:endParaRPr lang="en-US" dirty="0" smtClean="0">
              <a:solidFill>
                <a:srgbClr val="00B0F0"/>
              </a:solidFill>
            </a:endParaRPr>
          </a:p>
          <a:p>
            <a:pPr>
              <a:buNone/>
            </a:pPr>
            <a:r>
              <a:rPr lang="en-US" dirty="0" smtClean="0"/>
              <a:t>--------------------------------</a:t>
            </a:r>
          </a:p>
          <a:p>
            <a:pPr>
              <a:buNone/>
            </a:pPr>
            <a:r>
              <a:rPr lang="en-US" dirty="0" smtClean="0">
                <a:solidFill>
                  <a:srgbClr val="00B050"/>
                </a:solidFill>
              </a:rPr>
              <a:t>A</a:t>
            </a:r>
            <a:r>
              <a:rPr lang="en-US" dirty="0" smtClean="0">
                <a:solidFill>
                  <a:srgbClr val="7030A0"/>
                </a:solidFill>
              </a:rPr>
              <a:t>my</a:t>
            </a:r>
            <a:r>
              <a:rPr lang="en-US" dirty="0" smtClean="0">
                <a:solidFill>
                  <a:srgbClr val="FF0000"/>
                </a:solidFill>
              </a:rPr>
              <a:t>o</a:t>
            </a:r>
            <a:r>
              <a:rPr lang="en-US" dirty="0" smtClean="0">
                <a:solidFill>
                  <a:srgbClr val="7030A0"/>
                </a:solidFill>
              </a:rPr>
              <a:t>troph</a:t>
            </a:r>
            <a:r>
              <a:rPr lang="en-US" dirty="0" smtClean="0">
                <a:solidFill>
                  <a:srgbClr val="00B0F0"/>
                </a:solidFill>
              </a:rPr>
              <a:t>ic </a:t>
            </a:r>
            <a:r>
              <a:rPr lang="en-US" dirty="0" smtClean="0"/>
              <a:t>(lateral) </a:t>
            </a:r>
            <a:r>
              <a:rPr lang="en-US" dirty="0" smtClean="0">
                <a:solidFill>
                  <a:srgbClr val="7030A0"/>
                </a:solidFill>
              </a:rPr>
              <a:t>Scler</a:t>
            </a:r>
            <a:r>
              <a:rPr lang="en-US" dirty="0" smtClean="0">
                <a:solidFill>
                  <a:srgbClr val="00B0F0"/>
                </a:solidFill>
              </a:rPr>
              <a:t>osis  </a:t>
            </a:r>
            <a:r>
              <a:rPr lang="en-US" dirty="0" smtClean="0"/>
              <a:t>= ALS = Lou Gehrig’s Disease  =</a:t>
            </a:r>
            <a:endParaRPr lang="en-US" dirty="0"/>
          </a:p>
        </p:txBody>
      </p:sp>
      <p:sp>
        <p:nvSpPr>
          <p:cNvPr id="4" name="Content Placeholder 3"/>
          <p:cNvSpPr>
            <a:spLocks noGrp="1"/>
          </p:cNvSpPr>
          <p:nvPr>
            <p:ph sz="quarter" idx="2"/>
          </p:nvPr>
        </p:nvSpPr>
        <p:spPr>
          <a:xfrm>
            <a:off x="4632198" y="1143000"/>
            <a:ext cx="4041648" cy="5486400"/>
          </a:xfrm>
        </p:spPr>
        <p:txBody>
          <a:bodyPr>
            <a:normAutofit fontScale="92500"/>
          </a:bodyPr>
          <a:lstStyle/>
          <a:p>
            <a:pPr>
              <a:buNone/>
            </a:pPr>
            <a:r>
              <a:rPr lang="en-US" dirty="0" smtClean="0"/>
              <a:t>Without, not</a:t>
            </a:r>
          </a:p>
          <a:p>
            <a:pPr>
              <a:buNone/>
            </a:pPr>
            <a:r>
              <a:rPr lang="en-US" dirty="0" smtClean="0"/>
              <a:t>Muscle</a:t>
            </a:r>
          </a:p>
          <a:p>
            <a:pPr>
              <a:buNone/>
            </a:pPr>
            <a:r>
              <a:rPr lang="en-US" dirty="0" smtClean="0"/>
              <a:t>Development</a:t>
            </a:r>
          </a:p>
          <a:p>
            <a:pPr>
              <a:buNone/>
            </a:pPr>
            <a:r>
              <a:rPr lang="en-US" dirty="0" smtClean="0"/>
              <a:t>Pertaining to</a:t>
            </a:r>
          </a:p>
          <a:p>
            <a:pPr>
              <a:buNone/>
            </a:pPr>
            <a:r>
              <a:rPr lang="en-US" dirty="0" smtClean="0"/>
              <a:t>Hard</a:t>
            </a:r>
          </a:p>
          <a:p>
            <a:pPr>
              <a:buNone/>
            </a:pPr>
            <a:r>
              <a:rPr lang="en-US" dirty="0" smtClean="0"/>
              <a:t>Condition</a:t>
            </a:r>
          </a:p>
          <a:p>
            <a:pPr>
              <a:buNone/>
            </a:pPr>
            <a:r>
              <a:rPr lang="en-US" dirty="0" smtClean="0"/>
              <a:t>-------------------------------</a:t>
            </a:r>
          </a:p>
          <a:p>
            <a:pPr>
              <a:buNone/>
            </a:pPr>
            <a:r>
              <a:rPr lang="en-US" dirty="0" smtClean="0"/>
              <a:t>A condition pertaining to lack of muscle development and hardening (of muscles) due to loss of motor neurons in brain stem and spinal cord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ox(in)">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dissolve">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box(in)">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dissolve">
                                      <p:cBhvr>
                                        <p:cTn id="32" dur="500"/>
                                        <p:tgtEl>
                                          <p:spTgt spid="4">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box(in)">
                                      <p:cBhvr>
                                        <p:cTn id="37" dur="5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4">
                                            <p:txEl>
                                              <p:pRg st="3" end="3"/>
                                            </p:txEl>
                                          </p:spTgt>
                                        </p:tgtEl>
                                        <p:attrNameLst>
                                          <p:attrName>style.visibility</p:attrName>
                                        </p:attrNameLst>
                                      </p:cBhvr>
                                      <p:to>
                                        <p:strVal val="visible"/>
                                      </p:to>
                                    </p:set>
                                    <p:animEffect transition="in" filter="dissolve">
                                      <p:cBhvr>
                                        <p:cTn id="42" dur="500"/>
                                        <p:tgtEl>
                                          <p:spTgt spid="4">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box(in)">
                                      <p:cBhvr>
                                        <p:cTn id="47" dur="500"/>
                                        <p:tgtEl>
                                          <p:spTgt spid="3">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4">
                                            <p:txEl>
                                              <p:pRg st="4" end="4"/>
                                            </p:txEl>
                                          </p:spTgt>
                                        </p:tgtEl>
                                        <p:attrNameLst>
                                          <p:attrName>style.visibility</p:attrName>
                                        </p:attrNameLst>
                                      </p:cBhvr>
                                      <p:to>
                                        <p:strVal val="visible"/>
                                      </p:to>
                                    </p:set>
                                    <p:animEffect transition="in" filter="dissolve">
                                      <p:cBhvr>
                                        <p:cTn id="52" dur="500"/>
                                        <p:tgtEl>
                                          <p:spTgt spid="4">
                                            <p:txEl>
                                              <p:pRg st="4" end="4"/>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nodeType="clickEffect">
                                  <p:stCondLst>
                                    <p:cond delay="0"/>
                                  </p:stCondLst>
                                  <p:childTnLst>
                                    <p:set>
                                      <p:cBhvr>
                                        <p:cTn id="56" dur="1" fill="hold">
                                          <p:stCondLst>
                                            <p:cond delay="0"/>
                                          </p:stCondLst>
                                        </p:cTn>
                                        <p:tgtEl>
                                          <p:spTgt spid="3">
                                            <p:txEl>
                                              <p:pRg st="5" end="5"/>
                                            </p:txEl>
                                          </p:spTgt>
                                        </p:tgtEl>
                                        <p:attrNameLst>
                                          <p:attrName>style.visibility</p:attrName>
                                        </p:attrNameLst>
                                      </p:cBhvr>
                                      <p:to>
                                        <p:strVal val="visible"/>
                                      </p:to>
                                    </p:set>
                                    <p:animEffect transition="in" filter="box(in)">
                                      <p:cBhvr>
                                        <p:cTn id="57" dur="500"/>
                                        <p:tgtEl>
                                          <p:spTgt spid="3">
                                            <p:txEl>
                                              <p:pRg st="5" end="5"/>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4">
                                            <p:txEl>
                                              <p:pRg st="5" end="5"/>
                                            </p:txEl>
                                          </p:spTgt>
                                        </p:tgtEl>
                                        <p:attrNameLst>
                                          <p:attrName>style.visibility</p:attrName>
                                        </p:attrNameLst>
                                      </p:cBhvr>
                                      <p:to>
                                        <p:strVal val="visible"/>
                                      </p:to>
                                    </p:set>
                                    <p:animEffect transition="in" filter="dissolve">
                                      <p:cBhvr>
                                        <p:cTn id="62" dur="500"/>
                                        <p:tgtEl>
                                          <p:spTgt spid="4">
                                            <p:txEl>
                                              <p:pRg st="5" end="5"/>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nodeType="clickEffect">
                                  <p:stCondLst>
                                    <p:cond delay="0"/>
                                  </p:stCondLst>
                                  <p:childTnLst>
                                    <p:set>
                                      <p:cBhvr>
                                        <p:cTn id="66" dur="1" fill="hold">
                                          <p:stCondLst>
                                            <p:cond delay="0"/>
                                          </p:stCondLst>
                                        </p:cTn>
                                        <p:tgtEl>
                                          <p:spTgt spid="3">
                                            <p:txEl>
                                              <p:pRg st="7" end="7"/>
                                            </p:txEl>
                                          </p:spTgt>
                                        </p:tgtEl>
                                        <p:attrNameLst>
                                          <p:attrName>style.visibility</p:attrName>
                                        </p:attrNameLst>
                                      </p:cBhvr>
                                      <p:to>
                                        <p:strVal val="visible"/>
                                      </p:to>
                                    </p:set>
                                    <p:animEffect transition="in" filter="box(in)">
                                      <p:cBhvr>
                                        <p:cTn id="67" dur="500"/>
                                        <p:tgtEl>
                                          <p:spTgt spid="3">
                                            <p:txEl>
                                              <p:pRg st="7" end="7"/>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9" presetClass="entr" presetSubtype="0" fill="hold" nodeType="clickEffect">
                                  <p:stCondLst>
                                    <p:cond delay="0"/>
                                  </p:stCondLst>
                                  <p:childTnLst>
                                    <p:set>
                                      <p:cBhvr>
                                        <p:cTn id="71" dur="1" fill="hold">
                                          <p:stCondLst>
                                            <p:cond delay="0"/>
                                          </p:stCondLst>
                                        </p:cTn>
                                        <p:tgtEl>
                                          <p:spTgt spid="4">
                                            <p:txEl>
                                              <p:pRg st="7" end="7"/>
                                            </p:txEl>
                                          </p:spTgt>
                                        </p:tgtEl>
                                        <p:attrNameLst>
                                          <p:attrName>style.visibility</p:attrName>
                                        </p:attrNameLst>
                                      </p:cBhvr>
                                      <p:to>
                                        <p:strVal val="visible"/>
                                      </p:to>
                                    </p:set>
                                    <p:anim calcmode="lin" valueType="num">
                                      <p:cBhvr>
                                        <p:cTn id="72" dur="1000" fill="hold"/>
                                        <p:tgtEl>
                                          <p:spTgt spid="4">
                                            <p:txEl>
                                              <p:pRg st="7" end="7"/>
                                            </p:txEl>
                                          </p:spTgt>
                                        </p:tgtEl>
                                        <p:attrNameLst>
                                          <p:attrName>ppt_x</p:attrName>
                                        </p:attrNameLst>
                                      </p:cBhvr>
                                      <p:tavLst>
                                        <p:tav tm="0">
                                          <p:val>
                                            <p:strVal val="#ppt_x-.2"/>
                                          </p:val>
                                        </p:tav>
                                        <p:tav tm="100000">
                                          <p:val>
                                            <p:strVal val="#ppt_x"/>
                                          </p:val>
                                        </p:tav>
                                      </p:tavLst>
                                    </p:anim>
                                    <p:anim calcmode="lin" valueType="num">
                                      <p:cBhvr>
                                        <p:cTn id="73" dur="1000" fill="hold"/>
                                        <p:tgtEl>
                                          <p:spTgt spid="4">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74" dur="10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458200" cy="914400"/>
          </a:xfrm>
        </p:spPr>
        <p:txBody>
          <a:bodyPr>
            <a:normAutofit/>
          </a:bodyPr>
          <a:lstStyle/>
          <a:p>
            <a:r>
              <a:rPr lang="en-US" dirty="0" smtClean="0"/>
              <a:t>What Techniques/Procedures are used?</a:t>
            </a:r>
            <a:endParaRPr lang="en-US" dirty="0"/>
          </a:p>
        </p:txBody>
      </p:sp>
      <p:sp>
        <p:nvSpPr>
          <p:cNvPr id="3" name="Content Placeholder 2"/>
          <p:cNvSpPr>
            <a:spLocks noGrp="1"/>
          </p:cNvSpPr>
          <p:nvPr>
            <p:ph sz="quarter" idx="1"/>
          </p:nvPr>
        </p:nvSpPr>
        <p:spPr/>
        <p:txBody>
          <a:bodyPr/>
          <a:lstStyle/>
          <a:p>
            <a:r>
              <a:rPr lang="en-US" dirty="0" smtClean="0"/>
              <a:t>“Brain mapping is a collection of many different tools. Researchers must collect images of the brain, turn those images into data, and then use that data to analyze what happens in the brain as it develops.”</a:t>
            </a:r>
          </a:p>
          <a:p>
            <a:r>
              <a:rPr lang="en-US" dirty="0" smtClean="0"/>
              <a:t>(Nasr, Susan. “How the Brain Works.”)</a:t>
            </a:r>
            <a:endParaRPr lang="en-US" dirty="0"/>
          </a:p>
        </p:txBody>
      </p:sp>
      <p:sp>
        <p:nvSpPr>
          <p:cNvPr id="4" name="Content Placeholder 3"/>
          <p:cNvSpPr>
            <a:spLocks noGrp="1"/>
          </p:cNvSpPr>
          <p:nvPr>
            <p:ph sz="quarter" idx="2"/>
          </p:nvPr>
        </p:nvSpPr>
        <p:spPr/>
        <p:txBody>
          <a:bodyPr/>
          <a:lstStyle/>
          <a:p>
            <a:r>
              <a:rPr lang="en-US" b="1" dirty="0" smtClean="0"/>
              <a:t>Positron Emission Tomography (PET)</a:t>
            </a:r>
            <a:r>
              <a:rPr lang="en-US" dirty="0" smtClean="0"/>
              <a:t> takes images of radioactive markers in the brain</a:t>
            </a:r>
          </a:p>
          <a:p>
            <a:endParaRPr lang="en-US" dirty="0" smtClean="0"/>
          </a:p>
          <a:p>
            <a:r>
              <a:rPr lang="en-US" b="1" dirty="0" smtClean="0"/>
              <a:t>Computer axial tomography (CAT) scan</a:t>
            </a:r>
            <a:r>
              <a:rPr lang="en-US" dirty="0" smtClean="0"/>
              <a:t> X-rays the brain from many angles and show structural abnormalities. </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Small Group Activity</a:t>
            </a:r>
            <a:endParaRPr lang="en-US" sz="4800" dirty="0"/>
          </a:p>
        </p:txBody>
      </p:sp>
      <p:sp>
        <p:nvSpPr>
          <p:cNvPr id="5" name="Content Placeholder 4"/>
          <p:cNvSpPr>
            <a:spLocks noGrp="1"/>
          </p:cNvSpPr>
          <p:nvPr>
            <p:ph sz="quarter" idx="1"/>
          </p:nvPr>
        </p:nvSpPr>
        <p:spPr/>
        <p:txBody>
          <a:bodyPr/>
          <a:lstStyle/>
          <a:p>
            <a:pPr>
              <a:buNone/>
            </a:pPr>
            <a:r>
              <a:rPr lang="en-US" dirty="0" smtClean="0"/>
              <a:t>You will work in small groups of 2-3 people.  I will give you a sticky note with a technique or procedure to demonstrate/explain to the class.</a:t>
            </a:r>
          </a:p>
          <a:p>
            <a:pPr>
              <a:buNone/>
            </a:pPr>
            <a:endParaRPr lang="en-US" dirty="0" smtClean="0"/>
          </a:p>
          <a:p>
            <a:r>
              <a:rPr lang="en-US" dirty="0" smtClean="0"/>
              <a:t>Use physical demonstration to show location of procedure.</a:t>
            </a:r>
          </a:p>
          <a:p>
            <a:r>
              <a:rPr lang="en-US" dirty="0" smtClean="0"/>
              <a:t>Tell how to break down the word into definable parts.</a:t>
            </a:r>
          </a:p>
          <a:p>
            <a:r>
              <a:rPr lang="en-US" dirty="0" smtClean="0"/>
              <a:t>Explain why this procedure is useful.</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458200" cy="914400"/>
          </a:xfrm>
        </p:spPr>
        <p:txBody>
          <a:bodyPr>
            <a:normAutofit/>
          </a:bodyPr>
          <a:lstStyle/>
          <a:p>
            <a:r>
              <a:rPr lang="en-US" dirty="0" smtClean="0"/>
              <a:t>What Techniques/Procedures are used?</a:t>
            </a:r>
            <a:endParaRPr lang="en-US" dirty="0"/>
          </a:p>
        </p:txBody>
      </p:sp>
      <p:sp>
        <p:nvSpPr>
          <p:cNvPr id="3" name="Content Placeholder 2"/>
          <p:cNvSpPr>
            <a:spLocks noGrp="1"/>
          </p:cNvSpPr>
          <p:nvPr>
            <p:ph sz="quarter" idx="1"/>
          </p:nvPr>
        </p:nvSpPr>
        <p:spPr/>
        <p:txBody>
          <a:bodyPr>
            <a:normAutofit lnSpcReduction="10000"/>
          </a:bodyPr>
          <a:lstStyle/>
          <a:p>
            <a:r>
              <a:rPr lang="en-US" b="1" dirty="0" smtClean="0"/>
              <a:t>Electroencephalography (EEG)</a:t>
            </a:r>
            <a:r>
              <a:rPr lang="en-US" dirty="0" smtClean="0"/>
              <a:t> indicates electrically active locations in the brain using detectors implanted in the brain or worn on a cap. </a:t>
            </a:r>
          </a:p>
          <a:p>
            <a:r>
              <a:rPr lang="en-US" b="1" dirty="0" err="1" smtClean="0"/>
              <a:t>Transcranial</a:t>
            </a:r>
            <a:r>
              <a:rPr lang="en-US" b="1" dirty="0" smtClean="0"/>
              <a:t> magnetic stimulation (TMS)</a:t>
            </a:r>
            <a:r>
              <a:rPr lang="en-US" dirty="0" smtClean="0"/>
              <a:t> noninvasively stimulates parts of the brain to trigger certain behaviors.</a:t>
            </a:r>
            <a:br>
              <a:rPr lang="en-US" dirty="0" smtClean="0"/>
            </a:br>
            <a:endParaRPr lang="en-US" dirty="0" smtClean="0"/>
          </a:p>
          <a:p>
            <a:endParaRPr lang="en-US" dirty="0"/>
          </a:p>
        </p:txBody>
      </p:sp>
      <p:sp>
        <p:nvSpPr>
          <p:cNvPr id="4" name="Content Placeholder 3"/>
          <p:cNvSpPr>
            <a:spLocks noGrp="1"/>
          </p:cNvSpPr>
          <p:nvPr>
            <p:ph sz="quarter" idx="2"/>
          </p:nvPr>
        </p:nvSpPr>
        <p:spPr/>
        <p:txBody>
          <a:bodyPr>
            <a:normAutofit lnSpcReduction="10000"/>
          </a:bodyPr>
          <a:lstStyle/>
          <a:p>
            <a:pPr>
              <a:buNone/>
            </a:pPr>
            <a:r>
              <a:rPr lang="en-US" b="1" dirty="0" smtClean="0"/>
              <a:t>Functional MRI </a:t>
            </a:r>
            <a:r>
              <a:rPr lang="en-US" dirty="0" smtClean="0"/>
              <a:t>(</a:t>
            </a:r>
            <a:r>
              <a:rPr lang="en-US" dirty="0" err="1" smtClean="0"/>
              <a:t>fMRI</a:t>
            </a:r>
            <a:r>
              <a:rPr lang="en-US" dirty="0" smtClean="0"/>
              <a:t>) shows images of brain activity while subjects work on various tasks</a:t>
            </a:r>
          </a:p>
          <a:p>
            <a:endParaRPr lang="en-US" dirty="0" smtClean="0"/>
          </a:p>
          <a:p>
            <a:endParaRPr lang="en-US" dirty="0" smtClean="0"/>
          </a:p>
          <a:p>
            <a:r>
              <a:rPr lang="en-US" b="1" dirty="0" smtClean="0"/>
              <a:t>Pharmacological MRI </a:t>
            </a:r>
            <a:r>
              <a:rPr lang="en-US" dirty="0" smtClean="0"/>
              <a:t>(</a:t>
            </a:r>
            <a:r>
              <a:rPr lang="en-US" dirty="0" err="1" smtClean="0"/>
              <a:t>phMRI</a:t>
            </a:r>
            <a:r>
              <a:rPr lang="en-US" dirty="0" smtClean="0"/>
              <a:t>)  shows brain activity as drugs are administered.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dirty="0" smtClean="0"/>
              <a:t>Brain Mapping is unique and important because. . .</a:t>
            </a:r>
          </a:p>
          <a:p>
            <a:endParaRPr lang="en-US" dirty="0" smtClean="0"/>
          </a:p>
          <a:p>
            <a:endParaRPr lang="en-US" dirty="0" smtClean="0"/>
          </a:p>
        </p:txBody>
      </p:sp>
      <p:sp>
        <p:nvSpPr>
          <p:cNvPr id="4" name="Content Placeholder 3"/>
          <p:cNvSpPr>
            <a:spLocks noGrp="1"/>
          </p:cNvSpPr>
          <p:nvPr>
            <p:ph sz="quarter" idx="2"/>
          </p:nvPr>
        </p:nvSpPr>
        <p:spPr/>
        <p:txBody>
          <a:bodyPr/>
          <a:lstStyle/>
          <a:p>
            <a:pPr>
              <a:buNone/>
            </a:pPr>
            <a:endParaRPr lang="en-US" dirty="0" smtClean="0"/>
          </a:p>
          <a:p>
            <a:pPr>
              <a:buNone/>
            </a:pPr>
            <a:r>
              <a:rPr lang="en-US" dirty="0" smtClean="0"/>
              <a:t> 	…it shows what part of the brain is </a:t>
            </a:r>
            <a:r>
              <a:rPr lang="en-US" b="1" dirty="0" smtClean="0"/>
              <a:t>active</a:t>
            </a:r>
            <a:r>
              <a:rPr lang="en-US" dirty="0" smtClean="0"/>
              <a:t> during certain activities or thought processes.</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1000" fill="hold"/>
                                        <p:tgtEl>
                                          <p:spTgt spid="4">
                                            <p:txEl>
                                              <p:pRg st="1" end="1"/>
                                            </p:txEl>
                                          </p:spTgt>
                                        </p:tgtEl>
                                        <p:attrNameLst>
                                          <p:attrName>ppt_x</p:attrName>
                                        </p:attrNameLst>
                                      </p:cBhvr>
                                      <p:tavLst>
                                        <p:tav tm="0">
                                          <p:val>
                                            <p:strVal val="#ppt_x-.2"/>
                                          </p:val>
                                        </p:tav>
                                        <p:tav tm="100000">
                                          <p:val>
                                            <p:strVal val="#ppt_x"/>
                                          </p:val>
                                        </p:tav>
                                      </p:tavLst>
                                    </p:anim>
                                    <p:anim calcmode="lin" valueType="num">
                                      <p:cBhvr>
                                        <p:cTn id="8" dur="1000" fill="hold"/>
                                        <p:tgtEl>
                                          <p:spTgt spid="4">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FunctBrainMapping3[1].jpg"/>
          <p:cNvPicPr>
            <a:picLocks noGrp="1" noChangeAspect="1"/>
          </p:cNvPicPr>
          <p:nvPr>
            <p:ph sz="quarter" idx="1"/>
          </p:nvPr>
        </p:nvPicPr>
        <p:blipFill>
          <a:blip r:embed="rId2" cstate="print"/>
          <a:stretch>
            <a:fillRect/>
          </a:stretch>
        </p:blipFill>
        <p:spPr>
          <a:xfrm>
            <a:off x="1600200" y="762000"/>
            <a:ext cx="5669280" cy="5558117"/>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pPr algn="ctr"/>
            <a:r>
              <a:rPr lang="en-US" dirty="0" smtClean="0"/>
              <a:t>Let’s learn about the anatomy of the human nervous system</a:t>
            </a:r>
            <a:endParaRPr lang="en-US" dirty="0"/>
          </a:p>
        </p:txBody>
      </p:sp>
      <p:sp>
        <p:nvSpPr>
          <p:cNvPr id="6" name="Content Placeholder 5"/>
          <p:cNvSpPr>
            <a:spLocks noGrp="1"/>
          </p:cNvSpPr>
          <p:nvPr>
            <p:ph sz="quarter" idx="1"/>
          </p:nvPr>
        </p:nvSpPr>
        <p:spPr/>
        <p:txBody>
          <a:bodyPr/>
          <a:lstStyle/>
          <a:p>
            <a:pPr>
              <a:buNone/>
            </a:pPr>
            <a:r>
              <a:rPr lang="en-US" dirty="0" smtClean="0"/>
              <a:t>		</a:t>
            </a:r>
          </a:p>
          <a:p>
            <a:pPr>
              <a:buNone/>
            </a:pPr>
            <a:r>
              <a:rPr lang="en-US" dirty="0" smtClean="0"/>
              <a:t>		The nervous system is divided into two parts:  the </a:t>
            </a:r>
            <a:r>
              <a:rPr lang="en-US" b="1" dirty="0" smtClean="0"/>
              <a:t>Central Nervous System (CNS) </a:t>
            </a:r>
            <a:r>
              <a:rPr lang="en-US" dirty="0" smtClean="0"/>
              <a:t>and the </a:t>
            </a:r>
            <a:r>
              <a:rPr lang="en-US" b="1" dirty="0" smtClean="0"/>
              <a:t>Peripheral Nervous System (PNS).  </a:t>
            </a:r>
            <a:endParaRPr lang="en-US" b="1" dirty="0"/>
          </a:p>
        </p:txBody>
      </p:sp>
      <p:pic>
        <p:nvPicPr>
          <p:cNvPr id="8" name="Content Placeholder 7" descr="nervous_system[1].gif"/>
          <p:cNvPicPr>
            <a:picLocks noGrp="1" noChangeAspect="1"/>
          </p:cNvPicPr>
          <p:nvPr>
            <p:ph sz="quarter" idx="2"/>
          </p:nvPr>
        </p:nvPicPr>
        <p:blipFill>
          <a:blip r:embed="rId2" cstate="print"/>
          <a:stretch>
            <a:fillRect/>
          </a:stretch>
        </p:blipFill>
        <p:spPr>
          <a:xfrm>
            <a:off x="5176837" y="1831975"/>
            <a:ext cx="2952750" cy="3705225"/>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457200" y="914400"/>
            <a:ext cx="4040188" cy="1057275"/>
          </a:xfrm>
        </p:spPr>
        <p:txBody>
          <a:bodyPr/>
          <a:lstStyle/>
          <a:p>
            <a:r>
              <a:rPr lang="en-US" sz="3600" dirty="0" smtClean="0">
                <a:solidFill>
                  <a:schemeClr val="accent1"/>
                </a:solidFill>
              </a:rPr>
              <a:t>Central Nervous System</a:t>
            </a:r>
            <a:endParaRPr lang="en-US" sz="3600" dirty="0">
              <a:solidFill>
                <a:schemeClr val="accent1"/>
              </a:solidFill>
            </a:endParaRPr>
          </a:p>
        </p:txBody>
      </p:sp>
      <p:sp>
        <p:nvSpPr>
          <p:cNvPr id="8" name="Text Placeholder 7"/>
          <p:cNvSpPr>
            <a:spLocks noGrp="1"/>
          </p:cNvSpPr>
          <p:nvPr>
            <p:ph type="body" sz="half" idx="3"/>
          </p:nvPr>
        </p:nvSpPr>
        <p:spPr/>
        <p:txBody>
          <a:bodyPr>
            <a:noAutofit/>
          </a:bodyPr>
          <a:lstStyle/>
          <a:p>
            <a:r>
              <a:rPr lang="en-US" sz="3600" dirty="0" smtClean="0">
                <a:solidFill>
                  <a:schemeClr val="accent1"/>
                </a:solidFill>
              </a:rPr>
              <a:t>Peripheral Nervous System</a:t>
            </a:r>
            <a:endParaRPr lang="en-US" sz="3600" dirty="0">
              <a:solidFill>
                <a:schemeClr val="accent1"/>
              </a:solidFill>
            </a:endParaRPr>
          </a:p>
        </p:txBody>
      </p:sp>
      <p:sp>
        <p:nvSpPr>
          <p:cNvPr id="7" name="Content Placeholder 6"/>
          <p:cNvSpPr>
            <a:spLocks noGrp="1"/>
          </p:cNvSpPr>
          <p:nvPr>
            <p:ph sz="quarter" idx="2"/>
          </p:nvPr>
        </p:nvSpPr>
        <p:spPr/>
        <p:txBody>
          <a:bodyPr/>
          <a:lstStyle/>
          <a:p>
            <a:pPr>
              <a:buNone/>
            </a:pPr>
            <a:r>
              <a:rPr lang="en-US" dirty="0" smtClean="0"/>
              <a:t>What is it comprised of?  </a:t>
            </a:r>
            <a:r>
              <a:rPr lang="en-US" b="1" u="sng" dirty="0" smtClean="0">
                <a:solidFill>
                  <a:schemeClr val="accent1">
                    <a:lumMod val="60000"/>
                    <a:lumOff val="40000"/>
                  </a:schemeClr>
                </a:solidFill>
              </a:rPr>
              <a:t>Brain </a:t>
            </a:r>
            <a:r>
              <a:rPr lang="en-US" b="1" dirty="0" smtClean="0">
                <a:solidFill>
                  <a:schemeClr val="accent1">
                    <a:lumMod val="60000"/>
                    <a:lumOff val="40000"/>
                  </a:schemeClr>
                </a:solidFill>
              </a:rPr>
              <a:t>+ </a:t>
            </a:r>
            <a:r>
              <a:rPr lang="en-US" b="1" u="sng" dirty="0" smtClean="0">
                <a:solidFill>
                  <a:schemeClr val="accent1">
                    <a:lumMod val="60000"/>
                    <a:lumOff val="40000"/>
                  </a:schemeClr>
                </a:solidFill>
              </a:rPr>
              <a:t>Spinal Cord</a:t>
            </a:r>
          </a:p>
          <a:p>
            <a:pPr>
              <a:buNone/>
            </a:pPr>
            <a:endParaRPr lang="en-US" dirty="0" smtClean="0"/>
          </a:p>
          <a:p>
            <a:pPr>
              <a:buNone/>
            </a:pPr>
            <a:r>
              <a:rPr lang="en-US" dirty="0" smtClean="0"/>
              <a:t>What does it do?</a:t>
            </a:r>
          </a:p>
          <a:p>
            <a:pPr>
              <a:buNone/>
            </a:pPr>
            <a:r>
              <a:rPr lang="en-US" dirty="0" smtClean="0"/>
              <a:t>	</a:t>
            </a:r>
            <a:r>
              <a:rPr lang="en-US" b="1" dirty="0" smtClean="0">
                <a:solidFill>
                  <a:schemeClr val="accent1">
                    <a:lumMod val="60000"/>
                    <a:lumOff val="40000"/>
                  </a:schemeClr>
                </a:solidFill>
              </a:rPr>
              <a:t>Processes and stores sensory and motor information and controls consciousness.</a:t>
            </a:r>
            <a:endParaRPr lang="en-US" b="1" dirty="0">
              <a:solidFill>
                <a:schemeClr val="accent1">
                  <a:lumMod val="60000"/>
                  <a:lumOff val="40000"/>
                </a:schemeClr>
              </a:solidFill>
            </a:endParaRPr>
          </a:p>
        </p:txBody>
      </p:sp>
      <p:sp>
        <p:nvSpPr>
          <p:cNvPr id="9" name="Content Placeholder 8"/>
          <p:cNvSpPr>
            <a:spLocks noGrp="1"/>
          </p:cNvSpPr>
          <p:nvPr>
            <p:ph sz="quarter" idx="4"/>
          </p:nvPr>
        </p:nvSpPr>
        <p:spPr/>
        <p:txBody>
          <a:bodyPr/>
          <a:lstStyle/>
          <a:p>
            <a:pPr>
              <a:buNone/>
            </a:pPr>
            <a:r>
              <a:rPr lang="en-US" dirty="0" smtClean="0"/>
              <a:t>What is it comprised of?</a:t>
            </a:r>
          </a:p>
          <a:p>
            <a:pPr>
              <a:buNone/>
            </a:pPr>
            <a:r>
              <a:rPr lang="en-US" b="1" dirty="0" smtClean="0">
                <a:solidFill>
                  <a:schemeClr val="accent1">
                    <a:lumMod val="60000"/>
                    <a:lumOff val="40000"/>
                  </a:schemeClr>
                </a:solidFill>
              </a:rPr>
              <a:t>12 pairs of </a:t>
            </a:r>
            <a:r>
              <a:rPr lang="en-US" b="1" u="sng" dirty="0" smtClean="0">
                <a:solidFill>
                  <a:schemeClr val="accent1">
                    <a:lumMod val="60000"/>
                    <a:lumOff val="40000"/>
                  </a:schemeClr>
                </a:solidFill>
              </a:rPr>
              <a:t>cranial nerves </a:t>
            </a:r>
            <a:r>
              <a:rPr lang="en-US" b="1" dirty="0" smtClean="0">
                <a:solidFill>
                  <a:schemeClr val="accent1">
                    <a:lumMod val="60000"/>
                    <a:lumOff val="40000"/>
                  </a:schemeClr>
                </a:solidFill>
              </a:rPr>
              <a:t>and 31 pairs of </a:t>
            </a:r>
            <a:r>
              <a:rPr lang="en-US" b="1" u="sng" dirty="0" smtClean="0">
                <a:solidFill>
                  <a:schemeClr val="accent1">
                    <a:lumMod val="60000"/>
                    <a:lumOff val="40000"/>
                  </a:schemeClr>
                </a:solidFill>
              </a:rPr>
              <a:t>spinal nerves.</a:t>
            </a:r>
          </a:p>
          <a:p>
            <a:pPr>
              <a:buNone/>
            </a:pPr>
            <a:r>
              <a:rPr lang="en-US" dirty="0" smtClean="0"/>
              <a:t>What does it do?</a:t>
            </a:r>
          </a:p>
          <a:p>
            <a:pPr>
              <a:buNone/>
            </a:pPr>
            <a:r>
              <a:rPr lang="en-US" b="1" dirty="0" smtClean="0">
                <a:solidFill>
                  <a:schemeClr val="accent1">
                    <a:lumMod val="60000"/>
                    <a:lumOff val="40000"/>
                  </a:schemeClr>
                </a:solidFill>
              </a:rPr>
              <a:t>Transmits sensory and motor impulses back and forth to the CNS and the rest of the body.</a:t>
            </a:r>
            <a:endParaRPr lang="en-US" b="1" dirty="0">
              <a:solidFill>
                <a:schemeClr val="accent1">
                  <a:lumMod val="60000"/>
                  <a:lumOff val="4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ox(in)">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dissolve">
                                      <p:cBhvr>
                                        <p:cTn id="12" dur="10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down)">
                                      <p:cBhvr>
                                        <p:cTn id="17" dur="500"/>
                                        <p:tgtEl>
                                          <p:spTgt spid="7">
                                            <p:txEl>
                                              <p:pRg st="2" end="2"/>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7">
                                            <p:txEl>
                                              <p:pRg st="3" end="3"/>
                                            </p:txEl>
                                          </p:spTgt>
                                        </p:tgtEl>
                                        <p:attrNameLst>
                                          <p:attrName>style.visibility</p:attrName>
                                        </p:attrNameLst>
                                      </p:cBhvr>
                                      <p:to>
                                        <p:strVal val="visible"/>
                                      </p:to>
                                    </p:set>
                                    <p:animEffect transition="in" filter="wipe(down)">
                                      <p:cBhvr>
                                        <p:cTn id="20" dur="500"/>
                                        <p:tgtEl>
                                          <p:spTgt spid="7">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Effect transition="in" filter="box(in)">
                                      <p:cBhvr>
                                        <p:cTn id="25" dur="500"/>
                                        <p:tgtEl>
                                          <p:spTgt spid="8">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nodeType="clickEffect">
                                  <p:stCondLst>
                                    <p:cond delay="0"/>
                                  </p:stCondLst>
                                  <p:childTnLst>
                                    <p:set>
                                      <p:cBhvr>
                                        <p:cTn id="29" dur="1" fill="hold">
                                          <p:stCondLst>
                                            <p:cond delay="0"/>
                                          </p:stCondLst>
                                        </p:cTn>
                                        <p:tgtEl>
                                          <p:spTgt spid="9">
                                            <p:txEl>
                                              <p:pRg st="0" end="0"/>
                                            </p:txEl>
                                          </p:spTgt>
                                        </p:tgtEl>
                                        <p:attrNameLst>
                                          <p:attrName>style.visibility</p:attrName>
                                        </p:attrNameLst>
                                      </p:cBhvr>
                                      <p:to>
                                        <p:strVal val="visible"/>
                                      </p:to>
                                    </p:set>
                                    <p:animEffect transition="in" filter="dissolve">
                                      <p:cBhvr>
                                        <p:cTn id="30" dur="500"/>
                                        <p:tgtEl>
                                          <p:spTgt spid="9">
                                            <p:txEl>
                                              <p:pRg st="0" end="0"/>
                                            </p:txEl>
                                          </p:spTgt>
                                        </p:tgtEl>
                                      </p:cBhvr>
                                    </p:animEffect>
                                  </p:childTnLst>
                                </p:cTn>
                              </p:par>
                              <p:par>
                                <p:cTn id="31" presetID="9" presetClass="entr" presetSubtype="0" fill="hold" nodeType="withEffect">
                                  <p:stCondLst>
                                    <p:cond delay="0"/>
                                  </p:stCondLst>
                                  <p:childTnLst>
                                    <p:set>
                                      <p:cBhvr>
                                        <p:cTn id="32" dur="1" fill="hold">
                                          <p:stCondLst>
                                            <p:cond delay="0"/>
                                          </p:stCondLst>
                                        </p:cTn>
                                        <p:tgtEl>
                                          <p:spTgt spid="9">
                                            <p:txEl>
                                              <p:pRg st="1" end="1"/>
                                            </p:txEl>
                                          </p:spTgt>
                                        </p:tgtEl>
                                        <p:attrNameLst>
                                          <p:attrName>style.visibility</p:attrName>
                                        </p:attrNameLst>
                                      </p:cBhvr>
                                      <p:to>
                                        <p:strVal val="visible"/>
                                      </p:to>
                                    </p:set>
                                    <p:animEffect transition="in" filter="dissolve">
                                      <p:cBhvr>
                                        <p:cTn id="33" dur="500"/>
                                        <p:tgtEl>
                                          <p:spTgt spid="9">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nodeType="clickEffect">
                                  <p:stCondLst>
                                    <p:cond delay="0"/>
                                  </p:stCondLst>
                                  <p:childTnLst>
                                    <p:set>
                                      <p:cBhvr>
                                        <p:cTn id="37" dur="1" fill="hold">
                                          <p:stCondLst>
                                            <p:cond delay="0"/>
                                          </p:stCondLst>
                                        </p:cTn>
                                        <p:tgtEl>
                                          <p:spTgt spid="9">
                                            <p:txEl>
                                              <p:pRg st="2" end="2"/>
                                            </p:txEl>
                                          </p:spTgt>
                                        </p:tgtEl>
                                        <p:attrNameLst>
                                          <p:attrName>style.visibility</p:attrName>
                                        </p:attrNameLst>
                                      </p:cBhvr>
                                      <p:to>
                                        <p:strVal val="visible"/>
                                      </p:to>
                                    </p:set>
                                    <p:animEffect transition="in" filter="randombar(horizontal)">
                                      <p:cBhvr>
                                        <p:cTn id="38" dur="500"/>
                                        <p:tgtEl>
                                          <p:spTgt spid="9">
                                            <p:txEl>
                                              <p:pRg st="2" end="2"/>
                                            </p:txEl>
                                          </p:spTgt>
                                        </p:tgtEl>
                                      </p:cBhvr>
                                    </p:animEffect>
                                  </p:childTnLst>
                                </p:cTn>
                              </p:par>
                              <p:par>
                                <p:cTn id="39" presetID="14" presetClass="entr" presetSubtype="10" fill="hold" nodeType="withEffect">
                                  <p:stCondLst>
                                    <p:cond delay="0"/>
                                  </p:stCondLst>
                                  <p:childTnLst>
                                    <p:set>
                                      <p:cBhvr>
                                        <p:cTn id="40" dur="1" fill="hold">
                                          <p:stCondLst>
                                            <p:cond delay="0"/>
                                          </p:stCondLst>
                                        </p:cTn>
                                        <p:tgtEl>
                                          <p:spTgt spid="9">
                                            <p:txEl>
                                              <p:pRg st="3" end="3"/>
                                            </p:txEl>
                                          </p:spTgt>
                                        </p:tgtEl>
                                        <p:attrNameLst>
                                          <p:attrName>style.visibility</p:attrName>
                                        </p:attrNameLst>
                                      </p:cBhvr>
                                      <p:to>
                                        <p:strVal val="visible"/>
                                      </p:to>
                                    </p:set>
                                    <p:animEffect transition="in" filter="randombar(horizontal)">
                                      <p:cBhvr>
                                        <p:cTn id="41" dur="5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216</TotalTime>
  <Words>1253</Words>
  <Application>Microsoft Office PowerPoint</Application>
  <PresentationFormat>On-screen Show (4:3)</PresentationFormat>
  <Paragraphs>271</Paragraphs>
  <Slides>40</Slides>
  <Notes>9</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Origin</vt:lpstr>
      <vt:lpstr>The Nervous System</vt:lpstr>
      <vt:lpstr>The Nervous system is similar to:</vt:lpstr>
      <vt:lpstr>Watching the Brain “light up”</vt:lpstr>
      <vt:lpstr>What Techniques/Procedures are used?</vt:lpstr>
      <vt:lpstr>What Techniques/Procedures are used?</vt:lpstr>
      <vt:lpstr>Slide 6</vt:lpstr>
      <vt:lpstr>Slide 7</vt:lpstr>
      <vt:lpstr>Let’s learn about the anatomy of the human nervous system</vt:lpstr>
      <vt:lpstr>Slide 9</vt:lpstr>
      <vt:lpstr>Brain Components Video: </vt:lpstr>
      <vt:lpstr>Structures of the Human Brain</vt:lpstr>
      <vt:lpstr>The major structures of  the brain include:</vt:lpstr>
      <vt:lpstr>The major structures of  the brain include:</vt:lpstr>
      <vt:lpstr>The major structures of  the brain include:</vt:lpstr>
      <vt:lpstr>The major structures of  the brain include:</vt:lpstr>
      <vt:lpstr>The major structures of  the brain include:</vt:lpstr>
      <vt:lpstr>The Spinal Cord</vt:lpstr>
      <vt:lpstr>Concept Review and  Comprehension Check</vt:lpstr>
      <vt:lpstr>Slide 19</vt:lpstr>
      <vt:lpstr>Slide 20</vt:lpstr>
      <vt:lpstr>Slide 21</vt:lpstr>
      <vt:lpstr>Word Elements</vt:lpstr>
      <vt:lpstr>Word Elements in Action</vt:lpstr>
      <vt:lpstr>The Nervous System</vt:lpstr>
      <vt:lpstr>Categories of  Pathological Conditions</vt:lpstr>
      <vt:lpstr>Categories of  Pathological Conditions</vt:lpstr>
      <vt:lpstr>Slide 27</vt:lpstr>
      <vt:lpstr>Slide 28</vt:lpstr>
      <vt:lpstr>Slide 29</vt:lpstr>
      <vt:lpstr>Slide 30</vt:lpstr>
      <vt:lpstr>Slide 31</vt:lpstr>
      <vt:lpstr>Slide 32</vt:lpstr>
      <vt:lpstr>Slide 33</vt:lpstr>
      <vt:lpstr>Slide 34</vt:lpstr>
      <vt:lpstr>Concept Review and  Comprehension Check</vt:lpstr>
      <vt:lpstr>Slide 36</vt:lpstr>
      <vt:lpstr>Slide 37</vt:lpstr>
      <vt:lpstr>Slide 38</vt:lpstr>
      <vt:lpstr>Word Elements in Action</vt:lpstr>
      <vt:lpstr>Small Group Activity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Nervous System</dc:title>
  <dc:creator>Leslie</dc:creator>
  <cp:lastModifiedBy>Leslie</cp:lastModifiedBy>
  <cp:revision>43</cp:revision>
  <dcterms:created xsi:type="dcterms:W3CDTF">2010-04-26T03:03:54Z</dcterms:created>
  <dcterms:modified xsi:type="dcterms:W3CDTF">2010-11-09T16:41:06Z</dcterms:modified>
</cp:coreProperties>
</file>