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148" r:id="rId1"/>
    <p:sldMasterId id="2147486056" r:id="rId2"/>
    <p:sldMasterId id="2147486068" r:id="rId3"/>
    <p:sldMasterId id="2147486022" r:id="rId4"/>
    <p:sldMasterId id="2147486010" r:id="rId5"/>
    <p:sldMasterId id="2147485976" r:id="rId6"/>
    <p:sldMasterId id="2147483653" r:id="rId7"/>
    <p:sldMasterId id="2147483655" r:id="rId8"/>
    <p:sldMasterId id="2147483657" r:id="rId9"/>
    <p:sldMasterId id="2147483659" r:id="rId10"/>
    <p:sldMasterId id="2147486113" r:id="rId11"/>
    <p:sldMasterId id="2147486125" r:id="rId12"/>
    <p:sldMasterId id="2147486137" r:id="rId13"/>
    <p:sldMasterId id="2147486090" r:id="rId14"/>
    <p:sldMasterId id="2147486044" r:id="rId15"/>
    <p:sldMasterId id="2147485987" r:id="rId16"/>
    <p:sldMasterId id="2147485999" r:id="rId17"/>
    <p:sldMasterId id="2147485965" r:id="rId18"/>
    <p:sldMasterId id="2147486033" r:id="rId19"/>
    <p:sldMasterId id="2147486079" r:id="rId20"/>
  </p:sldMasterIdLst>
  <p:notesMasterIdLst>
    <p:notesMasterId r:id="rId82"/>
  </p:notesMasterIdLst>
  <p:sldIdLst>
    <p:sldId id="1191" r:id="rId21"/>
    <p:sldId id="312" r:id="rId22"/>
    <p:sldId id="1419" r:id="rId23"/>
    <p:sldId id="1420" r:id="rId24"/>
    <p:sldId id="1421" r:id="rId25"/>
    <p:sldId id="1422" r:id="rId26"/>
    <p:sldId id="1423" r:id="rId27"/>
    <p:sldId id="1424" r:id="rId28"/>
    <p:sldId id="1425" r:id="rId29"/>
    <p:sldId id="1426" r:id="rId30"/>
    <p:sldId id="1427" r:id="rId31"/>
    <p:sldId id="1428" r:id="rId32"/>
    <p:sldId id="1429" r:id="rId33"/>
    <p:sldId id="1430" r:id="rId34"/>
    <p:sldId id="1431" r:id="rId35"/>
    <p:sldId id="1432" r:id="rId36"/>
    <p:sldId id="1433" r:id="rId37"/>
    <p:sldId id="1434" r:id="rId38"/>
    <p:sldId id="1435" r:id="rId39"/>
    <p:sldId id="1436" r:id="rId40"/>
    <p:sldId id="1193" r:id="rId41"/>
    <p:sldId id="1461" r:id="rId42"/>
    <p:sldId id="1437" r:id="rId43"/>
    <p:sldId id="1438" r:id="rId44"/>
    <p:sldId id="1439" r:id="rId45"/>
    <p:sldId id="1440" r:id="rId46"/>
    <p:sldId id="1441" r:id="rId47"/>
    <p:sldId id="1442" r:id="rId48"/>
    <p:sldId id="1443" r:id="rId49"/>
    <p:sldId id="1444" r:id="rId50"/>
    <p:sldId id="1445" r:id="rId51"/>
    <p:sldId id="1446" r:id="rId52"/>
    <p:sldId id="1447" r:id="rId53"/>
    <p:sldId id="1448" r:id="rId54"/>
    <p:sldId id="1449" r:id="rId55"/>
    <p:sldId id="1450" r:id="rId56"/>
    <p:sldId id="1451" r:id="rId57"/>
    <p:sldId id="1452" r:id="rId58"/>
    <p:sldId id="1453" r:id="rId59"/>
    <p:sldId id="1454" r:id="rId60"/>
    <p:sldId id="1455" r:id="rId61"/>
    <p:sldId id="1456" r:id="rId62"/>
    <p:sldId id="1457" r:id="rId63"/>
    <p:sldId id="1458" r:id="rId64"/>
    <p:sldId id="1459" r:id="rId65"/>
    <p:sldId id="1418" r:id="rId66"/>
    <p:sldId id="1462" r:id="rId67"/>
    <p:sldId id="1463" r:id="rId68"/>
    <p:sldId id="1464" r:id="rId69"/>
    <p:sldId id="1465" r:id="rId70"/>
    <p:sldId id="1466" r:id="rId71"/>
    <p:sldId id="1467" r:id="rId72"/>
    <p:sldId id="1468" r:id="rId73"/>
    <p:sldId id="1469" r:id="rId74"/>
    <p:sldId id="1470" r:id="rId75"/>
    <p:sldId id="1471" r:id="rId76"/>
    <p:sldId id="1472" r:id="rId77"/>
    <p:sldId id="1473" r:id="rId78"/>
    <p:sldId id="1474" r:id="rId79"/>
    <p:sldId id="1475" r:id="rId80"/>
    <p:sldId id="295"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4" autoAdjust="0"/>
    <p:restoredTop sz="77721" autoAdjust="0"/>
  </p:normalViewPr>
  <p:slideViewPr>
    <p:cSldViewPr snapToGrid="0">
      <p:cViewPr>
        <p:scale>
          <a:sx n="96" d="100"/>
          <a:sy n="96" d="100"/>
        </p:scale>
        <p:origin x="-2376" y="-72"/>
      </p:cViewPr>
      <p:guideLst>
        <p:guide orient="horz" pos="989"/>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53" d="100"/>
          <a:sy n="53" d="100"/>
        </p:scale>
        <p:origin x="-75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9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9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9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9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1B0CBC6-CDA8-4F18-B343-F1847C776ACC}" type="slidenum">
              <a:rPr lang="en-US"/>
              <a:pPr>
                <a:defRPr/>
              </a:pPr>
              <a:t>‹#›</a:t>
            </a:fld>
            <a:endParaRPr lang="en-US" dirty="0"/>
          </a:p>
        </p:txBody>
      </p:sp>
    </p:spTree>
    <p:extLst>
      <p:ext uri="{BB962C8B-B14F-4D97-AF65-F5344CB8AC3E}">
        <p14:creationId xmlns:p14="http://schemas.microsoft.com/office/powerpoint/2010/main" val="781400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Some endoscopic procedures do not require incisions because the endoscope is introduced through a natural orifice. Examples of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endoscopic procedures not requiring an incision are bronchoscopies and colonoscopies.</a:t>
            </a:r>
          </a:p>
          <a:p>
            <a:pPr>
              <a:buFont typeface="Arial" pitchFamily="34" charset="0"/>
              <a:buChar char="•"/>
            </a:pPr>
            <a:r>
              <a:rPr lang="en-US" sz="1200" kern="1200" dirty="0" smtClean="0">
                <a:solidFill>
                  <a:schemeClr val="tx1"/>
                </a:solidFill>
                <a:latin typeface="Arial" charset="0"/>
                <a:ea typeface="+mn-ea"/>
                <a:cs typeface="+mn-cs"/>
              </a:rPr>
              <a:t>Define </a:t>
            </a:r>
            <a:r>
              <a:rPr lang="en-US" sz="1200" i="1" kern="1200" dirty="0" smtClean="0">
                <a:solidFill>
                  <a:schemeClr val="tx1"/>
                </a:solidFill>
                <a:latin typeface="Arial" charset="0"/>
                <a:ea typeface="+mn-ea"/>
                <a:cs typeface="+mn-cs"/>
              </a:rPr>
              <a:t>telescope</a:t>
            </a:r>
            <a:r>
              <a:rPr lang="en-US" sz="1200" kern="1200" dirty="0" smtClean="0">
                <a:solidFill>
                  <a:schemeClr val="tx1"/>
                </a:solidFill>
                <a:latin typeface="Arial" charset="0"/>
                <a:ea typeface="+mn-ea"/>
                <a:cs typeface="+mn-cs"/>
              </a:rPr>
              <a:t> and </a:t>
            </a:r>
            <a:r>
              <a:rPr lang="en-US" sz="1200" i="1" kern="1200" dirty="0" smtClean="0">
                <a:solidFill>
                  <a:schemeClr val="tx1"/>
                </a:solidFill>
                <a:latin typeface="Arial" charset="0"/>
                <a:ea typeface="+mn-ea"/>
                <a:cs typeface="+mn-cs"/>
              </a:rPr>
              <a:t>endoscope.</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(A telescope is an optical instrument for magnifying the apparent size of distant objects. It consists, in principle, of two lenses: (1) the objective, being a positive lens which forms a real inverted image of the distant object; (2) the eyepiece through which the observer views a magnified image of that formed by the objective. An endoscope is a medical instrument for viewing the interior of the body: a medical instrument consisting of a long tube inserted into the body.)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21-4, Fiberoptic light source, and Figure 21-5, Fiberoptic cable connecting the light source to the endoscope, in the textbook.</a:t>
            </a:r>
          </a:p>
          <a:p>
            <a:pPr>
              <a:buFont typeface="Arial" pitchFamily="34" charset="0"/>
              <a:buChar char="•"/>
            </a:pPr>
            <a:r>
              <a:rPr lang="en-US" sz="1200" kern="1200" dirty="0" smtClean="0">
                <a:solidFill>
                  <a:schemeClr val="tx1"/>
                </a:solidFill>
                <a:latin typeface="Arial" charset="0"/>
                <a:ea typeface="+mn-ea"/>
                <a:cs typeface="+mn-cs"/>
              </a:rPr>
              <a:t>The lighted end of the cable is capable of igniting materials such as drapes, sponges, and other materials.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21-6, Care of the fiberoptic cable and light source, in the textbook.</a:t>
            </a:r>
          </a:p>
          <a:p>
            <a:pPr>
              <a:buFont typeface="Arial" pitchFamily="34" charset="0"/>
              <a:buChar char="•"/>
            </a:pPr>
            <a:r>
              <a:rPr lang="en-US" sz="1200" kern="1200" dirty="0" smtClean="0">
                <a:solidFill>
                  <a:schemeClr val="tx1"/>
                </a:solidFill>
                <a:latin typeface="Arial" charset="0"/>
                <a:ea typeface="+mn-ea"/>
                <a:cs typeface="+mn-cs"/>
              </a:rPr>
              <a:t>Why should you avoid striking the cable on a hard surface? </a:t>
            </a:r>
            <a:r>
              <a:rPr lang="en-US" sz="1200" i="1" kern="1200" dirty="0" smtClean="0">
                <a:solidFill>
                  <a:schemeClr val="tx1"/>
                </a:solidFill>
                <a:latin typeface="Arial" charset="0"/>
                <a:ea typeface="+mn-ea"/>
                <a:cs typeface="+mn-cs"/>
              </a:rPr>
              <a:t>(This can cause the fiberoptic bundles to fracture.)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Optical angle is the direction in which lenses are focused on the image. </a:t>
            </a:r>
          </a:p>
          <a:p>
            <a:pPr>
              <a:buFont typeface="Arial" pitchFamily="34" charset="0"/>
              <a:buChar char="•"/>
            </a:pPr>
            <a:r>
              <a:rPr lang="en-US" sz="1200" i="1" kern="1200" dirty="0" smtClean="0">
                <a:solidFill>
                  <a:schemeClr val="tx1"/>
                </a:solidFill>
                <a:latin typeface="Arial" charset="0"/>
                <a:ea typeface="+mn-ea"/>
                <a:cs typeface="+mn-cs"/>
              </a:rPr>
              <a:t>Diameter</a:t>
            </a:r>
            <a:r>
              <a:rPr lang="en-US" sz="1200" kern="1200" dirty="0" smtClean="0">
                <a:solidFill>
                  <a:schemeClr val="tx1"/>
                </a:solidFill>
                <a:latin typeface="Arial" charset="0"/>
                <a:ea typeface="+mn-ea"/>
                <a:cs typeface="+mn-cs"/>
              </a:rPr>
              <a:t> refers to the diameter of the telescope shaft, and </a:t>
            </a:r>
            <a:r>
              <a:rPr lang="en-US" sz="1200" i="1" kern="1200" dirty="0" smtClean="0">
                <a:solidFill>
                  <a:schemeClr val="tx1"/>
                </a:solidFill>
                <a:latin typeface="Arial" charset="0"/>
                <a:ea typeface="+mn-ea"/>
                <a:cs typeface="+mn-cs"/>
              </a:rPr>
              <a:t>length</a:t>
            </a:r>
            <a:r>
              <a:rPr lang="en-US" sz="1200" kern="1200" dirty="0" smtClean="0">
                <a:solidFill>
                  <a:schemeClr val="tx1"/>
                </a:solidFill>
                <a:latin typeface="Arial" charset="0"/>
                <a:ea typeface="+mn-ea"/>
                <a:cs typeface="+mn-cs"/>
              </a:rPr>
              <a:t> refers to the length of the telescope shaft.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Telescopes are delicate and expensive, and it is the responsibility of the technologist to handle and maintain the telescope.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While everyone who handles endoscopic equipment has an equal responsibility to ensure the integrity of the instruments, it is the particular duty of the scrub to deliver a safe, properly working telescope to the surgeon. </a:t>
            </a:r>
          </a:p>
          <a:p>
            <a:pPr>
              <a:buFont typeface="Arial" pitchFamily="34" charset="0"/>
              <a:buChar char="•"/>
            </a:pPr>
            <a:r>
              <a:rPr lang="en-US" sz="1200" kern="1200" dirty="0" smtClean="0">
                <a:solidFill>
                  <a:schemeClr val="tx1"/>
                </a:solidFill>
                <a:latin typeface="Arial" charset="0"/>
                <a:ea typeface="+mn-ea"/>
                <a:cs typeface="+mn-cs"/>
              </a:rPr>
              <a:t>What steps can be taken to prevent lens fogging during surgery? </a:t>
            </a:r>
            <a:r>
              <a:rPr lang="en-US" sz="1200" i="1" kern="1200" dirty="0" smtClean="0">
                <a:solidFill>
                  <a:schemeClr val="tx1"/>
                </a:solidFill>
                <a:latin typeface="Arial" charset="0"/>
                <a:ea typeface="+mn-ea"/>
                <a:cs typeface="+mn-cs"/>
              </a:rPr>
              <a:t>(To prevent fogging, the telescope may be maintained in a warm water bath before use. Defogging agents may also be used on the lens before use. Be sure to dry the lens to before handing it to the surgeon to ensure that there is no distortion resulting from defogging.)</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is the advantage of three-chip cameras? </a:t>
            </a:r>
            <a:r>
              <a:rPr lang="en-US" sz="1200" i="1" kern="1200" dirty="0" smtClean="0">
                <a:solidFill>
                  <a:schemeClr val="tx1"/>
                </a:solidFill>
                <a:latin typeface="Arial" charset="0"/>
                <a:ea typeface="+mn-ea"/>
                <a:cs typeface="+mn-cs"/>
              </a:rPr>
              <a:t>(Three-chip cameras produce natural color images, which is important for the identification of pathology.)</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Why is focus adjustment made before surgery? </a:t>
            </a:r>
            <a:r>
              <a:rPr lang="en-US" sz="1200" i="1" kern="1200" dirty="0" smtClean="0">
                <a:solidFill>
                  <a:schemeClr val="tx1"/>
                </a:solidFill>
                <a:latin typeface="Arial" charset="0"/>
                <a:ea typeface="+mn-ea"/>
                <a:cs typeface="+mn-cs"/>
              </a:rPr>
              <a:t>(Focus adjustment is made before surgery. Do not repeatedly turn the camera head, because this can cause damage. Make sure the mount is locked during focusing.)</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must cameras be white-balanced before each procedure? </a:t>
            </a:r>
            <a:r>
              <a:rPr lang="en-US" sz="1200" i="1" kern="1200" dirty="0" smtClean="0">
                <a:solidFill>
                  <a:schemeClr val="tx1"/>
                </a:solidFill>
                <a:latin typeface="Arial" charset="0"/>
                <a:ea typeface="+mn-ea"/>
                <a:cs typeface="+mn-cs"/>
              </a:rPr>
              <a:t>(This is a procedure to adjust the light color to the other components in the system.)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21-12, Equipment cart with monitor, in the textbook.</a:t>
            </a:r>
          </a:p>
          <a:p>
            <a:pPr>
              <a:buFont typeface="Arial" pitchFamily="34" charset="0"/>
              <a:buChar char="•"/>
            </a:pPr>
            <a:r>
              <a:rPr lang="en-US" sz="1200" kern="1200" dirty="0" smtClean="0">
                <a:solidFill>
                  <a:schemeClr val="tx1"/>
                </a:solidFill>
                <a:latin typeface="Arial" charset="0"/>
                <a:ea typeface="+mn-ea"/>
                <a:cs typeface="+mn-cs"/>
              </a:rPr>
              <a:t>An alternative to the equipment cart is suspension by overhead booms, which are commonly built into integrated operating rooms.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Specialty telescopes are designed to fit the anatomical and technical needs of the specific specialty.</a:t>
            </a:r>
          </a:p>
          <a:p>
            <a:pPr>
              <a:buFont typeface="Arial" pitchFamily="34" charset="0"/>
              <a:buChar char="•"/>
            </a:pPr>
            <a:r>
              <a:rPr lang="en-US" sz="1200" kern="1200" dirty="0" smtClean="0">
                <a:solidFill>
                  <a:schemeClr val="tx1"/>
                </a:solidFill>
                <a:latin typeface="Arial" charset="0"/>
                <a:ea typeface="+mn-ea"/>
                <a:cs typeface="+mn-cs"/>
              </a:rPr>
              <a:t>Features include length, diameter, channels for continuous irrigation, and electrosurgical capability.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grip mechanism on endoscopic instruments is important to the ergonomics and precision of the tool. </a:t>
            </a:r>
          </a:p>
          <a:p>
            <a:pPr>
              <a:buFont typeface="Arial" pitchFamily="34" charset="0"/>
              <a:buChar char="•"/>
            </a:pPr>
            <a:r>
              <a:rPr lang="en-US" sz="1200" kern="1200" dirty="0" smtClean="0">
                <a:solidFill>
                  <a:schemeClr val="tx1"/>
                </a:solidFill>
                <a:latin typeface="Arial" charset="0"/>
                <a:ea typeface="+mn-ea"/>
                <a:cs typeface="+mn-cs"/>
              </a:rPr>
              <a:t>The amount of applied force is greatly reduced in an endoscopic instrument because of the short fulcrum and the flexibility of the instrument.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goal of minimally invasive technique is primarily operative rather than diagnostic. </a:t>
            </a:r>
          </a:p>
          <a:p>
            <a:pPr>
              <a:buFont typeface="Arial" pitchFamily="34" charset="0"/>
              <a:buChar char="•"/>
            </a:pPr>
            <a:r>
              <a:rPr lang="en-US" sz="1200" kern="1200" dirty="0" smtClean="0">
                <a:solidFill>
                  <a:schemeClr val="tx1"/>
                </a:solidFill>
                <a:latin typeface="Arial" charset="0"/>
                <a:ea typeface="+mn-ea"/>
                <a:cs typeface="+mn-cs"/>
              </a:rPr>
              <a:t>What function do the cannulas perform? </a:t>
            </a:r>
            <a:r>
              <a:rPr lang="en-US" sz="1200" i="1" kern="1200" dirty="0" smtClean="0">
                <a:solidFill>
                  <a:schemeClr val="tx1"/>
                </a:solidFill>
                <a:latin typeface="Arial" charset="0"/>
                <a:ea typeface="+mn-ea"/>
                <a:cs typeface="+mn-cs"/>
              </a:rPr>
              <a:t>(The cannulas protect the body wall and also maintain a seal between the inside of the body and the outside environment.)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is irrigation used throughout the endoscopic procedure?</a:t>
            </a:r>
          </a:p>
          <a:p>
            <a:pPr>
              <a:buFont typeface="Arial" pitchFamily="34" charset="0"/>
              <a:buChar char="•"/>
            </a:pPr>
            <a:r>
              <a:rPr lang="en-US" sz="1200" kern="1200" dirty="0" smtClean="0">
                <a:solidFill>
                  <a:schemeClr val="tx1"/>
                </a:solidFill>
                <a:latin typeface="Arial" charset="0"/>
                <a:ea typeface="+mn-ea"/>
                <a:cs typeface="+mn-cs"/>
              </a:rPr>
              <a:t>When is endoscopic stapling commonly used?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Commonly used specialty telescopes and resectoscopes.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penetrating clamp is placed on each side of the umbilicus and lifted upward. A small stab wound is created in the superficial tissues at the umbilicus and Veress needle is pushed through. A 10-mL syringe of saline is attached to the needle to test for position in the abdominal cavity. Insufflation tubing is attached to the Veress needle.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CO</a:t>
            </a:r>
            <a:r>
              <a:rPr lang="en-US" sz="1200" kern="1200" baseline="-25000" dirty="0" smtClean="0">
                <a:solidFill>
                  <a:schemeClr val="tx1"/>
                </a:solidFill>
                <a:latin typeface="Arial" charset="0"/>
                <a:ea typeface="+mn-ea"/>
                <a:cs typeface="+mn-cs"/>
              </a:rPr>
              <a:t>2</a:t>
            </a:r>
            <a:r>
              <a:rPr lang="en-US" sz="1200" kern="1200" dirty="0" smtClean="0">
                <a:solidFill>
                  <a:schemeClr val="tx1"/>
                </a:solidFill>
                <a:latin typeface="Arial" charset="0"/>
                <a:ea typeface="+mn-ea"/>
                <a:cs typeface="+mn-cs"/>
              </a:rPr>
              <a:t> is used to inflate the abdomen because it is readily absorbed by the body and is nontoxic and nonflammable.</a:t>
            </a:r>
          </a:p>
          <a:p>
            <a:pPr>
              <a:buFont typeface="Arial" pitchFamily="34" charset="0"/>
              <a:buChar char="•"/>
            </a:pPr>
            <a:r>
              <a:rPr lang="en-US" sz="1200" kern="1200" dirty="0" smtClean="0">
                <a:solidFill>
                  <a:schemeClr val="tx1"/>
                </a:solidFill>
                <a:latin typeface="Arial" charset="0"/>
                <a:ea typeface="+mn-ea"/>
                <a:cs typeface="+mn-cs"/>
              </a:rPr>
              <a:t>Why is carbon dioxide gas warmed before insufflation? </a:t>
            </a:r>
            <a:r>
              <a:rPr lang="en-US" sz="1200" i="1" kern="1200" dirty="0" smtClean="0">
                <a:solidFill>
                  <a:schemeClr val="tx1"/>
                </a:solidFill>
                <a:latin typeface="Arial" charset="0"/>
                <a:ea typeface="+mn-ea"/>
                <a:cs typeface="+mn-cs"/>
              </a:rPr>
              <a:t>(This maintains the patient’s core temperature and prevents fogging of the telescope lens.)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steps are taken to prevent air embolism? </a:t>
            </a:r>
            <a:r>
              <a:rPr lang="en-US" sz="1200" i="1" kern="1200" dirty="0" smtClean="0">
                <a:solidFill>
                  <a:schemeClr val="tx1"/>
                </a:solidFill>
                <a:latin typeface="Arial" charset="0"/>
                <a:ea typeface="+mn-ea"/>
                <a:cs typeface="+mn-cs"/>
              </a:rPr>
              <a:t>(Before it is attached, the tubing is flushed with CO</a:t>
            </a:r>
            <a:r>
              <a:rPr lang="en-US" sz="1200" i="1" kern="1200" baseline="-25000" dirty="0" smtClean="0">
                <a:solidFill>
                  <a:schemeClr val="tx1"/>
                </a:solidFill>
                <a:latin typeface="Arial" charset="0"/>
                <a:ea typeface="+mn-ea"/>
                <a:cs typeface="+mn-cs"/>
              </a:rPr>
              <a:t>2</a:t>
            </a:r>
            <a:r>
              <a:rPr lang="en-US" sz="1200" i="1" kern="1200" dirty="0" smtClean="0">
                <a:solidFill>
                  <a:schemeClr val="tx1"/>
                </a:solidFill>
                <a:latin typeface="Arial" charset="0"/>
                <a:ea typeface="+mn-ea"/>
                <a:cs typeface="+mn-cs"/>
              </a:rPr>
              <a:t> gas to purge any air from the tube and prevent air embolism.)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Continuous irrigation is used in arthroscopic MIS, hysteroscopy, and cystoscopy. </a:t>
            </a:r>
          </a:p>
          <a:p>
            <a:pPr>
              <a:buFont typeface="Arial" pitchFamily="34" charset="0"/>
              <a:buChar char="•"/>
            </a:pPr>
            <a:r>
              <a:rPr lang="en-US" sz="1200" kern="1200" dirty="0" smtClean="0">
                <a:solidFill>
                  <a:schemeClr val="tx1"/>
                </a:solidFill>
                <a:latin typeface="Arial" charset="0"/>
                <a:ea typeface="+mn-ea"/>
                <a:cs typeface="+mn-cs"/>
              </a:rPr>
              <a:t>What are some of the risks of filling a body cavity or organ with fluid during surgery? </a:t>
            </a:r>
            <a:r>
              <a:rPr lang="en-US" sz="1200" i="1" kern="1200" dirty="0" smtClean="0">
                <a:solidFill>
                  <a:schemeClr val="tx1"/>
                </a:solidFill>
                <a:latin typeface="Arial" charset="0"/>
                <a:ea typeface="+mn-ea"/>
                <a:cs typeface="+mn-cs"/>
              </a:rPr>
              <a:t>(The risk exists that it will be absorbed into the vascular system; this is called </a:t>
            </a:r>
            <a:r>
              <a:rPr lang="en-US" sz="1200" i="0" kern="1200" dirty="0" smtClean="0">
                <a:solidFill>
                  <a:schemeClr val="tx1"/>
                </a:solidFill>
                <a:latin typeface="Arial" charset="0"/>
                <a:ea typeface="+mn-ea"/>
                <a:cs typeface="+mn-cs"/>
              </a:rPr>
              <a:t>intravasation</a:t>
            </a:r>
            <a:r>
              <a:rPr lang="en-US" sz="1200" i="1" kern="1200" dirty="0" smtClean="0">
                <a:solidFill>
                  <a:schemeClr val="tx1"/>
                </a:solidFill>
                <a:latin typeface="Arial" charset="0"/>
                <a:ea typeface="+mn-ea"/>
                <a:cs typeface="+mn-cs"/>
              </a:rPr>
              <a:t>. Injury is caused when the pressure of the irrigation fluid exceeds a safe level, causing fluid to enter the vascular system, thereby increasing blood pressure or causing electrolyte imbalance.)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Who is responsible for keeping track of the amount of fluid used and the amount of runoff during a procedure? </a:t>
            </a:r>
            <a:r>
              <a:rPr lang="en-US" sz="1200" i="1" kern="1200" dirty="0" smtClean="0">
                <a:solidFill>
                  <a:schemeClr val="tx1"/>
                </a:solidFill>
                <a:latin typeface="Arial" charset="0"/>
                <a:ea typeface="+mn-ea"/>
                <a:cs typeface="+mn-cs"/>
              </a:rPr>
              <a:t>(Both the surgeon and the circulating nurse monitor fluids.)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balloon dissector is used in reconstructive plastic surgery and vascular and abdominal wall procedures.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24-18, Trocar-cannula systems, in the textbook.</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Single-use trocars are commonly used.</a:t>
            </a:r>
          </a:p>
          <a:p>
            <a:pPr>
              <a:buFont typeface="Arial" pitchFamily="34" charset="0"/>
              <a:buChar char="•"/>
            </a:pPr>
            <a:r>
              <a:rPr lang="en-US" sz="1200" kern="1200" dirty="0" smtClean="0">
                <a:solidFill>
                  <a:schemeClr val="tx1"/>
                </a:solidFill>
                <a:latin typeface="Arial" charset="0"/>
                <a:ea typeface="+mn-ea"/>
                <a:cs typeface="+mn-cs"/>
              </a:rPr>
              <a:t>Cannulas are designed to remain stable during surgery, providing a snug interface and a system for retention in surrounding tissue.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Because of the restricted visualization of the surgical anatomy, MIS can lead to inadvertent injury to tissues outside the focal area of the telescope. </a:t>
            </a:r>
          </a:p>
          <a:p>
            <a:pPr>
              <a:buFont typeface="Arial" pitchFamily="34" charset="0"/>
              <a:buChar char="•"/>
            </a:pPr>
            <a:r>
              <a:rPr lang="en-US" sz="1200" kern="1200" dirty="0" smtClean="0">
                <a:solidFill>
                  <a:schemeClr val="tx1"/>
                </a:solidFill>
                <a:latin typeface="Arial" charset="0"/>
                <a:ea typeface="+mn-ea"/>
                <a:cs typeface="+mn-cs"/>
              </a:rPr>
              <a:t>Tissue planes are expanded atraumatically in order to create space at the surgical site. </a:t>
            </a:r>
          </a:p>
          <a:p>
            <a:pPr>
              <a:buFont typeface="Arial" pitchFamily="34" charset="0"/>
              <a:buChar char="•"/>
            </a:pPr>
            <a:r>
              <a:rPr lang="en-US" sz="1200" kern="1200" dirty="0" smtClean="0">
                <a:solidFill>
                  <a:schemeClr val="tx1"/>
                </a:solidFill>
                <a:latin typeface="Arial" charset="0"/>
                <a:ea typeface="+mn-ea"/>
                <a:cs typeface="+mn-cs"/>
              </a:rPr>
              <a:t>Describe the various methods of tissue expansion. </a:t>
            </a:r>
            <a:r>
              <a:rPr lang="en-US" sz="1200" i="1" kern="1200" dirty="0" smtClean="0">
                <a:solidFill>
                  <a:schemeClr val="tx1"/>
                </a:solidFill>
                <a:latin typeface="Arial" charset="0"/>
                <a:ea typeface="+mn-ea"/>
                <a:cs typeface="+mn-cs"/>
              </a:rPr>
              <a:t>(Insufflation expands the abdominal wall and allows clear viewing of the abdominal viscera; continuous irrigation is used in joint spaces; balloon expansion is used in the tissue planes, such as the peritoneal space and inguinal area.)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morcellation. </a:t>
            </a:r>
            <a:r>
              <a:rPr lang="en-US" sz="1200" i="1" kern="1200" dirty="0" smtClean="0">
                <a:solidFill>
                  <a:schemeClr val="tx1"/>
                </a:solidFill>
                <a:latin typeface="Arial" charset="0"/>
                <a:ea typeface="+mn-ea"/>
                <a:cs typeface="+mn-cs"/>
              </a:rPr>
              <a:t>(Large specimens and dense tissue are reduced to small pieces by a process called morcellation. The morcellator reduces tissue to pulp, which can be suctioned from the wound.)</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In what type of procedures is the tissue shaver commonly used? </a:t>
            </a:r>
            <a:r>
              <a:rPr lang="en-US" sz="1200" i="1" kern="1200" dirty="0" smtClean="0">
                <a:solidFill>
                  <a:schemeClr val="tx1"/>
                </a:solidFill>
                <a:latin typeface="Arial" charset="0"/>
                <a:ea typeface="+mn-ea"/>
                <a:cs typeface="+mn-cs"/>
              </a:rPr>
              <a:t>(Tissue shavers are used in endoscopic nasal and orthopedic procedures.)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Box 21-1, Common minimally invasive surgery procedures by specialty, in the textbook.</a:t>
            </a:r>
          </a:p>
          <a:p>
            <a:pPr>
              <a:buFont typeface="Arial" pitchFamily="34" charset="0"/>
              <a:buChar char="•"/>
            </a:pPr>
            <a:r>
              <a:rPr lang="en-US" sz="1200" kern="1200" dirty="0" smtClean="0">
                <a:solidFill>
                  <a:schemeClr val="tx1"/>
                </a:solidFill>
                <a:latin typeface="Arial" charset="0"/>
                <a:ea typeface="+mn-ea"/>
                <a:cs typeface="+mn-cs"/>
              </a:rPr>
              <a:t>Because instruments are located deep in the body or within tightly enclosed tissue planes, a method of expanding body spaces or tissue planes is needed.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Insulation failure can lead to patient burns.</a:t>
            </a:r>
          </a:p>
          <a:p>
            <a:pPr>
              <a:buFont typeface="Arial" pitchFamily="34" charset="0"/>
              <a:buChar char="•"/>
            </a:pPr>
            <a:r>
              <a:rPr lang="en-US" sz="1200" kern="1200" dirty="0" smtClean="0">
                <a:solidFill>
                  <a:schemeClr val="tx1"/>
                </a:solidFill>
                <a:latin typeface="Arial" charset="0"/>
                <a:ea typeface="+mn-ea"/>
                <a:cs typeface="+mn-cs"/>
              </a:rPr>
              <a:t>What are some causes of stray current? </a:t>
            </a:r>
            <a:r>
              <a:rPr lang="en-US" sz="1200" i="1" kern="1200" dirty="0" smtClean="0">
                <a:solidFill>
                  <a:schemeClr val="tx1"/>
                </a:solidFill>
                <a:latin typeface="Arial" charset="0"/>
                <a:ea typeface="+mn-ea"/>
                <a:cs typeface="+mn-cs"/>
              </a:rPr>
              <a:t>(Stray current occurs when stray electrosurgical energy seeks a circuit and jumps to an alternative conductive path [i.e., the break in insulation].)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Active electrode monitoring systems are the most effective way of preventing burns.</a:t>
            </a:r>
          </a:p>
          <a:p>
            <a:pPr>
              <a:buFont typeface="Arial" pitchFamily="34" charset="0"/>
              <a:buChar char="•"/>
            </a:pPr>
            <a:r>
              <a:rPr lang="en-US" sz="1200" kern="1200" dirty="0" smtClean="0">
                <a:solidFill>
                  <a:schemeClr val="tx1"/>
                </a:solidFill>
                <a:latin typeface="Arial" charset="0"/>
                <a:ea typeface="+mn-ea"/>
                <a:cs typeface="+mn-cs"/>
              </a:rPr>
              <a:t>All metal cannulas are safest. Avoid hybrid cannulas.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21-22, Endoscopic suture devices, in the textbook.</a:t>
            </a:r>
          </a:p>
          <a:p>
            <a:pPr>
              <a:buFont typeface="Arial" pitchFamily="34" charset="0"/>
              <a:buChar char="•"/>
            </a:pPr>
            <a:r>
              <a:rPr lang="en-US" sz="1200" kern="1200" dirty="0" smtClean="0">
                <a:solidFill>
                  <a:schemeClr val="tx1"/>
                </a:solidFill>
                <a:latin typeface="Arial" charset="0"/>
                <a:ea typeface="+mn-ea"/>
                <a:cs typeface="+mn-cs"/>
              </a:rPr>
              <a:t>What is the difference between extracorporeal and intracorporeal suture technique? </a:t>
            </a:r>
            <a:r>
              <a:rPr lang="en-US" sz="1200" i="1" kern="1200" dirty="0" smtClean="0">
                <a:solidFill>
                  <a:schemeClr val="tx1"/>
                </a:solidFill>
                <a:latin typeface="Arial" charset="0"/>
                <a:ea typeface="+mn-ea"/>
                <a:cs typeface="+mn-cs"/>
              </a:rPr>
              <a:t>(In the extracorporeal suture technique, the knot is tied outside the body cavity and then pushed into place with a knot pusher. In the intracorporeal technique, the suture is knotted and tightened inside the body with two grasping instruments inserted into two separate cannula ports.)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working tips of endoscopic graspers match those of graspers for open surgery.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chain of care starts before surgery and continues through the intraoperative and postoperative reprocessing periods.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Electrosurgical instruments must be checked for breaks in insulation. Even a small defect my result in an unintentional burn.</a:t>
            </a:r>
          </a:p>
          <a:p>
            <a:pPr>
              <a:buFont typeface="Arial" pitchFamily="34" charset="0"/>
              <a:buChar char="•"/>
            </a:pPr>
            <a:r>
              <a:rPr lang="en-US" sz="1200" kern="1200" dirty="0" smtClean="0">
                <a:solidFill>
                  <a:schemeClr val="tx1"/>
                </a:solidFill>
                <a:latin typeface="Arial" charset="0"/>
                <a:ea typeface="+mn-ea"/>
                <a:cs typeface="+mn-cs"/>
              </a:rPr>
              <a:t>All instruments must pass through a cleaning and terminal decontamination or sterilization process immediately after use.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scrub should be prepared and familiar with the facility equipment before participating as a solo scrub.</a:t>
            </a:r>
          </a:p>
          <a:p>
            <a:pPr>
              <a:buFont typeface="Arial" pitchFamily="34" charset="0"/>
              <a:buChar char="•"/>
            </a:pPr>
            <a:r>
              <a:rPr lang="en-US" sz="1200" kern="1200" dirty="0" smtClean="0">
                <a:solidFill>
                  <a:schemeClr val="tx1"/>
                </a:solidFill>
                <a:latin typeface="Arial" charset="0"/>
                <a:ea typeface="+mn-ea"/>
                <a:cs typeface="+mn-cs"/>
              </a:rPr>
              <a:t>A dry run of equipment is a necessary part of learning endoscopic and MIS procedures.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most common use of the flexible endoscope is examination or visual exploration and biopsy.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Flexible endoscopy is usually performed in an outpatient setting.</a:t>
            </a:r>
          </a:p>
          <a:p>
            <a:pPr>
              <a:buFont typeface="Arial" pitchFamily="34" charset="0"/>
              <a:buChar char="•"/>
            </a:pPr>
            <a:r>
              <a:rPr lang="en-US" sz="1200" kern="1200" dirty="0" smtClean="0">
                <a:solidFill>
                  <a:schemeClr val="tx1"/>
                </a:solidFill>
                <a:latin typeface="Arial" charset="0"/>
                <a:ea typeface="+mn-ea"/>
                <a:cs typeface="+mn-cs"/>
              </a:rPr>
              <a:t>What are the responsibilities of the scrub during endoscopic procedures? </a:t>
            </a:r>
            <a:r>
              <a:rPr lang="en-US" sz="1200" i="1" kern="1200" dirty="0" smtClean="0">
                <a:solidFill>
                  <a:schemeClr val="tx1"/>
                </a:solidFill>
                <a:latin typeface="Arial" charset="0"/>
                <a:ea typeface="+mn-ea"/>
                <a:cs typeface="+mn-cs"/>
              </a:rPr>
              <a:t>(During the procedure, the scrub maintains suction and irrigation devices and helps place biopsy instruments into the endoscope. The scrub also receives specimens as they are withdrawn from the endoscope and properly preserves and documents them.)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Since the endoscope and instruments often come into contact with areas of the body that contain a high level of bioburden, a systematic cleaning process is necessary to ensure patient safety.</a:t>
            </a:r>
          </a:p>
          <a:p>
            <a:pPr>
              <a:buFont typeface="Arial" pitchFamily="34" charset="0"/>
              <a:buChar char="•"/>
            </a:pPr>
            <a:r>
              <a:rPr lang="en-US" sz="1200" kern="1200" dirty="0" smtClean="0">
                <a:solidFill>
                  <a:schemeClr val="tx1"/>
                </a:solidFill>
                <a:latin typeface="Arial" charset="0"/>
                <a:ea typeface="+mn-ea"/>
                <a:cs typeface="+mn-cs"/>
              </a:rPr>
              <a:t>Hospital policy for reprocessing endoscopes follows Occupational Safety and Health Administration (OSHA) guidelines.</a:t>
            </a:r>
          </a:p>
          <a:p>
            <a:pPr>
              <a:buFont typeface="Arial" pitchFamily="34" charset="0"/>
              <a:buChar char="•"/>
            </a:pPr>
            <a:r>
              <a:rPr lang="en-US" sz="1200" kern="1200" dirty="0" smtClean="0">
                <a:solidFill>
                  <a:schemeClr val="tx1"/>
                </a:solidFill>
                <a:latin typeface="Arial" charset="0"/>
                <a:ea typeface="+mn-ea"/>
                <a:cs typeface="+mn-cs"/>
              </a:rPr>
              <a:t>Discuss the guidelines for precleaning instruments, optical parts, and lenses. </a:t>
            </a:r>
            <a:r>
              <a:rPr lang="en-US" sz="1200" i="1" kern="1200" dirty="0" smtClean="0">
                <a:solidFill>
                  <a:schemeClr val="tx1"/>
                </a:solidFill>
                <a:latin typeface="Arial" charset="0"/>
                <a:ea typeface="+mn-ea"/>
                <a:cs typeface="+mn-cs"/>
              </a:rPr>
              <a:t>(Answers may vary.)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Patients undergoing minimally invasive surgery are able to resume normal activities sooner, and the hospital stay is shortened.</a:t>
            </a:r>
          </a:p>
          <a:p>
            <a:pPr>
              <a:buFont typeface="Arial" pitchFamily="34" charset="0"/>
              <a:buChar char="•"/>
            </a:pPr>
            <a:r>
              <a:rPr lang="en-US" sz="1200" kern="1200" dirty="0" smtClean="0">
                <a:solidFill>
                  <a:schemeClr val="tx1"/>
                </a:solidFill>
                <a:latin typeface="Arial" charset="0"/>
                <a:ea typeface="+mn-ea"/>
                <a:cs typeface="+mn-cs"/>
              </a:rPr>
              <a:t>Many minimally invasive surgeries are performed on an outpatient basis.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21-24, Automatic endoscope reprocessor, in the textbook.</a:t>
            </a:r>
          </a:p>
          <a:p>
            <a:pPr>
              <a:buFont typeface="Arial" pitchFamily="34" charset="0"/>
              <a:buChar char="•"/>
            </a:pPr>
            <a:r>
              <a:rPr lang="en-US" sz="1200" kern="1200" dirty="0" smtClean="0">
                <a:solidFill>
                  <a:schemeClr val="tx1"/>
                </a:solidFill>
                <a:latin typeface="Arial" charset="0"/>
                <a:ea typeface="+mn-ea"/>
                <a:cs typeface="+mn-cs"/>
              </a:rPr>
              <a:t>Why are flexible scopes particularly difficult to clean? </a:t>
            </a:r>
            <a:r>
              <a:rPr lang="en-US" sz="1200" i="1" kern="1200" dirty="0" smtClean="0">
                <a:solidFill>
                  <a:schemeClr val="tx1"/>
                </a:solidFill>
                <a:latin typeface="Arial" charset="0"/>
                <a:ea typeface="+mn-ea"/>
                <a:cs typeface="+mn-cs"/>
              </a:rPr>
              <a:t>(The ports and long tube channels trap debris, and determining how much has been removed during cleaning is difficult.)</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Sterilization methods vary with the type of equipment and the specifications of the manufacturer.</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45</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Robotic surgery combines the techniques of minimally invasive surgery with computer-guided instruments.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47</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surgical robotic system movements closely resemble the actions of the human body, allowing the arm to move up, down, side to side, and back and forth.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is the difference between a servo-controlled robot and a nonservo robot? </a:t>
            </a:r>
            <a:r>
              <a:rPr lang="en-US" sz="1200" i="1" kern="1200" dirty="0" smtClean="0">
                <a:solidFill>
                  <a:schemeClr val="tx1"/>
                </a:solidFill>
                <a:latin typeface="Arial" charset="0"/>
                <a:ea typeface="+mn-ea"/>
                <a:cs typeface="+mn-cs"/>
              </a:rPr>
              <a:t>(A servo robot responds through its sensors, whereas a nonservo robot has no feedback or sensing abilities.)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da Vinci system is the one surgical robotics system in the United States that is approved for telesurgery.</a:t>
            </a:r>
          </a:p>
          <a:p>
            <a:pPr>
              <a:buFont typeface="Arial" pitchFamily="34" charset="0"/>
              <a:buChar char="•"/>
            </a:pPr>
            <a:r>
              <a:rPr lang="en-US" sz="1200" kern="1200" dirty="0" smtClean="0">
                <a:solidFill>
                  <a:schemeClr val="tx1"/>
                </a:solidFill>
                <a:latin typeface="Arial" charset="0"/>
                <a:ea typeface="+mn-ea"/>
                <a:cs typeface="+mn-cs"/>
              </a:rPr>
              <a:t> What is robotic telesurgery? </a:t>
            </a:r>
            <a:r>
              <a:rPr lang="en-US" sz="1200" i="1" kern="1200" dirty="0" smtClean="0">
                <a:solidFill>
                  <a:schemeClr val="tx1"/>
                </a:solidFill>
                <a:latin typeface="Arial" charset="0"/>
                <a:ea typeface="+mn-ea"/>
                <a:cs typeface="+mn-cs"/>
              </a:rPr>
              <a:t>(In telesurgery, instruments are inserted manually or with electronic assistance but are controlled through a remote nonsterile console near the sterile field.)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Robotic surgery allows greater depth perception and increased precision over traditional MIS.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50</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does the absence of haptic feedback mean for surgeons being retrained on remote instrument manipulation? </a:t>
            </a:r>
            <a:r>
              <a:rPr lang="en-US" sz="1200" i="1" kern="1200" dirty="0" smtClean="0">
                <a:solidFill>
                  <a:schemeClr val="tx1"/>
                </a:solidFill>
                <a:latin typeface="Arial" charset="0"/>
                <a:ea typeface="+mn-ea"/>
                <a:cs typeface="+mn-cs"/>
              </a:rPr>
              <a:t>(During robotic telesurgery, the surgeon must rely on vision alone while manipulating the hand and foot controllers.)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51</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All members of the surgical team must receive special training.</a:t>
            </a:r>
          </a:p>
          <a:p>
            <a:pPr>
              <a:buFont typeface="Arial" pitchFamily="34" charset="0"/>
              <a:buChar char="•"/>
            </a:pPr>
            <a:r>
              <a:rPr lang="en-US" sz="1200" kern="1200" dirty="0" smtClean="0">
                <a:solidFill>
                  <a:schemeClr val="tx1"/>
                </a:solidFill>
                <a:latin typeface="Arial" charset="0"/>
                <a:ea typeface="+mn-ea"/>
                <a:cs typeface="+mn-cs"/>
              </a:rPr>
              <a:t>Training for the da Vinci system is available from the manufacturer at various locations.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52</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surgical technologist should have access to both on-site and off-site learning opportunities.</a:t>
            </a:r>
          </a:p>
          <a:p>
            <a:pPr>
              <a:buFont typeface="Arial" pitchFamily="34" charset="0"/>
              <a:buChar char="•"/>
            </a:pPr>
            <a:r>
              <a:rPr lang="en-US" sz="1200" kern="1200" dirty="0" smtClean="0">
                <a:solidFill>
                  <a:schemeClr val="tx1"/>
                </a:solidFill>
                <a:latin typeface="Arial" charset="0"/>
                <a:ea typeface="+mn-ea"/>
                <a:cs typeface="+mn-cs"/>
              </a:rPr>
              <a:t>Continuing education is critical as the technology is modified and refined.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53</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Robotics is rapidly evolving, and new procedures are being developed constantly.</a:t>
            </a:r>
          </a:p>
          <a:p>
            <a:pPr>
              <a:buFont typeface="Arial" pitchFamily="34" charset="0"/>
              <a:buChar char="•"/>
            </a:pPr>
            <a:r>
              <a:rPr lang="en-US" sz="1200" kern="1200" dirty="0" smtClean="0">
                <a:solidFill>
                  <a:schemeClr val="tx1"/>
                </a:solidFill>
                <a:latin typeface="Arial" charset="0"/>
                <a:ea typeface="+mn-ea"/>
                <a:cs typeface="+mn-cs"/>
              </a:rPr>
              <a:t>What are some of the procedures performed using robotic-assisted MIS? </a:t>
            </a:r>
            <a:r>
              <a:rPr lang="en-US" sz="1200" i="1" kern="1200" dirty="0" smtClean="0">
                <a:solidFill>
                  <a:schemeClr val="tx1"/>
                </a:solidFill>
                <a:latin typeface="Arial" charset="0"/>
                <a:ea typeface="+mn-ea"/>
                <a:cs typeface="+mn-cs"/>
              </a:rPr>
              <a:t>(Joint replacement procedures, valve repair, lung resection, gastrointestinal resection,</a:t>
            </a:r>
            <a:endParaRPr lang="en-US" sz="1200" kern="1200" dirty="0" smtClean="0">
              <a:solidFill>
                <a:schemeClr val="tx1"/>
              </a:solidFill>
              <a:latin typeface="Arial" charset="0"/>
              <a:ea typeface="+mn-ea"/>
              <a:cs typeface="+mn-cs"/>
            </a:endParaRPr>
          </a:p>
          <a:p>
            <a:pPr>
              <a:buFont typeface="Arial" pitchFamily="34" charset="0"/>
              <a:buChar char="•"/>
            </a:pPr>
            <a:r>
              <a:rPr lang="en-US" sz="1200" i="1" kern="1200" dirty="0" smtClean="0">
                <a:solidFill>
                  <a:schemeClr val="tx1"/>
                </a:solidFill>
                <a:latin typeface="Arial" charset="0"/>
                <a:ea typeface="+mn-ea"/>
                <a:cs typeface="+mn-cs"/>
              </a:rPr>
              <a:t> removal of tumors, hysterectomy, myomectomy, sacrocolpopexy, prostatectomy, cystectomy, and tumor resection.)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54</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Formal training is required to operate the robotic system safely.</a:t>
            </a:r>
          </a:p>
          <a:p>
            <a:pPr>
              <a:buFont typeface="Arial" pitchFamily="34" charset="0"/>
              <a:buChar char="•"/>
            </a:pPr>
            <a:r>
              <a:rPr lang="en-US" sz="1200" kern="1200" dirty="0" smtClean="0">
                <a:solidFill>
                  <a:schemeClr val="tx1"/>
                </a:solidFill>
                <a:latin typeface="Arial" charset="0"/>
                <a:ea typeface="+mn-ea"/>
                <a:cs typeface="+mn-cs"/>
              </a:rPr>
              <a:t>In robotic-assisted surgery, the surgeon is not scrubbed but sits at the console and manipulates the instruments. The console is placed outside the sterile field but close enough for effective communication between the surgeon and other team members.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are patients who have undergone previous abdominal procedures not good candidates for minimally invasive surgery? </a:t>
            </a:r>
            <a:r>
              <a:rPr lang="en-US" sz="1200" i="1" kern="1200" dirty="0" smtClean="0">
                <a:solidFill>
                  <a:schemeClr val="tx1"/>
                </a:solidFill>
                <a:latin typeface="Arial" charset="0"/>
                <a:ea typeface="+mn-ea"/>
                <a:cs typeface="+mn-cs"/>
              </a:rPr>
              <a:t>(Patients who have undergone previous abdominal procedures have a high risk of abdominal adhesions [scarring of organs that causes adherence to the peritoneal wall]. This presents a risk of perforation as the trocar and cannula are advanced through the body wall.)</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Minimally invasive surgery requires long, delicate instruments, which are limited in their range of motion. Withdrawing and inserting them into body cavities can be awkward.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21-27, Various instruments, in the textbook.</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56</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Some instruments have a “life span” – meaning they have a certain number of uses before they are not to be used again. Usually this number is ten (10).</a:t>
            </a:r>
          </a:p>
          <a:p>
            <a:pPr>
              <a:buFont typeface="Arial" pitchFamily="34" charset="0"/>
              <a:buChar char="•"/>
            </a:pPr>
            <a:r>
              <a:rPr lang="en-US" sz="1200" kern="1200" dirty="0" smtClean="0">
                <a:solidFill>
                  <a:schemeClr val="tx1"/>
                </a:solidFill>
                <a:latin typeface="Arial" charset="0"/>
                <a:ea typeface="+mn-ea"/>
                <a:cs typeface="+mn-cs"/>
              </a:rPr>
              <a:t>These instruments should be sterilized between patients.</a:t>
            </a:r>
          </a:p>
          <a:p>
            <a:pPr>
              <a:buFont typeface="Arial" pitchFamily="34" charset="0"/>
              <a:buChar char="•"/>
            </a:pPr>
            <a:r>
              <a:rPr lang="en-US" sz="1200" kern="1200" dirty="0" smtClean="0">
                <a:solidFill>
                  <a:schemeClr val="tx1"/>
                </a:solidFill>
                <a:latin typeface="Arial" charset="0"/>
                <a:ea typeface="+mn-ea"/>
                <a:cs typeface="+mn-cs"/>
              </a:rPr>
              <a:t>Robotic instruments should be cleaned, disinfected, and sterilized according to specific protocols; consult the manufacturer.</a:t>
            </a:r>
          </a:p>
          <a:p>
            <a:pPr>
              <a:buFont typeface="Arial" pitchFamily="34" charset="0"/>
              <a:buChar char="•"/>
            </a:pPr>
            <a:r>
              <a:rPr lang="en-US" sz="1200" kern="1200" dirty="0" smtClean="0">
                <a:solidFill>
                  <a:schemeClr val="tx1"/>
                </a:solidFill>
                <a:latin typeface="Arial" charset="0"/>
                <a:ea typeface="+mn-ea"/>
                <a:cs typeface="+mn-cs"/>
              </a:rPr>
              <a:t>There are online resources that are excellent for providing info on reprocessing instruments, especially the da Vinci system.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57</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robotic surgery equipment should be positioned in a manner that protects the field from contamination. </a:t>
            </a:r>
          </a:p>
          <a:p>
            <a:pPr>
              <a:buFont typeface="Arial" pitchFamily="34" charset="0"/>
              <a:buChar char="•"/>
            </a:pPr>
            <a:r>
              <a:rPr lang="en-US" sz="1200" kern="1200" dirty="0" smtClean="0">
                <a:solidFill>
                  <a:schemeClr val="tx1"/>
                </a:solidFill>
                <a:latin typeface="Arial" charset="0"/>
                <a:ea typeface="+mn-ea"/>
                <a:cs typeface="+mn-cs"/>
              </a:rPr>
              <a:t>The operative setup must be preplanned so that anesthesia time is not used for tasks that should take place before surgery.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58</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the roles of the various team members during robotic surgery. </a:t>
            </a:r>
            <a:r>
              <a:rPr lang="en-US" sz="1200" i="1" kern="1200" dirty="0" smtClean="0">
                <a:solidFill>
                  <a:schemeClr val="tx1"/>
                </a:solidFill>
                <a:latin typeface="Arial" charset="0"/>
                <a:ea typeface="+mn-ea"/>
                <a:cs typeface="+mn-cs"/>
              </a:rPr>
              <a:t>(The surgeon</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performs sterile techniques to place the trocars. He or she then breaks scrub to operate from the surgeon’s console. The surgeon returns to the sterile field (after scrubbing, regowning, and gloving) near</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the close of the procedure to remove the trocars and close the incisions. The surgeon directs the flow of the procedure and is responsible for coordinating the activities of everyone on the team. The surgical assistant performs other specific tasks at the sterile field. These include exchanging instruments on the sterile robotic arms and managing any instruments that are outside the control of the robotic system. For example, in gynecological surgery, the first or second assistant controls the uterine manipulator. The assistant works closely with the scrub to maintain a clean, safe operative field. Instrument exchanges and management of the sterile robotic components are the dual responsibility of the surgical assistant and the scrub. The scrub maintains the robotic instruments during surgery and assists or directs the draping procedures. After the cannulas have been placed, the scrub may direct the positioning of the patient cart. The scrub is familiar with the operation of all electronic and vision components, assisting in registration and white and black balance. He or she may also operate the clutch arms and, at the close of surgery, help retract all the instruments. The circulator directs all the scrubbed and nonsterile staff during surgery.)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59</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Components need to be positioned in a way that optimizes safety and communication among team members.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Understanding the equipment and system before surgery is critical. Troubleshooting and familiarity with the vision system is a mandatory requirement of perioperative staff. </a:t>
            </a:r>
          </a:p>
          <a:p>
            <a:pPr>
              <a:buFont typeface="Arial" pitchFamily="34" charset="0"/>
              <a:buChar char="•"/>
            </a:pPr>
            <a:r>
              <a:rPr lang="en-US" sz="1200" kern="1200" dirty="0" smtClean="0">
                <a:solidFill>
                  <a:schemeClr val="tx1"/>
                </a:solidFill>
                <a:latin typeface="Arial" charset="0"/>
                <a:ea typeface="+mn-ea"/>
                <a:cs typeface="+mn-cs"/>
              </a:rPr>
              <a:t>Training includes manufacturer training, the study of procedure manuals and other documentation, and applying the knowledge directly to the equipment before use in surgery.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Preoperative preparation for a minimally invasive procedure follows the same or similar protocols as open surgery. </a:t>
            </a:r>
          </a:p>
          <a:p>
            <a:pPr>
              <a:buFont typeface="Arial" pitchFamily="34" charset="0"/>
              <a:buChar char="•"/>
            </a:pPr>
            <a:r>
              <a:rPr lang="en-US" sz="1200" kern="1200" dirty="0" smtClean="0">
                <a:solidFill>
                  <a:schemeClr val="tx1"/>
                </a:solidFill>
                <a:latin typeface="Arial" charset="0"/>
                <a:ea typeface="+mn-ea"/>
                <a:cs typeface="+mn-cs"/>
              </a:rPr>
              <a:t>Patient positioning for minimally invasive surgery is generally identical to open surgery.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Preoperative planning reduces the risk of accident.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21-3, Imaging components used in minimally invasive surgery, in the textbook.</a:t>
            </a:r>
          </a:p>
          <a:p>
            <a:pPr>
              <a:buFont typeface="Arial" pitchFamily="34" charset="0"/>
              <a:buChar char="•"/>
            </a:pPr>
            <a:r>
              <a:rPr lang="en-US" sz="1200" kern="1200" dirty="0" smtClean="0">
                <a:solidFill>
                  <a:schemeClr val="tx1"/>
                </a:solidFill>
                <a:latin typeface="Arial" charset="0"/>
                <a:ea typeface="+mn-ea"/>
                <a:cs typeface="+mn-cs"/>
              </a:rPr>
              <a:t>A malfunction in any one component of the system affects the other components and may reduce patient safety.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436C3947-97D1-4D04-8F6F-9D6C613408BB}" type="datetime1">
              <a:rPr lang="en-US" smtClean="0"/>
              <a:t>7/22/2013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9273D37-B30B-44D3-9F40-29F9AFF32AFA}"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C4DBCEE8-4FA1-4D2B-B495-B598612F35A4}" type="slidenum">
              <a:rPr lang="en-US"/>
              <a:pPr>
                <a:defRPr/>
              </a:pPr>
              <a:t>‹#›</a:t>
            </a:fld>
            <a:r>
              <a:rPr lang="en-US" dirty="0"/>
              <a:t> of 23</a:t>
            </a: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5E8B319-8B15-45B7-85E4-A76F0D812BAC}" type="slidenum">
              <a:rPr lang="en-US"/>
              <a:pPr>
                <a:defRPr/>
              </a:pPr>
              <a:t>‹#›</a:t>
            </a:fld>
            <a:r>
              <a:rPr lang="en-US" dirty="0"/>
              <a:t> of 23</a:t>
            </a: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252BBE9-2BA3-4E20-8B55-3B262CBF642D}" type="slidenum">
              <a:rPr lang="en-US"/>
              <a:pPr>
                <a:defRPr/>
              </a:pPr>
              <a:t>‹#›</a:t>
            </a:fld>
            <a:r>
              <a:rPr lang="en-US" dirty="0"/>
              <a:t> of 23</a:t>
            </a: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CC5ACCA-126C-4900-8D00-744BCF5BD2EC}"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2ABB60A-DE68-4DFA-8B2C-A30C6850C460}"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C4ADEDB-CB70-47FD-8FD6-13F3AC8AAD50}"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077AAC2-2483-45BC-8828-145C8F88321D}"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033F4E-C758-4B64-8D8B-3C28395CBFD2}"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9D1E6-9840-4E16-B14B-0D02CB752209}"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E15B3-EBD6-444C-8596-265E6141B905}"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876952-EF0F-4AEF-A844-2832342DC639}"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2295FE-D6B2-41C8-80FE-FDC965C9EF10}"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5FB5A-222B-4989-B9FD-13443C4D090E}" type="datetime1">
              <a:rPr lang="en-US" smtClean="0"/>
              <a:t>7/22/2013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6D0FE5-B0FD-4B1B-B857-107CE4C0273A}" type="datetime1">
              <a:rPr lang="en-US" smtClean="0"/>
              <a:t>7/22/2013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1FC9F-A63C-4056-9EBC-F724CE50C46D}" type="datetime1">
              <a:rPr lang="en-US" smtClean="0"/>
              <a:t>7/22/2013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92619-5997-4B02-B7F7-F3B112303385}"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CC4E3-DF2C-4599-A43D-6E101C2E712B}"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E32519-07C7-4312-A12B-29AA7C61AF50}"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FADCE-91F6-44F7-9237-1EEFC8EB91B7}"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3CFCFA-380A-4A4B-BDDD-09DE5EAEE3C5}"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0725B-0796-4594-BA4C-A82167CE6FAA}"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8C98-4931-4706-9DE7-E4684A3918C5}"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005CB-352D-4919-9391-CC1C45E0459D}"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639424-3379-4E47-AF73-D57D8AAF0FF4}"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6CE4B4-3AD0-41AC-991E-26FE52FAD0C0}" type="datetime1">
              <a:rPr lang="en-US" smtClean="0"/>
              <a:t>7/22/2013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42659B-CA38-487C-A5C5-C9882C2DAA47}" type="datetime1">
              <a:rPr lang="en-US" smtClean="0"/>
              <a:t>7/22/2013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E1050-C1BA-4B60-B1AB-68C9C5C541A9}" type="datetime1">
              <a:rPr lang="en-US" smtClean="0"/>
              <a:t>7/22/2013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5EEB1-87A6-4470-83F5-B4C8F441AAA9}"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83F7B-ACB3-4A52-826D-23946C1D00DD}"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B90BE9-1766-4324-8A89-474CB186F100}"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40B13-9D74-4D65-8EB0-B9D53AF593B7}"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20201009-231E-49EE-B310-DBFB90A83BD5}" type="datetime1">
              <a:rPr lang="en-US" smtClean="0"/>
              <a:t>7/22/2013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83BD3-67BC-4196-9285-CF6C35EBBAA2}"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0F4D08ED-1EC6-448C-A91C-87A352BAC149}"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D12ECEA0-B4BC-49E9-8BE7-BAFE841A6F06}"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5AA16A29-5657-4383-BE5E-55424A675A3F}" type="datetime1">
              <a:rPr lang="en-US" smtClean="0"/>
              <a:t>7/22/2013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3E8AA11C-A41A-4EFD-BE6E-7E3102B3BFDB}" type="datetime1">
              <a:rPr lang="en-US" smtClean="0"/>
              <a:t>7/22/2013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927FE4A6-163C-43F6-8956-748077370F03}" type="datetime1">
              <a:rPr lang="en-US" smtClean="0"/>
              <a:t>7/22/2013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233F5B75-34A1-4D80-898D-02023FA5AC26}"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CEF9DDBB-1C08-4B13-B55A-287582F746C7}" type="datetime1">
              <a:rPr lang="en-US" smtClean="0"/>
              <a:t>7/22/2013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E95F10D-FBD8-4DE3-8AFD-12206605E205}"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F4946E1-A41D-493F-ADEF-5D17A32A6F0D}"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92293D-5E2D-4257-83C5-1C96F61EFF81}"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4ED619-0A97-44DA-B116-3E080DEC1523}"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3EAC0-1C7A-4EB3-8530-3F29E61A087A}"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640330-F98A-4247-A65C-CEA5D1E7A326}"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26CD1B-FC82-4032-B6A6-FE6AC4CD73C5}"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E2C8BC-0DBB-4CC1-93CD-CE23EAC551EA}" type="datetime1">
              <a:rPr lang="en-US" smtClean="0"/>
              <a:t>7/22/2013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1D3761-F070-4539-B28B-DF3646A7B209}" type="datetime1">
              <a:rPr lang="en-US" smtClean="0"/>
              <a:t>7/22/2013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2F466-9D5A-4842-BBC1-8C1CA891513B}" type="datetime1">
              <a:rPr lang="en-US" smtClean="0"/>
              <a:t>7/22/2013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A4DAA-77EE-47A9-AF2D-C7E4EB686CB6}"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64787-3804-4823-9549-8135BFA269A0}"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3C237-AAA4-43CF-AC99-89CF659B161F}"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A4B0F-F2BA-485F-816F-CE93E802ECEB}"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8E6D45-8D7F-4A26-B10C-226156F3196B}" type="datetime1">
              <a:rPr lang="en-US" smtClean="0"/>
              <a:t>7/22/2013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7B95E-BB37-4ADA-80F4-E6101FBEE50D}"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53E1A-A20A-4982-B9D3-FDC3B6591301}"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A730AB-EE84-4904-904B-5B299D1D982F}"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F7D01-98C8-409B-80F9-B071C5A0A239}"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5811C2-EFA9-4109-9E9C-9C0E94D32461}" type="datetime1">
              <a:rPr lang="en-US" smtClean="0"/>
              <a:t>7/22/2013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E6AAFE-67B4-4938-BFF2-635FD52DED8B}" type="datetime1">
              <a:rPr lang="en-US" smtClean="0"/>
              <a:t>7/22/2013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F667F-8028-4492-AFC6-E5E5CCFC6CC8}" type="datetime1">
              <a:rPr lang="en-US" smtClean="0"/>
              <a:t>7/22/2013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90C4F-D0D4-4EC6-AE46-6BFF8A83E2DD}"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11B10-173E-4362-B5BE-D2DB43D39979}"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4FC25-0360-4DAF-8374-07640532621C}"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A1942-3B14-4A6F-8F2A-A288F3850806}" type="datetime1">
              <a:rPr lang="en-US" smtClean="0"/>
              <a:t>7/22/2013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76434-04A4-42DC-8F8C-12076B9D1BB0}"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2D74AF-ACAC-41B5-9D1C-68094348907E}"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4F81D-A6B0-43B9-BAE8-DCF31A0298EC}"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86ACB-1B7C-4C36-AA89-7EC6EDB629B8}"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D0BE1-2505-49A5-AB9E-5F99DB7AFF97}"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7ACE24-F183-4589-9CFB-8389C7488CCE}" type="datetime1">
              <a:rPr lang="en-US" smtClean="0"/>
              <a:t>7/22/2013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9EDFD7-55A9-4B8E-B06F-C6C18689DB8C}" type="datetime1">
              <a:rPr lang="en-US" smtClean="0"/>
              <a:t>7/22/2013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A21C1-0324-4AD6-9B61-18044FF1EC59}" type="datetime1">
              <a:rPr lang="en-US" smtClean="0"/>
              <a:t>7/22/2013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2896F-3995-410A-BB68-E8CA911E7B1A}"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B8DB5-FEF2-4011-BABE-CA2808CFBE9D}"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BA024-0E86-4291-B950-F3ED02E52ED0}" type="datetime1">
              <a:rPr lang="en-US" smtClean="0"/>
              <a:t>7/22/2013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B5CC4-D708-4FB8-9301-EA48415A194B}"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64234-BA77-40BE-8B27-7D5BD4914D6C}"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E013541D-EA5C-4CC3-9BB2-09E8CFC206A8}" type="datetime1">
              <a:rPr lang="en-US" smtClean="0"/>
              <a:t>7/22/2013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E786A8B-EB70-460D-978E-36D83CB8B6BA}"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ADF4D604-38EB-4790-98F4-D10CB582F5BD}"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94E25E2C-A2C6-4416-800F-22E4A066BBCF}" type="datetime1">
              <a:rPr lang="en-US" smtClean="0"/>
              <a:t>7/22/2013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1A630BE8-EEDD-49CF-AAA9-3560C11A4D8F}" type="datetime1">
              <a:rPr lang="en-US" smtClean="0"/>
              <a:t>7/22/2013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B0C00226-F72E-4B78-8E53-AF1057336139}" type="datetime1">
              <a:rPr lang="en-US" smtClean="0"/>
              <a:t>7/22/2013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B104C86E-2A5D-4E7F-96EB-4D0F7D7BC575}"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77F8E7CC-781A-416A-BFA2-06DEEADD32D1}" type="datetime1">
              <a:rPr lang="en-US" smtClean="0"/>
              <a:t>7/22/2013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2AC5D-D46E-48C4-926B-0115852AA110}"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A0545A3-368D-47B4-9F85-03F33744AD71}"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B008E55-6B91-427E-BEAA-E903C7BA16C8}"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66236B23-D08A-471C-8979-1542C33B1B97}" type="datetime1">
              <a:rPr lang="en-US" smtClean="0"/>
              <a:t>7/22/2013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BFDB3D6E-1C32-468D-9694-716C83F8F466}"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3DA29488-8AA9-4B2B-B71C-15732FC74A29}"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98652D1A-6D36-437E-8FFC-7F95337798A8}" type="datetime1">
              <a:rPr lang="en-US" smtClean="0"/>
              <a:t>7/22/2013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E98DCB75-B362-48BA-8756-9707526D8E61}" type="datetime1">
              <a:rPr lang="en-US" smtClean="0"/>
              <a:t>7/22/2013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0563A659-76BE-40A8-9474-F08696978877}" type="datetime1">
              <a:rPr lang="en-US" smtClean="0"/>
              <a:t>7/22/2013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A6614B24-954A-4F69-8ED8-8A1D35F9DE7A}"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40AA5362-3056-4918-BF8F-E46BE795C715}" type="datetime1">
              <a:rPr lang="en-US" smtClean="0"/>
              <a:t>7/22/2013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E9571-2388-4B12-8B25-2D5DEDFF09F2}"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2C2EDD3-3993-4C80-A116-BB01D14E4672}"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ECDAFF1-79F4-4082-B34C-F6791D0A7803}"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ED4F5A0E-27B4-430D-A291-C48110DD3894}" type="datetime1">
              <a:rPr lang="en-US" smtClean="0"/>
              <a:t>7/22/2013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0DCF9DF-3698-4D4A-AF16-4CC58E4F165C}"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E91601B4-9923-4C6F-9E97-2BA4CCE5988D}"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87413E9B-4219-4E4C-A9C4-EFB2D94B58EA}" type="datetime1">
              <a:rPr lang="en-US" smtClean="0"/>
              <a:t>7/22/2013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1C02DC94-CE7B-4C3C-840E-53A4D8DBDFB4}" type="datetime1">
              <a:rPr lang="en-US" smtClean="0"/>
              <a:t>7/22/2013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90F31543-A926-4BDF-A493-C5CD123E4555}" type="datetime1">
              <a:rPr lang="en-US" smtClean="0"/>
              <a:t>7/22/2013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ABFF0A1D-3A6E-4AFD-8E3A-0B08F18E2FAF}"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46CE3EC2-E9B3-43FA-82DC-55817125DB96}" type="datetime1">
              <a:rPr lang="en-US" smtClean="0"/>
              <a:t>7/22/2013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3C72162-7DC1-42B2-A172-4ADCF3B5FF95}"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7E987-3E8A-41A1-A16B-7026DD6F6FA3}"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B1FCC1E-65BC-471F-8048-F3E6A3815A57}"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69ADD06-50B0-4FB1-8FEF-1A2D8FD82D29}"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A5D4C9F6-E77A-4DE9-92B7-F0B465EB858E}" type="datetime1">
              <a:rPr lang="en-US" smtClean="0"/>
              <a:t>7/22/2013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2B8B970-B93A-450E-948F-7498869AFBE1}"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AF6067A6-FCF2-495E-B2CA-4695F17C1B54}"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BEBF7230-82D3-4D1F-B734-DD9A566621B1}" type="datetime1">
              <a:rPr lang="en-US" smtClean="0"/>
              <a:t>7/22/2013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F0666F24-E393-4CD8-B89B-BC3D7ADB4B78}" type="datetime1">
              <a:rPr lang="en-US" smtClean="0"/>
              <a:t>7/22/2013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841DCDBE-B93E-464D-B603-DB478D658970}" type="datetime1">
              <a:rPr lang="en-US" smtClean="0"/>
              <a:t>7/22/2013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86BB5D77-0A0F-4218-9B5A-71C3149C32C6}"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A9046880-28CB-4CEE-9377-875C15D2F497}" type="datetime1">
              <a:rPr lang="en-US" smtClean="0"/>
              <a:t>7/22/2013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8DC35-747C-43F0-A509-0C80CD43BC1F}"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AB57401-B398-4284-AB9F-C5919EC8395F}"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5DB354B-3ADD-47A5-B2ED-FD2C6A9831F1}"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92C861D5-4A43-43B7-A759-7A9BB69D974B}" type="datetime1">
              <a:rPr lang="en-US" smtClean="0"/>
              <a:t>7/22/2013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7A37C90-A68C-44AF-96E1-4094D6F6DAB5}"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DC1CAC75-9E7C-4EA3-918A-D35BA9B6E26E}"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BB1FACEA-AA1C-4BBC-AEF2-A2E490C7A8A1}" type="datetime1">
              <a:rPr lang="en-US" smtClean="0"/>
              <a:t>7/22/2013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2684FF67-4642-4B5B-910E-6DF68ACFBE23}" type="datetime1">
              <a:rPr lang="en-US" smtClean="0"/>
              <a:t>7/22/2013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73B945DC-CE09-4C15-B20E-C5CF6744D952}" type="datetime1">
              <a:rPr lang="en-US" smtClean="0"/>
              <a:t>7/22/2013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4177B83-42C8-4A57-BF79-826EAD4101A7}"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0F0B776F-66A3-4B34-9B69-8D1272C2739E}" type="datetime1">
              <a:rPr lang="en-US" smtClean="0"/>
              <a:t>7/22/2013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50759AA-8A66-4F93-B54F-7107B982F6CC}"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55EB7BB0-30D3-4A98-812E-C2E07B9350F6}"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5FA8F60E-883A-48B4-A527-9F18F258B134}"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5ADDAACF-3491-4EFB-B3A0-7B9C07102B4E}" type="datetime1">
              <a:rPr lang="en-US" smtClean="0"/>
              <a:t>7/22/2013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D758ABD-020E-455B-9E69-7CD467D974BC}"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5C8F76A6-B328-4842-A986-BFB7DE390C7B}"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5A6C6C7B-451E-4147-957F-BEEEE673B27C}" type="datetime1">
              <a:rPr lang="en-US" smtClean="0"/>
              <a:t>7/22/2013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82384985-7505-422B-ADB9-1219F2D3430C}" type="datetime1">
              <a:rPr lang="en-US" smtClean="0"/>
              <a:t>7/22/2013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A4A44881-049E-45B0-BE55-D8611222C480}" type="datetime1">
              <a:rPr lang="en-US" smtClean="0"/>
              <a:t>7/22/2013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44B12ADB-C5D0-4AB9-A029-15F9C6F7877D}"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8FBC43B1-3ADC-4AA2-8D23-D19E145927D6}" type="datetime1">
              <a:rPr lang="en-US" smtClean="0"/>
              <a:t>7/22/2013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1DEE412D-7B7E-46AE-989B-D2AEE202FE8D}" type="datetime1">
              <a:rPr lang="en-US" smtClean="0"/>
              <a:t>7/22/2013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A374C9B-8CC5-49B0-BEA2-4489C6E3F310}"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3031BD0-7A67-4C8E-A66B-90EA0CAD34AB}"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640F19-0CDF-4666-96D1-BD1E1AA5634C}"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184FA-037F-4257-8190-DE13C6311CA3}"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3319F-616B-46CF-BC31-98985111754C}"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DAECAF-9CAF-47A5-BA87-6BA0D7E2B39F}"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0DF75B-9C81-4069-A662-87B58D2B43F0}" type="datetime1">
              <a:rPr lang="en-US" smtClean="0"/>
              <a:t>7/22/2013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D9BE74-B52F-4188-AB18-6AE0043868A8}" type="datetime1">
              <a:rPr lang="en-US" smtClean="0"/>
              <a:t>7/22/2013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689E4-9653-4E43-A153-AAA531698C0D}" type="datetime1">
              <a:rPr lang="en-US" smtClean="0"/>
              <a:t>7/22/2013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3F4BA-B172-4E4C-9FC2-2481BF5A6EDB}"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4AC3F64F-E549-451C-B1A7-21D73AD556B0}" type="datetime1">
              <a:rPr lang="en-US" smtClean="0"/>
              <a:t>7/22/2013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2277F-A4EE-4E4B-BD7C-7FABE4E6B093}" type="datetime1">
              <a:rPr lang="en-US" smtClean="0"/>
              <a:t>7/22/2013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DF7DA-6771-4856-B7CD-7F433C5F71D9}"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7F418-8DB7-4C1B-AC51-D2BC480458AD}" type="datetime1">
              <a:rPr lang="en-US" smtClean="0"/>
              <a:t>7/22/2013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9C29095C-E90D-4AAA-9A02-D701F309DCE4}" type="datetime1">
              <a:rPr lang="en-US" smtClean="0"/>
              <a:t>7/22/2013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C34166A-C524-4AE0-979C-AD77019D6E09}"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29943A05-2292-4730-BD70-009F72DE5C95}"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4D8CF5B7-9927-4BF3-8E1A-462C8B8405BF}" type="datetime1">
              <a:rPr lang="en-US" smtClean="0"/>
              <a:t>7/22/2013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594BE0EF-69BF-4CFD-AA1F-C302D0745A01}" type="datetime1">
              <a:rPr lang="en-US" smtClean="0"/>
              <a:t>7/22/2013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DF00C35D-A8C9-4687-AF86-56FA1E47E9C1}" type="datetime1">
              <a:rPr lang="en-US" smtClean="0"/>
              <a:t>7/22/2013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DD58EAAF-55EE-447C-877A-4BCAD304BE8E}"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42317721-7605-4D37-937F-916610BF2D54}" type="datetime1">
              <a:rPr lang="en-US" smtClean="0"/>
              <a:t>7/22/2013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09982988-86B6-4E9D-B8CE-34FA56811ADE}" type="datetime1">
              <a:rPr lang="en-US" smtClean="0"/>
              <a:t>7/22/2013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0711866A-6AE8-4C1C-818A-18364144E8F3}"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8858748-F94B-49F3-A0FB-7A662E2D0151}"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19330" name="Rectangle 2"/>
          <p:cNvSpPr>
            <a:spLocks noGrp="1" noChangeArrowheads="1"/>
          </p:cNvSpPr>
          <p:nvPr>
            <p:ph type="ctrTitle" sz="quarter"/>
          </p:nvPr>
        </p:nvSpPr>
        <p:spPr>
          <a:xfrm>
            <a:off x="685800" y="1143000"/>
            <a:ext cx="7772400" cy="1143000"/>
          </a:xfrm>
        </p:spPr>
        <p:txBody>
          <a:bodyPr/>
          <a:lstStyle>
            <a:lvl1pPr>
              <a:defRPr sz="3200"/>
            </a:lvl1pPr>
          </a:lstStyle>
          <a:p>
            <a:r>
              <a:rPr lang="en-GB"/>
              <a:t>Click to edit Master title style</a:t>
            </a:r>
          </a:p>
        </p:txBody>
      </p:sp>
      <p:sp>
        <p:nvSpPr>
          <p:cNvPr id="2019331" name="Rectangle 3"/>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2" pitchFamily="18" charset="2"/>
              <a:buNone/>
              <a:defRPr/>
            </a:lvl1pPr>
          </a:lstStyle>
          <a:p>
            <a:r>
              <a:rPr lang="en-GB"/>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3AB239A-5633-44C6-B536-0F8AD9A3BCD3}" type="datetime1">
              <a:rPr lang="en-US" smtClean="0"/>
              <a:t>7/22/2013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91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691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3426" name="Rectangle 2"/>
          <p:cNvSpPr>
            <a:spLocks noGrp="1" noChangeArrowheads="1"/>
          </p:cNvSpPr>
          <p:nvPr>
            <p:ph type="ctrTitle"/>
          </p:nvPr>
        </p:nvSpPr>
        <p:spPr>
          <a:xfrm>
            <a:off x="685800" y="990600"/>
            <a:ext cx="7772400" cy="990600"/>
          </a:xfrm>
          <a:solidFill>
            <a:srgbClr val="000099"/>
          </a:solidFill>
        </p:spPr>
        <p:txBody>
          <a:bodyPr/>
          <a:lstStyle>
            <a:lvl1pPr>
              <a:defRPr>
                <a:solidFill>
                  <a:schemeClr val="tx2"/>
                </a:solidFill>
              </a:defRPr>
            </a:lvl1pPr>
          </a:lstStyle>
          <a:p>
            <a:r>
              <a:rPr lang="en-US"/>
              <a:t>Click to edit Master title style</a:t>
            </a:r>
          </a:p>
        </p:txBody>
      </p:sp>
      <p:sp>
        <p:nvSpPr>
          <p:cNvPr id="2023427" name="Rectangle 3" descr="Purple mesh"/>
          <p:cNvSpPr>
            <a:spLocks noGrp="1" noChangeArrowheads="1"/>
          </p:cNvSpPr>
          <p:nvPr>
            <p:ph type="subTitle" idx="1"/>
          </p:nvPr>
        </p:nvSpPr>
        <p:spPr>
          <a:xfrm>
            <a:off x="685800" y="2057400"/>
            <a:ext cx="7769225" cy="3124200"/>
          </a:xfrm>
          <a:blipFill dpi="0" rotWithShape="0">
            <a:blip r:embed="rId2" cstate="print">
              <a:alphaModFix amt="32000"/>
            </a:blip>
            <a:srcRect/>
            <a:tile tx="0" ty="0" sx="100000" sy="100000" flip="none" algn="tl"/>
          </a:blipFill>
          <a:ln>
            <a:solidFill>
              <a:srgbClr val="FF15C2"/>
            </a:solidFill>
          </a:ln>
        </p:spPr>
        <p:txBody>
          <a:bodyPr anchor="ctr" anchorCtr="1"/>
          <a:lstStyle>
            <a:lvl1pPr marL="0" indent="0" algn="ctr">
              <a:buFont typeface="Wingdings 2" pitchFamily="18" charset="2"/>
              <a:buNone/>
              <a:defRPr sz="4000" b="1" i="1"/>
            </a:lvl1pPr>
          </a:lstStyle>
          <a:p>
            <a:r>
              <a:rPr lang="en-US"/>
              <a:t>Click to edit Master subtitle style</a:t>
            </a:r>
          </a:p>
        </p:txBody>
      </p:sp>
      <p:sp>
        <p:nvSpPr>
          <p:cNvPr id="4" name="Rectangle 4"/>
          <p:cNvSpPr>
            <a:spLocks noGrp="1" noChangeArrowheads="1"/>
          </p:cNvSpPr>
          <p:nvPr>
            <p:ph type="ftr" sz="quarter" idx="10"/>
          </p:nvPr>
        </p:nvSpPr>
        <p:spPr bwMode="auto">
          <a:xfrm>
            <a:off x="2057400" y="6477000"/>
            <a:ext cx="5410200" cy="277813"/>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dirty="0"/>
          </a:p>
        </p:txBody>
      </p:sp>
      <p:sp>
        <p:nvSpPr>
          <p:cNvPr id="5" name="Rectangle 5"/>
          <p:cNvSpPr>
            <a:spLocks noGrp="1" noChangeArrowheads="1"/>
          </p:cNvSpPr>
          <p:nvPr>
            <p:ph type="sldNum" sz="quarter" idx="11"/>
          </p:nvPr>
        </p:nvSpPr>
        <p:spPr/>
        <p:txBody>
          <a:bodyPr/>
          <a:lstStyle>
            <a:lvl1pPr>
              <a:defRPr/>
            </a:lvl1pPr>
          </a:lstStyle>
          <a:p>
            <a:pPr>
              <a:defRPr/>
            </a:pPr>
            <a:fld id="{2E84B06E-7C61-4B3F-832C-988A8E0C3EBE}" type="slidenum">
              <a:rPr lang="en-US"/>
              <a:pPr>
                <a:defRPr/>
              </a:pPr>
              <a:t>‹#›</a:t>
            </a:fld>
            <a:r>
              <a:rPr lang="en-US" dirty="0"/>
              <a:t> of 23</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64D8F32-3F19-44F5-8DE9-41BCEC6A04D9}" type="slidenum">
              <a:rPr lang="en-US"/>
              <a:pPr>
                <a:defRPr/>
              </a:pPr>
              <a:t>‹#›</a:t>
            </a:fld>
            <a:r>
              <a:rPr lang="en-US" dirty="0"/>
              <a:t> of 23</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942B17E-D8B7-477A-B295-E6A402E85C3B}" type="slidenum">
              <a:rPr lang="en-US"/>
              <a:pPr>
                <a:defRPr/>
              </a:pPr>
              <a:t>‹#›</a:t>
            </a:fld>
            <a:r>
              <a:rPr lang="en-US" dirty="0"/>
              <a:t> of 23</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0BDBDDA-E7C3-4E12-9B2B-0476639EEAF8}" type="slidenum">
              <a:rPr lang="en-US"/>
              <a:pPr>
                <a:defRPr/>
              </a:pPr>
              <a:t>‹#›</a:t>
            </a:fld>
            <a:r>
              <a:rPr lang="en-US" dirty="0"/>
              <a:t> of 23</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DAB506D-0664-4269-8127-9E2396CAC18F}" type="slidenum">
              <a:rPr lang="en-US"/>
              <a:pPr>
                <a:defRPr/>
              </a:pPr>
              <a:t>‹#›</a:t>
            </a:fld>
            <a:r>
              <a:rPr lang="en-US" dirty="0"/>
              <a:t> of 23</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1830AB5-CA39-40E8-B8D7-FB1D60E085B4}" type="slidenum">
              <a:rPr lang="en-US"/>
              <a:pPr>
                <a:defRPr/>
              </a:pPr>
              <a:t>‹#›</a:t>
            </a:fld>
            <a:r>
              <a:rPr lang="en-US" dirty="0"/>
              <a:t> of 23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C85A6425-2182-40C2-B9DF-CB63BBD195F9}" type="datetime1">
              <a:rPr lang="en-US" smtClean="0"/>
              <a:t>7/22/2013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11B6B34-2F42-438A-AB8F-EE987AF17F85}" type="slidenum">
              <a:rPr lang="en-US"/>
              <a:pPr>
                <a:defRPr/>
              </a:pPr>
              <a:t>‹#›</a:t>
            </a:fld>
            <a:r>
              <a:rPr lang="en-US" dirty="0"/>
              <a:t> of 23</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2674805-5344-4E5C-A125-5682680581C5}" type="slidenum">
              <a:rPr lang="en-US"/>
              <a:pPr>
                <a:defRPr/>
              </a:pPr>
              <a:t>‹#›</a:t>
            </a:fld>
            <a:r>
              <a:rPr lang="en-US" dirty="0"/>
              <a:t> of 23</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FB23F39-5983-423E-8044-AE51D0830F94}" type="slidenum">
              <a:rPr lang="en-US"/>
              <a:pPr>
                <a:defRPr/>
              </a:pPr>
              <a:t>‹#›</a:t>
            </a:fld>
            <a:r>
              <a:rPr lang="en-US" dirty="0"/>
              <a:t> of 23</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02AF6BF-B2EF-4DEC-9F18-DED23CBCF294}" type="slidenum">
              <a:rPr lang="en-US"/>
              <a:pPr>
                <a:defRPr/>
              </a:pPr>
              <a:t>‹#›</a:t>
            </a:fld>
            <a:r>
              <a:rPr lang="en-US" dirty="0"/>
              <a:t> of 23</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B2A97D0-C87F-4734-8561-ECBD58A951D6}" type="slidenum">
              <a:rPr lang="en-US"/>
              <a:pPr>
                <a:defRPr/>
              </a:pPr>
              <a:t>‹#›</a:t>
            </a:fld>
            <a:r>
              <a:rPr lang="en-US" dirty="0"/>
              <a:t> of 23</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5474" name="Rectangle 2" descr="Purple mesh"/>
          <p:cNvSpPr>
            <a:spLocks noGrp="1" noChangeArrowheads="1"/>
          </p:cNvSpPr>
          <p:nvPr>
            <p:ph type="ctrTitle"/>
          </p:nvPr>
        </p:nvSpPr>
        <p:spPr bwMode="auto">
          <a:xfrm>
            <a:off x="381000" y="609600"/>
            <a:ext cx="8382000" cy="4267200"/>
          </a:xfrm>
          <a:prstGeom prst="rect">
            <a:avLst/>
          </a:prstGeom>
          <a:blipFill dpi="0" rotWithShape="1">
            <a:blip r:embed="rId2" cstate="print">
              <a:alphaModFix amt="32000"/>
            </a:blip>
            <a:srcRect/>
            <a:tile tx="0" ty="0" sx="100000" sy="100000" flip="none" algn="tl"/>
          </a:blipFill>
          <a:ln w="12700">
            <a:solidFill>
              <a:srgbClr val="00FF00"/>
            </a:solidFill>
            <a:miter lim="800000"/>
            <a:headEnd/>
            <a:tailEnd/>
          </a:ln>
        </p:spPr>
        <p:txBody>
          <a:bodyPr vert="horz" wrap="square" lIns="92075" tIns="46038" rIns="92075" bIns="46038" numCol="1" anchor="ctr" anchorCtr="0" compatLnSpc="1">
            <a:prstTxWarp prst="textNoShape">
              <a:avLst/>
            </a:prstTxWarp>
          </a:bodyPr>
          <a:lstStyle>
            <a:lvl1pPr>
              <a:defRPr b="1" i="1">
                <a:solidFill>
                  <a:schemeClr val="tx2"/>
                </a:solidFill>
              </a:defRPr>
            </a:lvl1pPr>
          </a:lstStyle>
          <a:p>
            <a:r>
              <a:rPr lang="en-US"/>
              <a:t>Welcome to</a:t>
            </a:r>
            <a:br>
              <a:rPr lang="en-US"/>
            </a:br>
            <a:r>
              <a:rPr lang="en-US"/>
              <a:t>Wong and Perry</a:t>
            </a:r>
            <a:br>
              <a:rPr lang="en-US"/>
            </a:br>
            <a:r>
              <a:rPr lang="en-US"/>
              <a:t>Maternal Child Nursing Care, 3/e</a:t>
            </a:r>
            <a:br>
              <a:rPr lang="en-US"/>
            </a:br>
            <a:r>
              <a:rPr lang="en-US"/>
              <a:t/>
            </a:r>
            <a:br>
              <a:rPr lang="en-US"/>
            </a:br>
            <a:r>
              <a:rPr lang="en-US"/>
              <a:t>Chapter XX</a:t>
            </a:r>
            <a:br>
              <a:rPr lang="en-US"/>
            </a:br>
            <a:endParaRPr lang="en-US"/>
          </a:p>
        </p:txBody>
      </p:sp>
      <p:sp>
        <p:nvSpPr>
          <p:cNvPr id="3" name="Rectangle 3"/>
          <p:cNvSpPr>
            <a:spLocks noGrp="1" noChangeArrowheads="1"/>
          </p:cNvSpPr>
          <p:nvPr>
            <p:ph type="sldNum" sz="quarter" idx="10"/>
          </p:nvPr>
        </p:nvSpPr>
        <p:spPr/>
        <p:txBody>
          <a:bodyPr/>
          <a:lstStyle>
            <a:lvl1pPr>
              <a:defRPr/>
            </a:lvl1pPr>
          </a:lstStyle>
          <a:p>
            <a:pPr>
              <a:defRPr/>
            </a:pPr>
            <a:fld id="{AEA7246A-5289-4C74-A2F6-ACA55BF612A2}" type="slidenum">
              <a:rPr lang="en-US"/>
              <a:pPr>
                <a:defRPr/>
              </a:pPr>
              <a:t>‹#›</a:t>
            </a:fld>
            <a:r>
              <a:rPr lang="en-US" dirty="0"/>
              <a:t> of 23</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E60B1355-CB94-4795-8586-8C3801366982}"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640331A1-6C19-4141-B9AA-2312866B2F16}"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FE881093-B8A4-4A6D-8D5A-D7E9A6E1D757}"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ED0FDCEA-3BD7-4C8B-8552-4B1C10058DD0}" type="slidenum">
              <a:rPr lang="en-US"/>
              <a:pPr>
                <a:defRPr/>
              </a:pPr>
              <a:t>‹#›</a:t>
            </a:fld>
            <a:r>
              <a:rPr lang="en-US" dirty="0"/>
              <a:t> of 21</a:t>
            </a:r>
          </a:p>
        </p:txBody>
      </p:sp>
      <p:sp>
        <p:nvSpPr>
          <p:cNvPr id="8"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185CE09-9A0F-4935-B5AE-7D45EEE57DD4}" type="datetime1">
              <a:rPr lang="en-US" smtClean="0"/>
              <a:t>7/22/2013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E681F0F8-AD95-4E1B-B95F-AF398ABF16C7}" type="slidenum">
              <a:rPr lang="en-US"/>
              <a:pPr>
                <a:defRPr/>
              </a:pPr>
              <a:t>‹#›</a:t>
            </a:fld>
            <a:r>
              <a:rPr lang="en-US" dirty="0"/>
              <a:t> of 21</a:t>
            </a:r>
          </a:p>
        </p:txBody>
      </p:sp>
      <p:sp>
        <p:nvSpPr>
          <p:cNvPr id="4"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9E10D2A0-CE13-4EA3-8BF3-DA512D229ECB}" type="slidenum">
              <a:rPr lang="en-US"/>
              <a:pPr>
                <a:defRPr/>
              </a:pPr>
              <a:t>‹#›</a:t>
            </a:fld>
            <a:r>
              <a:rPr lang="en-US" dirty="0"/>
              <a:t> of 21</a:t>
            </a:r>
          </a:p>
        </p:txBody>
      </p:sp>
      <p:sp>
        <p:nvSpPr>
          <p:cNvPr id="3"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7EDDB499-368B-467B-9911-BBDF44D2086F}"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B2447B1D-56FF-4D95-AAC2-289FBEB749C1}"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C88AAFF-B19B-4D91-A0AC-B7190A0CD6C5}"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D7B8D093-C4D0-4767-9BD1-40626CD7D73A}"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27522" name="Rectangle 2" descr="Purple mesh"/>
          <p:cNvSpPr>
            <a:spLocks noGrp="1" noChangeArrowheads="1"/>
          </p:cNvSpPr>
          <p:nvPr>
            <p:ph type="ctrTitle"/>
          </p:nvPr>
        </p:nvSpPr>
        <p:spPr>
          <a:xfrm>
            <a:off x="685800" y="990600"/>
            <a:ext cx="7772400" cy="4267200"/>
          </a:xfrm>
          <a:blipFill dpi="0" rotWithShape="1">
            <a:blip r:embed="rId2" cstate="print">
              <a:alphaModFix amt="32000"/>
            </a:blip>
            <a:srcRect/>
            <a:tile tx="0" ty="0" sx="100000" sy="100000" flip="none" algn="tl"/>
          </a:blipFill>
        </p:spPr>
        <p:txBody>
          <a:bodyPr/>
          <a:lstStyle>
            <a:lvl1pPr>
              <a:defRPr/>
            </a:lvl1pPr>
          </a:lstStyle>
          <a:p>
            <a:r>
              <a:rPr lang="en-US"/>
              <a:t>Click to edit Master title style</a:t>
            </a:r>
          </a:p>
        </p:txBody>
      </p:sp>
      <p:sp>
        <p:nvSpPr>
          <p:cNvPr id="3" name="Rectangle 3"/>
          <p:cNvSpPr>
            <a:spLocks noGrp="1" noChangeArrowheads="1"/>
          </p:cNvSpPr>
          <p:nvPr>
            <p:ph type="sldNum" sz="quarter" idx="10"/>
          </p:nvPr>
        </p:nvSpPr>
        <p:spPr/>
        <p:txBody>
          <a:bodyPr/>
          <a:lstStyle>
            <a:lvl1pPr>
              <a:defRPr/>
            </a:lvl1pPr>
          </a:lstStyle>
          <a:p>
            <a:pPr>
              <a:defRPr/>
            </a:pPr>
            <a:fld id="{CB77644A-D8AC-4557-AFE7-DF8297DE7620}" type="slidenum">
              <a:rPr lang="en-US"/>
              <a:pPr>
                <a:defRPr/>
              </a:pPr>
              <a:t>‹#›</a:t>
            </a:fld>
            <a:r>
              <a:rPr lang="en-US" dirty="0"/>
              <a:t> of 21</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703DF82-4F65-407F-B526-2078FB2523DE}"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854FE44-8677-4011-B2E9-9386B7C625FF}"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4CBD408-5B35-4EA5-92B7-1F267E67744A}"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image" Target="../media/image2.png"/><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heme" Target="../theme/theme13.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image" Target="../media/image2.png"/><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theme" Target="../theme/theme17.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image" Target="../media/image2.png"/><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heme" Target="../theme/theme18.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image" Target="../media/image2.png"/><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theme" Target="../theme/theme19.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image" Target="../media/image2.png"/><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theme" Target="../theme/theme20.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99EA3629-FDA3-4D19-AE1B-669BEF9021FF}" type="datetime1">
              <a:rPr lang="en-US" smtClean="0"/>
              <a:t>7/22/2013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149" r:id="rId1"/>
    <p:sldLayoutId id="2147486150" r:id="rId2"/>
    <p:sldLayoutId id="2147486151" r:id="rId3"/>
    <p:sldLayoutId id="2147486152" r:id="rId4"/>
    <p:sldLayoutId id="2147486153" r:id="rId5"/>
    <p:sldLayoutId id="2147486154" r:id="rId6"/>
    <p:sldLayoutId id="2147486155" r:id="rId7"/>
    <p:sldLayoutId id="2147486156" r:id="rId8"/>
    <p:sldLayoutId id="2147486157" r:id="rId9"/>
    <p:sldLayoutId id="214748615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6498" name="Rectangle 2"/>
          <p:cNvSpPr>
            <a:spLocks noGrp="1" noChangeArrowheads="1"/>
          </p:cNvSpPr>
          <p:nvPr>
            <p:ph type="title"/>
          </p:nvPr>
        </p:nvSpPr>
        <p:spPr bwMode="auto">
          <a:xfrm>
            <a:off x="685800" y="609600"/>
            <a:ext cx="7772400" cy="990600"/>
          </a:xfrm>
          <a:prstGeom prst="rect">
            <a:avLst/>
          </a:prstGeom>
          <a:solidFill>
            <a:srgbClr val="0000CC">
              <a:alpha val="50000"/>
            </a:srgbClr>
          </a:solidFill>
          <a:ln w="12700">
            <a:solidFill>
              <a:srgbClr val="00FF00"/>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6499" name="Rectangle 3"/>
          <p:cNvSpPr>
            <a:spLocks noGrp="1" noChangeArrowheads="1"/>
          </p:cNvSpPr>
          <p:nvPr>
            <p:ph type="body" idx="1"/>
          </p:nvPr>
        </p:nvSpPr>
        <p:spPr bwMode="auto">
          <a:xfrm>
            <a:off x="685800" y="1754188"/>
            <a:ext cx="7772400" cy="4113212"/>
          </a:xfrm>
          <a:prstGeom prst="rect">
            <a:avLst/>
          </a:prstGeom>
          <a:solidFill>
            <a:srgbClr val="0000FF">
              <a:alpha val="50000"/>
            </a:srgbClr>
          </a:solid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6500"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Times New Roman" pitchFamily="18" charset="0"/>
                <a:cs typeface="+mn-cs"/>
              </a:defRPr>
            </a:lvl1pPr>
          </a:lstStyle>
          <a:p>
            <a:pPr>
              <a:defRPr/>
            </a:pPr>
            <a:fld id="{B4927E1A-FD9E-4B67-9554-F7270F50F7CD}" type="slidenum">
              <a:rPr lang="en-US"/>
              <a:pPr>
                <a:defRPr/>
              </a:pPr>
              <a:t>‹#›</a:t>
            </a:fld>
            <a:r>
              <a:rPr lang="en-US" dirty="0"/>
              <a:t> of 23</a:t>
            </a:r>
          </a:p>
        </p:txBody>
      </p:sp>
      <p:sp>
        <p:nvSpPr>
          <p:cNvPr id="2026501" name="Rectangle 5"/>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Times New Roman" pitchFamily="18" charset="0"/>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52" r:id="rId1"/>
    <p:sldLayoutId id="2147485939" r:id="rId2"/>
    <p:sldLayoutId id="2147485940" r:id="rId3"/>
    <p:sldLayoutId id="2147485941" r:id="rId4"/>
    <p:sldLayoutId id="2147485942" r:id="rId5"/>
    <p:sldLayoutId id="2147485943" r:id="rId6"/>
    <p:sldLayoutId id="2147485944" r:id="rId7"/>
    <p:sldLayoutId id="2147485945" r:id="rId8"/>
    <p:sldLayoutId id="2147485946" r:id="rId9"/>
    <p:sldLayoutId id="2147485947" r:id="rId10"/>
    <p:sldLayoutId id="2147485948" r:id="rId11"/>
  </p:sldLayoutIdLst>
  <p:hf sldNum="0" hdr="0" dt="0"/>
  <p:txStyles>
    <p:titleStyle>
      <a:lvl1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4133F-0E48-4F0E-B873-ECCE9895175B}" type="datetime1">
              <a:rPr lang="en-US" smtClean="0"/>
              <a:t>7/22/2013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8ACC9-4097-4B29-BF95-8EEB25B164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44C4A-D8A3-491B-B41B-6A1596493A54}" type="datetime1">
              <a:rPr lang="en-US" smtClean="0"/>
              <a:t>7/22/2013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30A8D-8A17-4F9E-9C38-899C39CA9F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26" r:id="rId1"/>
    <p:sldLayoutId id="2147486127" r:id="rId2"/>
    <p:sldLayoutId id="2147486128" r:id="rId3"/>
    <p:sldLayoutId id="2147486129" r:id="rId4"/>
    <p:sldLayoutId id="2147486130" r:id="rId5"/>
    <p:sldLayoutId id="2147486131" r:id="rId6"/>
    <p:sldLayoutId id="2147486132" r:id="rId7"/>
    <p:sldLayoutId id="2147486133" r:id="rId8"/>
    <p:sldLayoutId id="2147486134" r:id="rId9"/>
    <p:sldLayoutId id="2147486135" r:id="rId10"/>
    <p:sldLayoutId id="214748613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962CB95C-B232-4BDC-A389-52DE8C954906}" type="datetime1">
              <a:rPr lang="en-US" smtClean="0"/>
              <a:t>7/22/2013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138" r:id="rId1"/>
    <p:sldLayoutId id="2147486139" r:id="rId2"/>
    <p:sldLayoutId id="2147486140" r:id="rId3"/>
    <p:sldLayoutId id="2147486141" r:id="rId4"/>
    <p:sldLayoutId id="2147486142" r:id="rId5"/>
    <p:sldLayoutId id="2147486143" r:id="rId6"/>
    <p:sldLayoutId id="2147486144" r:id="rId7"/>
    <p:sldLayoutId id="2147486145" r:id="rId8"/>
    <p:sldLayoutId id="2147486146" r:id="rId9"/>
    <p:sldLayoutId id="2147486147"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875A0-B540-4797-86EF-D8DC9F2F8A4B}" type="datetime1">
              <a:rPr lang="en-US" smtClean="0"/>
              <a:t>7/22/2013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71077-6463-4EAA-A209-7767B65EC7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91" r:id="rId1"/>
    <p:sldLayoutId id="2147486092" r:id="rId2"/>
    <p:sldLayoutId id="2147486093" r:id="rId3"/>
    <p:sldLayoutId id="2147486094" r:id="rId4"/>
    <p:sldLayoutId id="2147486095" r:id="rId5"/>
    <p:sldLayoutId id="2147486096" r:id="rId6"/>
    <p:sldLayoutId id="2147486097" r:id="rId7"/>
    <p:sldLayoutId id="2147486098" r:id="rId8"/>
    <p:sldLayoutId id="2147486099" r:id="rId9"/>
    <p:sldLayoutId id="2147486100" r:id="rId10"/>
    <p:sldLayoutId id="214748610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39E97-C28B-445B-81B0-9A356ACB8607}" type="datetime1">
              <a:rPr lang="en-US" smtClean="0"/>
              <a:t>7/22/2013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110F9-C993-49CF-AE0D-0E5925C684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45" r:id="rId1"/>
    <p:sldLayoutId id="2147486046" r:id="rId2"/>
    <p:sldLayoutId id="2147486047" r:id="rId3"/>
    <p:sldLayoutId id="2147486048" r:id="rId4"/>
    <p:sldLayoutId id="2147486049" r:id="rId5"/>
    <p:sldLayoutId id="2147486050" r:id="rId6"/>
    <p:sldLayoutId id="2147486051" r:id="rId7"/>
    <p:sldLayoutId id="2147486052" r:id="rId8"/>
    <p:sldLayoutId id="2147486053" r:id="rId9"/>
    <p:sldLayoutId id="2147486054" r:id="rId10"/>
    <p:sldLayoutId id="214748605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1CF9A-5EED-4182-A7AB-3ED45628BC9B}" type="datetime1">
              <a:rPr lang="en-US" smtClean="0"/>
              <a:t>7/22/2013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A8E30-F9E4-4399-8FB6-87CC46F896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988" r:id="rId1"/>
    <p:sldLayoutId id="2147485989" r:id="rId2"/>
    <p:sldLayoutId id="2147485990" r:id="rId3"/>
    <p:sldLayoutId id="2147485991" r:id="rId4"/>
    <p:sldLayoutId id="2147485992" r:id="rId5"/>
    <p:sldLayoutId id="2147485993" r:id="rId6"/>
    <p:sldLayoutId id="2147485994" r:id="rId7"/>
    <p:sldLayoutId id="2147485995" r:id="rId8"/>
    <p:sldLayoutId id="2147485996" r:id="rId9"/>
    <p:sldLayoutId id="2147485997" r:id="rId10"/>
    <p:sldLayoutId id="214748599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A70FCB2-EF89-4FD7-9B47-0FEFF7A0C98C}" type="datetime1">
              <a:rPr lang="en-US" smtClean="0"/>
              <a:t>7/22/2013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00" r:id="rId1"/>
    <p:sldLayoutId id="2147486001" r:id="rId2"/>
    <p:sldLayoutId id="2147486002" r:id="rId3"/>
    <p:sldLayoutId id="2147486003" r:id="rId4"/>
    <p:sldLayoutId id="2147486004" r:id="rId5"/>
    <p:sldLayoutId id="2147486005" r:id="rId6"/>
    <p:sldLayoutId id="2147486006" r:id="rId7"/>
    <p:sldLayoutId id="2147486007" r:id="rId8"/>
    <p:sldLayoutId id="2147486008" r:id="rId9"/>
    <p:sldLayoutId id="214748600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9F538090-4C0B-4157-AABE-3DEE6A2BDC05}" type="datetime1">
              <a:rPr lang="en-US" smtClean="0"/>
              <a:t>7/22/2013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21D022B-9B23-4C19-A77F-2DDC388D2015}" type="datetime1">
              <a:rPr lang="en-US" smtClean="0"/>
              <a:t>7/22/2013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34" r:id="rId1"/>
    <p:sldLayoutId id="2147486035" r:id="rId2"/>
    <p:sldLayoutId id="2147486036" r:id="rId3"/>
    <p:sldLayoutId id="2147486037" r:id="rId4"/>
    <p:sldLayoutId id="2147486038" r:id="rId5"/>
    <p:sldLayoutId id="2147486039" r:id="rId6"/>
    <p:sldLayoutId id="2147486040" r:id="rId7"/>
    <p:sldLayoutId id="2147486041" r:id="rId8"/>
    <p:sldLayoutId id="2147486042" r:id="rId9"/>
    <p:sldLayoutId id="2147486043"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a:pPr>
            <a:r>
              <a:rPr kumimoji="0" lang="en-GB" sz="2800" b="0" i="0" u="none" strike="noStrike" kern="0" cap="none" spc="0" normalizeH="0" baseline="0" noProof="0" dirty="0" smtClean="0">
                <a:ln>
                  <a:noFill/>
                </a:ln>
                <a:solidFill>
                  <a:srgbClr val="000000"/>
                </a:solidFill>
                <a:effectLst/>
                <a:uLnTx/>
                <a:uFillTx/>
                <a:latin typeface="ArialMT"/>
                <a:ea typeface="ＭＳ Ｐゴシック"/>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a:pPr>
            <a:r>
              <a:rPr kumimoji="0" lang="en-GB" sz="2400" b="0" i="0" u="none" strike="noStrike" kern="0" cap="none" spc="0" normalizeH="0" baseline="0" noProof="0" dirty="0" smtClean="0">
                <a:ln>
                  <a:noFill/>
                </a:ln>
                <a:solidFill>
                  <a:srgbClr val="000000"/>
                </a:solidFill>
                <a:effectLst/>
                <a:uLnTx/>
                <a:uFillTx/>
                <a:latin typeface="ArialMT"/>
                <a:ea typeface="ＭＳ Ｐゴシック"/>
              </a:rPr>
              <a:t>Second level</a:t>
            </a:r>
          </a:p>
          <a:p>
            <a:pPr marL="1143000" marR="0" lvl="2" indent="-228600" algn="l" defTabSz="914400" rtl="0" eaLnBrk="0" fontAlgn="base" latinLnBrk="0" hangingPunct="0">
              <a:lnSpc>
                <a:spcPct val="100000"/>
              </a:lnSpc>
              <a:spcBef>
                <a:spcPct val="20000"/>
              </a:spcBef>
              <a:spcAft>
                <a:spcPct val="0"/>
              </a:spcAft>
              <a:buClr>
                <a:srgbClr val="0066FF"/>
              </a:buClr>
              <a:buSzPct val="70000"/>
              <a:buFontTx/>
              <a:buChar char="•"/>
              <a:tabLst/>
              <a:defRPr/>
            </a:pPr>
            <a:r>
              <a:rPr kumimoji="0" lang="en-GB" sz="2000" b="0" i="0" u="none" strike="noStrike" kern="0" cap="none" spc="0" normalizeH="0" baseline="0" noProof="0" dirty="0" smtClean="0">
                <a:ln>
                  <a:noFill/>
                </a:ln>
                <a:solidFill>
                  <a:srgbClr val="000000"/>
                </a:solidFill>
                <a:effectLst/>
                <a:uLnTx/>
                <a:uFillTx/>
                <a:latin typeface="ArialMT"/>
                <a:ea typeface="ＭＳ Ｐゴシック"/>
              </a:rPr>
              <a:t>Third level</a:t>
            </a:r>
          </a:p>
          <a:p>
            <a:pPr marL="1600200" marR="0" lvl="3"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a:pPr>
            <a:r>
              <a:rPr kumimoji="0" lang="en-GB" sz="1800" b="0" i="0" u="none" strike="noStrike" kern="0" cap="none" spc="0" normalizeH="0" baseline="0" noProof="0" dirty="0" smtClean="0">
                <a:ln>
                  <a:noFill/>
                </a:ln>
                <a:solidFill>
                  <a:srgbClr val="000000"/>
                </a:solidFill>
                <a:effectLst/>
                <a:uLnTx/>
                <a:uFillTx/>
                <a:latin typeface="ArialMT"/>
                <a:ea typeface="ＭＳ Ｐゴシック"/>
              </a:rPr>
              <a:t>Fourth level</a:t>
            </a:r>
          </a:p>
          <a:p>
            <a:pPr marL="2057400" marR="0" lvl="4"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a:pPr>
            <a:r>
              <a:rPr kumimoji="0" lang="en-GB" sz="1600" b="0" i="0" u="none" strike="noStrike" kern="0" cap="none" spc="0" normalizeH="0" baseline="0" noProof="0" dirty="0" smtClean="0">
                <a:ln>
                  <a:noFill/>
                </a:ln>
                <a:solidFill>
                  <a:srgbClr val="000000"/>
                </a:solidFill>
                <a:effectLst/>
                <a:uLnTx/>
                <a:uFillTx/>
                <a:latin typeface="ArialMT"/>
                <a:ea typeface="ＭＳ Ｐゴシック"/>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EA458-97F9-468C-B4D1-B7E044111B25}" type="datetime1">
              <a:rPr lang="en-US" smtClean="0"/>
              <a:t>7/22/2013</a:t>
            </a:fld>
            <a:endParaRPr lang="en-US" dirty="0"/>
          </a:p>
        </p:txBody>
      </p:sp>
      <p:sp>
        <p:nvSpPr>
          <p:cNvPr id="5" name="Footer Placeholder 4"/>
          <p:cNvSpPr>
            <a:spLocks noGrp="1"/>
          </p:cNvSpPr>
          <p:nvPr>
            <p:ph type="ftr" sz="quarter" idx="3"/>
          </p:nvPr>
        </p:nvSpPr>
        <p:spPr>
          <a:xfrm>
            <a:off x="2221606" y="6356350"/>
            <a:ext cx="47007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EA6C6-AB75-430D-BF0D-55DD73A559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57" r:id="rId1"/>
    <p:sldLayoutId id="2147486058" r:id="rId2"/>
    <p:sldLayoutId id="2147486059" r:id="rId3"/>
    <p:sldLayoutId id="2147486060" r:id="rId4"/>
    <p:sldLayoutId id="2147486061" r:id="rId5"/>
    <p:sldLayoutId id="2147486062" r:id="rId6"/>
    <p:sldLayoutId id="2147486063" r:id="rId7"/>
    <p:sldLayoutId id="2147486064" r:id="rId8"/>
    <p:sldLayoutId id="2147486065" r:id="rId9"/>
    <p:sldLayoutId id="2147486066" r:id="rId10"/>
    <p:sldLayoutId id="214748606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sz="3200" kern="1200">
          <a:solidFill>
            <a:schemeClr val="tx1"/>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sz="2800" kern="1200">
          <a:solidFill>
            <a:schemeClr val="tx1"/>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0066FF"/>
        </a:buClr>
        <a:buSzPct val="70000"/>
        <a:buFontTx/>
        <a:buChar char="•"/>
        <a:tabLst/>
        <a:defRPr sz="2400" kern="1200">
          <a:solidFill>
            <a:schemeClr val="tx1"/>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sz="20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2C786E5-BE0C-40B2-AFDE-FF599974AAEF}" type="datetime1">
              <a:rPr lang="en-US" smtClean="0"/>
              <a:t>7/22/2013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8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4C4D62D-29B4-45C0-85C8-B03FAFEE0EE1}" type="datetime1">
              <a:rPr lang="en-US" smtClean="0"/>
              <a:t>7/22/2013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69" r:id="rId1"/>
    <p:sldLayoutId id="2147486070" r:id="rId2"/>
    <p:sldLayoutId id="2147486071" r:id="rId3"/>
    <p:sldLayoutId id="2147486072" r:id="rId4"/>
    <p:sldLayoutId id="2147486073" r:id="rId5"/>
    <p:sldLayoutId id="2147486074" r:id="rId6"/>
    <p:sldLayoutId id="2147486075" r:id="rId7"/>
    <p:sldLayoutId id="2147486076" r:id="rId8"/>
    <p:sldLayoutId id="2147486077" r:id="rId9"/>
    <p:sldLayoutId id="214748607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B7B5F2C-18CC-4B17-90AA-ED63A56DED6B}" type="datetime1">
              <a:rPr lang="en-US" smtClean="0"/>
              <a:t>7/22/2013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23" r:id="rId1"/>
    <p:sldLayoutId id="2147486024" r:id="rId2"/>
    <p:sldLayoutId id="2147486025" r:id="rId3"/>
    <p:sldLayoutId id="2147486026" r:id="rId4"/>
    <p:sldLayoutId id="2147486027" r:id="rId5"/>
    <p:sldLayoutId id="2147486028" r:id="rId6"/>
    <p:sldLayoutId id="2147486029" r:id="rId7"/>
    <p:sldLayoutId id="2147486030" r:id="rId8"/>
    <p:sldLayoutId id="2147486031" r:id="rId9"/>
    <p:sldLayoutId id="2147486032"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87733-66A6-4D4F-82F1-19F68FB2D53D}" type="datetime1">
              <a:rPr lang="en-US" smtClean="0"/>
              <a:t>7/22/2013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4BC0D-989A-484B-A0D2-905CCD2F84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38A96E9-A5A9-4907-8223-F2B0207CF8A5}" type="datetime1">
              <a:rPr lang="en-US" smtClean="0"/>
              <a:t>7/22/2013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5977" r:id="rId1"/>
    <p:sldLayoutId id="2147485978" r:id="rId2"/>
    <p:sldLayoutId id="2147485979" r:id="rId3"/>
    <p:sldLayoutId id="2147485980" r:id="rId4"/>
    <p:sldLayoutId id="2147485981" r:id="rId5"/>
    <p:sldLayoutId id="2147485982" r:id="rId6"/>
    <p:sldLayoutId id="2147485983" r:id="rId7"/>
    <p:sldLayoutId id="2147485984" r:id="rId8"/>
    <p:sldLayoutId id="2147485985" r:id="rId9"/>
    <p:sldLayoutId id="2147485986"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1830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18307" name="Rectangle 3"/>
          <p:cNvSpPr>
            <a:spLocks noGrp="1" noChangeArrowheads="1"/>
          </p:cNvSpPr>
          <p:nvPr>
            <p:ph type="body" idx="1"/>
          </p:nvPr>
        </p:nvSpPr>
        <p:spPr bwMode="auto">
          <a:xfrm>
            <a:off x="685800" y="1465263"/>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18308"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Times New Roman" pitchFamily="18" charset="0"/>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08" r:id="rId1"/>
    <p:sldLayoutId id="2147485909" r:id="rId2"/>
    <p:sldLayoutId id="2147485910" r:id="rId3"/>
    <p:sldLayoutId id="2147485911" r:id="rId4"/>
    <p:sldLayoutId id="2147485912" r:id="rId5"/>
    <p:sldLayoutId id="2147485913" r:id="rId6"/>
    <p:sldLayoutId id="2147485914" r:id="rId7"/>
    <p:sldLayoutId id="2147485915" r:id="rId8"/>
    <p:sldLayoutId id="2147485916" r:id="rId9"/>
    <p:sldLayoutId id="2147485917" r:id="rId10"/>
    <p:sldLayoutId id="2147485918" r:id="rId11"/>
  </p:sldLayoutIdLst>
  <p:hf sldNum="0" hd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Wingdings" pitchFamily="2" charset="2"/>
        <a:buChar char="Ø"/>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3" pitchFamily="18"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bwMode="auto">
          <a:xfrm>
            <a:off x="685800" y="609600"/>
            <a:ext cx="7772400" cy="990600"/>
          </a:xfrm>
          <a:prstGeom prst="rect">
            <a:avLst/>
          </a:prstGeom>
          <a:noFill/>
          <a:ln w="12700">
            <a:solidFill>
              <a:schemeClr val="accent2"/>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2403" name="Rectangle 3"/>
          <p:cNvSpPr>
            <a:spLocks noGrp="1" noChangeArrowheads="1"/>
          </p:cNvSpPr>
          <p:nvPr>
            <p:ph type="body" idx="1"/>
          </p:nvPr>
        </p:nvSpPr>
        <p:spPr bwMode="auto">
          <a:xfrm>
            <a:off x="685800" y="1754188"/>
            <a:ext cx="7772400" cy="411321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2404"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AA5541B9-FC4B-44C6-94D0-89B5A17FDD2B}" type="slidenum">
              <a:rPr lang="en-US"/>
              <a:pPr>
                <a:defRPr/>
              </a:pPr>
              <a:t>‹#›</a:t>
            </a:fld>
            <a:r>
              <a:rPr lang="en-US" dirty="0"/>
              <a:t> of 23</a:t>
            </a:r>
          </a:p>
        </p:txBody>
      </p:sp>
      <p:sp>
        <p:nvSpPr>
          <p:cNvPr id="2022405" name="Rectangle 5"/>
          <p:cNvSpPr>
            <a:spLocks noChangeArrowheads="1"/>
          </p:cNvSpPr>
          <p:nvPr/>
        </p:nvSpPr>
        <p:spPr bwMode="auto">
          <a:xfrm>
            <a:off x="2057400" y="6477000"/>
            <a:ext cx="5410200" cy="277813"/>
          </a:xfrm>
          <a:prstGeom prst="rect">
            <a:avLst/>
          </a:prstGeom>
          <a:noFill/>
          <a:ln w="9525">
            <a:noFill/>
            <a:miter lim="800000"/>
            <a:headEnd/>
            <a:tailEnd/>
          </a:ln>
          <a:effectLst/>
        </p:spPr>
        <p:txBody>
          <a:bodyPr anchor="b"/>
          <a:lstStyle/>
          <a:p>
            <a:pPr algn="r" eaLnBrk="0" hangingPunct="0">
              <a:defRPr/>
            </a:pPr>
            <a:r>
              <a:rPr lang="en-US" sz="1000" dirty="0">
                <a:latin typeface="Times New Roman" pitchFamily="18" charset="0"/>
                <a:cs typeface="+mn-cs"/>
              </a:rPr>
              <a:t>Mosby items and derived items © 2007, 2004 by Mosby, Inc., an affiliate of Elsevier Inc. </a:t>
            </a:r>
          </a:p>
        </p:txBody>
      </p:sp>
    </p:spTree>
  </p:cSld>
  <p:clrMap bg1="dk2" tx1="lt1" bg2="dk1" tx2="lt2" accent1="accent1" accent2="accent2" accent3="accent3" accent4="accent4" accent5="accent5" accent6="accent6" hlink="hlink" folHlink="folHlink"/>
  <p:sldLayoutIdLst>
    <p:sldLayoutId id="2147485950" r:id="rId1"/>
    <p:sldLayoutId id="2147485919" r:id="rId2"/>
    <p:sldLayoutId id="2147485920" r:id="rId3"/>
    <p:sldLayoutId id="2147485921" r:id="rId4"/>
    <p:sldLayoutId id="2147485922" r:id="rId5"/>
    <p:sldLayoutId id="2147485923" r:id="rId6"/>
    <p:sldLayoutId id="2147485924" r:id="rId7"/>
    <p:sldLayoutId id="2147485925" r:id="rId8"/>
    <p:sldLayoutId id="2147485926" r:id="rId9"/>
    <p:sldLayoutId id="2147485927" r:id="rId10"/>
    <p:sldLayoutId id="2147485928" r:id="rId11"/>
  </p:sldLayoutIdLst>
  <p:hf sldNum="0" hdr="0" dt="0"/>
  <p:txStyles>
    <p:titleStyle>
      <a:lvl1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262063" indent="-347663"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597025" indent="-220663"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4450" name="Rectangle 2"/>
          <p:cNvSpPr>
            <a:spLocks noChangeArrowheads="1"/>
          </p:cNvSpPr>
          <p:nvPr/>
        </p:nvSpPr>
        <p:spPr bwMode="auto">
          <a:xfrm>
            <a:off x="533400" y="709613"/>
            <a:ext cx="8229600" cy="5538787"/>
          </a:xfrm>
          <a:prstGeom prst="rect">
            <a:avLst/>
          </a:prstGeom>
          <a:solidFill>
            <a:schemeClr val="folHlink"/>
          </a:solidFill>
          <a:ln w="12700" cap="sq">
            <a:solidFill>
              <a:schemeClr val="accent2"/>
            </a:solidFill>
            <a:miter lim="800000"/>
            <a:headEnd type="none" w="sm" len="sm"/>
            <a:tailEnd type="none" w="sm" len="sm"/>
          </a:ln>
          <a:effectLst>
            <a:outerShdw dist="161645" dir="18900000" algn="ctr" rotWithShape="0">
              <a:srgbClr val="680068"/>
            </a:outerShdw>
          </a:effectLst>
        </p:spPr>
        <p:txBody>
          <a:bodyPr wrap="none" anchor="ctr"/>
          <a:lstStyle/>
          <a:p>
            <a:pPr>
              <a:defRPr/>
            </a:pPr>
            <a:endParaRPr lang="en-US" dirty="0">
              <a:cs typeface="+mn-cs"/>
            </a:endParaRPr>
          </a:p>
        </p:txBody>
      </p:sp>
      <p:sp>
        <p:nvSpPr>
          <p:cNvPr id="2024451" name="Rectangle 3"/>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9247E1DC-9E4F-4CE6-B6A9-8CA5E85FFE44}" type="slidenum">
              <a:rPr lang="en-US"/>
              <a:pPr>
                <a:defRPr/>
              </a:pPr>
              <a:t>‹#›</a:t>
            </a:fld>
            <a:r>
              <a:rPr lang="en-US" dirty="0"/>
              <a:t> of 21</a:t>
            </a:r>
          </a:p>
        </p:txBody>
      </p:sp>
      <p:sp>
        <p:nvSpPr>
          <p:cNvPr id="2024452"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51" r:id="rId1"/>
    <p:sldLayoutId id="2147485929" r:id="rId2"/>
    <p:sldLayoutId id="2147485930" r:id="rId3"/>
    <p:sldLayoutId id="2147485931" r:id="rId4"/>
    <p:sldLayoutId id="2147485932" r:id="rId5"/>
    <p:sldLayoutId id="2147485933" r:id="rId6"/>
    <p:sldLayoutId id="2147485934" r:id="rId7"/>
    <p:sldLayoutId id="2147485935" r:id="rId8"/>
    <p:sldLayoutId id="2147485936" r:id="rId9"/>
    <p:sldLayoutId id="2147485937" r:id="rId10"/>
    <p:sldLayoutId id="2147485938" r:id="rId11"/>
  </p:sldLayoutIdLst>
  <p:hf sldNum="0" hdr="0" dt="0"/>
  <p:txStyles>
    <p:titleStyle>
      <a:lvl1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FF00"/>
        </a:buClr>
        <a:buSzPct val="60000"/>
        <a:buFont typeface="Wingdings 2" pitchFamily="18" charset="2"/>
        <a:buChar char="•"/>
        <a:defRPr sz="2800">
          <a:solidFill>
            <a:srgbClr val="00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6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00FF00"/>
        </a:buClr>
        <a:buSzPct val="75000"/>
        <a:buFont typeface="Arial" charset="0"/>
        <a:buChar char="●"/>
        <a:defRPr sz="2400">
          <a:solidFill>
            <a:srgbClr val="00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Surgical Technology</a:t>
            </a:r>
            <a:endParaRPr lang="en-US" sz="3600" dirty="0"/>
          </a:p>
        </p:txBody>
      </p:sp>
      <p:sp>
        <p:nvSpPr>
          <p:cNvPr id="5" name="TextBox 4"/>
          <p:cNvSpPr txBox="1"/>
          <p:nvPr/>
        </p:nvSpPr>
        <p:spPr>
          <a:xfrm>
            <a:off x="3657600" y="1371600"/>
            <a:ext cx="1521570" cy="461665"/>
          </a:xfrm>
          <a:prstGeom prst="rect">
            <a:avLst/>
          </a:prstGeom>
          <a:noFill/>
        </p:spPr>
        <p:txBody>
          <a:bodyPr wrap="none" rtlCol="0">
            <a:spAutoFit/>
          </a:bodyPr>
          <a:lstStyle/>
          <a:p>
            <a:r>
              <a:rPr lang="en-US" sz="2400" dirty="0" smtClean="0"/>
              <a:t>6</a:t>
            </a:r>
            <a:r>
              <a:rPr lang="en-US" sz="2400" baseline="30000" dirty="0" smtClean="0"/>
              <a:t>th</a:t>
            </a:r>
            <a:r>
              <a:rPr lang="en-US" sz="2400" dirty="0" smtClean="0"/>
              <a:t> edition</a:t>
            </a:r>
            <a:endParaRPr lang="en-US" sz="2400" dirty="0"/>
          </a:p>
        </p:txBody>
      </p:sp>
      <p:sp>
        <p:nvSpPr>
          <p:cNvPr id="6" name="TextBox 5"/>
          <p:cNvSpPr txBox="1"/>
          <p:nvPr/>
        </p:nvSpPr>
        <p:spPr>
          <a:xfrm>
            <a:off x="3295650" y="2609850"/>
            <a:ext cx="2084225" cy="461665"/>
          </a:xfrm>
          <a:prstGeom prst="rect">
            <a:avLst/>
          </a:prstGeom>
          <a:noFill/>
        </p:spPr>
        <p:txBody>
          <a:bodyPr wrap="none" rtlCol="0">
            <a:spAutoFit/>
          </a:bodyPr>
          <a:lstStyle/>
          <a:p>
            <a:r>
              <a:rPr lang="en-US" sz="2400" dirty="0" smtClean="0"/>
              <a:t>CHAPTER 24</a:t>
            </a:r>
            <a:endParaRPr lang="en-US" sz="2400" dirty="0"/>
          </a:p>
        </p:txBody>
      </p:sp>
      <p:sp>
        <p:nvSpPr>
          <p:cNvPr id="7" name="TextBox 6"/>
          <p:cNvSpPr txBox="1"/>
          <p:nvPr/>
        </p:nvSpPr>
        <p:spPr>
          <a:xfrm>
            <a:off x="1241698" y="3886200"/>
            <a:ext cx="6524030" cy="954107"/>
          </a:xfrm>
          <a:prstGeom prst="rect">
            <a:avLst/>
          </a:prstGeom>
          <a:noFill/>
        </p:spPr>
        <p:txBody>
          <a:bodyPr wrap="none" rtlCol="0">
            <a:spAutoFit/>
          </a:bodyPr>
          <a:lstStyle/>
          <a:p>
            <a:pPr algn="ctr"/>
            <a:r>
              <a:rPr lang="en-US" sz="2800" dirty="0" smtClean="0"/>
              <a:t>MINIMALLY INVASIVE, ENDOSCOPIC,</a:t>
            </a:r>
          </a:p>
          <a:p>
            <a:pPr algn="ctr"/>
            <a:r>
              <a:rPr lang="en-US" sz="2800" dirty="0" smtClean="0"/>
              <a:t>AND ROBOTIC-ASSISTED SURGERY</a:t>
            </a:r>
            <a:endParaRPr lang="en-US" sz="2800"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to an Open Case </a:t>
            </a:r>
            <a:endParaRPr lang="en-US" dirty="0"/>
          </a:p>
        </p:txBody>
      </p:sp>
      <p:sp>
        <p:nvSpPr>
          <p:cNvPr id="3" name="Content Placeholder 2"/>
          <p:cNvSpPr>
            <a:spLocks noGrp="1"/>
          </p:cNvSpPr>
          <p:nvPr>
            <p:ph idx="1"/>
          </p:nvPr>
        </p:nvSpPr>
        <p:spPr/>
        <p:txBody>
          <a:bodyPr/>
          <a:lstStyle/>
          <a:p>
            <a:r>
              <a:rPr lang="en-US" dirty="0" smtClean="0"/>
              <a:t>All minimally invasive surgeries have the potential to become open cases</a:t>
            </a:r>
          </a:p>
          <a:p>
            <a:r>
              <a:rPr lang="en-US" dirty="0" smtClean="0"/>
              <a:t>Perform this rapidly</a:t>
            </a:r>
          </a:p>
          <a:p>
            <a:r>
              <a:rPr lang="en-US" dirty="0" smtClean="0"/>
              <a:t>Communicate with circulator</a:t>
            </a:r>
          </a:p>
          <a:p>
            <a:r>
              <a:rPr lang="en-US" dirty="0" smtClean="0"/>
              <a:t>Quickly exchange instruments </a:t>
            </a:r>
          </a:p>
          <a:p>
            <a:r>
              <a:rPr lang="en-US" dirty="0" smtClean="0"/>
              <a:t>Count added instruments and sponges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System Used in MIS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Imaging system</a:t>
            </a:r>
          </a:p>
          <a:p>
            <a:r>
              <a:rPr lang="en-US" dirty="0" smtClean="0"/>
              <a:t>Light source</a:t>
            </a:r>
          </a:p>
          <a:p>
            <a:r>
              <a:rPr lang="en-US" dirty="0" smtClean="0"/>
              <a:t>Light cable</a:t>
            </a:r>
          </a:p>
          <a:p>
            <a:r>
              <a:rPr lang="en-US" dirty="0" smtClean="0"/>
              <a:t>Telescope (endoscope)</a:t>
            </a:r>
          </a:p>
          <a:p>
            <a:r>
              <a:rPr lang="en-US" dirty="0" smtClean="0"/>
              <a:t>Camera head</a:t>
            </a:r>
          </a:p>
          <a:p>
            <a:r>
              <a:rPr lang="en-US" dirty="0" smtClean="0"/>
              <a:t>Camera control unit</a:t>
            </a:r>
          </a:p>
          <a:p>
            <a:r>
              <a:rPr lang="en-US" dirty="0" smtClean="0"/>
              <a:t>Video cables</a:t>
            </a:r>
          </a:p>
          <a:p>
            <a:r>
              <a:rPr lang="en-US" dirty="0" smtClean="0"/>
              <a:t>Monitor screen</a:t>
            </a:r>
          </a:p>
          <a:p>
            <a:r>
              <a:rPr lang="en-US" dirty="0" smtClean="0"/>
              <a:t>Image management system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Sources and Fiberoptics </a:t>
            </a:r>
            <a:endParaRPr lang="en-US" dirty="0"/>
          </a:p>
        </p:txBody>
      </p:sp>
      <p:sp>
        <p:nvSpPr>
          <p:cNvPr id="3" name="Content Placeholder 2"/>
          <p:cNvSpPr>
            <a:spLocks noGrp="1"/>
          </p:cNvSpPr>
          <p:nvPr>
            <p:ph idx="1"/>
          </p:nvPr>
        </p:nvSpPr>
        <p:spPr/>
        <p:txBody>
          <a:bodyPr/>
          <a:lstStyle/>
          <a:p>
            <a:r>
              <a:rPr lang="en-US" dirty="0" smtClean="0"/>
              <a:t>Light source</a:t>
            </a:r>
          </a:p>
          <a:p>
            <a:pPr lvl="1"/>
            <a:r>
              <a:rPr lang="en-US" dirty="0" smtClean="0"/>
              <a:t>Transmits light to the fiberoptics</a:t>
            </a:r>
          </a:p>
          <a:p>
            <a:r>
              <a:rPr lang="en-US" dirty="0" smtClean="0"/>
              <a:t>Fiberoptic cable </a:t>
            </a:r>
          </a:p>
          <a:p>
            <a:pPr lvl="1"/>
            <a:r>
              <a:rPr lang="en-US" dirty="0" smtClean="0"/>
              <a:t>Transmits light from the light source to the camera head or telescope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and Safety of Fiberoptics </a:t>
            </a:r>
            <a:endParaRPr lang="en-US" dirty="0"/>
          </a:p>
        </p:txBody>
      </p:sp>
      <p:sp>
        <p:nvSpPr>
          <p:cNvPr id="3" name="Content Placeholder 2"/>
          <p:cNvSpPr>
            <a:spLocks noGrp="1"/>
          </p:cNvSpPr>
          <p:nvPr>
            <p:ph idx="1"/>
          </p:nvPr>
        </p:nvSpPr>
        <p:spPr/>
        <p:txBody>
          <a:bodyPr>
            <a:normAutofit fontScale="92500"/>
          </a:bodyPr>
          <a:lstStyle/>
          <a:p>
            <a:r>
              <a:rPr lang="en-US" dirty="0" smtClean="0"/>
              <a:t>Handle cables gently by coiling loosely</a:t>
            </a:r>
          </a:p>
          <a:p>
            <a:r>
              <a:rPr lang="en-US" dirty="0" smtClean="0"/>
              <a:t>Avoid striking on hard surfaces </a:t>
            </a:r>
          </a:p>
          <a:p>
            <a:r>
              <a:rPr lang="en-US" dirty="0" smtClean="0"/>
              <a:t>Inspect before use</a:t>
            </a:r>
          </a:p>
          <a:p>
            <a:r>
              <a:rPr lang="en-US" dirty="0" smtClean="0"/>
              <a:t>Turn light source off before disconnecting cable</a:t>
            </a:r>
          </a:p>
          <a:p>
            <a:r>
              <a:rPr lang="en-US" dirty="0" smtClean="0"/>
              <a:t>Do not touch source bulbs with bare hands</a:t>
            </a:r>
          </a:p>
          <a:p>
            <a:r>
              <a:rPr lang="en-US" dirty="0" smtClean="0"/>
              <a:t>Attach light guide with care</a:t>
            </a:r>
          </a:p>
          <a:p>
            <a:r>
              <a:rPr lang="en-US" dirty="0" smtClean="0"/>
              <a:t>Keep replacement bulbs on hand</a:t>
            </a:r>
          </a:p>
          <a:p>
            <a:r>
              <a:rPr lang="en-US" dirty="0" smtClean="0"/>
              <a:t>Clean according to manufacturer’s directions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the Rigid Telescope </a:t>
            </a:r>
            <a:endParaRPr lang="en-US" dirty="0"/>
          </a:p>
        </p:txBody>
      </p:sp>
      <p:sp>
        <p:nvSpPr>
          <p:cNvPr id="3" name="Content Placeholder 2"/>
          <p:cNvSpPr>
            <a:spLocks noGrp="1"/>
          </p:cNvSpPr>
          <p:nvPr>
            <p:ph idx="1"/>
          </p:nvPr>
        </p:nvSpPr>
        <p:spPr/>
        <p:txBody>
          <a:bodyPr/>
          <a:lstStyle/>
          <a:p>
            <a:r>
              <a:rPr lang="en-US" dirty="0" smtClean="0"/>
              <a:t>Optical angle is the direction in which lenses are focused on the image</a:t>
            </a:r>
          </a:p>
          <a:p>
            <a:r>
              <a:rPr lang="en-US" i="1" dirty="0" smtClean="0"/>
              <a:t>Diameter</a:t>
            </a:r>
            <a:r>
              <a:rPr lang="en-US" dirty="0" smtClean="0"/>
              <a:t> refers to the diameter of the telescope shaft, and </a:t>
            </a:r>
            <a:r>
              <a:rPr lang="en-US" i="1" dirty="0" smtClean="0"/>
              <a:t>length</a:t>
            </a:r>
            <a:r>
              <a:rPr lang="en-US" dirty="0" smtClean="0"/>
              <a:t> refers to the length of the telescope shaft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Rigid Telescope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343" y="1448072"/>
            <a:ext cx="5488067" cy="4617877"/>
          </a:xfrm>
          <a:prstGeom prst="rect">
            <a:avLst/>
          </a:prstGeom>
        </p:spPr>
      </p:pic>
      <p:sp>
        <p:nvSpPr>
          <p:cNvPr id="3" name="TextBox 2"/>
          <p:cNvSpPr txBox="1"/>
          <p:nvPr/>
        </p:nvSpPr>
        <p:spPr>
          <a:xfrm>
            <a:off x="1815921" y="6065949"/>
            <a:ext cx="5512158" cy="215444"/>
          </a:xfrm>
          <a:prstGeom prst="rect">
            <a:avLst/>
          </a:prstGeom>
          <a:noFill/>
        </p:spPr>
        <p:txBody>
          <a:bodyPr wrap="square" rtlCol="0">
            <a:spAutoFit/>
          </a:bodyPr>
          <a:lstStyle/>
          <a:p>
            <a:pPr algn="ctr"/>
            <a:r>
              <a:rPr lang="en-US" sz="800" b="1" dirty="0"/>
              <a:t>C</a:t>
            </a:r>
            <a:r>
              <a:rPr lang="en-US" sz="800" dirty="0"/>
              <a:t> redrawn from Phillips N: </a:t>
            </a:r>
            <a:r>
              <a:rPr lang="en-US" sz="800" i="1" dirty="0"/>
              <a:t>Berry and Kohn’s operating room technique</a:t>
            </a:r>
            <a:r>
              <a:rPr lang="en-US" sz="800" dirty="0"/>
              <a:t>, </a:t>
            </a:r>
            <a:r>
              <a:rPr lang="en-US" sz="800" dirty="0" err="1"/>
              <a:t>ed</a:t>
            </a:r>
            <a:r>
              <a:rPr lang="en-US" sz="800" dirty="0"/>
              <a:t> 10, St Louis, 2004, Mosby</a:t>
            </a:r>
            <a:r>
              <a:rPr lang="en-US" sz="800" dirty="0" smtClean="0"/>
              <a:t>.</a:t>
            </a:r>
            <a:endParaRPr lang="en-US"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Guidelines for Handling </a:t>
            </a:r>
            <a:br>
              <a:rPr lang="en-US" dirty="0" smtClean="0"/>
            </a:br>
            <a:r>
              <a:rPr lang="en-US" dirty="0" smtClean="0"/>
              <a:t>the Rigid Telescope </a:t>
            </a:r>
            <a:endParaRPr lang="en-US" dirty="0"/>
          </a:p>
        </p:txBody>
      </p:sp>
      <p:sp>
        <p:nvSpPr>
          <p:cNvPr id="3" name="Content Placeholder 2"/>
          <p:cNvSpPr>
            <a:spLocks noGrp="1"/>
          </p:cNvSpPr>
          <p:nvPr>
            <p:ph idx="1"/>
          </p:nvPr>
        </p:nvSpPr>
        <p:spPr/>
        <p:txBody>
          <a:bodyPr/>
          <a:lstStyle/>
          <a:p>
            <a:r>
              <a:rPr lang="en-US" dirty="0" smtClean="0"/>
              <a:t>Hold by it by the heavier end</a:t>
            </a:r>
          </a:p>
          <a:p>
            <a:r>
              <a:rPr lang="en-US" dirty="0" smtClean="0"/>
              <a:t>Prevent scratches or dents</a:t>
            </a:r>
          </a:p>
          <a:p>
            <a:r>
              <a:rPr lang="en-US" dirty="0" smtClean="0"/>
              <a:t>Use lint-free material</a:t>
            </a:r>
          </a:p>
          <a:p>
            <a:r>
              <a:rPr lang="en-US" dirty="0" smtClean="0"/>
              <a:t>Check telescope yourself for damages</a:t>
            </a:r>
          </a:p>
          <a:p>
            <a:r>
              <a:rPr lang="en-US" dirty="0" smtClean="0"/>
              <a:t>Prevent lens fogging</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Video Camera and the Guidelines for Use </a:t>
            </a:r>
            <a:endParaRPr lang="en-US" dirty="0"/>
          </a:p>
        </p:txBody>
      </p:sp>
      <p:sp>
        <p:nvSpPr>
          <p:cNvPr id="3" name="Content Placeholder 2"/>
          <p:cNvSpPr>
            <a:spLocks noGrp="1"/>
          </p:cNvSpPr>
          <p:nvPr>
            <p:ph idx="1"/>
          </p:nvPr>
        </p:nvSpPr>
        <p:spPr/>
        <p:txBody>
          <a:bodyPr/>
          <a:lstStyle/>
          <a:p>
            <a:r>
              <a:rPr lang="en-US" dirty="0" smtClean="0"/>
              <a:t>Camera head</a:t>
            </a:r>
          </a:p>
          <a:p>
            <a:pPr lvl="1"/>
            <a:r>
              <a:rPr lang="en-US" dirty="0" smtClean="0"/>
              <a:t>Focus ring</a:t>
            </a:r>
          </a:p>
          <a:p>
            <a:pPr lvl="1"/>
            <a:r>
              <a:rPr lang="en-US" dirty="0" smtClean="0"/>
              <a:t>Endocoupler</a:t>
            </a:r>
          </a:p>
          <a:p>
            <a:r>
              <a:rPr lang="en-US" dirty="0" smtClean="0"/>
              <a:t>Care of camera</a:t>
            </a:r>
          </a:p>
          <a:p>
            <a:pPr lvl="1"/>
            <a:r>
              <a:rPr lang="en-US" dirty="0" smtClean="0"/>
              <a:t>Follow manufacturer's instructions</a:t>
            </a:r>
          </a:p>
          <a:p>
            <a:r>
              <a:rPr lang="en-US" dirty="0" smtClean="0"/>
              <a:t>Camera control unit</a:t>
            </a:r>
          </a:p>
          <a:p>
            <a:pPr lvl="1"/>
            <a:r>
              <a:rPr lang="en-US" dirty="0" smtClean="0"/>
              <a:t>Receptacle for the camera</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Balance </a:t>
            </a:r>
            <a:endParaRPr lang="en-US" dirty="0"/>
          </a:p>
        </p:txBody>
      </p:sp>
      <p:sp>
        <p:nvSpPr>
          <p:cNvPr id="3" name="Content Placeholder 2"/>
          <p:cNvSpPr>
            <a:spLocks noGrp="1"/>
          </p:cNvSpPr>
          <p:nvPr>
            <p:ph idx="1"/>
          </p:nvPr>
        </p:nvSpPr>
        <p:spPr/>
        <p:txBody>
          <a:bodyPr/>
          <a:lstStyle/>
          <a:p>
            <a:r>
              <a:rPr lang="en-US" dirty="0" smtClean="0"/>
              <a:t>Adjustment of the light color to other components in the system</a:t>
            </a:r>
          </a:p>
          <a:p>
            <a:r>
              <a:rPr lang="en-US" dirty="0" smtClean="0"/>
              <a:t>Direct lens at a solid white object</a:t>
            </a:r>
          </a:p>
          <a:p>
            <a:r>
              <a:rPr lang="en-US" dirty="0" smtClean="0"/>
              <a:t>Avoid porous or woven materials </a:t>
            </a:r>
          </a:p>
          <a:p>
            <a:r>
              <a:rPr lang="en-US" dirty="0" smtClean="0"/>
              <a:t>Registers automatically once white balance completed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MIS Equipment </a:t>
            </a:r>
            <a:endParaRPr lang="en-US" dirty="0"/>
          </a:p>
        </p:txBody>
      </p:sp>
      <p:sp>
        <p:nvSpPr>
          <p:cNvPr id="3" name="Content Placeholder 2"/>
          <p:cNvSpPr>
            <a:spLocks noGrp="1"/>
          </p:cNvSpPr>
          <p:nvPr>
            <p:ph idx="1"/>
          </p:nvPr>
        </p:nvSpPr>
        <p:spPr/>
        <p:txBody>
          <a:bodyPr>
            <a:normAutofit/>
          </a:bodyPr>
          <a:lstStyle/>
          <a:p>
            <a:r>
              <a:rPr lang="en-US" dirty="0" smtClean="0"/>
              <a:t>Video cables</a:t>
            </a:r>
          </a:p>
          <a:p>
            <a:pPr lvl="1"/>
            <a:r>
              <a:rPr lang="en-US" dirty="0" smtClean="0"/>
              <a:t>Transmit digital signal</a:t>
            </a:r>
          </a:p>
          <a:p>
            <a:r>
              <a:rPr lang="en-US" dirty="0" smtClean="0"/>
              <a:t>Output recorder</a:t>
            </a:r>
          </a:p>
          <a:p>
            <a:pPr lvl="1"/>
            <a:r>
              <a:rPr lang="en-US" dirty="0" smtClean="0"/>
              <a:t>Processes signals to send to the monitor</a:t>
            </a:r>
          </a:p>
          <a:p>
            <a:r>
              <a:rPr lang="en-US" dirty="0" smtClean="0"/>
              <a:t>Monitor screen</a:t>
            </a:r>
          </a:p>
          <a:p>
            <a:pPr lvl="1"/>
            <a:r>
              <a:rPr lang="en-US" dirty="0" smtClean="0"/>
              <a:t>Shows projected image in real time</a:t>
            </a:r>
          </a:p>
          <a:p>
            <a:r>
              <a:rPr lang="en-US" dirty="0" smtClean="0"/>
              <a:t>Equipment carts</a:t>
            </a:r>
          </a:p>
          <a:p>
            <a:pPr lvl="1"/>
            <a:r>
              <a:rPr lang="en-US" dirty="0" smtClean="0"/>
              <a:t>Safe storage of video system</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000" dirty="0" smtClean="0">
                <a:cs typeface="Arial" pitchFamily="34" charset="0"/>
              </a:rPr>
              <a:t>Minimally Invasive Surgery</a:t>
            </a:r>
            <a:endParaRPr lang="en-US" sz="3000" dirty="0">
              <a:cs typeface="Arial" pitchFamily="34" charset="0"/>
            </a:endParaRPr>
          </a:p>
        </p:txBody>
      </p:sp>
      <p:sp>
        <p:nvSpPr>
          <p:cNvPr id="3" name="Content Placeholder 2"/>
          <p:cNvSpPr>
            <a:spLocks noGrp="1"/>
          </p:cNvSpPr>
          <p:nvPr>
            <p:ph idx="1"/>
          </p:nvPr>
        </p:nvSpPr>
        <p:spPr>
          <a:xfrm>
            <a:off x="477078" y="1775446"/>
            <a:ext cx="8229600" cy="4525963"/>
          </a:xfrm>
        </p:spPr>
        <p:txBody>
          <a:bodyPr>
            <a:normAutofit/>
          </a:bodyPr>
          <a:lstStyle/>
          <a:p>
            <a:pPr marL="514350" indent="-514350">
              <a:buFont typeface="+mj-lt"/>
              <a:buAutoNum type="arabicPeriod"/>
            </a:pPr>
            <a:r>
              <a:rPr lang="en-US" sz="2800" dirty="0" smtClean="0"/>
              <a:t>Discuss the advantages and constraints of minimally invasive surgery (MIS).</a:t>
            </a:r>
          </a:p>
          <a:p>
            <a:pPr marL="514350" indent="-514350">
              <a:buFont typeface="+mj-lt"/>
              <a:buAutoNum type="arabicPeriod"/>
            </a:pPr>
            <a:r>
              <a:rPr lang="en-US" sz="2800" dirty="0" smtClean="0"/>
              <a:t>Describe the preparation of the patient for MIS.</a:t>
            </a:r>
          </a:p>
          <a:p>
            <a:pPr marL="514350" indent="-514350">
              <a:buFont typeface="+mj-lt"/>
              <a:buAutoNum type="arabicPeriod"/>
            </a:pPr>
            <a:r>
              <a:rPr lang="en-US" sz="2800" dirty="0" smtClean="0"/>
              <a:t>Describe the function of each component of the imaging equipment used in MIS.</a:t>
            </a:r>
            <a:endParaRPr lang="en-US" sz="2800" dirty="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24.1</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Specialty Telescopes </a:t>
            </a:r>
            <a:endParaRPr lang="en-US" dirty="0"/>
          </a:p>
        </p:txBody>
      </p:sp>
      <p:sp>
        <p:nvSpPr>
          <p:cNvPr id="3" name="Content Placeholder 2"/>
          <p:cNvSpPr>
            <a:spLocks noGrp="1"/>
          </p:cNvSpPr>
          <p:nvPr>
            <p:ph idx="1"/>
          </p:nvPr>
        </p:nvSpPr>
        <p:spPr/>
        <p:txBody>
          <a:bodyPr/>
          <a:lstStyle/>
          <a:p>
            <a:r>
              <a:rPr lang="en-US" dirty="0" smtClean="0"/>
              <a:t>Resectoscope </a:t>
            </a:r>
          </a:p>
          <a:p>
            <a:r>
              <a:rPr lang="en-US" dirty="0" smtClean="0"/>
              <a:t>Laparoscope</a:t>
            </a:r>
          </a:p>
          <a:p>
            <a:r>
              <a:rPr lang="en-US" dirty="0" smtClean="0"/>
              <a:t>Arthroscope</a:t>
            </a:r>
          </a:p>
          <a:p>
            <a:r>
              <a:rPr lang="en-US" dirty="0" smtClean="0"/>
              <a:t>Hysteroscope</a:t>
            </a:r>
          </a:p>
          <a:p>
            <a:r>
              <a:rPr lang="en-US" dirty="0" smtClean="0"/>
              <a:t>Thoracoscope</a:t>
            </a:r>
          </a:p>
          <a:p>
            <a:r>
              <a:rPr lang="en-US" dirty="0" smtClean="0"/>
              <a:t>Nephroscope</a:t>
            </a:r>
          </a:p>
          <a:p>
            <a:r>
              <a:rPr lang="en-US" dirty="0" smtClean="0"/>
              <a:t>Cystourethroscope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000" dirty="0" smtClean="0">
                <a:cs typeface="Arial" pitchFamily="34" charset="0"/>
              </a:rPr>
              <a:t>Equipment and Techniques Used in Endoscopic MIS</a:t>
            </a:r>
            <a:endParaRPr lang="en-US" sz="3000" dirty="0">
              <a:cs typeface="Arial" pitchFamily="34" charset="0"/>
            </a:endParaRPr>
          </a:p>
        </p:txBody>
      </p:sp>
      <p:sp>
        <p:nvSpPr>
          <p:cNvPr id="3" name="Content Placeholder 2"/>
          <p:cNvSpPr>
            <a:spLocks noGrp="1"/>
          </p:cNvSpPr>
          <p:nvPr>
            <p:ph idx="1"/>
          </p:nvPr>
        </p:nvSpPr>
        <p:spPr>
          <a:xfrm>
            <a:off x="477078" y="1775446"/>
            <a:ext cx="8229600" cy="4525963"/>
          </a:xfrm>
        </p:spPr>
        <p:txBody>
          <a:bodyPr>
            <a:normAutofit/>
          </a:bodyPr>
          <a:lstStyle/>
          <a:p>
            <a:pPr marL="514350" indent="-514350">
              <a:buFont typeface="+mj-lt"/>
              <a:buAutoNum type="arabicPeriod" startAt="4"/>
            </a:pPr>
            <a:r>
              <a:rPr lang="en-US" sz="2800" dirty="0" smtClean="0"/>
              <a:t>Discuss the care of a rigid endoscope.</a:t>
            </a:r>
          </a:p>
          <a:p>
            <a:pPr marL="514350" indent="-514350">
              <a:buFont typeface="+mj-lt"/>
              <a:buAutoNum type="arabicPeriod" startAt="4"/>
            </a:pPr>
            <a:r>
              <a:rPr lang="en-US" sz="2800" dirty="0" smtClean="0"/>
              <a:t>Describe the surgical technique used for insufflation in laparoscopy.</a:t>
            </a:r>
          </a:p>
          <a:p>
            <a:pPr marL="514350" indent="-514350">
              <a:buFont typeface="+mj-lt"/>
              <a:buAutoNum type="arabicPeriod" startAt="4"/>
            </a:pPr>
            <a:r>
              <a:rPr lang="en-US" sz="2800" dirty="0" smtClean="0"/>
              <a:t>List the risks associated with insufflation.</a:t>
            </a:r>
          </a:p>
          <a:p>
            <a:pPr marL="514350" indent="-514350">
              <a:buFont typeface="+mj-lt"/>
              <a:buAutoNum type="arabicPeriod" startAt="4"/>
            </a:pPr>
            <a:r>
              <a:rPr lang="en-US" sz="2800" dirty="0" smtClean="0"/>
              <a:t>Describe the trocar-cannula system used in all MIS</a:t>
            </a:r>
            <a:endParaRPr lang="en-US" sz="2600" dirty="0" smtClean="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24.2</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000" dirty="0" smtClean="0">
                <a:cs typeface="Arial" pitchFamily="34" charset="0"/>
              </a:rPr>
              <a:t>Equipment and Techniques Used in Endoscopic MIS</a:t>
            </a:r>
            <a:endParaRPr lang="en-US" sz="3000" dirty="0">
              <a:cs typeface="Arial" pitchFamily="34" charset="0"/>
            </a:endParaRPr>
          </a:p>
        </p:txBody>
      </p:sp>
      <p:sp>
        <p:nvSpPr>
          <p:cNvPr id="3" name="Content Placeholder 2"/>
          <p:cNvSpPr>
            <a:spLocks noGrp="1"/>
          </p:cNvSpPr>
          <p:nvPr>
            <p:ph idx="1"/>
          </p:nvPr>
        </p:nvSpPr>
        <p:spPr>
          <a:xfrm>
            <a:off x="477078" y="1775446"/>
            <a:ext cx="8229600" cy="4525963"/>
          </a:xfrm>
        </p:spPr>
        <p:txBody>
          <a:bodyPr>
            <a:normAutofit/>
          </a:bodyPr>
          <a:lstStyle/>
          <a:p>
            <a:pPr marL="514350" indent="-514350">
              <a:buFont typeface="+mj-lt"/>
              <a:buAutoNum type="arabicPeriod" startAt="8"/>
            </a:pPr>
            <a:r>
              <a:rPr lang="en-US" sz="2800" dirty="0" smtClean="0"/>
              <a:t>Describe the specific electrosurgical risks of direct and capacitative coupling.</a:t>
            </a:r>
          </a:p>
          <a:p>
            <a:pPr marL="514350" indent="-514350">
              <a:buFont typeface="+mj-lt"/>
              <a:buAutoNum type="arabicPeriod" startAt="8"/>
            </a:pPr>
            <a:r>
              <a:rPr lang="en-US" sz="2800" dirty="0" smtClean="0"/>
              <a:t> Describe the structure and function of a flexible endoscope.</a:t>
            </a:r>
          </a:p>
          <a:p>
            <a:pPr marL="514350" indent="-514350">
              <a:buFont typeface="+mj-lt"/>
              <a:buAutoNum type="arabicPeriod" startAt="8"/>
            </a:pPr>
            <a:r>
              <a:rPr lang="en-US" sz="2800" dirty="0" smtClean="0"/>
              <a:t> Discuss the proper protocol for processing rigid and flexible endoscopes.</a:t>
            </a:r>
            <a:endParaRPr lang="en-US" sz="2600" dirty="0" smtClean="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24.2</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Instruments </a:t>
            </a:r>
            <a:endParaRPr lang="en-US" dirty="0"/>
          </a:p>
        </p:txBody>
      </p:sp>
      <p:sp>
        <p:nvSpPr>
          <p:cNvPr id="3" name="Content Placeholder 2"/>
          <p:cNvSpPr>
            <a:spLocks noGrp="1"/>
          </p:cNvSpPr>
          <p:nvPr>
            <p:ph idx="1"/>
          </p:nvPr>
        </p:nvSpPr>
        <p:spPr/>
        <p:txBody>
          <a:bodyPr/>
          <a:lstStyle/>
          <a:p>
            <a:r>
              <a:rPr lang="en-US" dirty="0" smtClean="0"/>
              <a:t>Supplied in different formats</a:t>
            </a:r>
          </a:p>
          <a:p>
            <a:pPr lvl="1"/>
            <a:r>
              <a:rPr lang="en-US" dirty="0" smtClean="0"/>
              <a:t>Reusable</a:t>
            </a:r>
          </a:p>
          <a:p>
            <a:pPr lvl="1"/>
            <a:r>
              <a:rPr lang="en-US" dirty="0" smtClean="0"/>
              <a:t>Disposable</a:t>
            </a:r>
          </a:p>
          <a:p>
            <a:pPr lvl="1"/>
            <a:r>
              <a:rPr lang="en-US" dirty="0" smtClean="0"/>
              <a:t>Reposable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Instruments </a:t>
            </a:r>
            <a:endParaRPr lang="en-US" dirty="0"/>
          </a:p>
        </p:txBody>
      </p:sp>
      <p:sp>
        <p:nvSpPr>
          <p:cNvPr id="3" name="Content Placeholder 2"/>
          <p:cNvSpPr>
            <a:spLocks noGrp="1"/>
          </p:cNvSpPr>
          <p:nvPr>
            <p:ph idx="1"/>
          </p:nvPr>
        </p:nvSpPr>
        <p:spPr/>
        <p:txBody>
          <a:bodyPr/>
          <a:lstStyle/>
          <a:p>
            <a:r>
              <a:rPr lang="en-US" dirty="0" smtClean="0"/>
              <a:t>Retractors</a:t>
            </a:r>
          </a:p>
          <a:p>
            <a:r>
              <a:rPr lang="en-US" dirty="0" smtClean="0"/>
              <a:t>Scissors</a:t>
            </a:r>
          </a:p>
          <a:p>
            <a:r>
              <a:rPr lang="en-US" dirty="0" smtClean="0"/>
              <a:t>Forceps</a:t>
            </a:r>
          </a:p>
          <a:p>
            <a:r>
              <a:rPr lang="en-US" dirty="0" smtClean="0"/>
              <a:t>Suction and irrigation tips</a:t>
            </a:r>
          </a:p>
          <a:p>
            <a:r>
              <a:rPr lang="en-US" dirty="0" smtClean="0"/>
              <a:t>Surgical clips and staples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Endoscopes and Resectoscopes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259" y="1257709"/>
            <a:ext cx="4095482" cy="4920571"/>
          </a:xfrm>
          <a:prstGeom prst="rect">
            <a:avLst/>
          </a:prstGeom>
        </p:spPr>
      </p:pic>
      <p:sp>
        <p:nvSpPr>
          <p:cNvPr id="5" name="TextBox 4"/>
          <p:cNvSpPr txBox="1"/>
          <p:nvPr/>
        </p:nvSpPr>
        <p:spPr>
          <a:xfrm>
            <a:off x="1815921" y="6168981"/>
            <a:ext cx="5512158" cy="215444"/>
          </a:xfrm>
          <a:prstGeom prst="rect">
            <a:avLst/>
          </a:prstGeom>
          <a:noFill/>
        </p:spPr>
        <p:txBody>
          <a:bodyPr wrap="square" rtlCol="0">
            <a:spAutoFit/>
          </a:bodyPr>
          <a:lstStyle/>
          <a:p>
            <a:pPr algn="ctr"/>
            <a:r>
              <a:rPr lang="en-US" sz="800" dirty="0"/>
              <a:t>Courtesy © Olympus, America, Inc.)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Insufflation Used in Laparoscopy </a:t>
            </a:r>
            <a:endParaRPr lang="en-US" dirty="0"/>
          </a:p>
        </p:txBody>
      </p:sp>
      <p:sp>
        <p:nvSpPr>
          <p:cNvPr id="3" name="Content Placeholder 2"/>
          <p:cNvSpPr>
            <a:spLocks noGrp="1"/>
          </p:cNvSpPr>
          <p:nvPr>
            <p:ph idx="1"/>
          </p:nvPr>
        </p:nvSpPr>
        <p:spPr/>
        <p:txBody>
          <a:bodyPr/>
          <a:lstStyle/>
          <a:p>
            <a:r>
              <a:rPr lang="en-US" dirty="0" smtClean="0"/>
              <a:t>Pneumoperitoneum</a:t>
            </a:r>
          </a:p>
          <a:p>
            <a:pPr lvl="1"/>
            <a:r>
              <a:rPr lang="en-US" dirty="0" smtClean="0"/>
              <a:t>Veress needle</a:t>
            </a:r>
          </a:p>
          <a:p>
            <a:pPr lvl="1"/>
            <a:r>
              <a:rPr lang="en-US" dirty="0" smtClean="0"/>
              <a:t>Small stab incision</a:t>
            </a:r>
          </a:p>
          <a:p>
            <a:pPr lvl="1"/>
            <a:r>
              <a:rPr lang="en-US" dirty="0" smtClean="0"/>
              <a:t>Saline test</a:t>
            </a:r>
          </a:p>
          <a:p>
            <a:pPr lvl="1"/>
            <a:r>
              <a:rPr lang="en-US" dirty="0" smtClean="0"/>
              <a:t>Tubing attached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Insufflation of the Abdomen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4191" y="1135026"/>
            <a:ext cx="2935618" cy="5033954"/>
          </a:xfrm>
          <a:prstGeom prst="rect">
            <a:avLst/>
          </a:prstGeom>
        </p:spPr>
      </p:pic>
      <p:sp>
        <p:nvSpPr>
          <p:cNvPr id="5" name="TextBox 4"/>
          <p:cNvSpPr txBox="1"/>
          <p:nvPr/>
        </p:nvSpPr>
        <p:spPr>
          <a:xfrm>
            <a:off x="1815921" y="6168981"/>
            <a:ext cx="5512158" cy="215444"/>
          </a:xfrm>
          <a:prstGeom prst="rect">
            <a:avLst/>
          </a:prstGeom>
          <a:noFill/>
        </p:spPr>
        <p:txBody>
          <a:bodyPr wrap="square" rtlCol="0">
            <a:spAutoFit/>
          </a:bodyPr>
          <a:lstStyle/>
          <a:p>
            <a:pPr algn="ctr"/>
            <a:r>
              <a:rPr lang="en-US" sz="800" dirty="0"/>
              <a:t>From Nagle GM: </a:t>
            </a:r>
            <a:r>
              <a:rPr lang="en-US" sz="800" i="1" dirty="0"/>
              <a:t>Genitourinary surgery</a:t>
            </a:r>
            <a:r>
              <a:rPr lang="en-US" sz="800" dirty="0"/>
              <a:t>, St. Louis, 1997, Mosby</a:t>
            </a:r>
            <a:r>
              <a:rPr lang="en-US" sz="800" dirty="0" smtClean="0"/>
              <a:t>.</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Irrigation </a:t>
            </a:r>
            <a:endParaRPr lang="en-US" dirty="0"/>
          </a:p>
        </p:txBody>
      </p:sp>
      <p:sp>
        <p:nvSpPr>
          <p:cNvPr id="3" name="Content Placeholder 2"/>
          <p:cNvSpPr>
            <a:spLocks noGrp="1"/>
          </p:cNvSpPr>
          <p:nvPr>
            <p:ph idx="1"/>
          </p:nvPr>
        </p:nvSpPr>
        <p:spPr/>
        <p:txBody>
          <a:bodyPr/>
          <a:lstStyle/>
          <a:p>
            <a:r>
              <a:rPr lang="en-US" dirty="0" smtClean="0"/>
              <a:t>Fluids used</a:t>
            </a:r>
          </a:p>
          <a:p>
            <a:pPr lvl="1"/>
            <a:r>
              <a:rPr lang="en-US" dirty="0" smtClean="0"/>
              <a:t>Glycine</a:t>
            </a:r>
          </a:p>
          <a:p>
            <a:pPr lvl="1"/>
            <a:r>
              <a:rPr lang="en-US" dirty="0" smtClean="0"/>
              <a:t>Isotonic electrolytic solutions</a:t>
            </a:r>
          </a:p>
          <a:p>
            <a:pPr lvl="1"/>
            <a:r>
              <a:rPr lang="en-US" dirty="0" smtClean="0"/>
              <a:t>Mannitol</a:t>
            </a:r>
          </a:p>
          <a:p>
            <a:pPr lvl="1"/>
            <a:r>
              <a:rPr lang="en-US" dirty="0" smtClean="0"/>
              <a:t>Sorbitol</a:t>
            </a:r>
          </a:p>
          <a:p>
            <a:pPr lvl="1"/>
            <a:r>
              <a:rPr lang="en-US" dirty="0" smtClean="0"/>
              <a:t>Normal saline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Balloon Dissection and Hemostasis </a:t>
            </a:r>
            <a:endParaRPr lang="en-US" dirty="0"/>
          </a:p>
        </p:txBody>
      </p:sp>
      <p:sp>
        <p:nvSpPr>
          <p:cNvPr id="3" name="Content Placeholder 2"/>
          <p:cNvSpPr>
            <a:spLocks noGrp="1"/>
          </p:cNvSpPr>
          <p:nvPr>
            <p:ph idx="1"/>
          </p:nvPr>
        </p:nvSpPr>
        <p:spPr/>
        <p:txBody>
          <a:bodyPr/>
          <a:lstStyle/>
          <a:p>
            <a:r>
              <a:rPr lang="en-US" dirty="0" smtClean="0"/>
              <a:t>Balloon dissection</a:t>
            </a:r>
          </a:p>
          <a:p>
            <a:pPr lvl="1"/>
            <a:r>
              <a:rPr lang="en-US" dirty="0" smtClean="0"/>
              <a:t>Create anatomical space in tissue planes</a:t>
            </a:r>
          </a:p>
          <a:p>
            <a:r>
              <a:rPr lang="en-US" dirty="0" smtClean="0"/>
              <a:t>Hemostasis</a:t>
            </a:r>
          </a:p>
          <a:p>
            <a:pPr lvl="1"/>
            <a:r>
              <a:rPr lang="en-US" dirty="0" smtClean="0"/>
              <a:t>Electrosurgery</a:t>
            </a:r>
          </a:p>
          <a:p>
            <a:pPr lvl="1"/>
            <a:r>
              <a:rPr lang="en-US" dirty="0" smtClean="0"/>
              <a:t>Sutures</a:t>
            </a:r>
          </a:p>
          <a:p>
            <a:pPr lvl="1"/>
            <a:r>
              <a:rPr lang="en-US" dirty="0" smtClean="0"/>
              <a:t>Ligation clips</a:t>
            </a:r>
          </a:p>
          <a:p>
            <a:pPr lvl="1"/>
            <a:r>
              <a:rPr lang="en-US" dirty="0" smtClean="0"/>
              <a:t>Ultrasonic technology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Endoscopy </a:t>
            </a:r>
            <a:endParaRPr lang="en-US" dirty="0"/>
          </a:p>
        </p:txBody>
      </p:sp>
      <p:sp>
        <p:nvSpPr>
          <p:cNvPr id="3" name="Content Placeholder 2"/>
          <p:cNvSpPr>
            <a:spLocks noGrp="1"/>
          </p:cNvSpPr>
          <p:nvPr>
            <p:ph idx="1"/>
          </p:nvPr>
        </p:nvSpPr>
        <p:spPr/>
        <p:txBody>
          <a:bodyPr/>
          <a:lstStyle/>
          <a:p>
            <a:r>
              <a:rPr lang="en-US" dirty="0" smtClean="0"/>
              <a:t>Minimally invasive surgery (MIS)</a:t>
            </a:r>
          </a:p>
          <a:p>
            <a:r>
              <a:rPr lang="en-US" dirty="0" smtClean="0"/>
              <a:t>Diagnostic and operative endoscopy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Trocar-Cannula System </a:t>
            </a:r>
            <a:endParaRPr lang="en-US" dirty="0"/>
          </a:p>
        </p:txBody>
      </p:sp>
      <p:sp>
        <p:nvSpPr>
          <p:cNvPr id="3" name="Content Placeholder 2"/>
          <p:cNvSpPr>
            <a:spLocks noGrp="1"/>
          </p:cNvSpPr>
          <p:nvPr>
            <p:ph idx="1"/>
          </p:nvPr>
        </p:nvSpPr>
        <p:spPr/>
        <p:txBody>
          <a:bodyPr/>
          <a:lstStyle/>
          <a:p>
            <a:r>
              <a:rPr lang="en-US" dirty="0" smtClean="0"/>
              <a:t>Used to create ports or channels </a:t>
            </a:r>
          </a:p>
          <a:p>
            <a:r>
              <a:rPr lang="en-US" dirty="0" smtClean="0"/>
              <a:t>Used to introduce instruments </a:t>
            </a:r>
          </a:p>
          <a:p>
            <a:r>
              <a:rPr lang="en-US" dirty="0" smtClean="0"/>
              <a:t>Used for laparoscopy </a:t>
            </a:r>
          </a:p>
          <a:p>
            <a:r>
              <a:rPr lang="en-US" dirty="0" smtClean="0"/>
              <a:t>Used for arthroscopy</a:t>
            </a:r>
          </a:p>
          <a:p>
            <a:r>
              <a:rPr lang="en-US" dirty="0" smtClean="0"/>
              <a:t>Used for thoracoscopy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Trocar-Cannula System (Cont.) </a:t>
            </a:r>
            <a:endParaRPr lang="en-US" dirty="0"/>
          </a:p>
        </p:txBody>
      </p:sp>
      <p:sp>
        <p:nvSpPr>
          <p:cNvPr id="3" name="Content Placeholder 2"/>
          <p:cNvSpPr>
            <a:spLocks noGrp="1"/>
          </p:cNvSpPr>
          <p:nvPr>
            <p:ph idx="1"/>
          </p:nvPr>
        </p:nvSpPr>
        <p:spPr/>
        <p:txBody>
          <a:bodyPr>
            <a:normAutofit/>
          </a:bodyPr>
          <a:lstStyle/>
          <a:p>
            <a:r>
              <a:rPr lang="en-US" dirty="0" smtClean="0"/>
              <a:t>Features </a:t>
            </a:r>
          </a:p>
          <a:p>
            <a:pPr lvl="1"/>
            <a:r>
              <a:rPr lang="en-US" dirty="0" smtClean="0"/>
              <a:t>Disposable</a:t>
            </a:r>
          </a:p>
          <a:p>
            <a:pPr lvl="1"/>
            <a:r>
              <a:rPr lang="en-US" dirty="0" smtClean="0"/>
              <a:t>Reusable</a:t>
            </a:r>
          </a:p>
          <a:p>
            <a:pPr lvl="1"/>
            <a:r>
              <a:rPr lang="en-US" dirty="0" smtClean="0"/>
              <a:t>Reposable </a:t>
            </a:r>
          </a:p>
          <a:p>
            <a:r>
              <a:rPr lang="en-US" dirty="0" smtClean="0"/>
              <a:t>Size ranges</a:t>
            </a:r>
          </a:p>
          <a:p>
            <a:pPr lvl="1"/>
            <a:r>
              <a:rPr lang="en-US" dirty="0" smtClean="0"/>
              <a:t>5-8 mm</a:t>
            </a:r>
          </a:p>
          <a:p>
            <a:pPr lvl="1"/>
            <a:r>
              <a:rPr lang="en-US" dirty="0" smtClean="0"/>
              <a:t>5-10 mm</a:t>
            </a:r>
          </a:p>
          <a:p>
            <a:pPr lvl="1"/>
            <a:r>
              <a:rPr lang="en-US" dirty="0" smtClean="0"/>
              <a:t>10-15 mm</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Trocar-Cannulas </a:t>
            </a:r>
            <a:endParaRPr lang="en-US" dirty="0"/>
          </a:p>
        </p:txBody>
      </p:sp>
      <p:sp>
        <p:nvSpPr>
          <p:cNvPr id="3" name="Content Placeholder 2"/>
          <p:cNvSpPr>
            <a:spLocks noGrp="1"/>
          </p:cNvSpPr>
          <p:nvPr>
            <p:ph idx="1"/>
          </p:nvPr>
        </p:nvSpPr>
        <p:spPr/>
        <p:txBody>
          <a:bodyPr/>
          <a:lstStyle/>
          <a:p>
            <a:r>
              <a:rPr lang="en-US" dirty="0" smtClean="0"/>
              <a:t>Pediatric: 5-8 mm</a:t>
            </a:r>
          </a:p>
          <a:p>
            <a:r>
              <a:rPr lang="en-US" dirty="0" smtClean="0"/>
              <a:t>Adult: 5-10 mm </a:t>
            </a:r>
          </a:p>
          <a:p>
            <a:r>
              <a:rPr lang="en-US" dirty="0" smtClean="0"/>
              <a:t>Large and special purpose (e.g., specimen retrieval): 10-15 mm</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Trocar Placement and Tissue Expansion </a:t>
            </a:r>
            <a:endParaRPr lang="en-US" dirty="0"/>
          </a:p>
        </p:txBody>
      </p:sp>
      <p:sp>
        <p:nvSpPr>
          <p:cNvPr id="3" name="Content Placeholder 2"/>
          <p:cNvSpPr>
            <a:spLocks noGrp="1"/>
          </p:cNvSpPr>
          <p:nvPr>
            <p:ph idx="1"/>
          </p:nvPr>
        </p:nvSpPr>
        <p:spPr/>
        <p:txBody>
          <a:bodyPr/>
          <a:lstStyle/>
          <a:p>
            <a:r>
              <a:rPr lang="en-US" dirty="0" smtClean="0"/>
              <a:t>Placement </a:t>
            </a:r>
          </a:p>
          <a:p>
            <a:pPr lvl="1"/>
            <a:r>
              <a:rPr lang="en-US" dirty="0" smtClean="0"/>
              <a:t>According to surgical procedure</a:t>
            </a:r>
          </a:p>
          <a:p>
            <a:r>
              <a:rPr lang="en-US" dirty="0" smtClean="0"/>
              <a:t>Tissue expansion</a:t>
            </a:r>
          </a:p>
          <a:p>
            <a:pPr lvl="1"/>
            <a:r>
              <a:rPr lang="en-US" dirty="0" smtClean="0"/>
              <a:t>Insufflation</a:t>
            </a:r>
          </a:p>
          <a:p>
            <a:pPr lvl="1"/>
            <a:r>
              <a:rPr lang="en-US" dirty="0" smtClean="0"/>
              <a:t>Continuous irrigation</a:t>
            </a:r>
          </a:p>
          <a:p>
            <a:pPr lvl="1"/>
            <a:r>
              <a:rPr lang="en-US" dirty="0" smtClean="0"/>
              <a:t>Balloon expansion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 Retrieval </a:t>
            </a:r>
            <a:endParaRPr lang="en-US" dirty="0"/>
          </a:p>
        </p:txBody>
      </p:sp>
      <p:sp>
        <p:nvSpPr>
          <p:cNvPr id="3" name="Content Placeholder 2"/>
          <p:cNvSpPr>
            <a:spLocks noGrp="1"/>
          </p:cNvSpPr>
          <p:nvPr>
            <p:ph idx="1"/>
          </p:nvPr>
        </p:nvSpPr>
        <p:spPr/>
        <p:txBody>
          <a:bodyPr/>
          <a:lstStyle/>
          <a:p>
            <a:r>
              <a:rPr lang="en-US" dirty="0" smtClean="0"/>
              <a:t>Morcellation</a:t>
            </a:r>
          </a:p>
          <a:p>
            <a:r>
              <a:rPr lang="en-US" dirty="0" smtClean="0"/>
              <a:t>Tissue shaving</a:t>
            </a:r>
          </a:p>
          <a:p>
            <a:r>
              <a:rPr lang="en-US" dirty="0" smtClean="0"/>
              <a:t>Retractable tissue bags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with MIS </a:t>
            </a:r>
            <a:endParaRPr lang="en-US" dirty="0"/>
          </a:p>
        </p:txBody>
      </p:sp>
      <p:sp>
        <p:nvSpPr>
          <p:cNvPr id="3" name="Content Placeholder 2"/>
          <p:cNvSpPr>
            <a:spLocks noGrp="1"/>
          </p:cNvSpPr>
          <p:nvPr>
            <p:ph idx="1"/>
          </p:nvPr>
        </p:nvSpPr>
        <p:spPr/>
        <p:txBody>
          <a:bodyPr/>
          <a:lstStyle/>
          <a:p>
            <a:r>
              <a:rPr lang="en-US" dirty="0" smtClean="0"/>
              <a:t>Insulation failure</a:t>
            </a:r>
          </a:p>
          <a:p>
            <a:r>
              <a:rPr lang="en-US" dirty="0" smtClean="0"/>
              <a:t>Direct coupling and capacitative coupling</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Reduction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Active electrode monitoring </a:t>
            </a:r>
          </a:p>
          <a:p>
            <a:r>
              <a:rPr lang="en-US" dirty="0" smtClean="0"/>
              <a:t>Inspect instruments</a:t>
            </a:r>
          </a:p>
          <a:p>
            <a:r>
              <a:rPr lang="en-US" dirty="0" smtClean="0"/>
              <a:t>Correct cannula use</a:t>
            </a:r>
          </a:p>
          <a:p>
            <a:r>
              <a:rPr lang="en-US" dirty="0" smtClean="0"/>
              <a:t>Power setting problems</a:t>
            </a:r>
          </a:p>
          <a:p>
            <a:r>
              <a:rPr lang="en-US" dirty="0" smtClean="0"/>
              <a:t>Reprocessing</a:t>
            </a:r>
          </a:p>
          <a:p>
            <a:r>
              <a:rPr lang="en-US" dirty="0" smtClean="0"/>
              <a:t>Hospital guidelines</a:t>
            </a:r>
          </a:p>
          <a:p>
            <a:r>
              <a:rPr lang="en-US" dirty="0" smtClean="0"/>
              <a:t>Cord placement</a:t>
            </a:r>
          </a:p>
          <a:p>
            <a:r>
              <a:rPr lang="en-US" dirty="0" smtClean="0"/>
              <a:t>Prevent kinks and knots</a:t>
            </a:r>
          </a:p>
          <a:p>
            <a:r>
              <a:rPr lang="en-US" dirty="0" smtClean="0"/>
              <a:t>Avoid wet surfaces with cords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t>
            </a:r>
            <a:r>
              <a:rPr lang="en-US" dirty="0"/>
              <a:t>Reduction (Cont.) </a:t>
            </a:r>
          </a:p>
        </p:txBody>
      </p:sp>
      <p:sp>
        <p:nvSpPr>
          <p:cNvPr id="3" name="Content Placeholder 2"/>
          <p:cNvSpPr>
            <a:spLocks noGrp="1"/>
          </p:cNvSpPr>
          <p:nvPr>
            <p:ph idx="1"/>
          </p:nvPr>
        </p:nvSpPr>
        <p:spPr/>
        <p:txBody>
          <a:bodyPr>
            <a:normAutofit fontScale="92500" lnSpcReduction="10000"/>
          </a:bodyPr>
          <a:lstStyle/>
          <a:p>
            <a:r>
              <a:rPr lang="en-US" dirty="0" smtClean="0"/>
              <a:t>Ultrasonic energy</a:t>
            </a:r>
          </a:p>
          <a:p>
            <a:pPr lvl="1"/>
            <a:r>
              <a:rPr lang="en-US" dirty="0" smtClean="0"/>
              <a:t>Used to coagulate tissue</a:t>
            </a:r>
          </a:p>
          <a:p>
            <a:r>
              <a:rPr lang="en-US" dirty="0" smtClean="0"/>
              <a:t>High-frequency bipolar electrosurgery</a:t>
            </a:r>
          </a:p>
          <a:p>
            <a:pPr lvl="1"/>
            <a:r>
              <a:rPr lang="en-US" dirty="0" smtClean="0"/>
              <a:t>Used to coagulate and cut tissue</a:t>
            </a:r>
          </a:p>
          <a:p>
            <a:r>
              <a:rPr lang="en-US" dirty="0" smtClean="0"/>
              <a:t>Laser</a:t>
            </a:r>
          </a:p>
          <a:p>
            <a:pPr lvl="1"/>
            <a:r>
              <a:rPr lang="en-US" dirty="0" smtClean="0"/>
              <a:t>Used in conjunction with MIS</a:t>
            </a:r>
          </a:p>
          <a:p>
            <a:r>
              <a:rPr lang="en-US" dirty="0" smtClean="0"/>
              <a:t>Suture and ligation devices</a:t>
            </a:r>
          </a:p>
          <a:p>
            <a:pPr lvl="1"/>
            <a:r>
              <a:rPr lang="en-US" dirty="0" smtClean="0"/>
              <a:t>Extracorporeal</a:t>
            </a:r>
          </a:p>
          <a:p>
            <a:pPr lvl="1"/>
            <a:r>
              <a:rPr lang="en-US" dirty="0" smtClean="0"/>
              <a:t>Intracorporeal</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Rigid Endoscopic Instruments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0906" y="1252158"/>
            <a:ext cx="5202188" cy="5024546"/>
          </a:xfrm>
          <a:prstGeom prst="rect">
            <a:avLst/>
          </a:prstGeom>
        </p:spPr>
      </p:pic>
      <p:sp>
        <p:nvSpPr>
          <p:cNvPr id="5" name="TextBox 4"/>
          <p:cNvSpPr txBox="1"/>
          <p:nvPr/>
        </p:nvSpPr>
        <p:spPr>
          <a:xfrm>
            <a:off x="1815921" y="6220497"/>
            <a:ext cx="5512158" cy="215444"/>
          </a:xfrm>
          <a:prstGeom prst="rect">
            <a:avLst/>
          </a:prstGeom>
          <a:noFill/>
        </p:spPr>
        <p:txBody>
          <a:bodyPr wrap="square" rtlCol="0">
            <a:spAutoFit/>
          </a:bodyPr>
          <a:lstStyle/>
          <a:p>
            <a:pPr algn="ctr"/>
            <a:r>
              <a:rPr lang="en-US" sz="800" dirty="0"/>
              <a:t>Courtesy </a:t>
            </a:r>
            <a:r>
              <a:rPr lang="en-US" sz="800" dirty="0" err="1"/>
              <a:t>Jarit</a:t>
            </a:r>
            <a:r>
              <a:rPr lang="en-US" sz="800" dirty="0"/>
              <a:t> Instruments, Hawthorne, NY</a:t>
            </a:r>
            <a:r>
              <a:rPr lang="en-US" sz="800" dirty="0" smtClean="0"/>
              <a:t>.</a:t>
            </a:r>
            <a:endParaRPr 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Inspect MIS Instruments </a:t>
            </a:r>
            <a:endParaRPr lang="en-US" dirty="0"/>
          </a:p>
        </p:txBody>
      </p:sp>
      <p:sp>
        <p:nvSpPr>
          <p:cNvPr id="3" name="Content Placeholder 2"/>
          <p:cNvSpPr>
            <a:spLocks noGrp="1"/>
          </p:cNvSpPr>
          <p:nvPr>
            <p:ph idx="1"/>
          </p:nvPr>
        </p:nvSpPr>
        <p:spPr/>
        <p:txBody>
          <a:bodyPr/>
          <a:lstStyle/>
          <a:p>
            <a:r>
              <a:rPr lang="en-US" dirty="0" smtClean="0"/>
              <a:t>Before use</a:t>
            </a:r>
          </a:p>
          <a:p>
            <a:r>
              <a:rPr lang="en-US" dirty="0" smtClean="0"/>
              <a:t>During use</a:t>
            </a:r>
          </a:p>
          <a:p>
            <a:r>
              <a:rPr lang="en-US" dirty="0" smtClean="0"/>
              <a:t>After use</a:t>
            </a:r>
          </a:p>
          <a:p>
            <a:r>
              <a:rPr lang="en-US" dirty="0" smtClean="0"/>
              <a:t>After decontamination</a:t>
            </a:r>
          </a:p>
          <a:p>
            <a:r>
              <a:rPr lang="en-US" dirty="0" smtClean="0"/>
              <a:t>Before disinfection and sterilization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MIS</a:t>
            </a:r>
            <a:endParaRPr lang="en-US" dirty="0"/>
          </a:p>
        </p:txBody>
      </p:sp>
      <p:sp>
        <p:nvSpPr>
          <p:cNvPr id="3" name="Content Placeholder 2"/>
          <p:cNvSpPr>
            <a:spLocks noGrp="1"/>
          </p:cNvSpPr>
          <p:nvPr>
            <p:ph idx="1"/>
          </p:nvPr>
        </p:nvSpPr>
        <p:spPr/>
        <p:txBody>
          <a:bodyPr/>
          <a:lstStyle/>
          <a:p>
            <a:r>
              <a:rPr lang="en-US" dirty="0" smtClean="0"/>
              <a:t>Telescopic viewing</a:t>
            </a:r>
          </a:p>
          <a:p>
            <a:r>
              <a:rPr lang="en-US" dirty="0" smtClean="0"/>
              <a:t>Cannula insertion</a:t>
            </a:r>
          </a:p>
          <a:p>
            <a:r>
              <a:rPr lang="en-US" dirty="0" smtClean="0"/>
              <a:t>Protection of the body wall</a:t>
            </a:r>
          </a:p>
          <a:p>
            <a:r>
              <a:rPr lang="en-US" dirty="0" smtClean="0"/>
              <a:t>Creation of a protective seal</a:t>
            </a:r>
          </a:p>
          <a:p>
            <a:r>
              <a:rPr lang="en-US" dirty="0" smtClean="0"/>
              <a:t>Manipulation of telescopic instruments</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Look For: </a:t>
            </a:r>
            <a:br>
              <a:rPr lang="en-US" dirty="0" smtClean="0"/>
            </a:br>
            <a:r>
              <a:rPr lang="en-US" dirty="0" smtClean="0"/>
              <a:t>MIS Instrument Inspection </a:t>
            </a:r>
            <a:endParaRPr lang="en-US" dirty="0"/>
          </a:p>
        </p:txBody>
      </p:sp>
      <p:sp>
        <p:nvSpPr>
          <p:cNvPr id="3" name="Content Placeholder 2"/>
          <p:cNvSpPr>
            <a:spLocks noGrp="1"/>
          </p:cNvSpPr>
          <p:nvPr>
            <p:ph idx="1"/>
          </p:nvPr>
        </p:nvSpPr>
        <p:spPr/>
        <p:txBody>
          <a:bodyPr/>
          <a:lstStyle/>
          <a:p>
            <a:r>
              <a:rPr lang="en-US" dirty="0" smtClean="0"/>
              <a:t>Working ability</a:t>
            </a:r>
          </a:p>
          <a:p>
            <a:r>
              <a:rPr lang="en-US" dirty="0" smtClean="0"/>
              <a:t>Surface defects</a:t>
            </a:r>
          </a:p>
          <a:p>
            <a:r>
              <a:rPr lang="en-US" dirty="0" smtClean="0"/>
              <a:t>Overall integrity</a:t>
            </a:r>
          </a:p>
          <a:p>
            <a:r>
              <a:rPr lang="en-US" dirty="0" smtClean="0"/>
              <a:t>Free of debris and body fluids</a:t>
            </a:r>
          </a:p>
          <a:p>
            <a:r>
              <a:rPr lang="en-US" dirty="0" smtClean="0"/>
              <a:t>Intraoperatively</a:t>
            </a:r>
          </a:p>
          <a:p>
            <a:pPr lvl="1"/>
            <a:r>
              <a:rPr lang="en-US" dirty="0" smtClean="0"/>
              <a:t>Clean instruments as you go</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Endoscopic Setup </a:t>
            </a:r>
            <a:endParaRPr lang="en-US" dirty="0"/>
          </a:p>
        </p:txBody>
      </p:sp>
      <p:sp>
        <p:nvSpPr>
          <p:cNvPr id="3" name="Content Placeholder 2"/>
          <p:cNvSpPr>
            <a:spLocks noGrp="1"/>
          </p:cNvSpPr>
          <p:nvPr>
            <p:ph idx="1"/>
          </p:nvPr>
        </p:nvSpPr>
        <p:spPr/>
        <p:txBody>
          <a:bodyPr/>
          <a:lstStyle/>
          <a:p>
            <a:r>
              <a:rPr lang="en-US" dirty="0" smtClean="0"/>
              <a:t>Keep endoscopic instruments in racks</a:t>
            </a:r>
          </a:p>
          <a:p>
            <a:r>
              <a:rPr lang="en-US" dirty="0" smtClean="0"/>
              <a:t>Place telescopes on towel</a:t>
            </a:r>
          </a:p>
          <a:p>
            <a:r>
              <a:rPr lang="en-US" dirty="0" smtClean="0"/>
              <a:t>Thermos can be used to prewarm scopes</a:t>
            </a:r>
          </a:p>
          <a:p>
            <a:r>
              <a:rPr lang="en-US" dirty="0" smtClean="0"/>
              <a:t>Use nonpenetrating clamps to secure cords</a:t>
            </a:r>
          </a:p>
          <a:p>
            <a:r>
              <a:rPr lang="en-US" dirty="0" smtClean="0"/>
              <a:t>Ensure correct cord for correct connection</a:t>
            </a:r>
          </a:p>
          <a:p>
            <a:r>
              <a:rPr lang="en-US" dirty="0" smtClean="0"/>
              <a:t>Orient instruments with working tip down</a:t>
            </a:r>
          </a:p>
          <a:p>
            <a:r>
              <a:rPr lang="en-US" dirty="0" smtClean="0"/>
              <a:t>Dim room lights for better visibility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Flexible Endoscopy </a:t>
            </a:r>
            <a:endParaRPr lang="en-US" dirty="0"/>
          </a:p>
        </p:txBody>
      </p:sp>
      <p:sp>
        <p:nvSpPr>
          <p:cNvPr id="3" name="Content Placeholder 2"/>
          <p:cNvSpPr>
            <a:spLocks noGrp="1"/>
          </p:cNvSpPr>
          <p:nvPr>
            <p:ph idx="1"/>
          </p:nvPr>
        </p:nvSpPr>
        <p:spPr/>
        <p:txBody>
          <a:bodyPr/>
          <a:lstStyle/>
          <a:p>
            <a:r>
              <a:rPr lang="en-US" dirty="0" smtClean="0"/>
              <a:t>Viewing inside body passages or organs</a:t>
            </a:r>
          </a:p>
          <a:p>
            <a:r>
              <a:rPr lang="en-US" dirty="0" smtClean="0"/>
              <a:t>Introduced through a natural opening</a:t>
            </a:r>
          </a:p>
          <a:p>
            <a:r>
              <a:rPr lang="en-US" dirty="0" smtClean="0"/>
              <a:t>Advanced carefully</a:t>
            </a:r>
          </a:p>
          <a:p>
            <a:r>
              <a:rPr lang="en-US" dirty="0" smtClean="0"/>
              <a:t>Biopsies and examination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Flexible Endoscope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886" y="2125015"/>
            <a:ext cx="6330228" cy="2910625"/>
          </a:xfrm>
          <a:prstGeom prst="rect">
            <a:avLst/>
          </a:prstGeom>
        </p:spPr>
      </p:pic>
      <p:sp>
        <p:nvSpPr>
          <p:cNvPr id="5" name="TextBox 4"/>
          <p:cNvSpPr txBox="1"/>
          <p:nvPr/>
        </p:nvSpPr>
        <p:spPr>
          <a:xfrm>
            <a:off x="1815921" y="6220497"/>
            <a:ext cx="5512158" cy="215444"/>
          </a:xfrm>
          <a:prstGeom prst="rect">
            <a:avLst/>
          </a:prstGeom>
          <a:noFill/>
        </p:spPr>
        <p:txBody>
          <a:bodyPr wrap="square" rtlCol="0">
            <a:spAutoFit/>
          </a:bodyPr>
          <a:lstStyle/>
          <a:p>
            <a:pPr algn="ctr"/>
            <a:r>
              <a:rPr lang="en-US" sz="800" dirty="0"/>
              <a:t>Courtesy Olympus America, Center Valley, Pa</a:t>
            </a:r>
            <a:r>
              <a:rPr lang="en-US" sz="800" dirty="0" smtClean="0"/>
              <a:t>.</a:t>
            </a:r>
            <a:endParaRPr lang="en-US" sz="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Reprocessing Scopes and Instruments </a:t>
            </a:r>
            <a:endParaRPr lang="en-US" dirty="0"/>
          </a:p>
        </p:txBody>
      </p:sp>
      <p:sp>
        <p:nvSpPr>
          <p:cNvPr id="3" name="Content Placeholder 2"/>
          <p:cNvSpPr>
            <a:spLocks noGrp="1"/>
          </p:cNvSpPr>
          <p:nvPr>
            <p:ph idx="1"/>
          </p:nvPr>
        </p:nvSpPr>
        <p:spPr/>
        <p:txBody>
          <a:bodyPr/>
          <a:lstStyle/>
          <a:p>
            <a:r>
              <a:rPr lang="en-US" dirty="0" smtClean="0"/>
              <a:t>Protocol and standards</a:t>
            </a:r>
          </a:p>
          <a:p>
            <a:r>
              <a:rPr lang="en-US" dirty="0" smtClean="0"/>
              <a:t>Precleaning rigid scopes</a:t>
            </a:r>
          </a:p>
          <a:p>
            <a:pPr lvl="1"/>
            <a:r>
              <a:rPr lang="en-US" dirty="0" smtClean="0"/>
              <a:t>Guidelines</a:t>
            </a:r>
          </a:p>
          <a:p>
            <a:r>
              <a:rPr lang="en-US" dirty="0" smtClean="0"/>
              <a:t>Precleaning optics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Reprocessing Scopes and </a:t>
            </a:r>
            <a:r>
              <a:rPr lang="en-US" dirty="0"/>
              <a:t>Instruments (Cont.) </a:t>
            </a:r>
          </a:p>
        </p:txBody>
      </p:sp>
      <p:sp>
        <p:nvSpPr>
          <p:cNvPr id="3" name="Content Placeholder 2"/>
          <p:cNvSpPr>
            <a:spLocks noGrp="1"/>
          </p:cNvSpPr>
          <p:nvPr>
            <p:ph idx="1"/>
          </p:nvPr>
        </p:nvSpPr>
        <p:spPr/>
        <p:txBody>
          <a:bodyPr/>
          <a:lstStyle/>
          <a:p>
            <a:r>
              <a:rPr lang="en-US" dirty="0" smtClean="0"/>
              <a:t>Flexible scope</a:t>
            </a:r>
          </a:p>
          <a:p>
            <a:r>
              <a:rPr lang="en-US" dirty="0" smtClean="0"/>
              <a:t>Disinfection and sterilization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000" dirty="0" smtClean="0">
                <a:cs typeface="Arial" pitchFamily="34" charset="0"/>
              </a:rPr>
              <a:t>Robotic-Assisted Surgery</a:t>
            </a:r>
            <a:endParaRPr lang="en-US" sz="3000" dirty="0">
              <a:cs typeface="Arial" pitchFamily="34" charset="0"/>
            </a:endParaRPr>
          </a:p>
        </p:txBody>
      </p:sp>
      <p:sp>
        <p:nvSpPr>
          <p:cNvPr id="3" name="Content Placeholder 2"/>
          <p:cNvSpPr>
            <a:spLocks noGrp="1"/>
          </p:cNvSpPr>
          <p:nvPr>
            <p:ph idx="1"/>
          </p:nvPr>
        </p:nvSpPr>
        <p:spPr>
          <a:xfrm>
            <a:off x="477078" y="1775446"/>
            <a:ext cx="8229600" cy="4525963"/>
          </a:xfrm>
        </p:spPr>
        <p:txBody>
          <a:bodyPr>
            <a:normAutofit fontScale="92500" lnSpcReduction="10000"/>
          </a:bodyPr>
          <a:lstStyle/>
          <a:p>
            <a:pPr marL="514350" indent="-514350">
              <a:buFont typeface="+mj-lt"/>
              <a:buAutoNum type="arabicPeriod" startAt="11"/>
            </a:pPr>
            <a:r>
              <a:rPr lang="en-US" sz="2800" dirty="0" smtClean="0"/>
              <a:t>Describe the principles of robotic surgery.</a:t>
            </a:r>
          </a:p>
          <a:p>
            <a:pPr marL="514350" indent="-514350">
              <a:buFont typeface="+mj-lt"/>
              <a:buAutoNum type="arabicPeriod" startAt="11"/>
            </a:pPr>
            <a:r>
              <a:rPr lang="en-US" sz="2800" dirty="0" smtClean="0"/>
              <a:t> Discuss the concept of Cartesian geometry as it applies to robot design.</a:t>
            </a:r>
          </a:p>
          <a:p>
            <a:pPr marL="514350" indent="-514350">
              <a:buFont typeface="+mj-lt"/>
              <a:buAutoNum type="arabicPeriod" startAt="11"/>
            </a:pPr>
            <a:r>
              <a:rPr lang="en-US" sz="2800" dirty="0" smtClean="0"/>
              <a:t> Describe robotic movements and classification.</a:t>
            </a:r>
          </a:p>
          <a:p>
            <a:pPr marL="514350" indent="-514350">
              <a:buFont typeface="+mj-lt"/>
              <a:buAutoNum type="arabicPeriod" startAt="11"/>
            </a:pPr>
            <a:r>
              <a:rPr lang="en-US" sz="2800" dirty="0" smtClean="0"/>
              <a:t> Discuss training resources for robotic surgery.</a:t>
            </a:r>
          </a:p>
          <a:p>
            <a:pPr marL="514350" indent="-514350">
              <a:buFont typeface="+mj-lt"/>
              <a:buAutoNum type="arabicPeriod" startAt="11"/>
            </a:pPr>
            <a:r>
              <a:rPr lang="en-US" sz="2800" dirty="0" smtClean="0"/>
              <a:t> List the three main components of robotic surgery and describe their function.</a:t>
            </a:r>
          </a:p>
          <a:p>
            <a:pPr marL="514350" indent="-514350">
              <a:buFont typeface="+mj-lt"/>
              <a:buAutoNum type="arabicPeriod" startAt="11"/>
            </a:pPr>
            <a:r>
              <a:rPr lang="en-US" sz="2800" dirty="0" smtClean="0"/>
              <a:t> Identify possible methods of decontaminating and reprocessing robotic instruments.</a:t>
            </a:r>
          </a:p>
          <a:p>
            <a:pPr marL="514350" indent="-514350">
              <a:buFont typeface="+mj-lt"/>
              <a:buAutoNum type="arabicPeriod" startAt="11"/>
            </a:pPr>
            <a:r>
              <a:rPr lang="en-US" sz="2800" dirty="0" smtClean="0"/>
              <a:t> Describe the roles of team members during robotic surgery.</a:t>
            </a:r>
            <a:endParaRPr lang="en-US" sz="2800" dirty="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24.3</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Robotics </a:t>
            </a:r>
            <a:endParaRPr lang="en-US" dirty="0"/>
          </a:p>
        </p:txBody>
      </p:sp>
      <p:sp>
        <p:nvSpPr>
          <p:cNvPr id="3" name="Content Placeholder 2"/>
          <p:cNvSpPr>
            <a:spLocks noGrp="1"/>
          </p:cNvSpPr>
          <p:nvPr>
            <p:ph idx="1"/>
          </p:nvPr>
        </p:nvSpPr>
        <p:spPr/>
        <p:txBody>
          <a:bodyPr/>
          <a:lstStyle/>
          <a:p>
            <a:r>
              <a:rPr lang="en-US" dirty="0" smtClean="0"/>
              <a:t>Mechanical device programmed to perform a task</a:t>
            </a:r>
          </a:p>
          <a:p>
            <a:r>
              <a:rPr lang="en-US" dirty="0" smtClean="0"/>
              <a:t>Minimally invasive with computer guidance</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 Movement </a:t>
            </a:r>
            <a:endParaRPr lang="en-US" dirty="0"/>
          </a:p>
        </p:txBody>
      </p:sp>
      <p:sp>
        <p:nvSpPr>
          <p:cNvPr id="3" name="Content Placeholder 2"/>
          <p:cNvSpPr>
            <a:spLocks noGrp="1"/>
          </p:cNvSpPr>
          <p:nvPr>
            <p:ph idx="1"/>
          </p:nvPr>
        </p:nvSpPr>
        <p:spPr/>
        <p:txBody>
          <a:bodyPr/>
          <a:lstStyle/>
          <a:p>
            <a:r>
              <a:rPr lang="en-US" dirty="0" smtClean="0"/>
              <a:t>Enabled by articulated sections</a:t>
            </a:r>
          </a:p>
          <a:p>
            <a:r>
              <a:rPr lang="en-US" dirty="0" smtClean="0"/>
              <a:t>Cartesian coordinate geometry</a:t>
            </a:r>
          </a:p>
          <a:p>
            <a:r>
              <a:rPr lang="en-US" dirty="0" smtClean="0"/>
              <a:t>Spatial dimensions</a:t>
            </a:r>
          </a:p>
          <a:p>
            <a:r>
              <a:rPr lang="en-US" dirty="0" smtClean="0"/>
              <a:t>Degree of rotation</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Robots </a:t>
            </a:r>
            <a:endParaRPr lang="en-US" dirty="0"/>
          </a:p>
        </p:txBody>
      </p:sp>
      <p:sp>
        <p:nvSpPr>
          <p:cNvPr id="3" name="Content Placeholder 2"/>
          <p:cNvSpPr>
            <a:spLocks noGrp="1"/>
          </p:cNvSpPr>
          <p:nvPr>
            <p:ph idx="1"/>
          </p:nvPr>
        </p:nvSpPr>
        <p:spPr/>
        <p:txBody>
          <a:bodyPr/>
          <a:lstStyle/>
          <a:p>
            <a:r>
              <a:rPr lang="en-US" dirty="0" smtClean="0"/>
              <a:t>Their design</a:t>
            </a:r>
          </a:p>
          <a:p>
            <a:pPr lvl="1"/>
            <a:r>
              <a:rPr lang="en-US" dirty="0" smtClean="0"/>
              <a:t>Determines types of movements</a:t>
            </a:r>
          </a:p>
          <a:p>
            <a:r>
              <a:rPr lang="en-US" dirty="0" smtClean="0"/>
              <a:t>Their reaching space (working envelope) </a:t>
            </a:r>
          </a:p>
          <a:p>
            <a:pPr lvl="1"/>
            <a:r>
              <a:rPr lang="en-US" dirty="0" smtClean="0"/>
              <a:t>Actual space in which they move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Specialties </a:t>
            </a:r>
            <a:endParaRPr lang="en-US" dirty="0"/>
          </a:p>
        </p:txBody>
      </p:sp>
      <p:sp>
        <p:nvSpPr>
          <p:cNvPr id="3" name="Content Placeholder 2"/>
          <p:cNvSpPr>
            <a:spLocks noGrp="1"/>
          </p:cNvSpPr>
          <p:nvPr>
            <p:ph idx="1"/>
          </p:nvPr>
        </p:nvSpPr>
        <p:spPr/>
        <p:txBody>
          <a:bodyPr>
            <a:normAutofit lnSpcReduction="10000"/>
          </a:bodyPr>
          <a:lstStyle/>
          <a:p>
            <a:r>
              <a:rPr lang="en-US" dirty="0" smtClean="0"/>
              <a:t>Principles are the same across all specialties</a:t>
            </a:r>
          </a:p>
          <a:p>
            <a:r>
              <a:rPr lang="en-US" dirty="0" smtClean="0"/>
              <a:t>Common features</a:t>
            </a:r>
          </a:p>
          <a:p>
            <a:r>
              <a:rPr lang="en-US" dirty="0" smtClean="0"/>
              <a:t>Telescopic instruments</a:t>
            </a:r>
          </a:p>
          <a:p>
            <a:r>
              <a:rPr lang="en-US" dirty="0" smtClean="0"/>
              <a:t>Cannulas</a:t>
            </a:r>
          </a:p>
          <a:p>
            <a:r>
              <a:rPr lang="en-US" dirty="0" smtClean="0"/>
              <a:t>Imaging system</a:t>
            </a:r>
          </a:p>
          <a:p>
            <a:r>
              <a:rPr lang="en-US" dirty="0" smtClean="0"/>
              <a:t>Insufflation</a:t>
            </a:r>
          </a:p>
          <a:p>
            <a:r>
              <a:rPr lang="en-US" dirty="0" smtClean="0"/>
              <a:t>Irrigation</a:t>
            </a:r>
          </a:p>
          <a:p>
            <a:r>
              <a:rPr lang="en-US" dirty="0" smtClean="0"/>
              <a:t>Balloon expansion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Robotic Surgery </a:t>
            </a:r>
            <a:endParaRPr lang="en-US" dirty="0"/>
          </a:p>
        </p:txBody>
      </p:sp>
      <p:sp>
        <p:nvSpPr>
          <p:cNvPr id="3" name="Content Placeholder 2"/>
          <p:cNvSpPr>
            <a:spLocks noGrp="1"/>
          </p:cNvSpPr>
          <p:nvPr>
            <p:ph idx="1"/>
          </p:nvPr>
        </p:nvSpPr>
        <p:spPr/>
        <p:txBody>
          <a:bodyPr/>
          <a:lstStyle/>
          <a:p>
            <a:r>
              <a:rPr lang="en-US" dirty="0" smtClean="0"/>
              <a:t>Images are 3-dimensional</a:t>
            </a:r>
          </a:p>
          <a:p>
            <a:r>
              <a:rPr lang="en-US" dirty="0" smtClean="0"/>
              <a:t>Reduce tremor and movement scale</a:t>
            </a:r>
          </a:p>
          <a:p>
            <a:r>
              <a:rPr lang="en-US" dirty="0" smtClean="0"/>
              <a:t>Closely replicate human movement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Robotic Surgery </a:t>
            </a:r>
            <a:endParaRPr lang="en-US" dirty="0"/>
          </a:p>
        </p:txBody>
      </p:sp>
      <p:sp>
        <p:nvSpPr>
          <p:cNvPr id="3" name="Content Placeholder 2"/>
          <p:cNvSpPr>
            <a:spLocks noGrp="1"/>
          </p:cNvSpPr>
          <p:nvPr>
            <p:ph idx="1"/>
          </p:nvPr>
        </p:nvSpPr>
        <p:spPr/>
        <p:txBody>
          <a:bodyPr/>
          <a:lstStyle/>
          <a:p>
            <a:r>
              <a:rPr lang="en-US" dirty="0" smtClean="0"/>
              <a:t>Expensive and uses valuable resources</a:t>
            </a:r>
          </a:p>
          <a:p>
            <a:r>
              <a:rPr lang="en-US" dirty="0" smtClean="0"/>
              <a:t>Requires on-site coordinator</a:t>
            </a:r>
          </a:p>
          <a:p>
            <a:r>
              <a:rPr lang="en-US" dirty="0" smtClean="0"/>
              <a:t>Surgeons must receive training</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 Training </a:t>
            </a:r>
            <a:endParaRPr lang="en-US" dirty="0"/>
          </a:p>
        </p:txBody>
      </p:sp>
      <p:sp>
        <p:nvSpPr>
          <p:cNvPr id="3" name="Content Placeholder 2"/>
          <p:cNvSpPr>
            <a:spLocks noGrp="1"/>
          </p:cNvSpPr>
          <p:nvPr>
            <p:ph idx="1"/>
          </p:nvPr>
        </p:nvSpPr>
        <p:spPr/>
        <p:txBody>
          <a:bodyPr/>
          <a:lstStyle/>
          <a:p>
            <a:r>
              <a:rPr lang="en-US" dirty="0" smtClean="0"/>
              <a:t>System preparation and management</a:t>
            </a:r>
          </a:p>
          <a:p>
            <a:r>
              <a:rPr lang="en-US" dirty="0" smtClean="0"/>
              <a:t>Inanimate labs for skills development</a:t>
            </a:r>
          </a:p>
          <a:p>
            <a:r>
              <a:rPr lang="en-US" dirty="0" smtClean="0"/>
              <a:t>Procedure training </a:t>
            </a:r>
          </a:p>
          <a:p>
            <a:r>
              <a:rPr lang="en-US" dirty="0" smtClean="0"/>
              <a:t>Rehearsals</a:t>
            </a:r>
          </a:p>
          <a:p>
            <a:r>
              <a:rPr lang="en-US" dirty="0" smtClean="0"/>
              <a:t>Video podcast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 </a:t>
            </a:r>
            <a:endParaRPr lang="en-US" dirty="0"/>
          </a:p>
        </p:txBody>
      </p:sp>
      <p:sp>
        <p:nvSpPr>
          <p:cNvPr id="3" name="Content Placeholder 2"/>
          <p:cNvSpPr>
            <a:spLocks noGrp="1"/>
          </p:cNvSpPr>
          <p:nvPr>
            <p:ph idx="1"/>
          </p:nvPr>
        </p:nvSpPr>
        <p:spPr/>
        <p:txBody>
          <a:bodyPr/>
          <a:lstStyle/>
          <a:p>
            <a:r>
              <a:rPr lang="en-US" dirty="0" smtClean="0"/>
              <a:t>In-service programs with in-house personnel</a:t>
            </a:r>
          </a:p>
          <a:p>
            <a:r>
              <a:rPr lang="en-US" dirty="0" smtClean="0"/>
              <a:t>In-service program with manufacturer’s representatives</a:t>
            </a:r>
          </a:p>
          <a:p>
            <a:r>
              <a:rPr lang="en-US" dirty="0" smtClean="0"/>
              <a:t>Role observations</a:t>
            </a:r>
          </a:p>
          <a:p>
            <a:r>
              <a:rPr lang="en-US" dirty="0" smtClean="0"/>
              <a:t>Rehearsals </a:t>
            </a:r>
          </a:p>
          <a:p>
            <a:r>
              <a:rPr lang="en-US" dirty="0" smtClean="0"/>
              <a:t>Supervised practice</a:t>
            </a:r>
          </a:p>
          <a:p>
            <a:r>
              <a:rPr lang="en-US" dirty="0" smtClean="0"/>
              <a:t>Mentoring and feedback</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Specialties and Robotics </a:t>
            </a:r>
            <a:endParaRPr lang="en-US" dirty="0"/>
          </a:p>
        </p:txBody>
      </p:sp>
      <p:sp>
        <p:nvSpPr>
          <p:cNvPr id="3" name="Content Placeholder 2"/>
          <p:cNvSpPr>
            <a:spLocks noGrp="1"/>
          </p:cNvSpPr>
          <p:nvPr>
            <p:ph idx="1"/>
          </p:nvPr>
        </p:nvSpPr>
        <p:spPr/>
        <p:txBody>
          <a:bodyPr/>
          <a:lstStyle/>
          <a:p>
            <a:r>
              <a:rPr lang="en-US" dirty="0" smtClean="0"/>
              <a:t>Orthopedic</a:t>
            </a:r>
          </a:p>
          <a:p>
            <a:r>
              <a:rPr lang="en-US" dirty="0" smtClean="0"/>
              <a:t>Cardiovascular</a:t>
            </a:r>
          </a:p>
          <a:p>
            <a:r>
              <a:rPr lang="en-US" dirty="0" smtClean="0"/>
              <a:t>General surgery</a:t>
            </a:r>
          </a:p>
          <a:p>
            <a:r>
              <a:rPr lang="en-US" dirty="0" smtClean="0"/>
              <a:t>Gynecology</a:t>
            </a:r>
          </a:p>
          <a:p>
            <a:r>
              <a:rPr lang="en-US" dirty="0" smtClean="0"/>
              <a:t>Urology</a:t>
            </a:r>
          </a:p>
          <a:p>
            <a:r>
              <a:rPr lang="en-US" dirty="0" smtClean="0"/>
              <a:t>Neurology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Robotic System </a:t>
            </a:r>
            <a:endParaRPr lang="en-US" dirty="0"/>
          </a:p>
        </p:txBody>
      </p:sp>
      <p:sp>
        <p:nvSpPr>
          <p:cNvPr id="3" name="Content Placeholder 2"/>
          <p:cNvSpPr>
            <a:spLocks noGrp="1"/>
          </p:cNvSpPr>
          <p:nvPr>
            <p:ph idx="1"/>
          </p:nvPr>
        </p:nvSpPr>
        <p:spPr/>
        <p:txBody>
          <a:bodyPr/>
          <a:lstStyle/>
          <a:p>
            <a:r>
              <a:rPr lang="en-US" dirty="0" smtClean="0"/>
              <a:t>Patient cart</a:t>
            </a:r>
          </a:p>
          <a:p>
            <a:r>
              <a:rPr lang="en-US" dirty="0" smtClean="0"/>
              <a:t>Surgeon console</a:t>
            </a:r>
          </a:p>
          <a:p>
            <a:r>
              <a:rPr lang="en-US" dirty="0" smtClean="0"/>
              <a:t>Imaging system</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Used in Robotics </a:t>
            </a:r>
            <a:endParaRPr lang="en-US" dirty="0"/>
          </a:p>
        </p:txBody>
      </p:sp>
      <p:sp>
        <p:nvSpPr>
          <p:cNvPr id="3" name="Content Placeholder 2"/>
          <p:cNvSpPr>
            <a:spLocks noGrp="1"/>
          </p:cNvSpPr>
          <p:nvPr>
            <p:ph idx="1"/>
          </p:nvPr>
        </p:nvSpPr>
        <p:spPr/>
        <p:txBody>
          <a:bodyPr/>
          <a:lstStyle/>
          <a:p>
            <a:r>
              <a:rPr lang="en-US" dirty="0" smtClean="0"/>
              <a:t>Scissors</a:t>
            </a:r>
          </a:p>
          <a:p>
            <a:r>
              <a:rPr lang="en-US" dirty="0" smtClean="0"/>
              <a:t>Graspers</a:t>
            </a:r>
          </a:p>
          <a:p>
            <a:r>
              <a:rPr lang="en-US" dirty="0" smtClean="0"/>
              <a:t>Knife</a:t>
            </a:r>
          </a:p>
          <a:p>
            <a:r>
              <a:rPr lang="en-US" dirty="0" smtClean="0"/>
              <a:t>Probe</a:t>
            </a:r>
          </a:p>
          <a:p>
            <a:r>
              <a:rPr lang="en-US" dirty="0" smtClean="0"/>
              <a:t>Needle holder</a:t>
            </a:r>
          </a:p>
          <a:p>
            <a:r>
              <a:rPr lang="en-US" dirty="0" smtClean="0"/>
              <a:t>Ultrasonic energy instruments</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Decontaminating and Reprocessing Robotic Instruments </a:t>
            </a:r>
            <a:endParaRPr lang="en-US" dirty="0"/>
          </a:p>
        </p:txBody>
      </p:sp>
      <p:sp>
        <p:nvSpPr>
          <p:cNvPr id="3" name="Content Placeholder 2"/>
          <p:cNvSpPr>
            <a:spLocks noGrp="1"/>
          </p:cNvSpPr>
          <p:nvPr>
            <p:ph idx="1"/>
          </p:nvPr>
        </p:nvSpPr>
        <p:spPr/>
        <p:txBody>
          <a:bodyPr/>
          <a:lstStyle/>
          <a:p>
            <a:r>
              <a:rPr lang="en-US" dirty="0" smtClean="0"/>
              <a:t>Life span</a:t>
            </a:r>
          </a:p>
          <a:p>
            <a:r>
              <a:rPr lang="en-US" dirty="0" smtClean="0"/>
              <a:t>Online resource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for Robotic Surgery </a:t>
            </a:r>
            <a:endParaRPr lang="en-US" dirty="0"/>
          </a:p>
        </p:txBody>
      </p:sp>
      <p:sp>
        <p:nvSpPr>
          <p:cNvPr id="3" name="Content Placeholder 2"/>
          <p:cNvSpPr>
            <a:spLocks noGrp="1"/>
          </p:cNvSpPr>
          <p:nvPr>
            <p:ph idx="1"/>
          </p:nvPr>
        </p:nvSpPr>
        <p:spPr/>
        <p:txBody>
          <a:bodyPr>
            <a:normAutofit/>
          </a:bodyPr>
          <a:lstStyle/>
          <a:p>
            <a:r>
              <a:rPr lang="en-US" dirty="0" smtClean="0"/>
              <a:t>Room setup </a:t>
            </a:r>
          </a:p>
          <a:p>
            <a:pPr lvl="1"/>
            <a:r>
              <a:rPr lang="en-US" dirty="0" smtClean="0"/>
              <a:t>Optimizes safety and communication </a:t>
            </a:r>
          </a:p>
          <a:p>
            <a:r>
              <a:rPr lang="en-US" dirty="0" smtClean="0"/>
              <a:t>Equipment positions guidelines </a:t>
            </a:r>
          </a:p>
          <a:p>
            <a:r>
              <a:rPr lang="en-US" dirty="0" smtClean="0"/>
              <a:t>Sequence for robotic surgery</a:t>
            </a:r>
          </a:p>
          <a:p>
            <a:pPr lvl="1"/>
            <a:r>
              <a:rPr lang="en-US" dirty="0" smtClean="0"/>
              <a:t>Adjustment of components </a:t>
            </a:r>
          </a:p>
          <a:p>
            <a:pPr lvl="1"/>
            <a:r>
              <a:rPr lang="en-US" dirty="0" smtClean="0"/>
              <a:t>Nonsterile connections are made</a:t>
            </a:r>
          </a:p>
          <a:p>
            <a:pPr lvl="1"/>
            <a:r>
              <a:rPr lang="en-US" dirty="0" smtClean="0"/>
              <a:t>Sterile setup is completed</a:t>
            </a:r>
          </a:p>
          <a:p>
            <a:pPr lvl="1"/>
            <a:r>
              <a:rPr lang="en-US" dirty="0" smtClean="0"/>
              <a:t>Procedure begins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Roles in Robotic Surgery </a:t>
            </a:r>
            <a:endParaRPr lang="en-US" dirty="0"/>
          </a:p>
        </p:txBody>
      </p:sp>
      <p:sp>
        <p:nvSpPr>
          <p:cNvPr id="3" name="Content Placeholder 2"/>
          <p:cNvSpPr>
            <a:spLocks noGrp="1"/>
          </p:cNvSpPr>
          <p:nvPr>
            <p:ph idx="1"/>
          </p:nvPr>
        </p:nvSpPr>
        <p:spPr/>
        <p:txBody>
          <a:bodyPr/>
          <a:lstStyle/>
          <a:p>
            <a:r>
              <a:rPr lang="en-US" dirty="0" smtClean="0"/>
              <a:t>Surgeon</a:t>
            </a:r>
          </a:p>
          <a:p>
            <a:r>
              <a:rPr lang="en-US" dirty="0" smtClean="0"/>
              <a:t>Surgical assistant</a:t>
            </a:r>
          </a:p>
          <a:p>
            <a:r>
              <a:rPr lang="en-US" dirty="0" smtClean="0"/>
              <a:t>Scrub</a:t>
            </a:r>
          </a:p>
          <a:p>
            <a:r>
              <a:rPr lang="en-US" dirty="0" smtClean="0"/>
              <a:t>Circulator and coordinator</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MIS </a:t>
            </a:r>
            <a:endParaRPr lang="en-US" dirty="0"/>
          </a:p>
        </p:txBody>
      </p:sp>
      <p:sp>
        <p:nvSpPr>
          <p:cNvPr id="3" name="Content Placeholder 2"/>
          <p:cNvSpPr>
            <a:spLocks noGrp="1"/>
          </p:cNvSpPr>
          <p:nvPr>
            <p:ph idx="1"/>
          </p:nvPr>
        </p:nvSpPr>
        <p:spPr/>
        <p:txBody>
          <a:bodyPr>
            <a:normAutofit lnSpcReduction="10000"/>
          </a:bodyPr>
          <a:lstStyle/>
          <a:p>
            <a:r>
              <a:rPr lang="en-US" dirty="0" smtClean="0"/>
              <a:t>Broad and comprehensive</a:t>
            </a:r>
          </a:p>
          <a:p>
            <a:r>
              <a:rPr lang="en-US" dirty="0" smtClean="0"/>
              <a:t>Decreased tissue trauma</a:t>
            </a:r>
          </a:p>
          <a:p>
            <a:r>
              <a:rPr lang="en-US" dirty="0" smtClean="0"/>
              <a:t>Reduced blood loss</a:t>
            </a:r>
          </a:p>
          <a:p>
            <a:r>
              <a:rPr lang="en-US" dirty="0" smtClean="0"/>
              <a:t>Faster recovery</a:t>
            </a:r>
          </a:p>
          <a:p>
            <a:r>
              <a:rPr lang="en-US" dirty="0" smtClean="0"/>
              <a:t>Outpatient procedures</a:t>
            </a:r>
          </a:p>
          <a:p>
            <a:r>
              <a:rPr lang="en-US" dirty="0" smtClean="0"/>
              <a:t>Decrease in pain</a:t>
            </a:r>
          </a:p>
          <a:p>
            <a:r>
              <a:rPr lang="en-US" dirty="0" smtClean="0"/>
              <a:t>Increase in patient satisfaction</a:t>
            </a:r>
          </a:p>
          <a:p>
            <a:r>
              <a:rPr lang="en-US" dirty="0" smtClean="0"/>
              <a:t>Less costly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Room Setup: </a:t>
            </a:r>
            <a:br>
              <a:rPr lang="en-US" dirty="0" smtClean="0"/>
            </a:br>
            <a:r>
              <a:rPr lang="en-US" dirty="0" smtClean="0"/>
              <a:t>Robotic-Assisted Surgery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546" y="1430447"/>
            <a:ext cx="4262908" cy="4977976"/>
          </a:xfrm>
          <a:prstGeom prst="rect">
            <a:avLst/>
          </a:prstGeom>
        </p:spPr>
      </p:pic>
      <p:sp>
        <p:nvSpPr>
          <p:cNvPr id="5" name="TextBox 4"/>
          <p:cNvSpPr txBox="1"/>
          <p:nvPr/>
        </p:nvSpPr>
        <p:spPr>
          <a:xfrm>
            <a:off x="1815921" y="6220497"/>
            <a:ext cx="5512158" cy="215444"/>
          </a:xfrm>
          <a:prstGeom prst="rect">
            <a:avLst/>
          </a:prstGeom>
          <a:noFill/>
        </p:spPr>
        <p:txBody>
          <a:bodyPr wrap="square" rtlCol="0">
            <a:spAutoFit/>
          </a:bodyPr>
          <a:lstStyle/>
          <a:p>
            <a:pPr algn="ctr"/>
            <a:r>
              <a:rPr lang="en-US" sz="800" dirty="0"/>
              <a:t>Courtesy Intuitive Surgical, Inc., 2007</a:t>
            </a:r>
            <a:r>
              <a:rPr lang="en-US" sz="800" dirty="0" smtClean="0"/>
              <a:t>.</a:t>
            </a:r>
            <a:endParaRPr lang="en-US" sz="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925" y="2419350"/>
            <a:ext cx="7772400" cy="1219200"/>
          </a:xfrm>
        </p:spPr>
        <p:txBody>
          <a:bodyPr/>
          <a:lstStyle/>
          <a:p>
            <a:pPr algn="ctr">
              <a:defRPr/>
            </a:pPr>
            <a:r>
              <a:rPr lang="en-US" dirty="0" smtClean="0"/>
              <a:t>Questions?</a:t>
            </a:r>
            <a:endParaRPr lang="en-US"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MIS </a:t>
            </a:r>
            <a:endParaRPr lang="en-US" dirty="0"/>
          </a:p>
        </p:txBody>
      </p:sp>
      <p:sp>
        <p:nvSpPr>
          <p:cNvPr id="3" name="Content Placeholder 2"/>
          <p:cNvSpPr>
            <a:spLocks noGrp="1"/>
          </p:cNvSpPr>
          <p:nvPr>
            <p:ph idx="1"/>
          </p:nvPr>
        </p:nvSpPr>
        <p:spPr/>
        <p:txBody>
          <a:bodyPr/>
          <a:lstStyle/>
          <a:p>
            <a:r>
              <a:rPr lang="en-US" dirty="0" smtClean="0"/>
              <a:t>Steep learning curves</a:t>
            </a:r>
          </a:p>
          <a:p>
            <a:r>
              <a:rPr lang="en-US" dirty="0" smtClean="0"/>
              <a:t>Vision system errors</a:t>
            </a:r>
          </a:p>
          <a:p>
            <a:r>
              <a:rPr lang="en-US" dirty="0" smtClean="0"/>
              <a:t>Instrumentation and equipment are expensive</a:t>
            </a:r>
          </a:p>
          <a:p>
            <a:r>
              <a:rPr lang="en-US" dirty="0" smtClean="0"/>
              <a:t>Operative site is two-dimensional </a:t>
            </a:r>
          </a:p>
          <a:p>
            <a:r>
              <a:rPr lang="en-US" dirty="0" smtClean="0"/>
              <a:t>Not everyone is a candidate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Associated with MIS </a:t>
            </a:r>
            <a:endParaRPr lang="en-US" dirty="0"/>
          </a:p>
        </p:txBody>
      </p:sp>
      <p:sp>
        <p:nvSpPr>
          <p:cNvPr id="3" name="Content Placeholder 2"/>
          <p:cNvSpPr>
            <a:spLocks noGrp="1"/>
          </p:cNvSpPr>
          <p:nvPr>
            <p:ph idx="1"/>
          </p:nvPr>
        </p:nvSpPr>
        <p:spPr/>
        <p:txBody>
          <a:bodyPr/>
          <a:lstStyle/>
          <a:p>
            <a:r>
              <a:rPr lang="en-US" dirty="0" smtClean="0"/>
              <a:t>Appropriate actions by staff</a:t>
            </a:r>
          </a:p>
          <a:p>
            <a:r>
              <a:rPr lang="en-US" dirty="0" smtClean="0"/>
              <a:t>No greater or less then open surgery</a:t>
            </a:r>
          </a:p>
          <a:p>
            <a:r>
              <a:rPr lang="en-US" dirty="0" smtClean="0"/>
              <a:t>Dependent upon</a:t>
            </a:r>
          </a:p>
          <a:p>
            <a:pPr lvl="1"/>
            <a:r>
              <a:rPr lang="en-US" dirty="0" smtClean="0"/>
              <a:t>Condition of the patient</a:t>
            </a:r>
          </a:p>
          <a:p>
            <a:pPr lvl="1"/>
            <a:r>
              <a:rPr lang="en-US" dirty="0" smtClean="0"/>
              <a:t>Positioning of the patient</a:t>
            </a:r>
          </a:p>
          <a:p>
            <a:pPr lvl="1"/>
            <a:r>
              <a:rPr lang="en-US" dirty="0" smtClean="0"/>
              <a:t>Insufflation and irrigation </a:t>
            </a:r>
          </a:p>
          <a:p>
            <a:pPr lvl="1"/>
            <a:r>
              <a:rPr lang="en-US" dirty="0" smtClean="0"/>
              <a:t>Equipment failures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Preparation </a:t>
            </a:r>
            <a:endParaRPr lang="en-US" dirty="0"/>
          </a:p>
        </p:txBody>
      </p:sp>
      <p:sp>
        <p:nvSpPr>
          <p:cNvPr id="3" name="Content Placeholder 2"/>
          <p:cNvSpPr>
            <a:spLocks noGrp="1"/>
          </p:cNvSpPr>
          <p:nvPr>
            <p:ph idx="1"/>
          </p:nvPr>
        </p:nvSpPr>
        <p:spPr/>
        <p:txBody>
          <a:bodyPr>
            <a:normAutofit/>
          </a:bodyPr>
          <a:lstStyle/>
          <a:p>
            <a:r>
              <a:rPr lang="en-US" dirty="0" smtClean="0"/>
              <a:t>Positioning considerations</a:t>
            </a:r>
          </a:p>
          <a:p>
            <a:pPr lvl="1"/>
            <a:r>
              <a:rPr lang="en-US" dirty="0" smtClean="0"/>
              <a:t>Upper abdomen or lower esophagus</a:t>
            </a:r>
          </a:p>
          <a:p>
            <a:pPr lvl="1"/>
            <a:r>
              <a:rPr lang="en-US" dirty="0" smtClean="0"/>
              <a:t>Pelvic or lower abdominal procedures</a:t>
            </a:r>
          </a:p>
          <a:p>
            <a:pPr lvl="1"/>
            <a:r>
              <a:rPr lang="en-US" dirty="0" smtClean="0"/>
              <a:t>Thoracoscopy and nephroscopy</a:t>
            </a:r>
          </a:p>
          <a:p>
            <a:pPr lvl="1"/>
            <a:r>
              <a:rPr lang="en-US" dirty="0" smtClean="0"/>
              <a:t>Laryngoscopy, bronchoscopy, esophagoscopy, and mediastinoscopy</a:t>
            </a:r>
          </a:p>
          <a:p>
            <a:r>
              <a:rPr lang="en-US" dirty="0" smtClean="0"/>
              <a:t>Skin prep and draping</a:t>
            </a:r>
          </a:p>
          <a:p>
            <a:pPr lvl="1"/>
            <a:r>
              <a:rPr lang="en-US" dirty="0" smtClean="0"/>
              <a:t>Allows for conversion to an open procedure</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2_D3 Keypoints">
  <a:themeElements>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Keypoi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Keypoints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Keypoints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Keypoints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3 Slide &amp; Title">
  <a:themeElements>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Slide &amp; Titl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Slide &amp; Titl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Slide &amp; Titl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Slide &amp; Titl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3 Illus &amp; Welcome">
  <a:themeElements>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D3 Illus &amp; Welco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D3 Illus &amp; Welcom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D3 Illus &amp; Welcom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D3 Illus &amp; Welcom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newpptformat</Template>
  <TotalTime>49165</TotalTime>
  <Words>4464</Words>
  <Application>Microsoft Office PowerPoint</Application>
  <PresentationFormat>On-screen Show (4:3)</PresentationFormat>
  <Paragraphs>564</Paragraphs>
  <Slides>61</Slides>
  <Notes>54</Notes>
  <HiddenSlides>0</HiddenSlides>
  <MMClips>0</MMClips>
  <ScaleCrop>false</ScaleCrop>
  <HeadingPairs>
    <vt:vector size="4" baseType="variant">
      <vt:variant>
        <vt:lpstr>Theme</vt:lpstr>
      </vt:variant>
      <vt:variant>
        <vt:i4>20</vt:i4>
      </vt:variant>
      <vt:variant>
        <vt:lpstr>Slide Titles</vt:lpstr>
      </vt:variant>
      <vt:variant>
        <vt:i4>61</vt:i4>
      </vt:variant>
    </vt:vector>
  </HeadingPairs>
  <TitlesOfParts>
    <vt:vector size="81" baseType="lpstr">
      <vt:lpstr>9_Flow</vt:lpstr>
      <vt:lpstr>3_Custom Design</vt:lpstr>
      <vt:lpstr>5_Flow</vt:lpstr>
      <vt:lpstr>3_Flow</vt:lpstr>
      <vt:lpstr>1_Custom Design</vt:lpstr>
      <vt:lpstr>1_Flow</vt:lpstr>
      <vt:lpstr>Blue Diagonal</vt:lpstr>
      <vt:lpstr>2_D3 Slide &amp; Title</vt:lpstr>
      <vt:lpstr>D3 Illus &amp; Welcome</vt:lpstr>
      <vt:lpstr>2_D3 Keypoints</vt:lpstr>
      <vt:lpstr>5_Custom Design</vt:lpstr>
      <vt:lpstr>6_Custom Design</vt:lpstr>
      <vt:lpstr>8_Flow</vt:lpstr>
      <vt:lpstr>4_Custom Design</vt:lpstr>
      <vt:lpstr>2_Custom Design</vt:lpstr>
      <vt:lpstr>Custom Design</vt:lpstr>
      <vt:lpstr>2_Flow</vt:lpstr>
      <vt:lpstr>Flow</vt:lpstr>
      <vt:lpstr>4_Flow</vt:lpstr>
      <vt:lpstr>6_Flow</vt:lpstr>
      <vt:lpstr>Surgical Technology</vt:lpstr>
      <vt:lpstr>Minimally Invasive Surgery</vt:lpstr>
      <vt:lpstr>Types of Endoscopy </vt:lpstr>
      <vt:lpstr>Principles of MIS</vt:lpstr>
      <vt:lpstr>Surgical Specialties </vt:lpstr>
      <vt:lpstr>Advantages of MIS </vt:lpstr>
      <vt:lpstr>Limitations of MIS </vt:lpstr>
      <vt:lpstr>Risks Associated with MIS </vt:lpstr>
      <vt:lpstr>Patient Preparation </vt:lpstr>
      <vt:lpstr>Converting to an Open Case </vt:lpstr>
      <vt:lpstr>Imaging System Used in MIS </vt:lpstr>
      <vt:lpstr>Light Sources and Fiberoptics </vt:lpstr>
      <vt:lpstr>Care and Safety of Fiberoptics </vt:lpstr>
      <vt:lpstr>Features of the Rigid Telescope </vt:lpstr>
      <vt:lpstr>The Rigid Telescope </vt:lpstr>
      <vt:lpstr>Guidelines for Handling  the Rigid Telescope </vt:lpstr>
      <vt:lpstr>The Video Camera and the Guidelines for Use </vt:lpstr>
      <vt:lpstr>White Balance </vt:lpstr>
      <vt:lpstr>Other MIS Equipment </vt:lpstr>
      <vt:lpstr>Specialty Telescopes </vt:lpstr>
      <vt:lpstr>Equipment and Techniques Used in Endoscopic MIS</vt:lpstr>
      <vt:lpstr>Equipment and Techniques Used in Endoscopic MIS</vt:lpstr>
      <vt:lpstr>Operating Instruments </vt:lpstr>
      <vt:lpstr>Types of Instruments </vt:lpstr>
      <vt:lpstr>Endoscopes and Resectoscopes </vt:lpstr>
      <vt:lpstr>Insufflation Used in Laparoscopy </vt:lpstr>
      <vt:lpstr>Insufflation of the Abdomen </vt:lpstr>
      <vt:lpstr>Continuous Irrigation </vt:lpstr>
      <vt:lpstr>Balloon Dissection and Hemostasis </vt:lpstr>
      <vt:lpstr>Trocar-Cannula System </vt:lpstr>
      <vt:lpstr>Trocar-Cannula System (Cont.) </vt:lpstr>
      <vt:lpstr>Features of Trocar-Cannulas </vt:lpstr>
      <vt:lpstr>Trocar Placement and Tissue Expansion </vt:lpstr>
      <vt:lpstr>Specimen Retrieval </vt:lpstr>
      <vt:lpstr>Risks with MIS </vt:lpstr>
      <vt:lpstr>Risk Reduction </vt:lpstr>
      <vt:lpstr>Risk Reduction (Cont.) </vt:lpstr>
      <vt:lpstr>Rigid Endoscopic Instruments </vt:lpstr>
      <vt:lpstr>When to Inspect MIS Instruments </vt:lpstr>
      <vt:lpstr>What to Look For:  MIS Instrument Inspection </vt:lpstr>
      <vt:lpstr>Endoscopic Setup </vt:lpstr>
      <vt:lpstr>Principles of Flexible Endoscopy </vt:lpstr>
      <vt:lpstr>The Flexible Endoscope </vt:lpstr>
      <vt:lpstr>Reprocessing Scopes and Instruments </vt:lpstr>
      <vt:lpstr>Reprocessing Scopes and Instruments (Cont.) </vt:lpstr>
      <vt:lpstr>Robotic-Assisted Surgery</vt:lpstr>
      <vt:lpstr>Principles of Robotics </vt:lpstr>
      <vt:lpstr>Robotic Movement </vt:lpstr>
      <vt:lpstr>Classification of Robots </vt:lpstr>
      <vt:lpstr>Advantages of Robotic Surgery </vt:lpstr>
      <vt:lpstr>Disadvantages of Robotic Surgery </vt:lpstr>
      <vt:lpstr>Robotic Training </vt:lpstr>
      <vt:lpstr>Additional Resources </vt:lpstr>
      <vt:lpstr>Surgical Specialties and Robotics </vt:lpstr>
      <vt:lpstr>Components of the Robotic System </vt:lpstr>
      <vt:lpstr>Instruments Used in Robotics </vt:lpstr>
      <vt:lpstr>Decontaminating and Reprocessing Robotic Instruments </vt:lpstr>
      <vt:lpstr>Setup for Robotic Surgery </vt:lpstr>
      <vt:lpstr>Individual Roles in Robotic Surgery </vt:lpstr>
      <vt:lpstr>Room Setup:  Robotic-Assisted Surgery </vt:lpstr>
      <vt:lpstr>Questions?</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Body Systems</dc:title>
  <dc:creator>Linda Honeycutt</dc:creator>
  <cp:lastModifiedBy>Nelson, Samantha</cp:lastModifiedBy>
  <cp:revision>562</cp:revision>
  <dcterms:created xsi:type="dcterms:W3CDTF">2005-01-16T17:28:53Z</dcterms:created>
  <dcterms:modified xsi:type="dcterms:W3CDTF">2013-07-22T16:18:52Z</dcterms:modified>
</cp:coreProperties>
</file>