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67" r:id="rId2"/>
    <p:sldId id="272" r:id="rId3"/>
    <p:sldId id="273" r:id="rId4"/>
    <p:sldId id="284" r:id="rId5"/>
    <p:sldId id="285" r:id="rId6"/>
    <p:sldId id="286" r:id="rId7"/>
    <p:sldId id="270" r:id="rId8"/>
    <p:sldId id="262" r:id="rId9"/>
    <p:sldId id="279" r:id="rId10"/>
    <p:sldId id="288" r:id="rId11"/>
    <p:sldId id="261" r:id="rId12"/>
    <p:sldId id="280" r:id="rId13"/>
    <p:sldId id="264" r:id="rId14"/>
    <p:sldId id="265" r:id="rId15"/>
    <p:sldId id="281" r:id="rId16"/>
    <p:sldId id="282" r:id="rId17"/>
    <p:sldId id="289" r:id="rId18"/>
    <p:sldId id="290" r:id="rId19"/>
    <p:sldId id="283" r:id="rId20"/>
  </p:sldIdLst>
  <p:sldSz cx="6858000" cy="9144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>
        <p:scale>
          <a:sx n="100" d="100"/>
          <a:sy n="100" d="100"/>
        </p:scale>
        <p:origin x="-366" y="156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0B359-470A-40D4-8412-0E108060EAE5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EF0F9-D76F-4EAA-BC3A-1B7943D8F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74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11E69-CE5A-4D23-94AD-754FDF8DC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1382D-2076-4ACC-832A-CC46BE50B8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F63BB-CE12-471B-A6CE-F036ADC3FA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B82C9-7334-408F-8C5D-218D351D98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61996-3415-4690-A878-E961FE153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62EAD-2689-483F-AA20-A4FE7EB28F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78AC6-2780-4CCA-907E-7A9057AF75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06D8D-55EF-4B41-BADE-8478BC5A01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C334C-9FA5-4BAB-96AE-C43E3BD4E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 marL="1371600" indent="0">
              <a:buNone/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345B9-953F-482A-A2BE-9A22EF8EDD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E4BB9-7878-460E-9717-4D7E306687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966F24E-4A95-44A0-A8E3-E9D57D26776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ommonapp.org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t.org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5867400" cy="129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SAINT VIATOR HIGH SCHOOL</a:t>
            </a:r>
          </a:p>
        </p:txBody>
      </p:sp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1447800" y="5588000"/>
            <a:ext cx="3810000" cy="10080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Class of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2012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8125" y="7315200"/>
            <a:ext cx="6500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 Black" pitchFamily="34" charset="0"/>
              </a:rPr>
              <a:t>The College Application Process</a:t>
            </a:r>
          </a:p>
        </p:txBody>
      </p:sp>
      <p:pic>
        <p:nvPicPr>
          <p:cNvPr id="13319" name="Picture 7" descr="viator l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133600"/>
            <a:ext cx="3352800" cy="32337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-812789"/>
            <a:ext cx="685800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>
              <a:tabLst>
                <a:tab pos="-457200" algn="l"/>
              </a:tabLst>
            </a:pPr>
            <a:endParaRPr lang="en-US" sz="1400" b="1" dirty="0">
              <a:solidFill>
                <a:srgbClr val="FFFF00"/>
              </a:solidFill>
            </a:endParaRPr>
          </a:p>
          <a:p>
            <a:pPr indent="457200">
              <a:tabLst>
                <a:tab pos="-457200" algn="l"/>
              </a:tabLst>
            </a:pPr>
            <a:endParaRPr lang="en-US" b="1" u="sng" dirty="0">
              <a:solidFill>
                <a:srgbClr val="FFFF00"/>
              </a:solidFill>
            </a:endParaRPr>
          </a:p>
          <a:p>
            <a:pPr indent="457200" algn="ctr">
              <a:tabLst>
                <a:tab pos="-457200" algn="l"/>
              </a:tabLst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indent="457200" algn="ctr">
              <a:tabLst>
                <a:tab pos="-457200" algn="l"/>
              </a:tabLst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indent="457200" algn="ctr">
              <a:tabLst>
                <a:tab pos="-457200" algn="l"/>
              </a:tabLst>
            </a:pPr>
            <a:r>
              <a:rPr lang="en-US" sz="2400" b="1" dirty="0" smtClean="0">
                <a:solidFill>
                  <a:srgbClr val="FFFF00"/>
                </a:solidFill>
              </a:rPr>
              <a:t>LETTERS </a:t>
            </a:r>
            <a:r>
              <a:rPr lang="en-US" sz="2400" b="1" dirty="0">
                <a:solidFill>
                  <a:srgbClr val="FFFF00"/>
                </a:solidFill>
              </a:rPr>
              <a:t>OF RECOMMENDATION</a:t>
            </a:r>
          </a:p>
          <a:p>
            <a:pPr indent="457200">
              <a:tabLst>
                <a:tab pos="-457200" algn="l"/>
              </a:tabLst>
            </a:pPr>
            <a:endParaRPr lang="en-US" sz="1400" b="1" dirty="0">
              <a:solidFill>
                <a:schemeClr val="bg1"/>
              </a:solidFill>
            </a:endParaRPr>
          </a:p>
          <a:p>
            <a:pPr indent="457200">
              <a:buFontTx/>
              <a:buAutoNum type="arabicPeriod"/>
              <a:tabLst>
                <a:tab pos="-457200" algn="l"/>
              </a:tabLst>
            </a:pPr>
            <a:endParaRPr lang="en-US" sz="1400" b="1" dirty="0">
              <a:solidFill>
                <a:schemeClr val="bg1"/>
              </a:solidFill>
            </a:endParaRPr>
          </a:p>
          <a:p>
            <a:pPr indent="457200">
              <a:buFontTx/>
              <a:buAutoNum type="arabicPeriod"/>
              <a:tabLst>
                <a:tab pos="-457200" algn="l"/>
              </a:tabLst>
            </a:pPr>
            <a:endParaRPr lang="en-US" sz="1400" b="1" dirty="0">
              <a:solidFill>
                <a:schemeClr val="bg1"/>
              </a:solidFill>
            </a:endParaRPr>
          </a:p>
          <a:p>
            <a:pPr indent="457200">
              <a:buFont typeface="Wingdings" pitchFamily="2" charset="2"/>
              <a:buChar char="§"/>
              <a:tabLst>
                <a:tab pos="-457200" algn="l"/>
              </a:tabLst>
            </a:pPr>
            <a:r>
              <a:rPr lang="en-US" sz="1400" b="1" dirty="0">
                <a:solidFill>
                  <a:schemeClr val="bg1"/>
                </a:solidFill>
              </a:rPr>
              <a:t>All students should fill out a </a:t>
            </a:r>
            <a:r>
              <a:rPr lang="en-US" sz="1400" b="1" dirty="0">
                <a:solidFill>
                  <a:srgbClr val="FFFF00"/>
                </a:solidFill>
              </a:rPr>
              <a:t>STUDENT SELF-ASSESSMENT </a:t>
            </a:r>
            <a:r>
              <a:rPr lang="en-US" sz="1400" b="1" dirty="0" smtClean="0">
                <a:solidFill>
                  <a:srgbClr val="FFFF00"/>
                </a:solidFill>
              </a:rPr>
              <a:t>FORM </a:t>
            </a:r>
            <a:r>
              <a:rPr lang="en-US" sz="1400" b="1" dirty="0" smtClean="0">
                <a:solidFill>
                  <a:schemeClr val="bg1"/>
                </a:solidFill>
              </a:rPr>
              <a:t>on 		         Family Connection</a:t>
            </a:r>
            <a:r>
              <a:rPr lang="en-US" sz="1400" b="1" dirty="0" smtClean="0">
                <a:solidFill>
                  <a:schemeClr val="bg1"/>
                </a:solidFill>
              </a:rPr>
              <a:t>.  You should click “update” when finished.  You can 	         always go back and add new things.</a:t>
            </a:r>
            <a:endParaRPr lang="en-US" sz="1400" b="1" dirty="0">
              <a:solidFill>
                <a:schemeClr val="bg1"/>
              </a:solidFill>
            </a:endParaRPr>
          </a:p>
          <a:p>
            <a:pPr indent="457200">
              <a:buFontTx/>
              <a:buAutoNum type="arabicPeriod"/>
              <a:tabLst>
                <a:tab pos="-457200" algn="l"/>
              </a:tabLst>
            </a:pPr>
            <a:endParaRPr lang="en-US" sz="1400" b="1" dirty="0">
              <a:solidFill>
                <a:srgbClr val="FFFF00"/>
              </a:solidFill>
            </a:endParaRPr>
          </a:p>
          <a:p>
            <a:pPr indent="457200">
              <a:buFont typeface="Wingdings" pitchFamily="2" charset="2"/>
              <a:buChar char="§"/>
              <a:tabLst>
                <a:tab pos="-457200" algn="l"/>
              </a:tabLst>
            </a:pPr>
            <a:r>
              <a:rPr lang="en-US" sz="1400" b="1" dirty="0" smtClean="0">
                <a:solidFill>
                  <a:schemeClr val="bg1"/>
                </a:solidFill>
              </a:rPr>
              <a:t>Print completed </a:t>
            </a:r>
            <a:r>
              <a:rPr lang="en-US" sz="1400" b="1" dirty="0" smtClean="0">
                <a:solidFill>
                  <a:srgbClr val="FFFF00"/>
                </a:solidFill>
              </a:rPr>
              <a:t>STUDENT </a:t>
            </a:r>
            <a:r>
              <a:rPr lang="en-US" sz="1400" b="1" dirty="0">
                <a:solidFill>
                  <a:srgbClr val="FFFF00"/>
                </a:solidFill>
              </a:rPr>
              <a:t>SELF-ASSESSMENT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and turn in to your </a:t>
            </a:r>
            <a:r>
              <a:rPr lang="en-US" sz="1400" b="1" dirty="0">
                <a:solidFill>
                  <a:schemeClr val="bg1"/>
                </a:solidFill>
              </a:rPr>
              <a:t>Ethics </a:t>
            </a:r>
            <a:r>
              <a:rPr lang="en-US" sz="1400" b="1" dirty="0" smtClean="0">
                <a:solidFill>
                  <a:schemeClr val="bg1"/>
                </a:solidFill>
              </a:rPr>
              <a:t>	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        teacher for extra credit.  </a:t>
            </a:r>
          </a:p>
          <a:p>
            <a:pPr>
              <a:tabLst>
                <a:tab pos="-457200" algn="l"/>
              </a:tabLst>
            </a:pPr>
            <a:endParaRPr lang="en-US" sz="1400" b="1" dirty="0">
              <a:solidFill>
                <a:schemeClr val="bg1"/>
              </a:solidFill>
            </a:endParaRPr>
          </a:p>
          <a:p>
            <a:pPr indent="457200">
              <a:buFont typeface="Wingdings" pitchFamily="2" charset="2"/>
              <a:buChar char="§"/>
              <a:tabLst>
                <a:tab pos="-457200" algn="l"/>
              </a:tabLst>
            </a:pPr>
            <a:r>
              <a:rPr lang="en-US" sz="1400" b="1" dirty="0" smtClean="0">
                <a:solidFill>
                  <a:schemeClr val="bg1"/>
                </a:solidFill>
              </a:rPr>
              <a:t>Ask </a:t>
            </a:r>
            <a:r>
              <a:rPr lang="en-US" sz="1400" b="1" dirty="0">
                <a:solidFill>
                  <a:schemeClr val="bg1"/>
                </a:solidFill>
              </a:rPr>
              <a:t>teachers </a:t>
            </a:r>
            <a:r>
              <a:rPr lang="en-US" sz="1400" b="1" dirty="0">
                <a:solidFill>
                  <a:srgbClr val="FFFF00"/>
                </a:solidFill>
              </a:rPr>
              <a:t>IN PERSON</a:t>
            </a:r>
            <a:r>
              <a:rPr lang="en-US" sz="1400" b="1" dirty="0">
                <a:solidFill>
                  <a:schemeClr val="bg1"/>
                </a:solidFill>
              </a:rPr>
              <a:t> to write you a letter of recommendation.</a:t>
            </a:r>
          </a:p>
          <a:p>
            <a:pPr indent="457200">
              <a:buFontTx/>
              <a:buAutoNum type="arabicPeriod"/>
              <a:tabLst>
                <a:tab pos="-457200" algn="l"/>
              </a:tabLst>
            </a:pPr>
            <a:endParaRPr lang="en-US" sz="1400" b="1" dirty="0">
              <a:solidFill>
                <a:schemeClr val="bg1"/>
              </a:solidFill>
            </a:endParaRPr>
          </a:p>
          <a:p>
            <a:pPr indent="457200">
              <a:buFont typeface="Wingdings" pitchFamily="2" charset="2"/>
              <a:buChar char="§"/>
              <a:tabLst>
                <a:tab pos="-457200" algn="l"/>
              </a:tabLst>
            </a:pPr>
            <a:r>
              <a:rPr lang="en-US" sz="1400" b="1" dirty="0" smtClean="0">
                <a:solidFill>
                  <a:schemeClr val="bg1"/>
                </a:solidFill>
              </a:rPr>
              <a:t>Give teachers a </a:t>
            </a:r>
            <a:r>
              <a:rPr lang="en-US" sz="1400" b="1" dirty="0" smtClean="0">
                <a:solidFill>
                  <a:srgbClr val="FFFF00"/>
                </a:solidFill>
              </a:rPr>
              <a:t>REQUEST  FOR  LETTER OF </a:t>
            </a:r>
            <a:r>
              <a:rPr lang="en-US" sz="1400" b="1" dirty="0">
                <a:solidFill>
                  <a:srgbClr val="FFFF00"/>
                </a:solidFill>
              </a:rPr>
              <a:t>RECOMMENDATION </a:t>
            </a:r>
            <a:r>
              <a:rPr lang="en-US" sz="1400" b="1" dirty="0" smtClean="0">
                <a:solidFill>
                  <a:srgbClr val="FFFF00"/>
                </a:solidFill>
              </a:rPr>
              <a:t> FORM 	         </a:t>
            </a:r>
            <a:r>
              <a:rPr lang="en-US" sz="1400" b="1" dirty="0" smtClean="0">
                <a:solidFill>
                  <a:schemeClr val="bg1"/>
                </a:solidFill>
              </a:rPr>
              <a:t>(</a:t>
            </a:r>
            <a:r>
              <a:rPr lang="en-US" sz="1400" b="1" dirty="0">
                <a:solidFill>
                  <a:schemeClr val="bg1"/>
                </a:solidFill>
              </a:rPr>
              <a:t>available in the </a:t>
            </a:r>
            <a:r>
              <a:rPr lang="en-US" sz="1400" b="1" dirty="0" smtClean="0">
                <a:solidFill>
                  <a:schemeClr val="bg1"/>
                </a:solidFill>
              </a:rPr>
              <a:t>Counseling </a:t>
            </a:r>
            <a:r>
              <a:rPr lang="en-US" sz="1400" b="1" dirty="0">
                <a:solidFill>
                  <a:schemeClr val="bg1"/>
                </a:solidFill>
              </a:rPr>
              <a:t>Office).  </a:t>
            </a:r>
            <a:r>
              <a:rPr lang="en-US" sz="1400" b="1" dirty="0" smtClean="0">
                <a:solidFill>
                  <a:schemeClr val="bg1"/>
                </a:solidFill>
              </a:rPr>
              <a:t>  Inform </a:t>
            </a:r>
            <a:r>
              <a:rPr lang="en-US" sz="1400" b="1" dirty="0">
                <a:solidFill>
                  <a:schemeClr val="bg1"/>
                </a:solidFill>
              </a:rPr>
              <a:t>teachers of </a:t>
            </a:r>
            <a:r>
              <a:rPr lang="en-US" sz="1400" b="1" dirty="0" smtClean="0">
                <a:solidFill>
                  <a:schemeClr val="bg1"/>
                </a:solidFill>
              </a:rPr>
              <a:t> required  		         deadlines</a:t>
            </a:r>
            <a:r>
              <a:rPr lang="en-US" sz="1400" b="1" dirty="0">
                <a:solidFill>
                  <a:schemeClr val="bg1"/>
                </a:solidFill>
              </a:rPr>
              <a:t>.</a:t>
            </a:r>
          </a:p>
          <a:p>
            <a:pPr indent="457200">
              <a:buFontTx/>
              <a:buAutoNum type="arabicPeriod"/>
              <a:tabLst>
                <a:tab pos="-457200" algn="l"/>
              </a:tabLst>
            </a:pPr>
            <a:endParaRPr lang="en-US" sz="1400" b="1" dirty="0">
              <a:solidFill>
                <a:schemeClr val="bg1"/>
              </a:solidFill>
            </a:endParaRPr>
          </a:p>
          <a:p>
            <a:pPr indent="457200">
              <a:buFont typeface="Wingdings" pitchFamily="2" charset="2"/>
              <a:buChar char="§"/>
              <a:tabLst>
                <a:tab pos="-457200" algn="l"/>
              </a:tabLst>
            </a:pPr>
            <a:r>
              <a:rPr lang="en-US" sz="1400" b="1" dirty="0">
                <a:solidFill>
                  <a:schemeClr val="bg1"/>
                </a:solidFill>
              </a:rPr>
              <a:t>Establish with each teacher whether he/she will mail </a:t>
            </a:r>
            <a:r>
              <a:rPr lang="en-US" sz="1400" b="1" dirty="0" smtClean="0">
                <a:solidFill>
                  <a:schemeClr val="bg1"/>
                </a:solidFill>
              </a:rPr>
              <a:t>or e-mail the </a:t>
            </a:r>
          </a:p>
          <a:p>
            <a:pPr indent="457200">
              <a:tabLst>
                <a:tab pos="-457200" algn="l"/>
              </a:tabLst>
            </a:pPr>
            <a:r>
              <a:rPr lang="en-US" sz="1400" b="1" dirty="0">
                <a:solidFill>
                  <a:schemeClr val="bg1"/>
                </a:solidFill>
              </a:rPr>
              <a:t>l</a:t>
            </a:r>
            <a:r>
              <a:rPr lang="en-US" sz="1400" b="1" dirty="0" smtClean="0">
                <a:solidFill>
                  <a:schemeClr val="bg1"/>
                </a:solidFill>
              </a:rPr>
              <a:t>etter  directly </a:t>
            </a:r>
            <a:r>
              <a:rPr lang="en-US" sz="1400" b="1" dirty="0">
                <a:solidFill>
                  <a:schemeClr val="bg1"/>
                </a:solidFill>
              </a:rPr>
              <a:t>to the </a:t>
            </a:r>
            <a:r>
              <a:rPr lang="en-US" sz="1400" b="1" dirty="0" smtClean="0">
                <a:solidFill>
                  <a:schemeClr val="bg1"/>
                </a:solidFill>
              </a:rPr>
              <a:t>college or if </a:t>
            </a:r>
            <a:r>
              <a:rPr lang="en-US" sz="1400" b="1" dirty="0">
                <a:solidFill>
                  <a:schemeClr val="bg1"/>
                </a:solidFill>
              </a:rPr>
              <a:t>it will be turned in to the 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indent="457200">
              <a:tabLst>
                <a:tab pos="-457200" algn="l"/>
              </a:tabLst>
            </a:pPr>
            <a:r>
              <a:rPr lang="en-US" sz="1400" b="1" dirty="0" smtClean="0">
                <a:solidFill>
                  <a:schemeClr val="bg1"/>
                </a:solidFill>
              </a:rPr>
              <a:t>college  counselor </a:t>
            </a:r>
            <a:r>
              <a:rPr lang="en-US" sz="1400" b="1" dirty="0">
                <a:solidFill>
                  <a:schemeClr val="bg1"/>
                </a:solidFill>
              </a:rPr>
              <a:t>to be mailed with the application.</a:t>
            </a:r>
          </a:p>
          <a:p>
            <a:pPr indent="457200">
              <a:buFontTx/>
              <a:buAutoNum type="arabicPeriod"/>
              <a:tabLst>
                <a:tab pos="-457200" algn="l"/>
              </a:tabLst>
            </a:pPr>
            <a:endParaRPr lang="en-US" sz="1400" b="1" dirty="0">
              <a:solidFill>
                <a:schemeClr val="bg1"/>
              </a:solidFill>
            </a:endParaRPr>
          </a:p>
          <a:p>
            <a:pPr indent="457200">
              <a:buFont typeface="Wingdings" pitchFamily="2" charset="2"/>
              <a:buChar char="§"/>
              <a:tabLst>
                <a:tab pos="-457200" algn="l"/>
              </a:tabLst>
            </a:pPr>
            <a:r>
              <a:rPr lang="en-US" sz="1400" b="1" dirty="0">
                <a:solidFill>
                  <a:schemeClr val="bg1"/>
                </a:solidFill>
              </a:rPr>
              <a:t>Take time to thank the people who help you with the application 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indent="457200">
              <a:tabLst>
                <a:tab pos="-457200" algn="l"/>
              </a:tabLst>
            </a:pPr>
            <a:r>
              <a:rPr lang="en-US" sz="1400" b="1" dirty="0" smtClean="0">
                <a:solidFill>
                  <a:schemeClr val="bg1"/>
                </a:solidFill>
              </a:rPr>
              <a:t>process</a:t>
            </a:r>
            <a:r>
              <a:rPr lang="en-US" sz="14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5844" name="Picture 4" descr="viator l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6324600"/>
            <a:ext cx="21336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69925" y="801688"/>
            <a:ext cx="50600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Some other forms you will need: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</a:rPr>
              <a:t>Mid-Year Transcript Request</a:t>
            </a:r>
          </a:p>
          <a:p>
            <a:pPr>
              <a:buFont typeface="Wingdings" pitchFamily="2" charset="2"/>
              <a:buChar char="ü"/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</a:rPr>
              <a:t>Scholarship Transcript Request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04788" y="6894513"/>
            <a:ext cx="31384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Many colleges request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you send your 1</a:t>
            </a:r>
            <a:r>
              <a:rPr lang="en-US" b="1" baseline="30000">
                <a:solidFill>
                  <a:schemeClr val="bg1"/>
                </a:solidFill>
              </a:rPr>
              <a:t>st</a:t>
            </a:r>
            <a:r>
              <a:rPr lang="en-US" b="1">
                <a:solidFill>
                  <a:schemeClr val="bg1"/>
                </a:solidFill>
              </a:rPr>
              <a:t> semester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senior year transcript in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January.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055938" y="2895600"/>
            <a:ext cx="3829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If you apply for scholarships, you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must use this form to request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a scholarship transcript.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9" y="2895600"/>
            <a:ext cx="2851150" cy="34439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42" y="5410200"/>
            <a:ext cx="2869841" cy="3353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77"/>
            <a:ext cx="6858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Upcoming College Events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Attend the College Panel at Saint </a:t>
            </a:r>
            <a:r>
              <a:rPr lang="en-US" sz="1800" b="1" dirty="0" err="1" smtClean="0">
                <a:solidFill>
                  <a:schemeClr val="bg1"/>
                </a:solidFill>
              </a:rPr>
              <a:t>Viator</a:t>
            </a:r>
            <a:r>
              <a:rPr lang="en-US" sz="1800" b="1" dirty="0" smtClean="0">
                <a:solidFill>
                  <a:schemeClr val="bg1"/>
                </a:solidFill>
              </a:rPr>
              <a:t> on September 14 at 7PM in the auditorium.</a:t>
            </a:r>
            <a:endParaRPr lang="en-US" sz="1800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Attend the Financial Aid Night at Saint </a:t>
            </a:r>
            <a:r>
              <a:rPr lang="en-US" sz="1800" b="1" dirty="0" err="1">
                <a:solidFill>
                  <a:schemeClr val="bg1"/>
                </a:solidFill>
              </a:rPr>
              <a:t>Viator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on </a:t>
            </a:r>
            <a:r>
              <a:rPr lang="en-US" sz="1800" b="1" dirty="0">
                <a:solidFill>
                  <a:schemeClr val="bg1"/>
                </a:solidFill>
              </a:rPr>
              <a:t>November </a:t>
            </a:r>
            <a:r>
              <a:rPr lang="en-US" sz="1800" b="1" dirty="0" smtClean="0">
                <a:solidFill>
                  <a:schemeClr val="bg1"/>
                </a:solidFill>
              </a:rPr>
              <a:t>16 at </a:t>
            </a:r>
            <a:r>
              <a:rPr lang="en-US" sz="1800" b="1" dirty="0">
                <a:solidFill>
                  <a:schemeClr val="bg1"/>
                </a:solidFill>
              </a:rPr>
              <a:t>7PM in the auditorium.  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18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FAFSA can be applied for on or after January 1, 2012</a:t>
            </a:r>
          </a:p>
          <a:p>
            <a:pPr>
              <a:buFont typeface="Wingdings" pitchFamily="2" charset="2"/>
              <a:buChar char="§"/>
            </a:pPr>
            <a:endParaRPr lang="en-US" sz="18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8677" name="Picture 5" descr="MCj042446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6934200"/>
            <a:ext cx="1865313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FF00"/>
                </a:solidFill>
              </a:rPr>
              <a:t>VERY Important Tips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2133600"/>
            <a:ext cx="6172200" cy="4495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Senior year counts.  (see next slide)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GPA can still change!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All college admissions are temporary.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Colleges review your final transcript after graduation.</a:t>
            </a:r>
          </a:p>
        </p:txBody>
      </p:sp>
      <p:pic>
        <p:nvPicPr>
          <p:cNvPr id="29700" name="Picture 4" descr="MCj042481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7781925"/>
            <a:ext cx="1536700" cy="136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7" descr="indiana le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purdue le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1013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FF00"/>
                </a:solidFill>
              </a:rPr>
              <a:t>FINALLY!!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RELAX!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Have fun </a:t>
            </a:r>
            <a:r>
              <a:rPr lang="en-US" sz="1800" dirty="0" smtClean="0">
                <a:solidFill>
                  <a:schemeClr val="bg1"/>
                </a:solidFill>
              </a:rPr>
              <a:t>with </a:t>
            </a:r>
            <a:r>
              <a:rPr lang="en-US" sz="1800" dirty="0">
                <a:solidFill>
                  <a:schemeClr val="bg1"/>
                </a:solidFill>
              </a:rPr>
              <a:t>the process.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Mrs. Duggan and </a:t>
            </a:r>
            <a:r>
              <a:rPr lang="en-US" sz="1800" dirty="0" smtClean="0">
                <a:solidFill>
                  <a:schemeClr val="bg1"/>
                </a:solidFill>
              </a:rPr>
              <a:t>Bro. Rob are </a:t>
            </a: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</a:rPr>
              <a:t>	here </a:t>
            </a:r>
            <a:r>
              <a:rPr lang="en-US" sz="1800" smtClean="0">
                <a:solidFill>
                  <a:schemeClr val="bg1"/>
                </a:solidFill>
              </a:rPr>
              <a:t>to help </a:t>
            </a:r>
            <a:r>
              <a:rPr lang="en-US" sz="1800" dirty="0" smtClean="0">
                <a:solidFill>
                  <a:schemeClr val="bg1"/>
                </a:solidFill>
              </a:rPr>
              <a:t>you</a:t>
            </a: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JUST ASK!!!!</a:t>
            </a:r>
          </a:p>
        </p:txBody>
      </p:sp>
      <p:pic>
        <p:nvPicPr>
          <p:cNvPr id="30724" name="Picture 4" descr="MCj042463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828800"/>
            <a:ext cx="2057400" cy="1952625"/>
          </a:xfrm>
          <a:prstGeom prst="rect">
            <a:avLst/>
          </a:prstGeom>
          <a:noFill/>
        </p:spPr>
      </p:pic>
      <p:pic>
        <p:nvPicPr>
          <p:cNvPr id="30725" name="Picture 5" descr="MCj042980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886200"/>
            <a:ext cx="936625" cy="844550"/>
          </a:xfrm>
          <a:prstGeom prst="rect">
            <a:avLst/>
          </a:prstGeom>
          <a:noFill/>
        </p:spPr>
      </p:pic>
      <p:pic>
        <p:nvPicPr>
          <p:cNvPr id="30726" name="Picture 6" descr="MCj010517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953000"/>
            <a:ext cx="1219200" cy="1063625"/>
          </a:xfrm>
          <a:prstGeom prst="rect">
            <a:avLst/>
          </a:prstGeom>
          <a:noFill/>
        </p:spPr>
      </p:pic>
      <p:pic>
        <p:nvPicPr>
          <p:cNvPr id="30727" name="Picture 7" descr="MCj042449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6477000"/>
            <a:ext cx="1676400" cy="1211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4925" y="228600"/>
            <a:ext cx="6983002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How to Gather Information about Colleges:</a:t>
            </a:r>
          </a:p>
          <a:p>
            <a:endParaRPr lang="en-US" sz="2400" b="1" dirty="0">
              <a:solidFill>
                <a:srgbClr val="FFFF00"/>
              </a:solidFill>
              <a:latin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solidFill>
                  <a:schemeClr val="bg1"/>
                </a:solidFill>
              </a:rPr>
              <a:t>Visit Mrs. Duggan in the College Counseling Office.</a:t>
            </a:r>
          </a:p>
          <a:p>
            <a:pPr>
              <a:buFont typeface="Wingdings" pitchFamily="2" charset="2"/>
              <a:buChar char="ü"/>
            </a:pPr>
            <a:endParaRPr lang="en-US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solidFill>
                  <a:schemeClr val="bg1"/>
                </a:solidFill>
              </a:rPr>
              <a:t>Meet </a:t>
            </a:r>
            <a:r>
              <a:rPr lang="en-US" b="1" dirty="0" smtClean="0">
                <a:solidFill>
                  <a:schemeClr val="bg1"/>
                </a:solidFill>
              </a:rPr>
              <a:t>college reps  </a:t>
            </a:r>
            <a:r>
              <a:rPr lang="en-US" b="1" dirty="0">
                <a:solidFill>
                  <a:schemeClr val="bg1"/>
                </a:solidFill>
              </a:rPr>
              <a:t>during lunch periods.  A calendar of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  colleges </a:t>
            </a:r>
            <a:r>
              <a:rPr lang="en-US" b="1" dirty="0">
                <a:solidFill>
                  <a:schemeClr val="bg1"/>
                </a:solidFill>
              </a:rPr>
              <a:t>visiting can be found on the counseling page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  of </a:t>
            </a:r>
            <a:r>
              <a:rPr lang="en-US" b="1" dirty="0">
                <a:solidFill>
                  <a:schemeClr val="bg1"/>
                </a:solidFill>
              </a:rPr>
              <a:t>the Saint </a:t>
            </a:r>
            <a:r>
              <a:rPr lang="en-US" b="1" dirty="0" err="1">
                <a:solidFill>
                  <a:schemeClr val="bg1"/>
                </a:solidFill>
              </a:rPr>
              <a:t>Viator</a:t>
            </a:r>
            <a:r>
              <a:rPr lang="en-US" b="1" dirty="0">
                <a:solidFill>
                  <a:schemeClr val="bg1"/>
                </a:solidFill>
              </a:rPr>
              <a:t> web site and Family Connections.</a:t>
            </a:r>
          </a:p>
          <a:p>
            <a:pPr lvl="1">
              <a:buFont typeface="Wingdings" pitchFamily="2" charset="2"/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solidFill>
                  <a:schemeClr val="bg1"/>
                </a:solidFill>
              </a:rPr>
              <a:t>Explore the </a:t>
            </a:r>
            <a:r>
              <a:rPr lang="en-US" b="1" dirty="0" smtClean="0">
                <a:solidFill>
                  <a:schemeClr val="bg1"/>
                </a:solidFill>
              </a:rPr>
              <a:t>internet </a:t>
            </a:r>
            <a:r>
              <a:rPr lang="en-US" b="1" dirty="0">
                <a:solidFill>
                  <a:schemeClr val="bg1"/>
                </a:solidFill>
              </a:rPr>
              <a:t>(Family Connections, Princeton Review </a:t>
            </a:r>
          </a:p>
          <a:p>
            <a:pP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and </a:t>
            </a:r>
            <a:r>
              <a:rPr lang="en-US" b="1" dirty="0" err="1">
                <a:solidFill>
                  <a:schemeClr val="bg1"/>
                </a:solidFill>
              </a:rPr>
              <a:t>Collegeboard</a:t>
            </a:r>
            <a:r>
              <a:rPr lang="en-US" b="1" dirty="0">
                <a:solidFill>
                  <a:schemeClr val="bg1"/>
                </a:solidFill>
              </a:rPr>
              <a:t> are three great Web sites.)</a:t>
            </a:r>
          </a:p>
          <a:p>
            <a:pPr lvl="1">
              <a:buFont typeface="Wingdings" pitchFamily="2" charset="2"/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solidFill>
                  <a:schemeClr val="bg1"/>
                </a:solidFill>
              </a:rPr>
              <a:t>Listen to the announcements and look at the bulletin</a:t>
            </a:r>
          </a:p>
          <a:p>
            <a:pP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  </a:t>
            </a:r>
            <a:r>
              <a:rPr lang="en-US" b="1" dirty="0" smtClean="0">
                <a:solidFill>
                  <a:schemeClr val="bg1"/>
                </a:solidFill>
              </a:rPr>
              <a:t>board </a:t>
            </a:r>
            <a:r>
              <a:rPr lang="en-US" b="1" dirty="0">
                <a:solidFill>
                  <a:schemeClr val="bg1"/>
                </a:solidFill>
              </a:rPr>
              <a:t>outside the Counseling Office for information.</a:t>
            </a:r>
          </a:p>
          <a:p>
            <a:pPr lvl="1">
              <a:buFont typeface="Wingdings" pitchFamily="2" charset="2"/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solidFill>
                  <a:schemeClr val="bg1"/>
                </a:solidFill>
              </a:rPr>
              <a:t>Visit college campuses.</a:t>
            </a:r>
          </a:p>
          <a:p>
            <a:pPr>
              <a:buFont typeface="Wingdings" pitchFamily="2" charset="2"/>
              <a:buChar char="ü"/>
            </a:pPr>
            <a:endParaRPr lang="en-US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solidFill>
                  <a:schemeClr val="bg1"/>
                </a:solidFill>
              </a:rPr>
              <a:t>Check out the “College Handbook” &amp; the “Book of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  Majors” in </a:t>
            </a:r>
            <a:r>
              <a:rPr lang="en-US" b="1" dirty="0">
                <a:solidFill>
                  <a:schemeClr val="bg1"/>
                </a:solidFill>
              </a:rPr>
              <a:t>Mrs. Duggan’s office or the Counseling Office.</a:t>
            </a:r>
          </a:p>
          <a:p>
            <a:pPr lvl="1">
              <a:buFont typeface="Wingdings" pitchFamily="2" charset="2"/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8437" name="Picture 5" descr="bd0692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324600"/>
            <a:ext cx="3352800" cy="1639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33400" y="1219200"/>
            <a:ext cx="6191250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endParaRPr lang="en-US" b="1" dirty="0">
              <a:solidFill>
                <a:schemeClr val="bg1"/>
              </a:solidFill>
              <a:latin typeface="Tahoma" pitchFamily="34" charset="0"/>
            </a:endParaRPr>
          </a:p>
          <a:p>
            <a:pPr marL="800100" lvl="1" indent="-342900"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  <a:latin typeface="Tahoma" pitchFamily="34" charset="0"/>
              </a:rPr>
              <a:t>1.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</a:rPr>
              <a:t>School achievement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(your </a:t>
            </a:r>
            <a:r>
              <a:rPr lang="en-US" b="1" u="sng" dirty="0">
                <a:solidFill>
                  <a:schemeClr val="bg1"/>
                </a:solidFill>
              </a:rPr>
              <a:t>high school </a:t>
            </a:r>
          </a:p>
          <a:p>
            <a:pPr marL="800100" lvl="1" indent="-342900"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u="sng" dirty="0">
                <a:solidFill>
                  <a:schemeClr val="bg1"/>
                </a:solidFill>
              </a:rPr>
              <a:t>transcript</a:t>
            </a:r>
            <a:r>
              <a:rPr lang="en-US" b="1" dirty="0">
                <a:solidFill>
                  <a:schemeClr val="bg1"/>
                </a:solidFill>
              </a:rPr>
              <a:t> is the most important thing</a:t>
            </a:r>
          </a:p>
          <a:p>
            <a:pPr marL="800100" lvl="1" indent="-342900"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	colleges will look at)</a:t>
            </a:r>
          </a:p>
          <a:p>
            <a:pPr marL="800100" lvl="1" indent="-342900">
              <a:buFont typeface="Wingdings" pitchFamily="2" charset="2"/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800100" lvl="1" indent="-342900"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2.  Test scores (ACT/SAT)</a:t>
            </a:r>
          </a:p>
          <a:p>
            <a:pPr marL="800100" lvl="1" indent="-342900">
              <a:buFont typeface="Wingdings" pitchFamily="2" charset="2"/>
              <a:buChar char="ü"/>
            </a:pPr>
            <a:endParaRPr lang="en-US" b="1" dirty="0">
              <a:solidFill>
                <a:schemeClr val="bg1"/>
              </a:solidFill>
            </a:endParaRPr>
          </a:p>
          <a:p>
            <a:pPr marL="800100" lvl="1" indent="-342900"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3.  Letters of recommendation (if required)</a:t>
            </a:r>
          </a:p>
          <a:p>
            <a:pPr marL="800100" lvl="1" indent="-342900">
              <a:buFont typeface="Wingdings" pitchFamily="2" charset="2"/>
              <a:buChar char="ü"/>
            </a:pPr>
            <a:endParaRPr lang="en-US" b="1" dirty="0">
              <a:solidFill>
                <a:schemeClr val="bg1"/>
              </a:solidFill>
            </a:endParaRPr>
          </a:p>
          <a:p>
            <a:pPr marL="800100" lvl="1" indent="-342900"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4.  Essay (if required)</a:t>
            </a:r>
          </a:p>
          <a:p>
            <a:pPr marL="800100" lvl="1" indent="-342900">
              <a:buFont typeface="Wingdings" pitchFamily="2" charset="2"/>
              <a:buChar char="ü"/>
            </a:pPr>
            <a:endParaRPr lang="en-US" b="1" dirty="0">
              <a:solidFill>
                <a:schemeClr val="bg1"/>
              </a:solidFill>
            </a:endParaRPr>
          </a:p>
          <a:p>
            <a:pPr marL="800100" lvl="1" indent="-342900"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5.  Interview (if required)</a:t>
            </a:r>
          </a:p>
          <a:p>
            <a:pPr marL="800100" lvl="1" indent="-342900">
              <a:buFont typeface="Wingdings" pitchFamily="2" charset="2"/>
              <a:buChar char="ü"/>
            </a:pPr>
            <a:endParaRPr lang="en-US" b="1" dirty="0">
              <a:solidFill>
                <a:schemeClr val="bg1"/>
              </a:solidFill>
            </a:endParaRPr>
          </a:p>
          <a:p>
            <a:pPr marL="800100" lvl="1" indent="-342900">
              <a:buFont typeface="Wingdings" pitchFamily="2" charset="2"/>
              <a:buAutoNum type="arabicPeriod" startAt="6"/>
            </a:pPr>
            <a:r>
              <a:rPr lang="en-US" b="1" dirty="0">
                <a:solidFill>
                  <a:schemeClr val="bg1"/>
                </a:solidFill>
              </a:rPr>
              <a:t>Activities (be sure to highlight those activities </a:t>
            </a:r>
          </a:p>
          <a:p>
            <a:pPr marL="800100" lvl="1" indent="-342900"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     showing leadership, dedication, or uniqueness.)</a:t>
            </a:r>
          </a:p>
          <a:p>
            <a:pPr marL="800100" lvl="1" indent="-342900">
              <a:buFont typeface="Wingdings" pitchFamily="2" charset="2"/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35025" y="228600"/>
            <a:ext cx="479425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What do colleges                 for:  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(in order of importance)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486" name="Picture 6" descr="j039575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52400"/>
            <a:ext cx="1219200" cy="549275"/>
          </a:xfrm>
          <a:prstGeom prst="rect">
            <a:avLst/>
          </a:prstGeom>
          <a:noFill/>
        </p:spPr>
      </p:pic>
      <p:pic>
        <p:nvPicPr>
          <p:cNvPr id="20489" name="Picture 9" descr="viator l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6400800"/>
            <a:ext cx="21336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769858" y="155575"/>
            <a:ext cx="483414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There are 3 ways to complete 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college applications</a:t>
            </a:r>
            <a:endParaRPr lang="en-US" sz="2400" b="1" dirty="0">
              <a:solidFill>
                <a:srgbClr val="FFFF00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endParaRPr lang="en-US" sz="3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Online application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lvl="1">
              <a:buClr>
                <a:schemeClr val="bg1"/>
              </a:buClr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>
                <a:solidFill>
                  <a:schemeClr val="bg1"/>
                </a:solidFill>
              </a:rPr>
              <a:t>preferred by most colleges)</a:t>
            </a:r>
          </a:p>
          <a:p>
            <a:pPr lvl="1">
              <a:buClr>
                <a:schemeClr val="bg1"/>
              </a:buClr>
              <a:buFont typeface="Wingdings" pitchFamily="2" charset="2"/>
              <a:buChar char="§"/>
            </a:pPr>
            <a:endParaRPr lang="en-US" b="1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chemeClr val="bg1"/>
                </a:solidFill>
              </a:rPr>
              <a:t> Common application </a:t>
            </a:r>
          </a:p>
          <a:p>
            <a:pPr lvl="1"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(</a:t>
            </a:r>
            <a:r>
              <a:rPr lang="en-US" b="1" dirty="0">
                <a:solidFill>
                  <a:schemeClr val="bg1"/>
                </a:solidFill>
              </a:rPr>
              <a:t>accepted by </a:t>
            </a:r>
            <a:r>
              <a:rPr lang="en-US" b="1" dirty="0" smtClean="0">
                <a:solidFill>
                  <a:schemeClr val="bg1"/>
                </a:solidFill>
              </a:rPr>
              <a:t>456 colleges</a:t>
            </a:r>
            <a:r>
              <a:rPr lang="en-US" b="1" dirty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chemeClr val="bg1"/>
              </a:buClr>
              <a:buFont typeface="Wingdings" pitchFamily="2" charset="2"/>
              <a:buChar char="§"/>
            </a:pPr>
            <a:endParaRPr lang="en-US" b="1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chemeClr val="bg1"/>
                </a:solidFill>
              </a:rPr>
              <a:t> Paper application </a:t>
            </a:r>
          </a:p>
          <a:p>
            <a:pPr lvl="1"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(this would be very few colleges)</a:t>
            </a:r>
            <a:endParaRPr lang="en-US" b="1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1753" name="Picture 9" descr="viator l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6324600"/>
            <a:ext cx="21336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0"/>
            <a:ext cx="6902450" cy="1006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            </a:t>
            </a:r>
            <a:r>
              <a:rPr lang="en-US" sz="2400" b="1" dirty="0">
                <a:solidFill>
                  <a:srgbClr val="FFFF00"/>
                </a:solidFill>
              </a:rPr>
              <a:t>Online Application</a:t>
            </a:r>
          </a:p>
          <a:p>
            <a:pPr>
              <a:buClr>
                <a:schemeClr val="bg1"/>
              </a:buClr>
              <a:buFont typeface="Wingdings" pitchFamily="2" charset="2"/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chemeClr val="bg1"/>
                </a:solidFill>
              </a:rPr>
              <a:t> Fill out the online application and download a </a:t>
            </a:r>
            <a:endParaRPr lang="en-US" b="1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b="1" dirty="0" smtClean="0">
                <a:solidFill>
                  <a:schemeClr val="bg1"/>
                </a:solidFill>
              </a:rPr>
              <a:t>   completed copy </a:t>
            </a:r>
            <a:r>
              <a:rPr lang="en-US" b="1" dirty="0">
                <a:solidFill>
                  <a:schemeClr val="bg1"/>
                </a:solidFill>
              </a:rPr>
              <a:t>for your files.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endParaRPr lang="en-US" b="1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chemeClr val="bg1"/>
                </a:solidFill>
              </a:rPr>
              <a:t> Download the counselor report or school form if it </a:t>
            </a:r>
            <a:endParaRPr lang="en-US" b="1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b="1" dirty="0" smtClean="0">
                <a:solidFill>
                  <a:schemeClr val="bg1"/>
                </a:solidFill>
              </a:rPr>
              <a:t>   is required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</a:p>
          <a:p>
            <a:pPr>
              <a:buClr>
                <a:schemeClr val="bg1"/>
              </a:buClr>
            </a:pPr>
            <a:endParaRPr lang="en-US" b="1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 Please list Mrs. Duggan as counselor with the title </a:t>
            </a:r>
            <a:r>
              <a:rPr lang="en-US" b="1" smtClean="0">
                <a:solidFill>
                  <a:schemeClr val="bg1"/>
                </a:solidFill>
              </a:rPr>
              <a:t>college    counselor </a:t>
            </a:r>
            <a:r>
              <a:rPr lang="en-US" b="1" dirty="0" smtClean="0">
                <a:solidFill>
                  <a:schemeClr val="bg1"/>
                </a:solidFill>
              </a:rPr>
              <a:t>on all forms.</a:t>
            </a:r>
          </a:p>
          <a:p>
            <a:pPr>
              <a:buClr>
                <a:schemeClr val="bg1"/>
              </a:buClr>
            </a:pPr>
            <a:endParaRPr lang="en-US" b="1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Come to the Counseling Office and pick up one</a:t>
            </a:r>
          </a:p>
          <a:p>
            <a:pPr>
              <a:buClr>
                <a:schemeClr val="bg1"/>
              </a:buClr>
            </a:pPr>
            <a:r>
              <a:rPr lang="en-US" b="1" dirty="0" smtClean="0">
                <a:solidFill>
                  <a:schemeClr val="bg1"/>
                </a:solidFill>
              </a:rPr>
              <a:t>   </a:t>
            </a:r>
            <a:r>
              <a:rPr lang="en-US" b="1" dirty="0" smtClean="0">
                <a:solidFill>
                  <a:schemeClr val="bg1"/>
                </a:solidFill>
              </a:rPr>
              <a:t>transcript request form for each school where you will be </a:t>
            </a:r>
          </a:p>
          <a:p>
            <a:pPr>
              <a:buClr>
                <a:schemeClr val="bg1"/>
              </a:buClr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applying. It is recommended you have transcript request</a:t>
            </a:r>
          </a:p>
          <a:p>
            <a:pPr>
              <a:buClr>
                <a:schemeClr val="bg1"/>
              </a:buClr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forms handy while filling out the online application so you</a:t>
            </a:r>
          </a:p>
          <a:p>
            <a:pPr>
              <a:buClr>
                <a:schemeClr val="bg1"/>
              </a:buClr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know and can mark what is required to be mailed by the </a:t>
            </a:r>
          </a:p>
          <a:p>
            <a:pPr>
              <a:buClr>
                <a:schemeClr val="bg1"/>
              </a:buClr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Counseling Office</a:t>
            </a:r>
          </a:p>
          <a:p>
            <a:pPr>
              <a:buClr>
                <a:schemeClr val="bg1"/>
              </a:buClr>
            </a:pPr>
            <a:endParaRPr lang="en-US" b="1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Attach the counselor/school form </a:t>
            </a:r>
            <a:r>
              <a:rPr lang="en-US" b="1" dirty="0" smtClean="0">
                <a:solidFill>
                  <a:schemeClr val="bg1"/>
                </a:solidFill>
              </a:rPr>
              <a:t>and any other required</a:t>
            </a:r>
          </a:p>
          <a:p>
            <a:pPr>
              <a:buClr>
                <a:schemeClr val="bg1"/>
              </a:buClr>
            </a:pPr>
            <a:r>
              <a:rPr lang="en-US" b="1" dirty="0" smtClean="0">
                <a:solidFill>
                  <a:schemeClr val="bg1"/>
                </a:solidFill>
              </a:rPr>
              <a:t>   forms to </a:t>
            </a:r>
            <a:r>
              <a:rPr lang="en-US" b="1" dirty="0">
                <a:solidFill>
                  <a:schemeClr val="bg1"/>
                </a:solidFill>
              </a:rPr>
              <a:t>the transcript </a:t>
            </a:r>
            <a:r>
              <a:rPr lang="en-US" b="1" dirty="0" smtClean="0">
                <a:solidFill>
                  <a:schemeClr val="bg1"/>
                </a:solidFill>
              </a:rPr>
              <a:t>request form and </a:t>
            </a:r>
            <a:r>
              <a:rPr lang="en-US" b="1" dirty="0">
                <a:solidFill>
                  <a:schemeClr val="bg1"/>
                </a:solidFill>
              </a:rPr>
              <a:t>place in </a:t>
            </a:r>
            <a:r>
              <a:rPr lang="en-US" b="1" dirty="0" smtClean="0">
                <a:solidFill>
                  <a:schemeClr val="bg1"/>
                </a:solidFill>
              </a:rPr>
              <a:t>the</a:t>
            </a:r>
          </a:p>
          <a:p>
            <a:pPr>
              <a:buClr>
                <a:schemeClr val="bg1"/>
              </a:buClr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“completed application” basket </a:t>
            </a:r>
            <a:r>
              <a:rPr lang="en-US" b="1" dirty="0">
                <a:solidFill>
                  <a:schemeClr val="bg1"/>
                </a:solidFill>
              </a:rPr>
              <a:t>in the </a:t>
            </a:r>
            <a:r>
              <a:rPr lang="en-US" b="1" dirty="0" smtClean="0">
                <a:solidFill>
                  <a:schemeClr val="bg1"/>
                </a:solidFill>
              </a:rPr>
              <a:t>Counseling </a:t>
            </a:r>
            <a:r>
              <a:rPr lang="en-US" b="1" dirty="0">
                <a:solidFill>
                  <a:schemeClr val="bg1"/>
                </a:solidFill>
              </a:rPr>
              <a:t>Office.</a:t>
            </a:r>
          </a:p>
          <a:p>
            <a:pPr lvl="1">
              <a:buClr>
                <a:schemeClr val="bg1"/>
              </a:buClr>
              <a:buFont typeface="Wingdings" pitchFamily="2" charset="2"/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lvl="1">
              <a:buClr>
                <a:schemeClr val="bg1"/>
              </a:buCl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None/>
            </a:pPr>
            <a:r>
              <a:rPr lang="en-US" sz="2000" dirty="0">
                <a:solidFill>
                  <a:schemeClr val="bg1"/>
                </a:solidFill>
              </a:rPr>
              <a:t>	          </a:t>
            </a:r>
            <a:r>
              <a:rPr lang="en-US" sz="2000" b="1" dirty="0">
                <a:solidFill>
                  <a:srgbClr val="FFFF00"/>
                </a:solidFill>
              </a:rPr>
              <a:t>DEADLINES ARE IMPORTANT!</a:t>
            </a:r>
          </a:p>
          <a:p>
            <a:pPr lvl="1">
              <a:buClr>
                <a:schemeClr val="bg1"/>
              </a:buClr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pPr lvl="2">
              <a:buClr>
                <a:schemeClr val="bg1"/>
              </a:buCl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2">
              <a:buClr>
                <a:schemeClr val="bg1"/>
              </a:buCl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2">
              <a:buClr>
                <a:schemeClr val="bg1"/>
              </a:buCl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2">
              <a:buClr>
                <a:schemeClr val="bg1"/>
              </a:buCl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2">
              <a:buClr>
                <a:schemeClr val="bg1"/>
              </a:buCl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2">
              <a:buClr>
                <a:schemeClr val="bg1"/>
              </a:buCl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2">
              <a:buClr>
                <a:schemeClr val="bg1"/>
              </a:buCl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2773" name="Picture 5" descr="viator l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0" y="7010400"/>
            <a:ext cx="21336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155575"/>
            <a:ext cx="6858000" cy="898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     </a:t>
            </a:r>
            <a:r>
              <a:rPr lang="en-US" sz="2400" b="1" dirty="0" smtClean="0">
                <a:solidFill>
                  <a:srgbClr val="FFFF00"/>
                </a:solidFill>
              </a:rPr>
              <a:t>Common </a:t>
            </a:r>
            <a:r>
              <a:rPr lang="en-US" sz="2400" b="1" dirty="0">
                <a:solidFill>
                  <a:srgbClr val="FFFF00"/>
                </a:solidFill>
              </a:rPr>
              <a:t>Application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endParaRPr lang="en-US" sz="1600" b="1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</a:rPr>
              <a:t> Fill out the Common Application </a:t>
            </a:r>
            <a:r>
              <a:rPr lang="en-US" sz="1600" b="1" dirty="0" smtClean="0">
                <a:solidFill>
                  <a:schemeClr val="bg1"/>
                </a:solidFill>
              </a:rPr>
              <a:t>online. </a:t>
            </a:r>
            <a:r>
              <a:rPr lang="en-US" sz="1600" b="1" u="sng" dirty="0">
                <a:solidFill>
                  <a:schemeClr val="bg1"/>
                </a:solidFill>
                <a:hlinkClick r:id="rId2"/>
              </a:rPr>
              <a:t>www.commonapp.org</a:t>
            </a:r>
            <a:r>
              <a:rPr lang="en-US" sz="1600" b="1" dirty="0">
                <a:solidFill>
                  <a:schemeClr val="bg1"/>
                </a:solidFill>
              </a:rPr>
              <a:t> 	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1600" b="1" dirty="0" smtClean="0">
                <a:solidFill>
                  <a:schemeClr val="bg1"/>
                </a:solidFill>
              </a:rPr>
              <a:t>  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</a:rPr>
              <a:t> Many schools will have a supplemental form to also fill </a:t>
            </a:r>
            <a:r>
              <a:rPr lang="en-US" sz="1600" b="1" dirty="0" smtClean="0">
                <a:solidFill>
                  <a:schemeClr val="bg1"/>
                </a:solidFill>
              </a:rPr>
              <a:t>out</a:t>
            </a:r>
          </a:p>
          <a:p>
            <a:pPr>
              <a:buClr>
                <a:schemeClr val="bg1"/>
              </a:buClr>
            </a:pPr>
            <a:r>
              <a:rPr lang="en-US" sz="1600" b="1" dirty="0" smtClean="0">
                <a:solidFill>
                  <a:schemeClr val="bg1"/>
                </a:solidFill>
              </a:rPr>
              <a:t>   online</a:t>
            </a:r>
            <a:r>
              <a:rPr lang="en-US" sz="1600" b="1" dirty="0">
                <a:solidFill>
                  <a:schemeClr val="bg1"/>
                </a:solidFill>
              </a:rPr>
              <a:t>.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endParaRPr lang="en-US" sz="1600" b="1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</a:rPr>
              <a:t> Complete the online application and then print </a:t>
            </a:r>
            <a:r>
              <a:rPr lang="en-US" sz="1600" b="1" dirty="0" smtClean="0">
                <a:solidFill>
                  <a:schemeClr val="bg1"/>
                </a:solidFill>
              </a:rPr>
              <a:t>or e-mail the </a:t>
            </a:r>
          </a:p>
          <a:p>
            <a:pPr>
              <a:buClr>
                <a:schemeClr val="bg1"/>
              </a:buClr>
            </a:pPr>
            <a:r>
              <a:rPr lang="en-US" sz="1600" b="1" dirty="0" smtClean="0">
                <a:solidFill>
                  <a:schemeClr val="bg1"/>
                </a:solidFill>
              </a:rPr>
              <a:t>   </a:t>
            </a:r>
            <a:r>
              <a:rPr lang="en-US" sz="1600" b="1" dirty="0" smtClean="0">
                <a:solidFill>
                  <a:srgbClr val="FFFF00"/>
                </a:solidFill>
              </a:rPr>
              <a:t>TEACHER </a:t>
            </a:r>
            <a:r>
              <a:rPr lang="en-US" sz="1600" b="1" dirty="0">
                <a:solidFill>
                  <a:srgbClr val="FFFF00"/>
                </a:solidFill>
              </a:rPr>
              <a:t>EVALUATION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forms, </a:t>
            </a:r>
            <a:r>
              <a:rPr lang="en-US" sz="1600" b="1" dirty="0">
                <a:solidFill>
                  <a:schemeClr val="bg1"/>
                </a:solidFill>
              </a:rPr>
              <a:t>if </a:t>
            </a:r>
            <a:r>
              <a:rPr lang="en-US" sz="1600" b="1" dirty="0" smtClean="0">
                <a:solidFill>
                  <a:schemeClr val="bg1"/>
                </a:solidFill>
              </a:rPr>
              <a:t>required.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You may e-mail </a:t>
            </a:r>
          </a:p>
          <a:p>
            <a:pPr>
              <a:buClr>
                <a:schemeClr val="bg1"/>
              </a:buClr>
            </a:pP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   requests for letters of recommendation to teachers if they are</a:t>
            </a:r>
          </a:p>
          <a:p>
            <a:pPr>
              <a:buClr>
                <a:schemeClr val="bg1"/>
              </a:buClr>
            </a:pPr>
            <a:r>
              <a:rPr lang="en-US" sz="1600" b="1" dirty="0" smtClean="0">
                <a:solidFill>
                  <a:schemeClr val="bg1"/>
                </a:solidFill>
              </a:rPr>
              <a:t>    comfortable completing letters online.  Be sure to check with </a:t>
            </a:r>
          </a:p>
          <a:p>
            <a:pPr>
              <a:buClr>
                <a:schemeClr val="bg1"/>
              </a:buClr>
            </a:pP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   them.</a:t>
            </a:r>
          </a:p>
          <a:p>
            <a:pPr>
              <a:buClr>
                <a:schemeClr val="bg1"/>
              </a:buClr>
            </a:pPr>
            <a:endParaRPr lang="en-US" sz="1600" b="1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</a:rPr>
              <a:t> Print the </a:t>
            </a:r>
            <a:r>
              <a:rPr lang="en-US" sz="1600" b="1" dirty="0">
                <a:solidFill>
                  <a:srgbClr val="FFFF00"/>
                </a:solidFill>
              </a:rPr>
              <a:t>SECONDARY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rgbClr val="FFFF00"/>
                </a:solidFill>
              </a:rPr>
              <a:t>SCHOOL REPORT, MID-YEAR REPORT, </a:t>
            </a:r>
            <a:endParaRPr lang="en-US" sz="1600" b="1" dirty="0" smtClean="0">
              <a:solidFill>
                <a:srgbClr val="FFFF00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1600" b="1" dirty="0" smtClean="0">
                <a:solidFill>
                  <a:srgbClr val="FFFF00"/>
                </a:solidFill>
              </a:rPr>
              <a:t>   AND </a:t>
            </a:r>
            <a:r>
              <a:rPr lang="en-US" sz="1600" b="1" dirty="0">
                <a:solidFill>
                  <a:srgbClr val="FFFF00"/>
                </a:solidFill>
              </a:rPr>
              <a:t>FINAL REPORT</a:t>
            </a:r>
            <a:r>
              <a:rPr lang="en-US" sz="1600" b="1" dirty="0">
                <a:solidFill>
                  <a:schemeClr val="bg1"/>
                </a:solidFill>
              </a:rPr>
              <a:t> if required by the school.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endParaRPr lang="en-US" sz="1600" b="1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</a:rPr>
              <a:t> Be sure to sign and date all forms. 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endParaRPr lang="en-US" sz="1600" b="1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Attach all required forms to the transcript </a:t>
            </a:r>
            <a:r>
              <a:rPr lang="en-US" sz="1600" b="1" dirty="0" smtClean="0">
                <a:solidFill>
                  <a:schemeClr val="bg1"/>
                </a:solidFill>
              </a:rPr>
              <a:t>request form </a:t>
            </a:r>
            <a:r>
              <a:rPr lang="en-US" sz="1600" b="1" dirty="0">
                <a:solidFill>
                  <a:schemeClr val="bg1"/>
                </a:solidFill>
              </a:rPr>
              <a:t>and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1600" b="1" dirty="0" smtClean="0">
                <a:solidFill>
                  <a:schemeClr val="bg1"/>
                </a:solidFill>
              </a:rPr>
              <a:t>  place in </a:t>
            </a:r>
            <a:r>
              <a:rPr lang="en-US" sz="1600" b="1" dirty="0">
                <a:solidFill>
                  <a:schemeClr val="bg1"/>
                </a:solidFill>
              </a:rPr>
              <a:t>the </a:t>
            </a:r>
            <a:r>
              <a:rPr lang="en-US" sz="1600" b="1" dirty="0" smtClean="0">
                <a:solidFill>
                  <a:schemeClr val="bg1"/>
                </a:solidFill>
              </a:rPr>
              <a:t>“completed application” </a:t>
            </a:r>
            <a:r>
              <a:rPr lang="en-US" sz="1600" b="1" dirty="0">
                <a:solidFill>
                  <a:schemeClr val="bg1"/>
                </a:solidFill>
              </a:rPr>
              <a:t>basket in </a:t>
            </a:r>
            <a:r>
              <a:rPr lang="en-US" sz="1600" b="1" dirty="0" smtClean="0">
                <a:solidFill>
                  <a:schemeClr val="bg1"/>
                </a:solidFill>
              </a:rPr>
              <a:t>the </a:t>
            </a:r>
          </a:p>
          <a:p>
            <a:pPr>
              <a:buClr>
                <a:schemeClr val="bg1"/>
              </a:buClr>
            </a:pPr>
            <a:r>
              <a:rPr lang="en-US" sz="1600" b="1" dirty="0" smtClean="0">
                <a:solidFill>
                  <a:schemeClr val="bg1"/>
                </a:solidFill>
              </a:rPr>
              <a:t>  Counseling Office.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endParaRPr lang="en-US" b="1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lvl="1">
              <a:buClr>
                <a:schemeClr val="bg1"/>
              </a:buCl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 algn="ctr">
              <a:buClr>
                <a:schemeClr val="bg1"/>
              </a:buClr>
              <a:buFont typeface="Wingdings" pitchFamily="2" charset="2"/>
              <a:buNone/>
            </a:pPr>
            <a:endParaRPr lang="en-US" sz="2000" dirty="0" smtClean="0">
              <a:solidFill>
                <a:srgbClr val="FFFF00"/>
              </a:solidFill>
            </a:endParaRPr>
          </a:p>
          <a:p>
            <a:pPr lvl="1" algn="ctr">
              <a:buClr>
                <a:schemeClr val="bg1"/>
              </a:buClr>
              <a:buFont typeface="Wingdings" pitchFamily="2" charset="2"/>
              <a:buNone/>
            </a:pPr>
            <a:endParaRPr lang="en-US" sz="2000" dirty="0" smtClean="0">
              <a:solidFill>
                <a:srgbClr val="FFFF00"/>
              </a:solidFill>
            </a:endParaRPr>
          </a:p>
          <a:p>
            <a:pPr lvl="1" algn="ctr">
              <a:buClr>
                <a:schemeClr val="bg1"/>
              </a:buClr>
              <a:buFont typeface="Wingdings" pitchFamily="2" charset="2"/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Deadlines Are Important</a:t>
            </a:r>
            <a:endParaRPr lang="en-US" sz="2000" dirty="0">
              <a:solidFill>
                <a:srgbClr val="FFFF00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 		   </a:t>
            </a:r>
          </a:p>
          <a:p>
            <a:pPr>
              <a:buClr>
                <a:schemeClr val="bg1"/>
              </a:buClr>
              <a:buFont typeface="Wingdings" pitchFamily="2" charset="2"/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00"/>
                </a:solidFill>
              </a:rPr>
              <a:t>		</a:t>
            </a:r>
            <a:endParaRPr lang="en-US" b="1" dirty="0">
              <a:solidFill>
                <a:srgbClr val="FFFF00"/>
              </a:solidFill>
            </a:endParaRPr>
          </a:p>
          <a:p>
            <a:pPr lvl="1">
              <a:buClr>
                <a:schemeClr val="bg1"/>
              </a:buClr>
              <a:buFont typeface="Wingdings" pitchFamily="2" charset="2"/>
              <a:buNone/>
            </a:pPr>
            <a:endParaRPr lang="en-US" b="1" dirty="0">
              <a:solidFill>
                <a:srgbClr val="FFFF00"/>
              </a:solidFill>
            </a:endParaRPr>
          </a:p>
          <a:p>
            <a:pPr lvl="1">
              <a:buClr>
                <a:schemeClr val="bg1"/>
              </a:buCl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pPr lvl="2">
              <a:buClr>
                <a:schemeClr val="bg1"/>
              </a:buCl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2">
              <a:buClr>
                <a:schemeClr val="bg1"/>
              </a:buCl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2">
              <a:buClr>
                <a:schemeClr val="bg1"/>
              </a:buCl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2">
              <a:buClr>
                <a:schemeClr val="bg1"/>
              </a:buCl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2">
              <a:buClr>
                <a:schemeClr val="bg1"/>
              </a:buCl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2">
              <a:buClr>
                <a:schemeClr val="bg1"/>
              </a:buCl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2">
              <a:buClr>
                <a:schemeClr val="bg1"/>
              </a:buCl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3796" name="Picture 4" descr="viator l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5867400"/>
            <a:ext cx="2057400" cy="1983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-975219"/>
            <a:ext cx="6858000" cy="830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>
              <a:tabLst>
                <a:tab pos="-457200" algn="l"/>
              </a:tabLst>
            </a:pPr>
            <a:endParaRPr lang="en-US" sz="1600" dirty="0" smtClean="0">
              <a:solidFill>
                <a:srgbClr val="FFFF00"/>
              </a:solidFill>
            </a:endParaRPr>
          </a:p>
          <a:p>
            <a:pPr indent="457200" algn="ctr">
              <a:tabLst>
                <a:tab pos="-457200" algn="l"/>
              </a:tabLst>
            </a:pPr>
            <a:endParaRPr lang="en-US" sz="1600" dirty="0" smtClean="0">
              <a:solidFill>
                <a:srgbClr val="FFFF00"/>
              </a:solidFill>
            </a:endParaRPr>
          </a:p>
          <a:p>
            <a:pPr indent="457200" algn="ctr">
              <a:tabLst>
                <a:tab pos="-457200" algn="l"/>
              </a:tabLst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 indent="457200" algn="ctr">
              <a:tabLst>
                <a:tab pos="-457200" algn="l"/>
              </a:tabLst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 indent="457200" algn="ctr">
              <a:tabLst>
                <a:tab pos="-457200" algn="l"/>
              </a:tabLst>
            </a:pPr>
            <a:r>
              <a:rPr lang="en-US" sz="2400" b="1" dirty="0" smtClean="0">
                <a:solidFill>
                  <a:srgbClr val="FFFF00"/>
                </a:solidFill>
              </a:rPr>
              <a:t>SUMMARY </a:t>
            </a:r>
          </a:p>
          <a:p>
            <a:pPr indent="457200" algn="ctr">
              <a:tabLst>
                <a:tab pos="-457200" algn="l"/>
              </a:tabLst>
            </a:pPr>
            <a:endParaRPr lang="en-US" sz="1600" dirty="0" smtClean="0">
              <a:solidFill>
                <a:srgbClr val="FFFF00"/>
              </a:solidFill>
            </a:endParaRPr>
          </a:p>
          <a:p>
            <a:pPr indent="457200">
              <a:tabLst>
                <a:tab pos="-457200" algn="l"/>
              </a:tabLst>
            </a:pPr>
            <a:r>
              <a:rPr lang="en-US" b="1" dirty="0" smtClean="0">
                <a:solidFill>
                  <a:srgbClr val="FFFF00"/>
                </a:solidFill>
              </a:rPr>
              <a:t>Steps </a:t>
            </a:r>
            <a:r>
              <a:rPr lang="en-US" b="1" dirty="0">
                <a:solidFill>
                  <a:srgbClr val="FFFF00"/>
                </a:solidFill>
              </a:rPr>
              <a:t>to take at Saint </a:t>
            </a:r>
            <a:r>
              <a:rPr lang="en-US" b="1" dirty="0" err="1">
                <a:solidFill>
                  <a:srgbClr val="FFFF00"/>
                </a:solidFill>
              </a:rPr>
              <a:t>Viator</a:t>
            </a:r>
            <a:r>
              <a:rPr lang="en-US" b="1" dirty="0">
                <a:solidFill>
                  <a:srgbClr val="FFFF00"/>
                </a:solidFill>
              </a:rPr>
              <a:t> when </a:t>
            </a:r>
            <a:r>
              <a:rPr lang="en-US" b="1" dirty="0" smtClean="0">
                <a:solidFill>
                  <a:srgbClr val="FFFF00"/>
                </a:solidFill>
              </a:rPr>
              <a:t>filling out </a:t>
            </a:r>
            <a:r>
              <a:rPr lang="en-US" b="1" dirty="0">
                <a:solidFill>
                  <a:srgbClr val="FFFF00"/>
                </a:solidFill>
              </a:rPr>
              <a:t>a </a:t>
            </a:r>
            <a:endParaRPr lang="en-US" b="1" dirty="0" smtClean="0">
              <a:solidFill>
                <a:srgbClr val="FFFF00"/>
              </a:solidFill>
            </a:endParaRPr>
          </a:p>
          <a:p>
            <a:pPr indent="457200">
              <a:tabLst>
                <a:tab pos="-457200" algn="l"/>
              </a:tabLst>
            </a:pPr>
            <a:r>
              <a:rPr lang="en-US" b="1" dirty="0" smtClean="0">
                <a:solidFill>
                  <a:srgbClr val="FFFF00"/>
                </a:solidFill>
              </a:rPr>
              <a:t>college application</a:t>
            </a:r>
            <a:r>
              <a:rPr lang="en-US" b="1" dirty="0">
                <a:solidFill>
                  <a:srgbClr val="FFFF00"/>
                </a:solidFill>
              </a:rPr>
              <a:t>:</a:t>
            </a:r>
          </a:p>
          <a:p>
            <a:pPr indent="457200">
              <a:tabLst>
                <a:tab pos="-457200" algn="l"/>
              </a:tabLst>
            </a:pPr>
            <a:endParaRPr lang="en-US" sz="1600" dirty="0">
              <a:solidFill>
                <a:srgbClr val="FFFF00"/>
              </a:solidFill>
            </a:endParaRPr>
          </a:p>
          <a:p>
            <a:pPr indent="457200">
              <a:tabLst>
                <a:tab pos="-457200" algn="l"/>
              </a:tabLst>
            </a:pPr>
            <a:endParaRPr lang="en-US" sz="1400" b="1" dirty="0">
              <a:solidFill>
                <a:schemeClr val="bg1"/>
              </a:solidFill>
            </a:endParaRPr>
          </a:p>
          <a:p>
            <a:pPr indent="457200">
              <a:buFont typeface="Wingdings" pitchFamily="2" charset="2"/>
              <a:buChar char="§"/>
              <a:tabLst>
                <a:tab pos="-457200" algn="l"/>
              </a:tabLst>
            </a:pPr>
            <a:r>
              <a:rPr lang="en-US" sz="1400" b="1" dirty="0">
                <a:solidFill>
                  <a:schemeClr val="bg1"/>
                </a:solidFill>
              </a:rPr>
              <a:t>Complete </a:t>
            </a:r>
            <a:r>
              <a:rPr lang="en-US" sz="1400" b="1" u="sng" dirty="0">
                <a:solidFill>
                  <a:schemeClr val="bg1"/>
                </a:solidFill>
              </a:rPr>
              <a:t>all</a:t>
            </a:r>
            <a:r>
              <a:rPr lang="en-US" sz="1400" b="1" dirty="0">
                <a:solidFill>
                  <a:schemeClr val="bg1"/>
                </a:solidFill>
              </a:rPr>
              <a:t> the required information.  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>
              <a:tabLst>
                <a:tab pos="-457200" algn="l"/>
              </a:tabLst>
            </a:pPr>
            <a:endParaRPr lang="en-US" sz="1400" b="1" dirty="0">
              <a:solidFill>
                <a:schemeClr val="bg1"/>
              </a:solidFill>
            </a:endParaRPr>
          </a:p>
          <a:p>
            <a:pPr indent="457200">
              <a:buFont typeface="Wingdings" pitchFamily="2" charset="2"/>
              <a:buChar char="§"/>
              <a:tabLst>
                <a:tab pos="-457200" algn="l"/>
              </a:tabLst>
            </a:pPr>
            <a:r>
              <a:rPr lang="en-US" sz="1400" b="1" dirty="0">
                <a:solidFill>
                  <a:schemeClr val="bg1"/>
                </a:solidFill>
              </a:rPr>
              <a:t>Note carefully all deadlines.</a:t>
            </a:r>
          </a:p>
          <a:p>
            <a:pPr indent="457200">
              <a:buFontTx/>
              <a:buChar char="•"/>
              <a:tabLst>
                <a:tab pos="-457200" algn="l"/>
              </a:tabLst>
            </a:pPr>
            <a:endParaRPr lang="en-US" sz="1400" b="1" dirty="0">
              <a:solidFill>
                <a:schemeClr val="bg1"/>
              </a:solidFill>
            </a:endParaRPr>
          </a:p>
          <a:p>
            <a:pPr indent="457200">
              <a:buFont typeface="Wingdings" pitchFamily="2" charset="2"/>
              <a:buChar char="§"/>
              <a:tabLst>
                <a:tab pos="-457200" algn="l"/>
              </a:tabLst>
            </a:pPr>
            <a:r>
              <a:rPr lang="en-US" sz="1400" b="1" dirty="0">
                <a:solidFill>
                  <a:schemeClr val="bg1"/>
                </a:solidFill>
              </a:rPr>
              <a:t>Request </a:t>
            </a:r>
            <a:r>
              <a:rPr lang="en-US" sz="1400" b="1" dirty="0" smtClean="0">
                <a:solidFill>
                  <a:schemeClr val="bg1"/>
                </a:solidFill>
              </a:rPr>
              <a:t> letters </a:t>
            </a:r>
            <a:r>
              <a:rPr lang="en-US" sz="1400" b="1" dirty="0">
                <a:solidFill>
                  <a:schemeClr val="bg1"/>
                </a:solidFill>
              </a:rPr>
              <a:t>of recommendation from </a:t>
            </a:r>
            <a:r>
              <a:rPr lang="en-US" sz="1400" b="1" dirty="0" smtClean="0">
                <a:solidFill>
                  <a:schemeClr val="bg1"/>
                </a:solidFill>
              </a:rPr>
              <a:t>teachers if </a:t>
            </a:r>
            <a:r>
              <a:rPr lang="en-US" sz="1400" b="1" dirty="0">
                <a:solidFill>
                  <a:schemeClr val="bg1"/>
                </a:solidFill>
              </a:rPr>
              <a:t>needed.  Be 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indent="457200">
              <a:tabLst>
                <a:tab pos="-457200" algn="l"/>
              </a:tabLst>
            </a:pPr>
            <a:r>
              <a:rPr lang="en-US" sz="1400" b="1" dirty="0" smtClean="0">
                <a:solidFill>
                  <a:schemeClr val="bg1"/>
                </a:solidFill>
              </a:rPr>
              <a:t>sure </a:t>
            </a:r>
            <a:r>
              <a:rPr lang="en-US" sz="1400" b="1" dirty="0">
                <a:solidFill>
                  <a:schemeClr val="bg1"/>
                </a:solidFill>
              </a:rPr>
              <a:t>to </a:t>
            </a:r>
            <a:r>
              <a:rPr lang="en-US" sz="1400" b="1" dirty="0" smtClean="0">
                <a:solidFill>
                  <a:schemeClr val="bg1"/>
                </a:solidFill>
              </a:rPr>
              <a:t>give </a:t>
            </a:r>
            <a:r>
              <a:rPr lang="en-US" sz="1400" b="1" dirty="0">
                <a:solidFill>
                  <a:schemeClr val="bg1"/>
                </a:solidFill>
              </a:rPr>
              <a:t>them 10 school days to write the letter.  Give teachers 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indent="457200">
              <a:tabLst>
                <a:tab pos="-457200" algn="l"/>
              </a:tabLst>
            </a:pPr>
            <a:r>
              <a:rPr lang="en-US" sz="1400" b="1" dirty="0" smtClean="0">
                <a:solidFill>
                  <a:schemeClr val="bg1"/>
                </a:solidFill>
              </a:rPr>
              <a:t>a date </a:t>
            </a:r>
            <a:r>
              <a:rPr lang="en-US" sz="1400" b="1" dirty="0">
                <a:solidFill>
                  <a:schemeClr val="bg1"/>
                </a:solidFill>
              </a:rPr>
              <a:t>the letter is due in the Counseling </a:t>
            </a:r>
            <a:r>
              <a:rPr lang="en-US" sz="1400" b="1" dirty="0" smtClean="0">
                <a:solidFill>
                  <a:schemeClr val="bg1"/>
                </a:solidFill>
              </a:rPr>
              <a:t>Office or online.</a:t>
            </a:r>
            <a:endParaRPr lang="en-US" sz="1400" b="1" dirty="0">
              <a:solidFill>
                <a:schemeClr val="bg1"/>
              </a:solidFill>
            </a:endParaRPr>
          </a:p>
          <a:p>
            <a:pPr indent="457200">
              <a:buFontTx/>
              <a:buChar char="•"/>
              <a:tabLst>
                <a:tab pos="-457200" algn="l"/>
              </a:tabLst>
            </a:pPr>
            <a:endParaRPr lang="en-US" sz="1400" b="1" dirty="0">
              <a:solidFill>
                <a:schemeClr val="bg1"/>
              </a:solidFill>
            </a:endParaRPr>
          </a:p>
          <a:p>
            <a:pPr indent="457200">
              <a:buFont typeface="Wingdings" pitchFamily="2" charset="2"/>
              <a:buChar char="§"/>
              <a:tabLst>
                <a:tab pos="-457200" algn="l"/>
              </a:tabLst>
            </a:pPr>
            <a:r>
              <a:rPr lang="en-US" sz="1400" b="1" dirty="0">
                <a:solidFill>
                  <a:schemeClr val="bg1"/>
                </a:solidFill>
              </a:rPr>
              <a:t>Complete a </a:t>
            </a:r>
            <a:r>
              <a:rPr lang="en-US" sz="1400" b="1" dirty="0">
                <a:solidFill>
                  <a:srgbClr val="FFFF00"/>
                </a:solidFill>
              </a:rPr>
              <a:t>TRANSCRIPT REQUEST FORM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  for each school where you </a:t>
            </a:r>
          </a:p>
          <a:p>
            <a:pPr>
              <a:tabLst>
                <a:tab pos="-457200" algn="l"/>
              </a:tabLst>
            </a:pPr>
            <a:r>
              <a:rPr lang="en-US" sz="1400" b="1" dirty="0" smtClean="0">
                <a:solidFill>
                  <a:schemeClr val="bg1"/>
                </a:solidFill>
              </a:rPr>
              <a:t>	          apply.  They are available </a:t>
            </a:r>
            <a:r>
              <a:rPr lang="en-US" sz="1400" b="1" dirty="0">
                <a:solidFill>
                  <a:schemeClr val="bg1"/>
                </a:solidFill>
              </a:rPr>
              <a:t>in the 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indent="457200">
              <a:tabLst>
                <a:tab pos="-457200" algn="l"/>
              </a:tabLst>
            </a:pPr>
            <a:r>
              <a:rPr lang="en-US" sz="1400" b="1" dirty="0" smtClean="0">
                <a:solidFill>
                  <a:schemeClr val="bg1"/>
                </a:solidFill>
              </a:rPr>
              <a:t>Counseling  Office</a:t>
            </a:r>
            <a:r>
              <a:rPr lang="en-US" sz="1400" b="1" dirty="0">
                <a:solidFill>
                  <a:schemeClr val="bg1"/>
                </a:solidFill>
              </a:rPr>
              <a:t>.</a:t>
            </a:r>
          </a:p>
          <a:p>
            <a:pPr indent="457200">
              <a:buFontTx/>
              <a:buChar char="•"/>
              <a:tabLst>
                <a:tab pos="-457200" algn="l"/>
              </a:tabLst>
            </a:pPr>
            <a:endParaRPr lang="en-US" sz="1400" b="1" dirty="0">
              <a:solidFill>
                <a:schemeClr val="bg1"/>
              </a:solidFill>
            </a:endParaRPr>
          </a:p>
          <a:p>
            <a:pPr indent="457200">
              <a:buFont typeface="Wingdings" pitchFamily="2" charset="2"/>
              <a:buChar char="§"/>
              <a:tabLst>
                <a:tab pos="-457200" algn="l"/>
              </a:tabLst>
            </a:pPr>
            <a:r>
              <a:rPr lang="en-US" sz="1400" b="1" dirty="0">
                <a:solidFill>
                  <a:schemeClr val="bg1"/>
                </a:solidFill>
              </a:rPr>
              <a:t>Attach all required documents to the transcript request form.</a:t>
            </a:r>
          </a:p>
          <a:p>
            <a:pPr indent="457200">
              <a:buFontTx/>
              <a:buChar char="•"/>
              <a:tabLst>
                <a:tab pos="-457200" algn="l"/>
              </a:tabLst>
            </a:pPr>
            <a:endParaRPr lang="en-US" sz="1400" b="1" dirty="0">
              <a:solidFill>
                <a:schemeClr val="bg1"/>
              </a:solidFill>
            </a:endParaRPr>
          </a:p>
          <a:p>
            <a:pPr indent="457200">
              <a:buFont typeface="Wingdings" pitchFamily="2" charset="2"/>
              <a:buChar char="§"/>
              <a:tabLst>
                <a:tab pos="-457200" algn="l"/>
              </a:tabLst>
            </a:pPr>
            <a:r>
              <a:rPr lang="en-US" sz="1400" b="1" dirty="0">
                <a:solidFill>
                  <a:schemeClr val="bg1"/>
                </a:solidFill>
              </a:rPr>
              <a:t>ACT/SAT Scores.</a:t>
            </a:r>
          </a:p>
          <a:p>
            <a:pPr indent="457200">
              <a:tabLst>
                <a:tab pos="-457200" algn="l"/>
              </a:tabLst>
            </a:pPr>
            <a:endParaRPr lang="en-US" sz="1400" b="1" dirty="0">
              <a:solidFill>
                <a:schemeClr val="bg1"/>
              </a:solidFill>
            </a:endParaRPr>
          </a:p>
          <a:p>
            <a:pPr marL="800100" lvl="1" indent="-342900">
              <a:buFont typeface="Wingdings" pitchFamily="2" charset="2"/>
              <a:buChar char="§"/>
              <a:tabLst>
                <a:tab pos="-457200" algn="l"/>
              </a:tabLst>
            </a:pPr>
            <a:r>
              <a:rPr lang="en-US" sz="1400" b="1" dirty="0">
                <a:solidFill>
                  <a:schemeClr val="bg1"/>
                </a:solidFill>
              </a:rPr>
              <a:t>We are required to send </a:t>
            </a:r>
            <a:r>
              <a:rPr lang="en-US" sz="1400" b="1" dirty="0">
                <a:solidFill>
                  <a:srgbClr val="FFFF00"/>
                </a:solidFill>
              </a:rPr>
              <a:t>ALL</a:t>
            </a:r>
            <a:r>
              <a:rPr lang="en-US" sz="1400" b="1" dirty="0">
                <a:solidFill>
                  <a:schemeClr val="bg1"/>
                </a:solidFill>
              </a:rPr>
              <a:t> scores that are reported to us.  You can request that we </a:t>
            </a:r>
            <a:r>
              <a:rPr lang="en-US" sz="1400" b="1" dirty="0">
                <a:solidFill>
                  <a:srgbClr val="FFFF00"/>
                </a:solidFill>
              </a:rPr>
              <a:t>NOT</a:t>
            </a:r>
            <a:r>
              <a:rPr lang="en-US" sz="1400" b="1" dirty="0">
                <a:solidFill>
                  <a:schemeClr val="bg1"/>
                </a:solidFill>
              </a:rPr>
              <a:t> send any scores.</a:t>
            </a:r>
          </a:p>
          <a:p>
            <a:pPr marL="800100" lvl="1" indent="-342900">
              <a:buFont typeface="Wingdings" pitchFamily="2" charset="2"/>
              <a:buChar char="§"/>
              <a:tabLst>
                <a:tab pos="-457200" algn="l"/>
              </a:tabLst>
            </a:pPr>
            <a:r>
              <a:rPr lang="en-US" sz="1400" b="1" dirty="0">
                <a:solidFill>
                  <a:schemeClr val="bg1"/>
                </a:solidFill>
              </a:rPr>
              <a:t>If you only want a particular score sent, you can request individual scores directly from ACT by going to their website </a:t>
            </a:r>
            <a:r>
              <a:rPr lang="en-US" sz="1400" b="1" dirty="0">
                <a:solidFill>
                  <a:schemeClr val="bg1"/>
                </a:solidFill>
                <a:hlinkClick r:id="rId2"/>
              </a:rPr>
              <a:t>www.act.org</a:t>
            </a:r>
            <a:r>
              <a:rPr lang="en-US" sz="1400" b="1" dirty="0">
                <a:solidFill>
                  <a:schemeClr val="bg1"/>
                </a:solidFill>
              </a:rPr>
              <a:t>. </a:t>
            </a:r>
          </a:p>
          <a:p>
            <a:pPr indent="457200">
              <a:tabLst>
                <a:tab pos="-457200" algn="l"/>
              </a:tabLst>
            </a:pPr>
            <a:r>
              <a:rPr lang="en-US" sz="1400" dirty="0">
                <a:solidFill>
                  <a:schemeClr val="bg1"/>
                </a:solidFill>
              </a:rPr>
              <a:t>		</a:t>
            </a:r>
          </a:p>
          <a:p>
            <a:pPr indent="457200" algn="ctr">
              <a:tabLst>
                <a:tab pos="-457200" algn="l"/>
              </a:tabLst>
            </a:pPr>
            <a:r>
              <a:rPr lang="en-US" sz="2400" b="1" dirty="0">
                <a:solidFill>
                  <a:srgbClr val="FFFF00"/>
                </a:solidFill>
              </a:rPr>
              <a:t>EXPECT FIFTEEN (15) SCHOOL DAYS </a:t>
            </a:r>
          </a:p>
          <a:p>
            <a:pPr indent="457200" algn="ctr">
              <a:tabLst>
                <a:tab pos="-457200" algn="l"/>
              </a:tabLst>
            </a:pPr>
            <a:r>
              <a:rPr lang="en-US" sz="2400" b="1" dirty="0">
                <a:solidFill>
                  <a:srgbClr val="FFFF00"/>
                </a:solidFill>
              </a:rPr>
              <a:t>FOR PROCESSING.</a:t>
            </a:r>
          </a:p>
          <a:p>
            <a:pPr indent="457200">
              <a:tabLst>
                <a:tab pos="-457200" algn="l"/>
              </a:tabLst>
            </a:pPr>
            <a:endParaRPr lang="en-US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50"/>
          <a:stretch/>
        </p:blipFill>
        <p:spPr>
          <a:xfrm>
            <a:off x="-1" y="0"/>
            <a:ext cx="6873551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88163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561</Words>
  <Application>Microsoft Office PowerPoint</Application>
  <PresentationFormat>On-screen Show (4:3)</PresentationFormat>
  <Paragraphs>241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Upcoming College Events</vt:lpstr>
      <vt:lpstr>VERY Important Tips</vt:lpstr>
      <vt:lpstr>PowerPoint Presentation</vt:lpstr>
      <vt:lpstr>PowerPoint Presentation</vt:lpstr>
      <vt:lpstr>FINALLY!!</vt:lpstr>
    </vt:vector>
  </TitlesOfParts>
  <Company>saint viator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 Robertson</dc:creator>
  <cp:lastModifiedBy>rrobertson</cp:lastModifiedBy>
  <cp:revision>95</cp:revision>
  <cp:lastPrinted>2011-08-23T20:19:55Z</cp:lastPrinted>
  <dcterms:created xsi:type="dcterms:W3CDTF">2007-08-23T01:02:41Z</dcterms:created>
  <dcterms:modified xsi:type="dcterms:W3CDTF">2011-09-09T00:36:58Z</dcterms:modified>
</cp:coreProperties>
</file>