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33"/>
  </p:notesMasterIdLst>
  <p:sldIdLst>
    <p:sldId id="256" r:id="rId2"/>
    <p:sldId id="284" r:id="rId3"/>
    <p:sldId id="257" r:id="rId4"/>
    <p:sldId id="258" r:id="rId5"/>
    <p:sldId id="260" r:id="rId6"/>
    <p:sldId id="261" r:id="rId7"/>
    <p:sldId id="262" r:id="rId8"/>
    <p:sldId id="263" r:id="rId9"/>
    <p:sldId id="280" r:id="rId10"/>
    <p:sldId id="279" r:id="rId11"/>
    <p:sldId id="264" r:id="rId12"/>
    <p:sldId id="286" r:id="rId13"/>
    <p:sldId id="265" r:id="rId14"/>
    <p:sldId id="266" r:id="rId15"/>
    <p:sldId id="270" r:id="rId16"/>
    <p:sldId id="267" r:id="rId17"/>
    <p:sldId id="268" r:id="rId18"/>
    <p:sldId id="269" r:id="rId19"/>
    <p:sldId id="281" r:id="rId20"/>
    <p:sldId id="271" r:id="rId21"/>
    <p:sldId id="272" r:id="rId22"/>
    <p:sldId id="273" r:id="rId23"/>
    <p:sldId id="274" r:id="rId24"/>
    <p:sldId id="282" r:id="rId25"/>
    <p:sldId id="275" r:id="rId26"/>
    <p:sldId id="276" r:id="rId27"/>
    <p:sldId id="277" r:id="rId28"/>
    <p:sldId id="278" r:id="rId29"/>
    <p:sldId id="283" r:id="rId30"/>
    <p:sldId id="259"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8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38BB5-8943-D04F-B331-8BB8AA0592E1}" type="datetimeFigureOut">
              <a:rPr lang="en-US" smtClean="0"/>
              <a:t>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1F82A-B088-4A43-8E4D-A8197F5D7B61}" type="slidenum">
              <a:rPr lang="en-US" smtClean="0"/>
              <a:t>‹#›</a:t>
            </a:fld>
            <a:endParaRPr lang="en-US"/>
          </a:p>
        </p:txBody>
      </p:sp>
    </p:spTree>
    <p:extLst>
      <p:ext uri="{BB962C8B-B14F-4D97-AF65-F5344CB8AC3E}">
        <p14:creationId xmlns:p14="http://schemas.microsoft.com/office/powerpoint/2010/main" val="5872226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1F82A-B088-4A43-8E4D-A8197F5D7B61}" type="slidenum">
              <a:rPr lang="en-US" smtClean="0"/>
              <a:t>1</a:t>
            </a:fld>
            <a:endParaRPr lang="en-US"/>
          </a:p>
        </p:txBody>
      </p:sp>
    </p:spTree>
    <p:extLst>
      <p:ext uri="{BB962C8B-B14F-4D97-AF65-F5344CB8AC3E}">
        <p14:creationId xmlns:p14="http://schemas.microsoft.com/office/powerpoint/2010/main" val="350982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r>
            <a:r>
              <a:rPr lang="en-US" smtClean="0"/>
              <a:t>with grade 09.08</a:t>
            </a:r>
            <a:endParaRPr lang="en-US"/>
          </a:p>
        </p:txBody>
      </p:sp>
      <p:sp>
        <p:nvSpPr>
          <p:cNvPr id="4" name="Slide Number Placeholder 3"/>
          <p:cNvSpPr>
            <a:spLocks noGrp="1"/>
          </p:cNvSpPr>
          <p:nvPr>
            <p:ph type="sldNum" sz="quarter" idx="10"/>
          </p:nvPr>
        </p:nvSpPr>
        <p:spPr/>
        <p:txBody>
          <a:bodyPr/>
          <a:lstStyle/>
          <a:p>
            <a:fld id="{32D1F82A-B088-4A43-8E4D-A8197F5D7B61}" type="slidenum">
              <a:rPr lang="en-US" smtClean="0"/>
              <a:t>13</a:t>
            </a:fld>
            <a:endParaRPr lang="en-US"/>
          </a:p>
        </p:txBody>
      </p:sp>
    </p:spTree>
    <p:extLst>
      <p:ext uri="{BB962C8B-B14F-4D97-AF65-F5344CB8AC3E}">
        <p14:creationId xmlns:p14="http://schemas.microsoft.com/office/powerpoint/2010/main" val="378749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Finished</a:t>
            </a:r>
            <a:r>
              <a:rPr lang="en-US" baseline="0" dirty="0" smtClean="0"/>
              <a:t> till here for  09.10, 09.07, 09.12 and 09.11</a:t>
            </a:r>
          </a:p>
          <a:p>
            <a:r>
              <a:rPr lang="en-US" baseline="0" dirty="0" smtClean="0"/>
              <a:t>Should finish till </a:t>
            </a:r>
            <a:r>
              <a:rPr lang="en-US" baseline="0" smtClean="0"/>
              <a:t>here for 09.08 , 09.06 and 09.09</a:t>
            </a:r>
          </a:p>
          <a:p>
            <a:endParaRPr lang="en-US" dirty="0"/>
          </a:p>
        </p:txBody>
      </p:sp>
      <p:sp>
        <p:nvSpPr>
          <p:cNvPr id="4" name="Slide Number Placeholder 3"/>
          <p:cNvSpPr>
            <a:spLocks noGrp="1"/>
          </p:cNvSpPr>
          <p:nvPr>
            <p:ph type="sldNum" sz="quarter" idx="10"/>
          </p:nvPr>
        </p:nvSpPr>
        <p:spPr/>
        <p:txBody>
          <a:bodyPr/>
          <a:lstStyle/>
          <a:p>
            <a:fld id="{32D1F82A-B088-4A43-8E4D-A8197F5D7B61}" type="slidenum">
              <a:rPr lang="en-US" smtClean="0"/>
              <a:t>15</a:t>
            </a:fld>
            <a:endParaRPr lang="en-US"/>
          </a:p>
        </p:txBody>
      </p:sp>
    </p:spTree>
    <p:extLst>
      <p:ext uri="{BB962C8B-B14F-4D97-AF65-F5344CB8AC3E}">
        <p14:creationId xmlns:p14="http://schemas.microsoft.com/office/powerpoint/2010/main" val="224176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1F82A-B088-4A43-8E4D-A8197F5D7B61}" type="slidenum">
              <a:rPr lang="en-US" smtClean="0"/>
              <a:t>19</a:t>
            </a:fld>
            <a:endParaRPr lang="en-US"/>
          </a:p>
        </p:txBody>
      </p:sp>
    </p:spTree>
    <p:extLst>
      <p:ext uri="{BB962C8B-B14F-4D97-AF65-F5344CB8AC3E}">
        <p14:creationId xmlns:p14="http://schemas.microsoft.com/office/powerpoint/2010/main" val="21506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ACDB3CC-F982-40F9-8DD6-BCC9AFBF44BD}" type="datetime1">
              <a:rPr lang="en-US" smtClean="0"/>
              <a:pPr/>
              <a:t>2/1/12</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D57B0AA-AC8E-4463-ADAC-E87D09B82E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188DB32-6162-43C0-9325-230E0A9B0177}" type="datetime1">
              <a:rPr lang="en-US" smtClean="0"/>
              <a:pPr/>
              <a:t>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371C1A-CAFA-43FD-A579-55B116A1448A}" type="datetime1">
              <a:rPr lang="en-US" smtClean="0"/>
              <a:pPr/>
              <a:t>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008867-0964-49C4-9DE5-8FBB189497BC}" type="datetime1">
              <a:rPr lang="en-US" smtClean="0"/>
              <a:pPr/>
              <a:t>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A1BC03-21BF-4F6B-A3BE-29C937D452B1}" type="datetime1">
              <a:rPr lang="en-US" smtClean="0"/>
              <a:pPr/>
              <a:t>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10FC3EB-42FB-4C38-8CAE-7A1293B83421}" type="datetime1">
              <a:rPr lang="en-US" smtClean="0"/>
              <a:pPr/>
              <a:t>2/1/12</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C5B1FEA-406A-7749-A5C3-DDCB5F67A4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FC3EB-42FB-4C38-8CAE-7A1293B83421}" type="datetime1">
              <a:rPr lang="en-US" smtClean="0"/>
              <a:pPr/>
              <a:t>2/1/12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151D5B8-D9C5-419F-913D-2186935717ED}" type="datetime1">
              <a:rPr lang="en-US" smtClean="0"/>
              <a:pPr/>
              <a:t>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86F952F-F888-4FB8-9CB7-51D5F02FA3C8}" type="datetime1">
              <a:rPr lang="en-US" smtClean="0"/>
              <a:pPr/>
              <a:t>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10FC3EB-42FB-4C38-8CAE-7A1293B83421}" type="datetime1">
              <a:rPr lang="en-US" smtClean="0"/>
              <a:pPr/>
              <a:t>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10FC3EB-42FB-4C38-8CAE-7A1293B83421}" type="datetime1">
              <a:rPr lang="en-US" smtClean="0"/>
              <a:pPr/>
              <a:t>2/1/12</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p:hf sldNum="0"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hyperlink" Target="file://localhost/Users/saima.saleem/Desktop/Animation%20of%20Renewable%20Energy%20Sources.flv"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localhost/Users/saima.saleem/Desktop/Energy%20101:%20Solar%20Power.flv" TargetMode="External"/><Relationship Id="rId4" Type="http://schemas.openxmlformats.org/officeDocument/2006/relationships/hyperlink" Target="file://localhost/Users/saima.saleem/Desktop/Futuristic%20Milk%20Pack%20Solar%20Toy%20Car.flv" TargetMode="External"/><Relationship Id="rId5" Type="http://schemas.openxmlformats.org/officeDocument/2006/relationships/slide" Target="slide3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slide" Target="slide31.xml"/></Relationships>
</file>

<file path=ppt/slides/_rels/slide15.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hyperlink" Target="http://www.quia.com/jw/458933.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file://localhost/Users/saima.saleem/Desktop/passive%20vs%20active%20solar%20energy%20systems.fl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saima.saleem/Desktop/uwix%20V2%20DIY%20vertical%20axis%20wind%20turbine%20-%20construction%20animation.flv" TargetMode="Externa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saima.saleem/Desktop/How%20Wind%20Turbines%20Generate%20Electricity.flv" TargetMode="Externa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1.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file://localhost/Users/saima.saleem/Desktop/How%20hydroelectricity%20works.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16.xml"/><Relationship Id="rId5" Type="http://schemas.openxmlformats.org/officeDocument/2006/relationships/slide" Target="slide27.xml"/><Relationship Id="rId1" Type="http://schemas.openxmlformats.org/officeDocument/2006/relationships/slideLayout" Target="../slideLayouts/slideLayout2.xml"/><Relationship Id="rId2" Type="http://schemas.openxmlformats.org/officeDocument/2006/relationships/slide" Target="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saima.saleem/Desktop/Renewable%20Energy.mp4" TargetMode="External"/><Relationship Id="rId3" Type="http://schemas.openxmlformats.org/officeDocument/2006/relationships/slide" Target="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 </a:t>
            </a:r>
            <a:endParaRPr lang="en-US" dirty="0"/>
          </a:p>
        </p:txBody>
      </p:sp>
      <p:pic>
        <p:nvPicPr>
          <p:cNvPr id="6" name="Picture Placeholder 5" descr="renewable-energy2.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25" r="1625"/>
          <a:stretch>
            <a:fillRect/>
          </a:stretch>
        </p:blipFill>
        <p:spPr/>
      </p:pic>
      <p:sp>
        <p:nvSpPr>
          <p:cNvPr id="3" name="Subtitle 2"/>
          <p:cNvSpPr>
            <a:spLocks noGrp="1"/>
          </p:cNvSpPr>
          <p:nvPr>
            <p:ph type="body" sz="half" idx="2"/>
          </p:nvPr>
        </p:nvSpPr>
        <p:spPr/>
        <p:txBody>
          <a:bodyPr/>
          <a:lstStyle/>
          <a:p>
            <a:r>
              <a:rPr lang="en-US" dirty="0" smtClean="0"/>
              <a:t>Module 2 </a:t>
            </a:r>
            <a:endParaRPr lang="en-US" dirty="0"/>
          </a:p>
        </p:txBody>
      </p:sp>
    </p:spTree>
    <p:extLst>
      <p:ext uri="{BB962C8B-B14F-4D97-AF65-F5344CB8AC3E}">
        <p14:creationId xmlns:p14="http://schemas.microsoft.com/office/powerpoint/2010/main" val="42413179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your Modules	</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Page number 5 and 6</a:t>
            </a:r>
            <a:endParaRPr lang="en-US" sz="4800" dirty="0"/>
          </a:p>
        </p:txBody>
      </p:sp>
    </p:spTree>
    <p:extLst>
      <p:ext uri="{BB962C8B-B14F-4D97-AF65-F5344CB8AC3E}">
        <p14:creationId xmlns:p14="http://schemas.microsoft.com/office/powerpoint/2010/main" val="2988270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kind of Energy is this?</a:t>
            </a:r>
            <a:br>
              <a:rPr lang="en-US" sz="2800" dirty="0" smtClean="0"/>
            </a:br>
            <a:r>
              <a:rPr lang="en-US" sz="2800" dirty="0" smtClean="0"/>
              <a:t>Renewable Energy or Non Renewable Energy</a:t>
            </a:r>
            <a:endParaRPr lang="en-US" sz="2800" dirty="0"/>
          </a:p>
        </p:txBody>
      </p:sp>
      <p:pic>
        <p:nvPicPr>
          <p:cNvPr id="4" name="Content Placeholder 3"/>
          <p:cNvPicPr>
            <a:picLocks noGrp="1" noChangeAspect="1"/>
          </p:cNvPicPr>
          <p:nvPr>
            <p:ph idx="1"/>
          </p:nvPr>
        </p:nvPicPr>
        <p:blipFill>
          <a:blip r:embed="rId2"/>
          <a:srcRect l="-40157" r="-40157"/>
          <a:stretch>
            <a:fillRect/>
          </a:stretch>
        </p:blipFill>
        <p:spPr/>
      </p:pic>
      <p:pic>
        <p:nvPicPr>
          <p:cNvPr id="5" name="Picture 4"/>
          <p:cNvPicPr>
            <a:picLocks noChangeAspect="1"/>
          </p:cNvPicPr>
          <p:nvPr/>
        </p:nvPicPr>
        <p:blipFill>
          <a:blip r:embed="rId3"/>
          <a:stretch>
            <a:fillRect/>
          </a:stretch>
        </p:blipFill>
        <p:spPr>
          <a:xfrm>
            <a:off x="2097212" y="1735138"/>
            <a:ext cx="5231949" cy="4056062"/>
          </a:xfrm>
          <a:prstGeom prst="rect">
            <a:avLst/>
          </a:prstGeom>
        </p:spPr>
      </p:pic>
      <p:pic>
        <p:nvPicPr>
          <p:cNvPr id="6" name="Picture 5"/>
          <p:cNvPicPr>
            <a:picLocks noChangeAspect="1"/>
          </p:cNvPicPr>
          <p:nvPr/>
        </p:nvPicPr>
        <p:blipFill>
          <a:blip r:embed="rId4"/>
          <a:stretch>
            <a:fillRect/>
          </a:stretch>
        </p:blipFill>
        <p:spPr>
          <a:xfrm>
            <a:off x="2843803" y="1735138"/>
            <a:ext cx="3713510" cy="3713510"/>
          </a:xfrm>
          <a:prstGeom prst="rect">
            <a:avLst/>
          </a:prstGeom>
        </p:spPr>
      </p:pic>
      <p:pic>
        <p:nvPicPr>
          <p:cNvPr id="7" name="Picture 6"/>
          <p:cNvPicPr>
            <a:picLocks noChangeAspect="1"/>
          </p:cNvPicPr>
          <p:nvPr/>
        </p:nvPicPr>
        <p:blipFill>
          <a:blip r:embed="rId5"/>
          <a:stretch>
            <a:fillRect/>
          </a:stretch>
        </p:blipFill>
        <p:spPr>
          <a:xfrm>
            <a:off x="1854261" y="1735137"/>
            <a:ext cx="5802857" cy="4215135"/>
          </a:xfrm>
          <a:prstGeom prst="rect">
            <a:avLst/>
          </a:prstGeom>
        </p:spPr>
      </p:pic>
      <p:pic>
        <p:nvPicPr>
          <p:cNvPr id="8" name="Picture 7"/>
          <p:cNvPicPr>
            <a:picLocks noChangeAspect="1"/>
          </p:cNvPicPr>
          <p:nvPr/>
        </p:nvPicPr>
        <p:blipFill>
          <a:blip r:embed="rId6"/>
          <a:stretch>
            <a:fillRect/>
          </a:stretch>
        </p:blipFill>
        <p:spPr>
          <a:xfrm>
            <a:off x="1593632" y="1735137"/>
            <a:ext cx="6741645" cy="4325581"/>
          </a:xfrm>
          <a:prstGeom prst="rect">
            <a:avLst/>
          </a:prstGeom>
        </p:spPr>
      </p:pic>
      <p:sp>
        <p:nvSpPr>
          <p:cNvPr id="9" name="TextBox 8"/>
          <p:cNvSpPr txBox="1"/>
          <p:nvPr/>
        </p:nvSpPr>
        <p:spPr>
          <a:xfrm>
            <a:off x="1049170" y="6060718"/>
            <a:ext cx="4265705" cy="584776"/>
          </a:xfrm>
          <a:prstGeom prst="rect">
            <a:avLst/>
          </a:prstGeom>
          <a:noFill/>
        </p:spPr>
        <p:txBody>
          <a:bodyPr wrap="square" rtlCol="0">
            <a:spAutoFit/>
          </a:bodyPr>
          <a:lstStyle/>
          <a:p>
            <a:r>
              <a:rPr lang="en-US" sz="3200" dirty="0" smtClean="0">
                <a:hlinkClick r:id="rId7" action="ppaction://hlinkfile"/>
              </a:rPr>
              <a:t>Video</a:t>
            </a:r>
            <a:endParaRPr lang="en-US" sz="3200" dirty="0"/>
          </a:p>
        </p:txBody>
      </p:sp>
    </p:spTree>
    <p:extLst>
      <p:ext uri="{BB962C8B-B14F-4D97-AF65-F5344CB8AC3E}">
        <p14:creationId xmlns:p14="http://schemas.microsoft.com/office/powerpoint/2010/main" val="2928458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style.rotation</p:attrName>
                                        </p:attrNameLst>
                                      </p:cBhvr>
                                      <p:tavLst>
                                        <p:tav tm="0">
                                          <p:val>
                                            <p:fltVal val="720"/>
                                          </p:val>
                                        </p:tav>
                                        <p:tav tm="100000">
                                          <p:val>
                                            <p:fltVal val="0"/>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7"/>
                                        </p:tgtEl>
                                        <p:attrNameLst>
                                          <p:attrName>ppt_x</p:attrName>
                                        </p:attrNameLst>
                                      </p:cBhvr>
                                      <p:tavLst>
                                        <p:tav tm="0">
                                          <p:val>
                                            <p:strVal val="ppt_x"/>
                                          </p:val>
                                        </p:tav>
                                        <p:tav tm="100000">
                                          <p:val>
                                            <p:strVal val="ppt_x"/>
                                          </p:val>
                                        </p:tav>
                                      </p:tavLst>
                                    </p:anim>
                                    <p:anim calcmode="lin" valueType="num">
                                      <p:cBhvr additive="base">
                                        <p:cTn id="54" dur="500"/>
                                        <p:tgtEl>
                                          <p:spTgt spid="7"/>
                                        </p:tgtEl>
                                        <p:attrNameLst>
                                          <p:attrName>ppt_y</p:attrName>
                                        </p:attrNameLst>
                                      </p:cBhvr>
                                      <p:tavLst>
                                        <p:tav tm="0">
                                          <p:val>
                                            <p:strVal val="ppt_y"/>
                                          </p:val>
                                        </p:tav>
                                        <p:tav tm="100000">
                                          <p:val>
                                            <p:strVal val="1+ppt_h/2"/>
                                          </p:val>
                                        </p:tav>
                                      </p:tavLst>
                                    </p:anim>
                                    <p:set>
                                      <p:cBhvr>
                                        <p:cTn id="55" dur="1" fill="hold">
                                          <p:stCondLst>
                                            <p:cond delay="499"/>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0" fill="hold"/>
                                        <p:tgtEl>
                                          <p:spTgt spid="8"/>
                                        </p:tgtEl>
                                        <p:attrNameLst>
                                          <p:attrName>ppt_w</p:attrName>
                                        </p:attrNameLst>
                                      </p:cBhvr>
                                      <p:tavLst>
                                        <p:tav tm="0" fmla="#ppt_w*sin(2.5*pi*$)">
                                          <p:val>
                                            <p:fltVal val="0"/>
                                          </p:val>
                                        </p:tav>
                                        <p:tav tm="100000">
                                          <p:val>
                                            <p:fltVal val="1"/>
                                          </p:val>
                                        </p:tav>
                                      </p:tavLst>
                                    </p:anim>
                                    <p:anim calcmode="lin" valueType="num">
                                      <p:cBhvr>
                                        <p:cTn id="61"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Define renewable energy</a:t>
            </a:r>
          </a:p>
          <a:p>
            <a:pPr>
              <a:buFont typeface="Wingdings" charset="2"/>
              <a:buChar char="ü"/>
            </a:pPr>
            <a:r>
              <a:rPr lang="en-US" dirty="0" smtClean="0"/>
              <a:t>Compare renewable energy and non renewable energy</a:t>
            </a:r>
          </a:p>
          <a:p>
            <a:pPr>
              <a:buFont typeface="Wingdings" charset="2"/>
              <a:buChar char="ü"/>
            </a:pPr>
            <a:r>
              <a:rPr lang="en-US" dirty="0" smtClean="0"/>
              <a:t>Describe different ways of generating renewable energy </a:t>
            </a:r>
          </a:p>
          <a:p>
            <a:pPr lvl="1"/>
            <a:r>
              <a:rPr lang="en-US" dirty="0" smtClean="0"/>
              <a:t>Solar Energy </a:t>
            </a:r>
            <a:r>
              <a:rPr lang="en-US" b="1" u="sng" dirty="0">
                <a:solidFill>
                  <a:srgbClr val="FF0000"/>
                </a:solidFill>
              </a:rPr>
              <a:t>§</a:t>
            </a:r>
            <a:endParaRPr lang="en-US" b="1" u="sng" dirty="0" smtClean="0">
              <a:solidFill>
                <a:srgbClr val="FF0000"/>
              </a:solidFill>
            </a:endParaRPr>
          </a:p>
          <a:p>
            <a:pPr lvl="1"/>
            <a:r>
              <a:rPr lang="en-US" dirty="0" smtClean="0"/>
              <a:t>Wind Energy</a:t>
            </a:r>
          </a:p>
          <a:p>
            <a:pPr lvl="1"/>
            <a:r>
              <a:rPr lang="en-US" dirty="0" smtClean="0"/>
              <a:t>Water Energy</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273830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Solar Energy </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smtClean="0">
                <a:hlinkClick r:id="rId3" action="ppaction://hlinkfile"/>
              </a:rPr>
              <a:t>Video</a:t>
            </a:r>
            <a:endParaRPr lang="en-US" dirty="0" smtClean="0"/>
          </a:p>
          <a:p>
            <a:r>
              <a:rPr lang="en-US" dirty="0" smtClean="0">
                <a:hlinkClick r:id="rId4" action="ppaction://hlinkfile"/>
              </a:rPr>
              <a:t>Video</a:t>
            </a:r>
            <a:endParaRPr lang="en-US" dirty="0" smtClean="0"/>
          </a:p>
          <a:p>
            <a:r>
              <a:rPr lang="en-US" dirty="0" smtClean="0"/>
              <a:t>The </a:t>
            </a:r>
            <a:r>
              <a:rPr lang="en-US" dirty="0"/>
              <a:t>Sun has an immense output of energy. </a:t>
            </a:r>
            <a:endParaRPr lang="en-US" dirty="0" smtClean="0"/>
          </a:p>
          <a:p>
            <a:r>
              <a:rPr lang="en-US" dirty="0" smtClean="0"/>
              <a:t>Only </a:t>
            </a:r>
            <a:r>
              <a:rPr lang="en-US" dirty="0"/>
              <a:t>a small part of this energy is intercepted by the earth, reaching us in the form of visible light. </a:t>
            </a:r>
            <a:endParaRPr lang="en-US" dirty="0" smtClean="0"/>
          </a:p>
          <a:p>
            <a:r>
              <a:rPr lang="en-US" dirty="0" smtClean="0"/>
              <a:t>The </a:t>
            </a:r>
            <a:r>
              <a:rPr lang="en-US" dirty="0"/>
              <a:t>amount of power in the Sun’s rays that reach Earth is measured in watts per square meter. </a:t>
            </a:r>
            <a:endParaRPr lang="en-US" dirty="0" smtClean="0"/>
          </a:p>
          <a:p>
            <a:r>
              <a:rPr lang="en-US" dirty="0" smtClean="0"/>
              <a:t>Solar </a:t>
            </a:r>
            <a:r>
              <a:rPr lang="en-US" dirty="0"/>
              <a:t>energy can be captured, for example, by </a:t>
            </a:r>
            <a:r>
              <a:rPr lang="en-US" dirty="0">
                <a:hlinkClick r:id="rId5" action="ppaction://hlinksldjump"/>
              </a:rPr>
              <a:t>solar </a:t>
            </a:r>
            <a:r>
              <a:rPr lang="en-US" dirty="0" smtClean="0">
                <a:hlinkClick r:id="rId5" action="ppaction://hlinksldjump"/>
              </a:rPr>
              <a:t>cells</a:t>
            </a:r>
            <a:r>
              <a:rPr lang="en-US" dirty="0"/>
              <a:t>	</a:t>
            </a:r>
          </a:p>
          <a:p>
            <a:endParaRPr lang="en-US" dirty="0"/>
          </a:p>
          <a:p>
            <a:endParaRPr lang="en-US" dirty="0"/>
          </a:p>
        </p:txBody>
      </p:sp>
    </p:spTree>
    <p:extLst>
      <p:ext uri="{BB962C8B-B14F-4D97-AF65-F5344CB8AC3E}">
        <p14:creationId xmlns:p14="http://schemas.microsoft.com/office/powerpoint/2010/main" val="1116191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pic>
        <p:nvPicPr>
          <p:cNvPr id="4" name="Content Placeholder 3"/>
          <p:cNvPicPr>
            <a:picLocks noGrp="1" noChangeAspect="1"/>
          </p:cNvPicPr>
          <p:nvPr>
            <p:ph idx="1"/>
          </p:nvPr>
        </p:nvPicPr>
        <p:blipFill>
          <a:blip r:embed="rId2"/>
          <a:srcRect l="7756" r="7756"/>
          <a:stretch>
            <a:fillRect/>
          </a:stretch>
        </p:blipFill>
        <p:spPr>
          <a:xfrm>
            <a:off x="914400" y="1748944"/>
            <a:ext cx="7313613" cy="4056062"/>
          </a:xfrm>
        </p:spPr>
      </p:pic>
      <p:sp>
        <p:nvSpPr>
          <p:cNvPr id="5" name="TextBox 4"/>
          <p:cNvSpPr txBox="1"/>
          <p:nvPr/>
        </p:nvSpPr>
        <p:spPr>
          <a:xfrm>
            <a:off x="914400" y="5951558"/>
            <a:ext cx="7313613" cy="923330"/>
          </a:xfrm>
          <a:prstGeom prst="rect">
            <a:avLst/>
          </a:prstGeom>
          <a:noFill/>
        </p:spPr>
        <p:txBody>
          <a:bodyPr wrap="square" rtlCol="0">
            <a:spAutoFit/>
          </a:bodyPr>
          <a:lstStyle/>
          <a:p>
            <a:pPr algn="ctr"/>
            <a:r>
              <a:rPr lang="en-US" dirty="0">
                <a:hlinkClick r:id="rId3" action="ppaction://hlinksldjump"/>
              </a:rPr>
              <a:t>Solar panels </a:t>
            </a:r>
            <a:r>
              <a:rPr lang="en-US" dirty="0"/>
              <a:t>are designed to capture the suns </a:t>
            </a:r>
            <a:r>
              <a:rPr lang="en-US" dirty="0" smtClean="0"/>
              <a:t>energy</a:t>
            </a:r>
          </a:p>
          <a:p>
            <a:pPr algn="ctr"/>
            <a:r>
              <a:rPr lang="en-US" dirty="0" smtClean="0"/>
              <a:t> </a:t>
            </a:r>
            <a:r>
              <a:rPr lang="en-US" dirty="0"/>
              <a:t>and convert it to more usable forms, such as heat or electricity 	</a:t>
            </a:r>
          </a:p>
          <a:p>
            <a:pPr algn="ctr"/>
            <a:endParaRPr lang="en-US" dirty="0"/>
          </a:p>
        </p:txBody>
      </p:sp>
    </p:spTree>
    <p:extLst>
      <p:ext uri="{BB962C8B-B14F-4D97-AF65-F5344CB8AC3E}">
        <p14:creationId xmlns:p14="http://schemas.microsoft.com/office/powerpoint/2010/main" val="2792301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Technologies linked to Solar Energy </a:t>
            </a:r>
            <a:endParaRPr lang="en-US" sz="3600" dirty="0"/>
          </a:p>
        </p:txBody>
      </p:sp>
      <p:sp>
        <p:nvSpPr>
          <p:cNvPr id="3" name="Content Placeholder 2"/>
          <p:cNvSpPr>
            <a:spLocks noGrp="1"/>
          </p:cNvSpPr>
          <p:nvPr>
            <p:ph idx="1"/>
          </p:nvPr>
        </p:nvSpPr>
        <p:spPr/>
        <p:txBody>
          <a:bodyPr/>
          <a:lstStyle/>
          <a:p>
            <a:r>
              <a:rPr lang="en-US" dirty="0" smtClean="0">
                <a:hlinkClick r:id="rId3" action="ppaction://hlinksldjump"/>
              </a:rPr>
              <a:t>Passive</a:t>
            </a:r>
            <a:r>
              <a:rPr lang="en-US" dirty="0" smtClean="0"/>
              <a:t> Solar Energy</a:t>
            </a:r>
          </a:p>
          <a:p>
            <a:r>
              <a:rPr lang="en-US" dirty="0" smtClean="0"/>
              <a:t>Active Solar Energy</a:t>
            </a:r>
          </a:p>
          <a:p>
            <a:r>
              <a:rPr lang="en-US" dirty="0" smtClean="0"/>
              <a:t>Solar Cells</a:t>
            </a:r>
          </a:p>
          <a:p>
            <a:endParaRPr lang="en-US" dirty="0"/>
          </a:p>
          <a:p>
            <a:r>
              <a:rPr lang="pl-PL" dirty="0" smtClean="0"/>
              <a:t>Activity: </a:t>
            </a:r>
            <a:r>
              <a:rPr lang="pl-PL" dirty="0">
                <a:hlinkClick r:id="rId4"/>
              </a:rPr>
              <a:t>http://www.quia.com/jw</a:t>
            </a:r>
            <a:r>
              <a:rPr lang="pl-PL">
                <a:hlinkClick r:id="rId4"/>
              </a:rPr>
              <a:t>/458933.</a:t>
            </a:r>
            <a:r>
              <a:rPr lang="pl-PL" smtClean="0">
                <a:hlinkClick r:id="rId4"/>
              </a:rPr>
              <a:t>html</a:t>
            </a:r>
            <a:endParaRPr lang="pl-PL" smtClean="0"/>
          </a:p>
        </p:txBody>
      </p:sp>
    </p:spTree>
    <p:extLst>
      <p:ext uri="{BB962C8B-B14F-4D97-AF65-F5344CB8AC3E}">
        <p14:creationId xmlns:p14="http://schemas.microsoft.com/office/powerpoint/2010/main" val="41777063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Passive Solar Energy</a:t>
            </a:r>
            <a:endParaRPr lang="en-US" sz="3600" dirty="0"/>
          </a:p>
        </p:txBody>
      </p:sp>
      <p:sp>
        <p:nvSpPr>
          <p:cNvPr id="3" name="Content Placeholder 2"/>
          <p:cNvSpPr>
            <a:spLocks noGrp="1"/>
          </p:cNvSpPr>
          <p:nvPr>
            <p:ph idx="1"/>
          </p:nvPr>
        </p:nvSpPr>
        <p:spPr/>
        <p:txBody>
          <a:bodyPr/>
          <a:lstStyle/>
          <a:p>
            <a:endParaRPr lang="en-US" dirty="0"/>
          </a:p>
          <a:p>
            <a:r>
              <a:rPr lang="en-US" b="1" dirty="0"/>
              <a:t>Passive solar energy</a:t>
            </a:r>
            <a:r>
              <a:rPr lang="en-US" dirty="0"/>
              <a:t>: </a:t>
            </a:r>
            <a:endParaRPr lang="en-US" dirty="0" smtClean="0"/>
          </a:p>
          <a:p>
            <a:pPr lvl="1"/>
            <a:r>
              <a:rPr lang="en-US" dirty="0"/>
              <a:t>I</a:t>
            </a:r>
            <a:r>
              <a:rPr lang="en-US" dirty="0" smtClean="0"/>
              <a:t>n </a:t>
            </a:r>
            <a:r>
              <a:rPr lang="en-US" dirty="0"/>
              <a:t>this system the energy in sunlight is used for light and heat</a:t>
            </a:r>
            <a:r>
              <a:rPr lang="en-US" dirty="0" smtClean="0"/>
              <a:t>.</a:t>
            </a:r>
          </a:p>
          <a:p>
            <a:pPr lvl="1"/>
            <a:r>
              <a:rPr lang="en-US" dirty="0" smtClean="0"/>
              <a:t>In </a:t>
            </a:r>
            <a:r>
              <a:rPr lang="en-US" dirty="0"/>
              <a:t>passive solar building design the Sun’s energy contribution is fully optimized by careful design of the building without using any additional mechanical equipment. </a:t>
            </a:r>
          </a:p>
          <a:p>
            <a:r>
              <a:rPr lang="en-US" dirty="0"/>
              <a:t>	</a:t>
            </a:r>
          </a:p>
          <a:p>
            <a:endParaRPr lang="en-US" dirty="0"/>
          </a:p>
        </p:txBody>
      </p:sp>
      <p:pic>
        <p:nvPicPr>
          <p:cNvPr id="4" name="Picture 3"/>
          <p:cNvPicPr>
            <a:picLocks noChangeAspect="1"/>
          </p:cNvPicPr>
          <p:nvPr/>
        </p:nvPicPr>
        <p:blipFill>
          <a:blip r:embed="rId2"/>
          <a:stretch>
            <a:fillRect/>
          </a:stretch>
        </p:blipFill>
        <p:spPr>
          <a:xfrm>
            <a:off x="814487" y="1371600"/>
            <a:ext cx="7648209" cy="5174381"/>
          </a:xfrm>
          <a:prstGeom prst="rect">
            <a:avLst/>
          </a:prstGeom>
        </p:spPr>
      </p:pic>
    </p:spTree>
    <p:extLst>
      <p:ext uri="{BB962C8B-B14F-4D97-AF65-F5344CB8AC3E}">
        <p14:creationId xmlns:p14="http://schemas.microsoft.com/office/powerpoint/2010/main" val="1407568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Active Solar Energy</a:t>
            </a:r>
            <a:endParaRPr lang="en-US" sz="3600" dirty="0"/>
          </a:p>
        </p:txBody>
      </p:sp>
      <p:sp>
        <p:nvSpPr>
          <p:cNvPr id="3" name="Content Placeholder 2"/>
          <p:cNvSpPr>
            <a:spLocks noGrp="1"/>
          </p:cNvSpPr>
          <p:nvPr>
            <p:ph idx="1"/>
          </p:nvPr>
        </p:nvSpPr>
        <p:spPr/>
        <p:txBody>
          <a:bodyPr/>
          <a:lstStyle/>
          <a:p>
            <a:endParaRPr lang="en-US" dirty="0"/>
          </a:p>
          <a:p>
            <a:r>
              <a:rPr lang="en-US" b="1" dirty="0"/>
              <a:t>Active solar energy</a:t>
            </a:r>
            <a:r>
              <a:rPr lang="en-US" dirty="0"/>
              <a:t>: </a:t>
            </a:r>
            <a:endParaRPr lang="en-US" dirty="0" smtClean="0"/>
          </a:p>
          <a:p>
            <a:pPr lvl="1"/>
            <a:r>
              <a:rPr lang="en-US" dirty="0" smtClean="0"/>
              <a:t>The </a:t>
            </a:r>
            <a:r>
              <a:rPr lang="en-US" dirty="0"/>
              <a:t>Sun’s heat energy is transferred to special fluids held in solar collectors</a:t>
            </a:r>
            <a:r>
              <a:rPr lang="en-US" dirty="0" smtClean="0"/>
              <a:t>.</a:t>
            </a:r>
          </a:p>
          <a:p>
            <a:pPr lvl="1"/>
            <a:r>
              <a:rPr lang="en-US" dirty="0" smtClean="0"/>
              <a:t> </a:t>
            </a:r>
            <a:r>
              <a:rPr lang="en-US" dirty="0"/>
              <a:t>This fluid is pumped through pipes in water tanks and the heat energy transferred to the water. </a:t>
            </a:r>
          </a:p>
          <a:p>
            <a:r>
              <a:rPr lang="en-US" dirty="0"/>
              <a:t>	</a:t>
            </a:r>
          </a:p>
          <a:p>
            <a:endParaRPr lang="en-US" dirty="0"/>
          </a:p>
        </p:txBody>
      </p:sp>
      <p:pic>
        <p:nvPicPr>
          <p:cNvPr id="4" name="Picture 3"/>
          <p:cNvPicPr>
            <a:picLocks noChangeAspect="1"/>
          </p:cNvPicPr>
          <p:nvPr/>
        </p:nvPicPr>
        <p:blipFill>
          <a:blip r:embed="rId2"/>
          <a:stretch>
            <a:fillRect/>
          </a:stretch>
        </p:blipFill>
        <p:spPr>
          <a:xfrm>
            <a:off x="914399" y="1371600"/>
            <a:ext cx="7313613" cy="4127500"/>
          </a:xfrm>
          <a:prstGeom prst="rect">
            <a:avLst/>
          </a:prstGeom>
        </p:spPr>
      </p:pic>
    </p:spTree>
    <p:extLst>
      <p:ext uri="{BB962C8B-B14F-4D97-AF65-F5344CB8AC3E}">
        <p14:creationId xmlns:p14="http://schemas.microsoft.com/office/powerpoint/2010/main" val="1588366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Cells</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b="1" dirty="0"/>
              <a:t>Solar Cells</a:t>
            </a:r>
            <a:r>
              <a:rPr lang="en-US" dirty="0"/>
              <a:t>: In this system the energy in visible light from the Sun is converted directly into an electric current by means of solar cells</a:t>
            </a:r>
            <a:r>
              <a:rPr lang="en-US" dirty="0" smtClean="0"/>
              <a:t>.</a:t>
            </a:r>
          </a:p>
          <a:p>
            <a:r>
              <a:rPr lang="en-US" dirty="0" smtClean="0"/>
              <a:t>Using </a:t>
            </a:r>
            <a:r>
              <a:rPr lang="en-US" dirty="0"/>
              <a:t>the photoelectric effect, loose electrons in the upper layer of the solar cell are caused to move, thus creating an electric current that can be used to operate an electrical device. </a:t>
            </a:r>
          </a:p>
          <a:p>
            <a:r>
              <a:rPr lang="en-US" dirty="0"/>
              <a:t>	</a:t>
            </a:r>
          </a:p>
          <a:p>
            <a:endParaRPr lang="en-US" dirty="0"/>
          </a:p>
        </p:txBody>
      </p:sp>
      <p:pic>
        <p:nvPicPr>
          <p:cNvPr id="7" name="Picture 6"/>
          <p:cNvPicPr>
            <a:picLocks noChangeAspect="1"/>
          </p:cNvPicPr>
          <p:nvPr/>
        </p:nvPicPr>
        <p:blipFill>
          <a:blip r:embed="rId2"/>
          <a:stretch>
            <a:fillRect/>
          </a:stretch>
        </p:blipFill>
        <p:spPr>
          <a:xfrm>
            <a:off x="1022604" y="1574799"/>
            <a:ext cx="7425975" cy="4603789"/>
          </a:xfrm>
          <a:prstGeom prst="rect">
            <a:avLst/>
          </a:prstGeom>
        </p:spPr>
      </p:pic>
      <p:sp>
        <p:nvSpPr>
          <p:cNvPr id="4" name="TextBox 3"/>
          <p:cNvSpPr txBox="1"/>
          <p:nvPr/>
        </p:nvSpPr>
        <p:spPr>
          <a:xfrm>
            <a:off x="914400" y="6069564"/>
            <a:ext cx="3254670" cy="954107"/>
          </a:xfrm>
          <a:prstGeom prst="rect">
            <a:avLst/>
          </a:prstGeom>
          <a:noFill/>
        </p:spPr>
        <p:txBody>
          <a:bodyPr wrap="square" rtlCol="0">
            <a:spAutoFit/>
          </a:bodyPr>
          <a:lstStyle/>
          <a:p>
            <a:r>
              <a:rPr lang="en-US" sz="2800" dirty="0">
                <a:hlinkClick r:id="rId3" action="ppaction://hlinkfile"/>
              </a:rPr>
              <a:t>Video</a:t>
            </a:r>
            <a:endParaRPr lang="en-US" sz="2800" dirty="0"/>
          </a:p>
          <a:p>
            <a:endParaRPr lang="en-US" sz="2800" dirty="0"/>
          </a:p>
        </p:txBody>
      </p:sp>
    </p:spTree>
    <p:extLst>
      <p:ext uri="{BB962C8B-B14F-4D97-AF65-F5344CB8AC3E}">
        <p14:creationId xmlns:p14="http://schemas.microsoft.com/office/powerpoint/2010/main" val="1433094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Define renewable energy</a:t>
            </a:r>
          </a:p>
          <a:p>
            <a:pPr>
              <a:buFont typeface="Wingdings" charset="2"/>
              <a:buChar char="ü"/>
            </a:pPr>
            <a:r>
              <a:rPr lang="en-US" dirty="0" smtClean="0"/>
              <a:t>Compare renewable energy and non renewable energy</a:t>
            </a:r>
          </a:p>
          <a:p>
            <a:pPr>
              <a:buFont typeface="Wingdings" charset="2"/>
              <a:buChar char="ü"/>
            </a:pPr>
            <a:r>
              <a:rPr lang="en-US" dirty="0" smtClean="0"/>
              <a:t>Describe different ways of generating renewable energy </a:t>
            </a:r>
          </a:p>
          <a:p>
            <a:pPr lvl="1">
              <a:buFont typeface="Wingdings" charset="2"/>
              <a:buChar char="ü"/>
            </a:pPr>
            <a:r>
              <a:rPr lang="en-US" dirty="0" smtClean="0"/>
              <a:t>Solar Energy</a:t>
            </a:r>
          </a:p>
          <a:p>
            <a:pPr lvl="1"/>
            <a:r>
              <a:rPr lang="en-US" dirty="0" smtClean="0"/>
              <a:t>Wind Energy</a:t>
            </a:r>
          </a:p>
          <a:p>
            <a:pPr lvl="1"/>
            <a:r>
              <a:rPr lang="en-US" dirty="0" smtClean="0"/>
              <a:t>Water Energy</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2641472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write your names on your Modules …! </a:t>
            </a:r>
            <a:r>
              <a:rPr lang="en-US" dirty="0" smtClean="0">
                <a:sym typeface="Wingdings"/>
              </a:rPr>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944414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pic>
        <p:nvPicPr>
          <p:cNvPr id="4" name="Content Placeholder 3"/>
          <p:cNvPicPr>
            <a:picLocks noGrp="1" noChangeAspect="1"/>
          </p:cNvPicPr>
          <p:nvPr>
            <p:ph idx="1"/>
          </p:nvPr>
        </p:nvPicPr>
        <p:blipFill>
          <a:blip r:embed="rId2"/>
          <a:srcRect l="-15826" r="-15826"/>
          <a:stretch>
            <a:fillRect/>
          </a:stretch>
        </p:blipFill>
        <p:spPr/>
      </p:pic>
    </p:spTree>
    <p:extLst>
      <p:ext uri="{BB962C8B-B14F-4D97-AF65-F5344CB8AC3E}">
        <p14:creationId xmlns:p14="http://schemas.microsoft.com/office/powerpoint/2010/main" val="14763836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p:txBody>
          <a:bodyPr/>
          <a:lstStyle/>
          <a:p>
            <a:r>
              <a:rPr lang="en-US" dirty="0"/>
              <a:t>Wind energy can be captured by wind turbines. </a:t>
            </a:r>
            <a:endParaRPr lang="en-US" dirty="0" smtClean="0"/>
          </a:p>
          <a:p>
            <a:r>
              <a:rPr lang="en-US" dirty="0" smtClean="0"/>
              <a:t>Wind </a:t>
            </a:r>
            <a:r>
              <a:rPr lang="en-US" dirty="0"/>
              <a:t>turbines are designed to capture the wind’s energy and convert it into a more useful form, such as electricity. 	</a:t>
            </a:r>
          </a:p>
          <a:p>
            <a:endParaRPr lang="en-US" dirty="0"/>
          </a:p>
        </p:txBody>
      </p:sp>
    </p:spTree>
    <p:extLst>
      <p:ext uri="{BB962C8B-B14F-4D97-AF65-F5344CB8AC3E}">
        <p14:creationId xmlns:p14="http://schemas.microsoft.com/office/powerpoint/2010/main" val="370492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a:xfrm>
            <a:off x="914400" y="751741"/>
            <a:ext cx="7313613" cy="4056062"/>
          </a:xfrm>
        </p:spPr>
        <p:txBody>
          <a:bodyPr/>
          <a:lstStyle/>
          <a:p>
            <a:endParaRPr lang="en-US" dirty="0"/>
          </a:p>
          <a:p>
            <a:r>
              <a:rPr lang="en-US" b="1" dirty="0"/>
              <a:t>Wind turbines with a vertical axis </a:t>
            </a:r>
            <a:r>
              <a:rPr lang="en-US" dirty="0"/>
              <a:t>have a rotating axis and blades in a vertical position. They work equally effectively, irrespective of wind direction. </a:t>
            </a:r>
            <a:endParaRPr lang="en-US" dirty="0" smtClean="0"/>
          </a:p>
          <a:p>
            <a:r>
              <a:rPr lang="en-US" dirty="0" smtClean="0">
                <a:hlinkClick r:id="rId2" action="ppaction://hlinkfile"/>
              </a:rPr>
              <a:t>Video</a:t>
            </a: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3384901" y="2780448"/>
            <a:ext cx="2979143" cy="2979143"/>
          </a:xfrm>
          <a:prstGeom prst="rect">
            <a:avLst/>
          </a:prstGeom>
        </p:spPr>
      </p:pic>
    </p:spTree>
    <p:extLst>
      <p:ext uri="{BB962C8B-B14F-4D97-AF65-F5344CB8AC3E}">
        <p14:creationId xmlns:p14="http://schemas.microsoft.com/office/powerpoint/2010/main" val="9580942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a:xfrm>
            <a:off x="914400" y="747357"/>
            <a:ext cx="7313613" cy="4056062"/>
          </a:xfrm>
        </p:spPr>
        <p:txBody>
          <a:bodyPr/>
          <a:lstStyle/>
          <a:p>
            <a:endParaRPr lang="en-US" dirty="0"/>
          </a:p>
          <a:p>
            <a:r>
              <a:rPr lang="en-US" b="1" dirty="0"/>
              <a:t>Wind turbines with a horizontal axis </a:t>
            </a:r>
            <a:r>
              <a:rPr lang="en-US" dirty="0"/>
              <a:t>have a rotating axis and blades in a horizontal position. </a:t>
            </a:r>
            <a:endParaRPr lang="en-US" dirty="0" smtClean="0"/>
          </a:p>
          <a:p>
            <a:r>
              <a:rPr lang="en-US" dirty="0" smtClean="0"/>
              <a:t>They </a:t>
            </a:r>
            <a:r>
              <a:rPr lang="en-US" dirty="0"/>
              <a:t>must be faced with respect to wind direction and are the most common type of wind turbine to be found, both onshore and offshore. 	</a:t>
            </a:r>
            <a:endParaRPr lang="en-US" dirty="0" smtClean="0"/>
          </a:p>
          <a:p>
            <a:r>
              <a:rPr lang="en-US" dirty="0" smtClean="0">
                <a:hlinkClick r:id="rId2" action="ppaction://hlinkfile"/>
              </a:rPr>
              <a:t>Video</a:t>
            </a:r>
            <a:endParaRPr lang="en-US" dirty="0" smtClean="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3363101" y="3556459"/>
            <a:ext cx="2357402" cy="3143203"/>
          </a:xfrm>
          <a:prstGeom prst="rect">
            <a:avLst/>
          </a:prstGeom>
        </p:spPr>
      </p:pic>
    </p:spTree>
    <p:extLst>
      <p:ext uri="{BB962C8B-B14F-4D97-AF65-F5344CB8AC3E}">
        <p14:creationId xmlns:p14="http://schemas.microsoft.com/office/powerpoint/2010/main" val="3209738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Define renewable energy</a:t>
            </a:r>
          </a:p>
          <a:p>
            <a:pPr>
              <a:buFont typeface="Wingdings" charset="2"/>
              <a:buChar char="ü"/>
            </a:pPr>
            <a:r>
              <a:rPr lang="en-US" dirty="0" smtClean="0"/>
              <a:t>Compare renewable energy and non renewable energy</a:t>
            </a:r>
          </a:p>
          <a:p>
            <a:pPr>
              <a:buFont typeface="Wingdings" charset="2"/>
              <a:buChar char="ü"/>
            </a:pPr>
            <a:r>
              <a:rPr lang="en-US" dirty="0" smtClean="0"/>
              <a:t>Describe different ways of generating renewable energy </a:t>
            </a:r>
          </a:p>
          <a:p>
            <a:pPr lvl="1">
              <a:buFont typeface="Wingdings" charset="2"/>
              <a:buChar char="ü"/>
            </a:pPr>
            <a:r>
              <a:rPr lang="en-US" dirty="0" smtClean="0"/>
              <a:t>Solar Energy</a:t>
            </a:r>
          </a:p>
          <a:p>
            <a:pPr lvl="1">
              <a:buFont typeface="Wingdings" charset="2"/>
              <a:buChar char="ü"/>
            </a:pPr>
            <a:r>
              <a:rPr lang="en-US" dirty="0" smtClean="0"/>
              <a:t>Wind Energy</a:t>
            </a:r>
          </a:p>
          <a:p>
            <a:pPr lvl="1"/>
            <a:r>
              <a:rPr lang="en-US" dirty="0" smtClean="0"/>
              <a:t>Water Energy</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2641472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Energy	</a:t>
            </a:r>
            <a:endParaRPr lang="en-US" dirty="0"/>
          </a:p>
        </p:txBody>
      </p:sp>
      <p:sp>
        <p:nvSpPr>
          <p:cNvPr id="3" name="Content Placeholder 2"/>
          <p:cNvSpPr>
            <a:spLocks noGrp="1"/>
          </p:cNvSpPr>
          <p:nvPr>
            <p:ph idx="1"/>
          </p:nvPr>
        </p:nvSpPr>
        <p:spPr/>
        <p:txBody>
          <a:bodyPr/>
          <a:lstStyle/>
          <a:p>
            <a:r>
              <a:rPr lang="en-US" dirty="0" smtClean="0"/>
              <a:t>What is the other name for water energy?</a:t>
            </a:r>
          </a:p>
          <a:p>
            <a:r>
              <a:rPr lang="en-US" dirty="0"/>
              <a:t>Moving water has kinetic energy. This can be transferred into useful energy in different ways. 	</a:t>
            </a:r>
          </a:p>
          <a:p>
            <a:endParaRPr lang="en-US" dirty="0"/>
          </a:p>
        </p:txBody>
      </p:sp>
    </p:spTree>
    <p:extLst>
      <p:ext uri="{BB962C8B-B14F-4D97-AF65-F5344CB8AC3E}">
        <p14:creationId xmlns:p14="http://schemas.microsoft.com/office/powerpoint/2010/main" val="29481156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Tidal Energy	</a:t>
            </a:r>
            <a:endParaRPr lang="en-US" dirty="0"/>
          </a:p>
        </p:txBody>
      </p:sp>
      <p:sp>
        <p:nvSpPr>
          <p:cNvPr id="3" name="Content Placeholder 2"/>
          <p:cNvSpPr>
            <a:spLocks noGrp="1"/>
          </p:cNvSpPr>
          <p:nvPr>
            <p:ph idx="1"/>
          </p:nvPr>
        </p:nvSpPr>
        <p:spPr/>
        <p:txBody>
          <a:bodyPr/>
          <a:lstStyle/>
          <a:p>
            <a:r>
              <a:rPr lang="en-US" dirty="0" smtClean="0"/>
              <a:t>Tidal </a:t>
            </a:r>
            <a:r>
              <a:rPr lang="en-US" dirty="0"/>
              <a:t>energy simply uses the energy in the sea to generate electricity. </a:t>
            </a:r>
            <a:endParaRPr lang="en-US" dirty="0" smtClean="0"/>
          </a:p>
          <a:p>
            <a:r>
              <a:rPr lang="en-US" dirty="0" smtClean="0"/>
              <a:t>There </a:t>
            </a:r>
            <a:r>
              <a:rPr lang="en-US" dirty="0"/>
              <a:t>are several different ways in which the sea’s energy can be used to create electrical power and tidal power is one of </a:t>
            </a:r>
            <a:r>
              <a:rPr lang="en-US" dirty="0" smtClean="0"/>
              <a:t>them.</a:t>
            </a:r>
            <a:r>
              <a:rPr lang="en-US" dirty="0"/>
              <a:t>	</a:t>
            </a:r>
          </a:p>
          <a:p>
            <a:endParaRPr lang="en-US" dirty="0"/>
          </a:p>
        </p:txBody>
      </p:sp>
      <p:pic>
        <p:nvPicPr>
          <p:cNvPr id="5" name="Picture 4"/>
          <p:cNvPicPr>
            <a:picLocks noChangeAspect="1"/>
          </p:cNvPicPr>
          <p:nvPr/>
        </p:nvPicPr>
        <p:blipFill>
          <a:blip r:embed="rId2"/>
          <a:stretch>
            <a:fillRect/>
          </a:stretch>
        </p:blipFill>
        <p:spPr>
          <a:xfrm>
            <a:off x="3098800" y="2044700"/>
            <a:ext cx="2946400" cy="2755900"/>
          </a:xfrm>
          <a:prstGeom prst="rect">
            <a:avLst/>
          </a:prstGeom>
        </p:spPr>
      </p:pic>
      <p:pic>
        <p:nvPicPr>
          <p:cNvPr id="6" name="Picture 5"/>
          <p:cNvPicPr>
            <a:picLocks noChangeAspect="1"/>
          </p:cNvPicPr>
          <p:nvPr/>
        </p:nvPicPr>
        <p:blipFill>
          <a:blip r:embed="rId3"/>
          <a:stretch>
            <a:fillRect/>
          </a:stretch>
        </p:blipFill>
        <p:spPr>
          <a:xfrm>
            <a:off x="3520241" y="1735138"/>
            <a:ext cx="4519369" cy="4175255"/>
          </a:xfrm>
          <a:prstGeom prst="rect">
            <a:avLst/>
          </a:prstGeom>
        </p:spPr>
      </p:pic>
    </p:spTree>
    <p:extLst>
      <p:ext uri="{BB962C8B-B14F-4D97-AF65-F5344CB8AC3E}">
        <p14:creationId xmlns:p14="http://schemas.microsoft.com/office/powerpoint/2010/main" val="3134409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Tidal Barrages</a:t>
            </a:r>
            <a:endParaRPr lang="en-US" dirty="0"/>
          </a:p>
        </p:txBody>
      </p:sp>
      <p:sp>
        <p:nvSpPr>
          <p:cNvPr id="3" name="Content Placeholder 2"/>
          <p:cNvSpPr>
            <a:spLocks noGrp="1"/>
          </p:cNvSpPr>
          <p:nvPr>
            <p:ph idx="1"/>
          </p:nvPr>
        </p:nvSpPr>
        <p:spPr/>
        <p:txBody>
          <a:bodyPr/>
          <a:lstStyle/>
          <a:p>
            <a:r>
              <a:rPr lang="en-US" dirty="0">
                <a:hlinkClick r:id="rId2" action="ppaction://hlinksldjump"/>
              </a:rPr>
              <a:t>Tidal barrages </a:t>
            </a:r>
            <a:r>
              <a:rPr lang="en-US" dirty="0"/>
              <a:t>are built across the mouths of rivers</a:t>
            </a:r>
            <a:r>
              <a:rPr lang="en-US" dirty="0" smtClean="0"/>
              <a:t>.</a:t>
            </a:r>
          </a:p>
          <a:p>
            <a:r>
              <a:rPr lang="en-US" dirty="0" smtClean="0"/>
              <a:t>As </a:t>
            </a:r>
            <a:r>
              <a:rPr lang="en-US" dirty="0"/>
              <a:t>water moves in or out of the river’s mouth when the tide turns, the kinetic energy in the water is used to turn electricity </a:t>
            </a:r>
            <a:r>
              <a:rPr lang="en-US" dirty="0" smtClean="0"/>
              <a:t>generators.</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2374900" y="3657348"/>
            <a:ext cx="4381500" cy="2984500"/>
          </a:xfrm>
          <a:prstGeom prst="rect">
            <a:avLst/>
          </a:prstGeom>
        </p:spPr>
      </p:pic>
    </p:spTree>
    <p:extLst>
      <p:ext uri="{BB962C8B-B14F-4D97-AF65-F5344CB8AC3E}">
        <p14:creationId xmlns:p14="http://schemas.microsoft.com/office/powerpoint/2010/main" val="10080469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Power</a:t>
            </a:r>
            <a:endParaRPr lang="en-US" dirty="0"/>
          </a:p>
        </p:txBody>
      </p:sp>
      <p:sp>
        <p:nvSpPr>
          <p:cNvPr id="3" name="Content Placeholder 2"/>
          <p:cNvSpPr>
            <a:spLocks noGrp="1"/>
          </p:cNvSpPr>
          <p:nvPr>
            <p:ph idx="1"/>
          </p:nvPr>
        </p:nvSpPr>
        <p:spPr/>
        <p:txBody>
          <a:bodyPr/>
          <a:lstStyle/>
          <a:p>
            <a:r>
              <a:rPr lang="en-US" dirty="0" smtClean="0"/>
              <a:t>Hydroelectric </a:t>
            </a:r>
            <a:r>
              <a:rPr lang="en-US" dirty="0"/>
              <a:t>power schemes store water high up in dams. </a:t>
            </a:r>
            <a:endParaRPr lang="en-US" dirty="0" smtClean="0"/>
          </a:p>
          <a:p>
            <a:r>
              <a:rPr lang="en-US" dirty="0" smtClean="0"/>
              <a:t>The </a:t>
            </a:r>
            <a:r>
              <a:rPr lang="en-US" dirty="0"/>
              <a:t>water has gravitational potential energy which is released when it falls</a:t>
            </a:r>
            <a:r>
              <a:rPr lang="en-US" dirty="0" smtClean="0"/>
              <a:t>.</a:t>
            </a:r>
          </a:p>
          <a:p>
            <a:r>
              <a:rPr lang="en-US" dirty="0" smtClean="0"/>
              <a:t>As </a:t>
            </a:r>
            <a:r>
              <a:rPr lang="en-US" dirty="0"/>
              <a:t>the water rushes down through pipes, this stored energy is transferred to kinetic energy, which turns electricity </a:t>
            </a:r>
            <a:r>
              <a:rPr lang="en-US" dirty="0" smtClean="0"/>
              <a:t>generators.</a:t>
            </a:r>
            <a:r>
              <a:rPr lang="en-US" dirty="0"/>
              <a:t>	</a:t>
            </a:r>
          </a:p>
          <a:p>
            <a:r>
              <a:rPr lang="en-US" dirty="0" smtClean="0">
                <a:hlinkClick r:id="rId2" action="ppaction://hlinkfile"/>
              </a:rPr>
              <a:t>Video</a:t>
            </a:r>
            <a:endParaRPr lang="en-US" dirty="0"/>
          </a:p>
        </p:txBody>
      </p:sp>
      <p:pic>
        <p:nvPicPr>
          <p:cNvPr id="4" name="Picture 3"/>
          <p:cNvPicPr>
            <a:picLocks noChangeAspect="1"/>
          </p:cNvPicPr>
          <p:nvPr/>
        </p:nvPicPr>
        <p:blipFill>
          <a:blip r:embed="rId3"/>
          <a:stretch>
            <a:fillRect/>
          </a:stretch>
        </p:blipFill>
        <p:spPr>
          <a:xfrm>
            <a:off x="914400" y="238174"/>
            <a:ext cx="7716922" cy="5994400"/>
          </a:xfrm>
          <a:prstGeom prst="rect">
            <a:avLst/>
          </a:prstGeom>
        </p:spPr>
      </p:pic>
      <p:pic>
        <p:nvPicPr>
          <p:cNvPr id="5" name="Picture 4"/>
          <p:cNvPicPr>
            <a:picLocks noChangeAspect="1"/>
          </p:cNvPicPr>
          <p:nvPr/>
        </p:nvPicPr>
        <p:blipFill>
          <a:blip r:embed="rId4"/>
          <a:stretch>
            <a:fillRect/>
          </a:stretch>
        </p:blipFill>
        <p:spPr>
          <a:xfrm>
            <a:off x="914400" y="238174"/>
            <a:ext cx="7716922" cy="5994400"/>
          </a:xfrm>
          <a:prstGeom prst="rect">
            <a:avLst/>
          </a:prstGeom>
        </p:spPr>
      </p:pic>
      <p:sp>
        <p:nvSpPr>
          <p:cNvPr id="6" name="TextBox 5"/>
          <p:cNvSpPr txBox="1"/>
          <p:nvPr/>
        </p:nvSpPr>
        <p:spPr>
          <a:xfrm>
            <a:off x="524585" y="6060719"/>
            <a:ext cx="4638436" cy="646331"/>
          </a:xfrm>
          <a:prstGeom prst="rect">
            <a:avLst/>
          </a:prstGeom>
          <a:noFill/>
        </p:spPr>
        <p:txBody>
          <a:bodyPr wrap="square" rtlCol="0">
            <a:spAutoFit/>
          </a:bodyPr>
          <a:lstStyle/>
          <a:p>
            <a:r>
              <a:rPr lang="en-US" sz="3600" dirty="0" smtClean="0">
                <a:hlinkClick r:id="rId2" action="ppaction://hlinkfile"/>
              </a:rPr>
              <a:t>Video</a:t>
            </a:r>
            <a:endParaRPr lang="en-US" sz="3600" dirty="0"/>
          </a:p>
        </p:txBody>
      </p:sp>
    </p:spTree>
    <p:extLst>
      <p:ext uri="{BB962C8B-B14F-4D97-AF65-F5344CB8AC3E}">
        <p14:creationId xmlns:p14="http://schemas.microsoft.com/office/powerpoint/2010/main" val="405679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Define renewable energy</a:t>
            </a:r>
          </a:p>
          <a:p>
            <a:pPr>
              <a:buFont typeface="Wingdings" charset="2"/>
              <a:buChar char="ü"/>
            </a:pPr>
            <a:r>
              <a:rPr lang="en-US" dirty="0" smtClean="0"/>
              <a:t>Compare renewable energy and non renewable energy</a:t>
            </a:r>
          </a:p>
          <a:p>
            <a:pPr>
              <a:buFont typeface="Wingdings" charset="2"/>
              <a:buChar char="ü"/>
            </a:pPr>
            <a:r>
              <a:rPr lang="en-US" dirty="0" smtClean="0"/>
              <a:t>Describe different ways of generating renewable energy </a:t>
            </a:r>
          </a:p>
          <a:p>
            <a:pPr lvl="1">
              <a:buFont typeface="Wingdings" charset="2"/>
              <a:buChar char="ü"/>
            </a:pPr>
            <a:r>
              <a:rPr lang="en-US" dirty="0" smtClean="0"/>
              <a:t>Solar Energy</a:t>
            </a:r>
          </a:p>
          <a:p>
            <a:pPr lvl="1">
              <a:buFont typeface="Wingdings" charset="2"/>
              <a:buChar char="ü"/>
            </a:pPr>
            <a:r>
              <a:rPr lang="en-US" dirty="0" smtClean="0"/>
              <a:t>Wind Energy</a:t>
            </a:r>
          </a:p>
          <a:p>
            <a:pPr lvl="1">
              <a:buFont typeface="Wingdings" charset="2"/>
              <a:buChar char="ü"/>
            </a:pPr>
            <a:r>
              <a:rPr lang="en-US" dirty="0" smtClean="0"/>
              <a:t>Water Energy</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2641472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lstStyle/>
          <a:p>
            <a:r>
              <a:rPr lang="en-US" dirty="0" smtClean="0"/>
              <a:t>Define renewable energy</a:t>
            </a:r>
          </a:p>
          <a:p>
            <a:r>
              <a:rPr lang="en-US" dirty="0" smtClean="0"/>
              <a:t>Compare renewable energy and non renewable energy</a:t>
            </a:r>
          </a:p>
          <a:p>
            <a:r>
              <a:rPr lang="en-US" dirty="0" smtClean="0"/>
              <a:t>Describe different ways of generating renewable energy </a:t>
            </a:r>
          </a:p>
          <a:p>
            <a:pPr lvl="1"/>
            <a:r>
              <a:rPr lang="en-US" dirty="0" smtClean="0"/>
              <a:t>Solar Energy</a:t>
            </a:r>
          </a:p>
          <a:p>
            <a:pPr lvl="1"/>
            <a:r>
              <a:rPr lang="en-US" dirty="0" smtClean="0"/>
              <a:t>Wind Energy</a:t>
            </a:r>
          </a:p>
          <a:p>
            <a:pPr lvl="1"/>
            <a:r>
              <a:rPr lang="en-US" dirty="0" smtClean="0"/>
              <a:t>Water Energy</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2110062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Inexhaustible: </a:t>
            </a:r>
            <a:r>
              <a:rPr lang="en-US" dirty="0"/>
              <a:t> </a:t>
            </a:r>
            <a:r>
              <a:rPr lang="en-US" dirty="0" smtClean="0"/>
              <a:t>incapable of finishing</a:t>
            </a:r>
          </a:p>
          <a:p>
            <a:r>
              <a:rPr lang="en-US" dirty="0" smtClean="0"/>
              <a:t>Biomass: </a:t>
            </a:r>
            <a:r>
              <a:rPr lang="en-US" dirty="0"/>
              <a:t>organic matter, especially plant matter, that can be converted to fuel and is therefore regarded as a potential energy source</a:t>
            </a:r>
            <a:r>
              <a:rPr lang="en-US" dirty="0" smtClean="0"/>
              <a:t>.</a:t>
            </a:r>
          </a:p>
          <a:p>
            <a:r>
              <a:rPr lang="en-US" dirty="0" smtClean="0"/>
              <a:t>Solar: operating energy from sun</a:t>
            </a:r>
          </a:p>
          <a:p>
            <a:r>
              <a:rPr lang="en-US" dirty="0" smtClean="0"/>
              <a:t>Tidal: dependent on tides</a:t>
            </a:r>
          </a:p>
          <a:p>
            <a:r>
              <a:rPr lang="en-US" dirty="0" smtClean="0"/>
              <a:t>Hydroelectric: </a:t>
            </a:r>
            <a:r>
              <a:rPr lang="en-US" dirty="0"/>
              <a:t>generation and distribution of electricity derived from the energy of falling water or any other hydraulic source.</a:t>
            </a:r>
            <a:endParaRPr lang="en-US" dirty="0" smtClean="0"/>
          </a:p>
          <a:p>
            <a:endParaRPr lang="en-US" dirty="0" smtClean="0"/>
          </a:p>
          <a:p>
            <a:endParaRPr lang="en-US" dirty="0" smtClean="0"/>
          </a:p>
          <a:p>
            <a:endParaRPr lang="en-US" dirty="0" smtClean="0"/>
          </a:p>
          <a:p>
            <a:endParaRPr lang="en-US" dirty="0"/>
          </a:p>
        </p:txBody>
      </p:sp>
      <p:sp>
        <p:nvSpPr>
          <p:cNvPr id="4" name="Left Arrow 3">
            <a:hlinkClick r:id="rId2" action="ppaction://hlinksldjump"/>
          </p:cNvPr>
          <p:cNvSpPr/>
          <p:nvPr/>
        </p:nvSpPr>
        <p:spPr>
          <a:xfrm>
            <a:off x="6239801" y="5791200"/>
            <a:ext cx="1891267" cy="835554"/>
          </a:xfrm>
          <a:prstGeom prst="lef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8361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a:t>
            </a:r>
            <a:endParaRPr lang="en-US" dirty="0"/>
          </a:p>
        </p:txBody>
      </p:sp>
      <p:sp>
        <p:nvSpPr>
          <p:cNvPr id="3" name="Content Placeholder 2"/>
          <p:cNvSpPr>
            <a:spLocks noGrp="1"/>
          </p:cNvSpPr>
          <p:nvPr>
            <p:ph idx="1"/>
          </p:nvPr>
        </p:nvSpPr>
        <p:spPr/>
        <p:txBody>
          <a:bodyPr>
            <a:normAutofit/>
          </a:bodyPr>
          <a:lstStyle/>
          <a:p>
            <a:r>
              <a:rPr lang="en-US" dirty="0" smtClean="0">
                <a:hlinkClick r:id="rId2" action="ppaction://hlinksldjump"/>
              </a:rPr>
              <a:t>Solar cells: </a:t>
            </a:r>
            <a:r>
              <a:rPr lang="en-US" dirty="0"/>
              <a:t>a photovoltaic cell that converts sunlight directly into electricity. </a:t>
            </a:r>
            <a:endParaRPr lang="en-US" dirty="0" smtClean="0"/>
          </a:p>
          <a:p>
            <a:r>
              <a:rPr lang="en-US" dirty="0" smtClean="0">
                <a:hlinkClick r:id="rId3" action="ppaction://hlinksldjump"/>
              </a:rPr>
              <a:t>Solar panels</a:t>
            </a:r>
            <a:r>
              <a:rPr lang="en-US" dirty="0" smtClean="0"/>
              <a:t>: </a:t>
            </a:r>
            <a:r>
              <a:rPr lang="en-US" dirty="0"/>
              <a:t>a bank of solar cells. </a:t>
            </a:r>
          </a:p>
          <a:p>
            <a:r>
              <a:rPr lang="en-US" dirty="0" smtClean="0">
                <a:hlinkClick r:id="rId4" action="ppaction://hlinksldjump"/>
              </a:rPr>
              <a:t>Passive</a:t>
            </a:r>
            <a:r>
              <a:rPr lang="en-US" dirty="0" smtClean="0"/>
              <a:t>: </a:t>
            </a:r>
            <a:r>
              <a:rPr lang="en-US" dirty="0"/>
              <a:t>not involving visible reaction or active </a:t>
            </a:r>
            <a:r>
              <a:rPr lang="en-US" dirty="0" smtClean="0"/>
              <a:t>participation</a:t>
            </a:r>
          </a:p>
          <a:p>
            <a:r>
              <a:rPr lang="en-US" dirty="0" smtClean="0">
                <a:hlinkClick r:id="rId5" action="ppaction://hlinksldjump"/>
              </a:rPr>
              <a:t>Barrages</a:t>
            </a:r>
            <a:r>
              <a:rPr lang="en-US" dirty="0" smtClean="0"/>
              <a:t>: </a:t>
            </a:r>
            <a:r>
              <a:rPr lang="en-US" dirty="0"/>
              <a:t>an artificial obstruction in a watercourse to increase the depth of the water, facilitate irrigation, </a:t>
            </a:r>
            <a:r>
              <a:rPr lang="en-US" dirty="0" err="1" smtClean="0"/>
              <a:t>etc</a:t>
            </a:r>
            <a:endParaRPr lang="en-US" dirty="0" smtClean="0"/>
          </a:p>
          <a:p>
            <a:pPr marL="0" indent="0">
              <a:buNone/>
            </a:pPr>
            <a:endParaRPr lang="en-US" dirty="0"/>
          </a:p>
          <a:p>
            <a:endParaRPr lang="en-US" dirty="0"/>
          </a:p>
        </p:txBody>
      </p:sp>
      <p:sp>
        <p:nvSpPr>
          <p:cNvPr id="4" name="Left Arrow 3">
            <a:hlinkClick r:id="rId2" action="ppaction://hlinksldjump"/>
          </p:cNvPr>
          <p:cNvSpPr/>
          <p:nvPr/>
        </p:nvSpPr>
        <p:spPr>
          <a:xfrm>
            <a:off x="6239801" y="5791200"/>
            <a:ext cx="1891267" cy="835554"/>
          </a:xfrm>
          <a:prstGeom prst="lef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750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Introduction to Renewable Energy </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hlinkClick r:id="rId2" action="ppaction://hlinkfile"/>
              </a:rPr>
              <a:t>Video</a:t>
            </a:r>
            <a:r>
              <a:rPr lang="en-US" dirty="0" smtClean="0"/>
              <a:t> </a:t>
            </a:r>
          </a:p>
          <a:p>
            <a:pPr marL="0" indent="0">
              <a:buNone/>
            </a:pPr>
            <a:r>
              <a:rPr lang="en-US" dirty="0" smtClean="0"/>
              <a:t>Question : </a:t>
            </a:r>
          </a:p>
          <a:p>
            <a:pPr marL="0" indent="0">
              <a:buNone/>
            </a:pPr>
            <a:r>
              <a:rPr lang="en-US" dirty="0" smtClean="0"/>
              <a:t>What is renewable energy?</a:t>
            </a:r>
          </a:p>
          <a:p>
            <a:pPr marL="0" indent="0">
              <a:buNone/>
            </a:pPr>
            <a:r>
              <a:rPr lang="en-US" dirty="0" smtClean="0"/>
              <a:t>Answer: </a:t>
            </a:r>
          </a:p>
          <a:p>
            <a:pPr marL="0" indent="0">
              <a:buNone/>
            </a:pPr>
            <a:r>
              <a:rPr lang="en-US" dirty="0" smtClean="0"/>
              <a:t>Renewable Energy is any </a:t>
            </a:r>
            <a:r>
              <a:rPr lang="en-US" dirty="0"/>
              <a:t>naturally occurring, theoretically </a:t>
            </a:r>
            <a:r>
              <a:rPr lang="en-US" b="1" u="sng" dirty="0">
                <a:hlinkClick r:id="rId3" action="ppaction://hlinksldjump"/>
              </a:rPr>
              <a:t>inexhaustible</a:t>
            </a:r>
            <a:r>
              <a:rPr lang="en-US" dirty="0"/>
              <a:t> source of energy, as </a:t>
            </a:r>
            <a:r>
              <a:rPr lang="en-US" b="1" u="sng" dirty="0">
                <a:hlinkClick r:id="rId3" action="ppaction://hlinksldjump"/>
              </a:rPr>
              <a:t>biomass</a:t>
            </a:r>
            <a:r>
              <a:rPr lang="en-US" dirty="0"/>
              <a:t>, </a:t>
            </a:r>
            <a:r>
              <a:rPr lang="en-US" b="1" u="sng" dirty="0">
                <a:hlinkClick r:id="rId3" action="ppaction://hlinksldjump"/>
              </a:rPr>
              <a:t>solar</a:t>
            </a:r>
            <a:r>
              <a:rPr lang="en-US" dirty="0"/>
              <a:t>, wind, </a:t>
            </a:r>
            <a:r>
              <a:rPr lang="en-US" b="1" u="sng" dirty="0">
                <a:hlinkClick r:id="rId3" action="ppaction://hlinksldjump"/>
              </a:rPr>
              <a:t>tidal</a:t>
            </a:r>
            <a:r>
              <a:rPr lang="en-US" dirty="0"/>
              <a:t>, wave, and </a:t>
            </a:r>
            <a:r>
              <a:rPr lang="en-US" b="1" u="sng" dirty="0">
                <a:hlinkClick r:id="rId3" action="ppaction://hlinksldjump"/>
              </a:rPr>
              <a:t>h</a:t>
            </a:r>
            <a:r>
              <a:rPr lang="en-US" b="1" u="sng" dirty="0" smtClean="0">
                <a:hlinkClick r:id="rId3" action="ppaction://hlinksldjump"/>
              </a:rPr>
              <a:t>ydroelectric</a:t>
            </a:r>
            <a:r>
              <a:rPr lang="en-US" dirty="0" smtClean="0"/>
              <a:t> power, that is not derived from fossil or nuclear fuel.</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42045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renewable </a:t>
            </a:r>
            <a:r>
              <a:rPr lang="en-US" dirty="0"/>
              <a:t>e</a:t>
            </a:r>
            <a:r>
              <a:rPr lang="en-US" dirty="0" smtClean="0"/>
              <a:t>nergy </a:t>
            </a:r>
            <a:endParaRPr lang="en-US" dirty="0"/>
          </a:p>
        </p:txBody>
      </p:sp>
      <p:pic>
        <p:nvPicPr>
          <p:cNvPr id="4" name="Content Placeholder 3"/>
          <p:cNvPicPr>
            <a:picLocks noGrp="1" noChangeAspect="1"/>
          </p:cNvPicPr>
          <p:nvPr>
            <p:ph idx="1"/>
          </p:nvPr>
        </p:nvPicPr>
        <p:blipFill>
          <a:blip r:embed="rId2"/>
          <a:srcRect l="-11372" r="-11372"/>
          <a:stretch>
            <a:fillRect/>
          </a:stretch>
        </p:blipFill>
        <p:spPr>
          <a:xfrm>
            <a:off x="1408290" y="1735138"/>
            <a:ext cx="2250000" cy="1800225"/>
          </a:xfrm>
        </p:spPr>
      </p:pic>
      <p:sp>
        <p:nvSpPr>
          <p:cNvPr id="5" name="TextBox 4"/>
          <p:cNvSpPr txBox="1"/>
          <p:nvPr/>
        </p:nvSpPr>
        <p:spPr>
          <a:xfrm>
            <a:off x="3658290" y="2242701"/>
            <a:ext cx="4914534" cy="2585323"/>
          </a:xfrm>
          <a:prstGeom prst="rect">
            <a:avLst/>
          </a:prstGeom>
          <a:noFill/>
        </p:spPr>
        <p:txBody>
          <a:bodyPr wrap="square" rtlCol="0">
            <a:spAutoFit/>
          </a:bodyPr>
          <a:lstStyle/>
          <a:p>
            <a:pPr marL="342900" indent="-342900">
              <a:buFont typeface="Wingdings" charset="2"/>
              <a:buChar char="²"/>
            </a:pPr>
            <a:r>
              <a:rPr lang="en-US" sz="2400" dirty="0"/>
              <a:t>One common example of renewable energy is when the sun is used to heat up water to provide hot water in a house. This is known as Solar energy, i.e. energy provided by the sun. 	</a:t>
            </a:r>
          </a:p>
          <a:p>
            <a:pPr marL="285750" indent="-285750">
              <a:buFont typeface="Arial"/>
              <a:buChar char="•"/>
            </a:pPr>
            <a:endParaRPr lang="en-US" dirty="0"/>
          </a:p>
        </p:txBody>
      </p:sp>
      <p:pic>
        <p:nvPicPr>
          <p:cNvPr id="6" name="Picture 5"/>
          <p:cNvPicPr>
            <a:picLocks noChangeAspect="1"/>
          </p:cNvPicPr>
          <p:nvPr/>
        </p:nvPicPr>
        <p:blipFill>
          <a:blip r:embed="rId3"/>
          <a:stretch>
            <a:fillRect/>
          </a:stretch>
        </p:blipFill>
        <p:spPr>
          <a:xfrm>
            <a:off x="1408290" y="3782772"/>
            <a:ext cx="2250000" cy="1800000"/>
          </a:xfrm>
          <a:prstGeom prst="rect">
            <a:avLst/>
          </a:prstGeom>
        </p:spPr>
      </p:pic>
    </p:spTree>
    <p:extLst>
      <p:ext uri="{BB962C8B-B14F-4D97-AF65-F5344CB8AC3E}">
        <p14:creationId xmlns:p14="http://schemas.microsoft.com/office/powerpoint/2010/main" val="365883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forms of renewable energy </a:t>
            </a:r>
            <a:endParaRPr lang="en-US" sz="4000" dirty="0"/>
          </a:p>
        </p:txBody>
      </p:sp>
      <p:pic>
        <p:nvPicPr>
          <p:cNvPr id="4" name="Content Placeholder 3"/>
          <p:cNvPicPr>
            <a:picLocks noGrp="1" noChangeAspect="1"/>
          </p:cNvPicPr>
          <p:nvPr>
            <p:ph idx="1"/>
          </p:nvPr>
        </p:nvPicPr>
        <p:blipFill>
          <a:blip r:embed="rId2"/>
          <a:srcRect t="6081" b="6081"/>
          <a:stretch>
            <a:fillRect/>
          </a:stretch>
        </p:blipFill>
        <p:spPr>
          <a:xfrm>
            <a:off x="914400" y="1735138"/>
            <a:ext cx="3245637" cy="1800000"/>
          </a:xfrm>
        </p:spPr>
      </p:pic>
      <p:sp>
        <p:nvSpPr>
          <p:cNvPr id="5" name="TextBox 4"/>
          <p:cNvSpPr txBox="1"/>
          <p:nvPr/>
        </p:nvSpPr>
        <p:spPr>
          <a:xfrm>
            <a:off x="4652240" y="1905192"/>
            <a:ext cx="4058631" cy="3323987"/>
          </a:xfrm>
          <a:prstGeom prst="rect">
            <a:avLst/>
          </a:prstGeom>
          <a:noFill/>
        </p:spPr>
        <p:txBody>
          <a:bodyPr wrap="square" rtlCol="0">
            <a:spAutoFit/>
          </a:bodyPr>
          <a:lstStyle/>
          <a:p>
            <a:r>
              <a:rPr lang="en-US" sz="2400" dirty="0"/>
              <a:t>There are many other types of renewable energy sources, examples </a:t>
            </a:r>
            <a:r>
              <a:rPr lang="en-US" sz="2400" dirty="0" smtClean="0"/>
              <a:t>include:</a:t>
            </a:r>
          </a:p>
          <a:p>
            <a:pPr marL="457200" indent="-457200">
              <a:buFont typeface="+mj-lt"/>
              <a:buAutoNum type="arabicPeriod"/>
            </a:pPr>
            <a:r>
              <a:rPr lang="en-US" sz="2400" dirty="0" smtClean="0"/>
              <a:t>wind</a:t>
            </a:r>
            <a:r>
              <a:rPr lang="en-US" sz="2400" dirty="0"/>
              <a:t>, </a:t>
            </a:r>
            <a:endParaRPr lang="en-US" sz="2400" dirty="0" smtClean="0"/>
          </a:p>
          <a:p>
            <a:pPr marL="457200" indent="-457200">
              <a:buFont typeface="+mj-lt"/>
              <a:buAutoNum type="arabicPeriod"/>
            </a:pPr>
            <a:r>
              <a:rPr lang="en-US" sz="2400" dirty="0" smtClean="0"/>
              <a:t>tidal </a:t>
            </a:r>
            <a:r>
              <a:rPr lang="en-US" sz="2400" dirty="0"/>
              <a:t>(energy produced by waves in oceans and seas)</a:t>
            </a:r>
            <a:r>
              <a:rPr lang="en-US" sz="2400" dirty="0" smtClean="0"/>
              <a:t>,</a:t>
            </a:r>
          </a:p>
          <a:p>
            <a:pPr marL="457200" indent="-457200">
              <a:buFont typeface="+mj-lt"/>
              <a:buAutoNum type="arabicPeriod"/>
            </a:pPr>
            <a:r>
              <a:rPr lang="en-US" sz="2400" dirty="0" smtClean="0"/>
              <a:t> </a:t>
            </a:r>
            <a:r>
              <a:rPr lang="en-US" sz="2400" dirty="0"/>
              <a:t>geothermal (underground heat) etc. 	</a:t>
            </a:r>
          </a:p>
          <a:p>
            <a:endParaRPr lang="en-US" dirty="0"/>
          </a:p>
        </p:txBody>
      </p:sp>
    </p:spTree>
    <p:extLst>
      <p:ext uri="{BB962C8B-B14F-4D97-AF65-F5344CB8AC3E}">
        <p14:creationId xmlns:p14="http://schemas.microsoft.com/office/powerpoint/2010/main" val="376979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Difference between renewable energy and non renewable energy</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Generators studied in Module 1</a:t>
            </a:r>
          </a:p>
          <a:p>
            <a:r>
              <a:rPr lang="en-US" dirty="0" smtClean="0"/>
              <a:t>Real life generators use diesel or some other form of fuel</a:t>
            </a:r>
          </a:p>
          <a:p>
            <a:r>
              <a:rPr lang="en-US" dirty="0" smtClean="0"/>
              <a:t>The energy produced by generators is used </a:t>
            </a:r>
            <a:r>
              <a:rPr lang="en-US" dirty="0"/>
              <a:t>to power houses, machines, factories </a:t>
            </a:r>
            <a:r>
              <a:rPr lang="en-US" dirty="0" smtClean="0"/>
              <a:t>etc.</a:t>
            </a:r>
          </a:p>
          <a:p>
            <a:r>
              <a:rPr lang="en-US" dirty="0" smtClean="0"/>
              <a:t>This </a:t>
            </a:r>
            <a:r>
              <a:rPr lang="en-US" dirty="0"/>
              <a:t>source of energy is non-renewable. 	</a:t>
            </a:r>
          </a:p>
          <a:p>
            <a:r>
              <a:rPr lang="en-US" dirty="0" smtClean="0"/>
              <a:t> who can tell me WHY?</a:t>
            </a:r>
          </a:p>
          <a:p>
            <a:r>
              <a:rPr lang="en-US" dirty="0">
                <a:solidFill>
                  <a:schemeClr val="accent1">
                    <a:lumMod val="60000"/>
                    <a:lumOff val="40000"/>
                  </a:schemeClr>
                </a:solidFill>
              </a:rPr>
              <a:t>Non-renewable energy sources such as gas and oil, once used these resources CANNOT be used again, i.e. one day we will run out of gas, oil etc. </a:t>
            </a:r>
            <a:r>
              <a:rPr lang="en-US" dirty="0"/>
              <a:t>	</a:t>
            </a:r>
          </a:p>
          <a:p>
            <a:endParaRPr lang="en-US" dirty="0"/>
          </a:p>
        </p:txBody>
      </p:sp>
    </p:spTree>
    <p:extLst>
      <p:ext uri="{BB962C8B-B14F-4D97-AF65-F5344CB8AC3E}">
        <p14:creationId xmlns:p14="http://schemas.microsoft.com/office/powerpoint/2010/main" val="2193001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
                                        <p:tgtEl>
                                          <p:spTgt spid="3">
                                            <p:txEl>
                                              <p:pRg st="2" end="2"/>
                                            </p:txEl>
                                          </p:spTgt>
                                        </p:tgtEl>
                                      </p:cBhvr>
                                    </p:animEffect>
                                    <p:anim calcmode="lin" valueType="num">
                                      <p:cBhvr>
                                        <p:cTn id="22"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Difference between renewable energy and non renewable energy</a:t>
            </a:r>
          </a:p>
        </p:txBody>
      </p:sp>
      <p:sp>
        <p:nvSpPr>
          <p:cNvPr id="3" name="Content Placeholder 2"/>
          <p:cNvSpPr>
            <a:spLocks noGrp="1"/>
          </p:cNvSpPr>
          <p:nvPr>
            <p:ph idx="1"/>
          </p:nvPr>
        </p:nvSpPr>
        <p:spPr/>
        <p:txBody>
          <a:bodyPr/>
          <a:lstStyle/>
          <a:p>
            <a:r>
              <a:rPr lang="en-US" dirty="0"/>
              <a:t>Another reason for the increase in the use of renewable energy sources is </a:t>
            </a:r>
            <a:r>
              <a:rPr lang="en-US" dirty="0" smtClean="0"/>
              <a:t>that:</a:t>
            </a:r>
          </a:p>
          <a:p>
            <a:pPr lvl="1"/>
            <a:r>
              <a:rPr lang="en-US" dirty="0" smtClean="0"/>
              <a:t>they </a:t>
            </a:r>
            <a:r>
              <a:rPr lang="en-US" dirty="0"/>
              <a:t>provide energy with far less damage to the environment than renewable energy sources</a:t>
            </a:r>
            <a:r>
              <a:rPr lang="en-US" dirty="0" smtClean="0"/>
              <a:t>,</a:t>
            </a:r>
          </a:p>
          <a:p>
            <a:pPr lvl="1"/>
            <a:r>
              <a:rPr lang="en-US" dirty="0" smtClean="0"/>
              <a:t>because </a:t>
            </a:r>
            <a:r>
              <a:rPr lang="en-US" dirty="0"/>
              <a:t>they do not produce much waste or pollution</a:t>
            </a:r>
            <a:r>
              <a:rPr lang="en-US" dirty="0" smtClean="0"/>
              <a:t>.</a:t>
            </a:r>
          </a:p>
          <a:p>
            <a:r>
              <a:rPr lang="en-US" dirty="0" smtClean="0"/>
              <a:t> </a:t>
            </a:r>
            <a:r>
              <a:rPr lang="en-US" dirty="0"/>
              <a:t>However, renewable energy is still expensive to produce compared to non-renewable sources. 	</a:t>
            </a:r>
          </a:p>
          <a:p>
            <a:endParaRPr lang="en-US" dirty="0"/>
          </a:p>
        </p:txBody>
      </p:sp>
    </p:spTree>
    <p:extLst>
      <p:ext uri="{BB962C8B-B14F-4D97-AF65-F5344CB8AC3E}">
        <p14:creationId xmlns:p14="http://schemas.microsoft.com/office/powerpoint/2010/main" val="300282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normAutofit/>
          </a:bodyPr>
          <a:lstStyle/>
          <a:p>
            <a:pPr>
              <a:buFont typeface="Wingdings" charset="2"/>
              <a:buChar char="ü"/>
            </a:pPr>
            <a:r>
              <a:rPr lang="en-US" dirty="0" smtClean="0"/>
              <a:t>Define renewable energy</a:t>
            </a:r>
          </a:p>
          <a:p>
            <a:pPr>
              <a:buFont typeface="Wingdings" charset="2"/>
              <a:buChar char="ü"/>
            </a:pPr>
            <a:r>
              <a:rPr lang="en-US" dirty="0" smtClean="0"/>
              <a:t>Compare renewable energy and non renewable energy</a:t>
            </a:r>
          </a:p>
          <a:p>
            <a:r>
              <a:rPr lang="en-US" dirty="0" smtClean="0"/>
              <a:t>Describe different ways of generating renewable energy</a:t>
            </a:r>
          </a:p>
          <a:p>
            <a:pPr lvl="1"/>
            <a:r>
              <a:rPr lang="en-US" dirty="0" smtClean="0"/>
              <a:t>Solar Energy</a:t>
            </a:r>
          </a:p>
          <a:p>
            <a:pPr lvl="1"/>
            <a:r>
              <a:rPr lang="en-US" dirty="0" smtClean="0"/>
              <a:t>Wind Energy</a:t>
            </a:r>
          </a:p>
          <a:p>
            <a:pPr lvl="1"/>
            <a:r>
              <a:rPr lang="en-US" dirty="0" smtClean="0"/>
              <a:t>Water Energy </a:t>
            </a:r>
          </a:p>
          <a:p>
            <a:r>
              <a:rPr lang="en-US" dirty="0" smtClean="0"/>
              <a:t>Conduct practical tasks to demonstrate the applications of solar cells, windmills and water turbine. </a:t>
            </a:r>
            <a:endParaRPr lang="en-US" dirty="0"/>
          </a:p>
        </p:txBody>
      </p:sp>
    </p:spTree>
    <p:extLst>
      <p:ext uri="{BB962C8B-B14F-4D97-AF65-F5344CB8AC3E}">
        <p14:creationId xmlns:p14="http://schemas.microsoft.com/office/powerpoint/2010/main" val="567281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496</TotalTime>
  <Words>1159</Words>
  <Application>Microsoft Macintosh PowerPoint</Application>
  <PresentationFormat>On-screen Show (4:3)</PresentationFormat>
  <Paragraphs>162</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Inkwell</vt:lpstr>
      <vt:lpstr>Renewable Energy </vt:lpstr>
      <vt:lpstr>Please write your names on your Modules …! </vt:lpstr>
      <vt:lpstr>Module Objectives</vt:lpstr>
      <vt:lpstr>Introduction to Renewable Energy </vt:lpstr>
      <vt:lpstr>Example of renewable energy </vt:lpstr>
      <vt:lpstr>Other forms of renewable energy </vt:lpstr>
      <vt:lpstr>Difference between renewable energy and non renewable energy</vt:lpstr>
      <vt:lpstr>Difference between renewable energy and non renewable energy</vt:lpstr>
      <vt:lpstr>Module Objectives</vt:lpstr>
      <vt:lpstr>Open your Modules </vt:lpstr>
      <vt:lpstr>What kind of Energy is this? Renewable Energy or Non Renewable Energy</vt:lpstr>
      <vt:lpstr>Module Objectives</vt:lpstr>
      <vt:lpstr>Solar Energy  </vt:lpstr>
      <vt:lpstr>Solar Energy</vt:lpstr>
      <vt:lpstr>Technologies linked to Solar Energy </vt:lpstr>
      <vt:lpstr>Passive Solar Energy</vt:lpstr>
      <vt:lpstr>Active Solar Energy</vt:lpstr>
      <vt:lpstr>Solar Cells</vt:lpstr>
      <vt:lpstr>Module Objectives</vt:lpstr>
      <vt:lpstr>Wind Energy</vt:lpstr>
      <vt:lpstr>Wind Energy</vt:lpstr>
      <vt:lpstr>Wind Energy</vt:lpstr>
      <vt:lpstr>Wind Energy</vt:lpstr>
      <vt:lpstr>Module Objectives</vt:lpstr>
      <vt:lpstr>Water Energy </vt:lpstr>
      <vt:lpstr>Tidal Energy </vt:lpstr>
      <vt:lpstr>Tidal Barrages</vt:lpstr>
      <vt:lpstr>Hydroelectric Power</vt:lpstr>
      <vt:lpstr>Module Objectives</vt:lpstr>
      <vt:lpstr>Glossary </vt:lpstr>
      <vt:lpstr>Glossary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dc:title>
  <dc:creator>Saima Saleem</dc:creator>
  <cp:lastModifiedBy>Saima Saleem</cp:lastModifiedBy>
  <cp:revision>30</cp:revision>
  <dcterms:created xsi:type="dcterms:W3CDTF">2012-01-20T13:19:07Z</dcterms:created>
  <dcterms:modified xsi:type="dcterms:W3CDTF">2012-02-01T04:39:14Z</dcterms:modified>
</cp:coreProperties>
</file>