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4" r:id="rId17"/>
    <p:sldId id="275" r:id="rId18"/>
    <p:sldId id="276" r:id="rId19"/>
    <p:sldId id="277" r:id="rId20"/>
    <p:sldId id="278" r:id="rId21"/>
    <p:sldId id="279" r:id="rId22"/>
    <p:sldId id="280"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83B82-5129-40C7-82B3-E88763AAE4F4}" type="datetimeFigureOut">
              <a:rPr lang="en-US" smtClean="0"/>
              <a:t>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951F35-9A38-442E-BF84-A0D24F0AADC5}" type="slidenum">
              <a:rPr lang="en-US" smtClean="0"/>
              <a:t>‹#›</a:t>
            </a:fld>
            <a:endParaRPr lang="en-US"/>
          </a:p>
        </p:txBody>
      </p:sp>
    </p:spTree>
    <p:extLst>
      <p:ext uri="{BB962C8B-B14F-4D97-AF65-F5344CB8AC3E}">
        <p14:creationId xmlns:p14="http://schemas.microsoft.com/office/powerpoint/2010/main" val="249868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466A3E-143D-4D17-8FD0-D5DA1574AB48}" type="slidenum">
              <a:rPr lang="en-US" altLang="en-US" smtClean="0">
                <a:latin typeface="Times New Roman" pitchFamily="18" charset="0"/>
              </a:rPr>
              <a:pPr eaLnBrk="1" hangingPunct="1">
                <a:spcBef>
                  <a:spcPct val="0"/>
                </a:spcBef>
              </a:pPr>
              <a:t>2</a:t>
            </a:fld>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 Description of each class</a:t>
            </a:r>
          </a:p>
          <a:p>
            <a:pPr eaLnBrk="1" hangingPunct="1">
              <a:spcBef>
                <a:spcPct val="0"/>
              </a:spcBef>
              <a:buFontTx/>
              <a:buChar char="•"/>
            </a:pPr>
            <a:r>
              <a:rPr lang="en-US" altLang="en-US" smtClean="0"/>
              <a:t> Prerequisites for future planning</a:t>
            </a:r>
          </a:p>
          <a:p>
            <a:pPr eaLnBrk="1" hangingPunct="1">
              <a:spcBef>
                <a:spcPct val="0"/>
              </a:spcBef>
              <a:buFontTx/>
              <a:buChar char="•"/>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4F65B4A-A104-4A14-B9B3-75502A33280E}" type="slidenum">
              <a:rPr lang="en-US" altLang="en-US" smtClean="0">
                <a:latin typeface="Times New Roman" pitchFamily="18" charset="0"/>
              </a:rPr>
              <a:pPr eaLnBrk="1" hangingPunct="1">
                <a:spcBef>
                  <a:spcPct val="0"/>
                </a:spcBef>
              </a:pPr>
              <a:t>3</a:t>
            </a:fld>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1.0 credit of life science is required- if failed Bio, we need to talk about what other class you can take</a:t>
            </a:r>
          </a:p>
          <a:p>
            <a:pPr eaLnBrk="1" hangingPunct="1"/>
            <a:r>
              <a:rPr lang="en-US" altLang="en-US" smtClean="0"/>
              <a:t>	Bio class over the summer would take its place</a:t>
            </a:r>
          </a:p>
          <a:p>
            <a:pPr eaLnBrk="1" hangingPunct="1"/>
            <a:r>
              <a:rPr lang="en-US" altLang="en-US" smtClean="0"/>
              <a:t>Chem Honors - Period and a half- meaning, it will overlap with lunch or study 2 times a week</a:t>
            </a:r>
          </a:p>
          <a:p>
            <a:pPr eaLnBrk="1" hangingPunct="1"/>
            <a:r>
              <a:rPr lang="en-US" altLang="en-US" smtClean="0"/>
              <a:t>	AM Chem- students with 7 credits will get 1</a:t>
            </a:r>
            <a:r>
              <a:rPr lang="en-US" altLang="en-US" baseline="30000" smtClean="0"/>
              <a:t>st</a:t>
            </a:r>
            <a:r>
              <a:rPr lang="en-US" altLang="en-US" smtClean="0"/>
              <a:t> priority</a:t>
            </a:r>
          </a:p>
          <a:p>
            <a:pPr eaLnBrk="1" hangingPunct="1"/>
            <a:endParaRPr lang="en-US" altLang="en-US" smtClean="0"/>
          </a:p>
          <a:p>
            <a:pPr eaLnBrk="1" hangingPunct="1"/>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D4FE4E1-426A-465E-8ECF-D5C4F34D3196}" type="slidenum">
              <a:rPr lang="en-US" altLang="en-US" smtClean="0">
                <a:latin typeface="Times New Roman" pitchFamily="18" charset="0"/>
              </a:rPr>
              <a:pPr eaLnBrk="1" hangingPunct="1">
                <a:spcBef>
                  <a:spcPct val="0"/>
                </a:spcBef>
              </a:pPr>
              <a:t>5</a:t>
            </a:fld>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C++ is an elective math class you can use to fulfill the gradation requirement in Computer Technology but only earns .5 credits in Math.</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F88D2B0-59B5-414B-88AB-83F4F158AB84}" type="slidenum">
              <a:rPr lang="en-US" altLang="en-US" smtClean="0">
                <a:latin typeface="Times New Roman" pitchFamily="18" charset="0"/>
              </a:rPr>
              <a:pPr eaLnBrk="1" hangingPunct="1">
                <a:spcBef>
                  <a:spcPct val="0"/>
                </a:spcBef>
              </a:pPr>
              <a:t>6</a:t>
            </a:fld>
            <a:endParaRPr lang="en-US"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altLang="en-US" smtClean="0"/>
              <a:t> Please try to be as accurate as possible with registration.  </a:t>
            </a:r>
          </a:p>
          <a:p>
            <a:pPr eaLnBrk="1" hangingPunct="1">
              <a:buFontTx/>
              <a:buChar char="•"/>
            </a:pPr>
            <a:r>
              <a:rPr lang="en-US" altLang="en-US" smtClean="0"/>
              <a:t> You can change courses later, but then it will depend on if there are openings in the course, if you will be able to add.  Its easier if you register for it from the beginning.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860D1ED-86CD-451C-B977-48BDC057FE0F}" type="slidenum">
              <a:rPr lang="en-US" altLang="en-US" smtClean="0">
                <a:latin typeface="Times New Roman" pitchFamily="18" charset="0"/>
              </a:rPr>
              <a:pPr eaLnBrk="1" hangingPunct="1">
                <a:spcBef>
                  <a:spcPct val="0"/>
                </a:spcBef>
              </a:pPr>
              <a:t>14</a:t>
            </a:fld>
            <a:endParaRPr lang="en-US"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 Tenative plan, will help you map out classes for the next three years.</a:t>
            </a:r>
          </a:p>
          <a:p>
            <a:pPr eaLnBrk="1" hangingPunct="1">
              <a:spcBef>
                <a:spcPct val="0"/>
              </a:spcBef>
              <a:buFontTx/>
              <a:buChar char="•"/>
            </a:pPr>
            <a:r>
              <a:rPr lang="en-US" altLang="en-US" smtClean="0"/>
              <a:t> Important to meet all graduation requirements, but also to balance success and rigor. </a:t>
            </a:r>
          </a:p>
          <a:p>
            <a:pPr eaLnBrk="1" hangingPunct="1">
              <a:spcBef>
                <a:spcPct val="0"/>
              </a:spcBef>
              <a:buFontTx/>
              <a:buChar char="•"/>
            </a:pPr>
            <a:r>
              <a:rPr lang="en-US" altLang="en-US" smtClean="0"/>
              <a:t> Do you really need to take summer school? </a:t>
            </a:r>
          </a:p>
          <a:p>
            <a:pPr eaLnBrk="1" hangingPunct="1">
              <a:spcBef>
                <a:spcPct val="0"/>
              </a:spcBef>
              <a:buFontTx/>
              <a:buChar char="•"/>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54ABC92-6CF4-41F4-AD65-67784ABF5F91}" type="slidenum">
              <a:rPr lang="en-US" altLang="en-US" smtClean="0">
                <a:latin typeface="Times New Roman" pitchFamily="18" charset="0"/>
              </a:rPr>
              <a:pPr eaLnBrk="1" hangingPunct="1">
                <a:spcBef>
                  <a:spcPct val="0"/>
                </a:spcBef>
              </a:pPr>
              <a:t>17</a:t>
            </a:fld>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1623ED-52F2-4D82-B75C-F96BB3AB487C}"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5B4D-1BE4-4057-9851-F77D8209919F}" type="slidenum">
              <a:rPr lang="en-US" smtClean="0"/>
              <a:t>‹#›</a:t>
            </a:fld>
            <a:endParaRPr lang="en-US"/>
          </a:p>
        </p:txBody>
      </p:sp>
    </p:spTree>
    <p:extLst>
      <p:ext uri="{BB962C8B-B14F-4D97-AF65-F5344CB8AC3E}">
        <p14:creationId xmlns:p14="http://schemas.microsoft.com/office/powerpoint/2010/main" val="268916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623ED-52F2-4D82-B75C-F96BB3AB487C}"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5B4D-1BE4-4057-9851-F77D8209919F}" type="slidenum">
              <a:rPr lang="en-US" smtClean="0"/>
              <a:t>‹#›</a:t>
            </a:fld>
            <a:endParaRPr lang="en-US"/>
          </a:p>
        </p:txBody>
      </p:sp>
    </p:spTree>
    <p:extLst>
      <p:ext uri="{BB962C8B-B14F-4D97-AF65-F5344CB8AC3E}">
        <p14:creationId xmlns:p14="http://schemas.microsoft.com/office/powerpoint/2010/main" val="418550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623ED-52F2-4D82-B75C-F96BB3AB487C}"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5B4D-1BE4-4057-9851-F77D8209919F}" type="slidenum">
              <a:rPr lang="en-US" smtClean="0"/>
              <a:t>‹#›</a:t>
            </a:fld>
            <a:endParaRPr lang="en-US"/>
          </a:p>
        </p:txBody>
      </p:sp>
    </p:spTree>
    <p:extLst>
      <p:ext uri="{BB962C8B-B14F-4D97-AF65-F5344CB8AC3E}">
        <p14:creationId xmlns:p14="http://schemas.microsoft.com/office/powerpoint/2010/main" val="3902266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52600"/>
            <a:ext cx="7772400" cy="4191000"/>
          </a:xfrm>
        </p:spPr>
        <p:txBody>
          <a:bodyPr/>
          <a:lstStyle/>
          <a:p>
            <a:pPr lvl="0"/>
            <a:endParaRPr lang="en-US" noProof="0" smtClean="0"/>
          </a:p>
        </p:txBody>
      </p:sp>
      <p:sp>
        <p:nvSpPr>
          <p:cNvPr id="4" name="Rectangle 19"/>
          <p:cNvSpPr>
            <a:spLocks noGrp="1" noChangeArrowheads="1"/>
          </p:cNvSpPr>
          <p:nvPr>
            <p:ph type="dt" sz="half" idx="10"/>
          </p:nvPr>
        </p:nvSpPr>
        <p:spPr/>
        <p:txBody>
          <a:bodyPr/>
          <a:lstStyle>
            <a:lvl1pPr>
              <a:defRPr/>
            </a:lvl1pPr>
          </a:lstStyle>
          <a:p>
            <a:pPr>
              <a:defRPr/>
            </a:pPr>
            <a:endParaRPr lang="en-US"/>
          </a:p>
        </p:txBody>
      </p:sp>
      <p:sp>
        <p:nvSpPr>
          <p:cNvPr id="5" name="Rectangle 20"/>
          <p:cNvSpPr>
            <a:spLocks noGrp="1" noChangeArrowheads="1"/>
          </p:cNvSpPr>
          <p:nvPr>
            <p:ph type="ftr" sz="quarter" idx="11"/>
          </p:nvPr>
        </p:nvSpPr>
        <p:spPr/>
        <p:txBody>
          <a:bodyPr/>
          <a:lstStyle>
            <a:lvl1pPr>
              <a:defRPr/>
            </a:lvl1pPr>
          </a:lstStyle>
          <a:p>
            <a:pPr>
              <a:defRPr/>
            </a:pPr>
            <a:endParaRPr lang="en-US"/>
          </a:p>
        </p:txBody>
      </p:sp>
      <p:sp>
        <p:nvSpPr>
          <p:cNvPr id="6" name="Rectangle 21"/>
          <p:cNvSpPr>
            <a:spLocks noGrp="1" noChangeArrowheads="1"/>
          </p:cNvSpPr>
          <p:nvPr>
            <p:ph type="sldNum" sz="quarter" idx="12"/>
          </p:nvPr>
        </p:nvSpPr>
        <p:spPr/>
        <p:txBody>
          <a:bodyPr/>
          <a:lstStyle>
            <a:lvl1pPr>
              <a:defRPr/>
            </a:lvl1pPr>
          </a:lstStyle>
          <a:p>
            <a:pPr>
              <a:defRPr/>
            </a:pPr>
            <a:fld id="{8FE62DC5-E2EB-4C91-BC1D-13DE033F0516}" type="slidenum">
              <a:rPr lang="en-US"/>
              <a:pPr>
                <a:defRPr/>
              </a:pPr>
              <a:t>‹#›</a:t>
            </a:fld>
            <a:endParaRPr lang="en-US"/>
          </a:p>
        </p:txBody>
      </p:sp>
    </p:spTree>
    <p:extLst>
      <p:ext uri="{BB962C8B-B14F-4D97-AF65-F5344CB8AC3E}">
        <p14:creationId xmlns:p14="http://schemas.microsoft.com/office/powerpoint/2010/main" val="2224442320"/>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623ED-52F2-4D82-B75C-F96BB3AB487C}"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5B4D-1BE4-4057-9851-F77D8209919F}" type="slidenum">
              <a:rPr lang="en-US" smtClean="0"/>
              <a:t>‹#›</a:t>
            </a:fld>
            <a:endParaRPr lang="en-US"/>
          </a:p>
        </p:txBody>
      </p:sp>
    </p:spTree>
    <p:extLst>
      <p:ext uri="{BB962C8B-B14F-4D97-AF65-F5344CB8AC3E}">
        <p14:creationId xmlns:p14="http://schemas.microsoft.com/office/powerpoint/2010/main" val="161346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1623ED-52F2-4D82-B75C-F96BB3AB487C}"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5B4D-1BE4-4057-9851-F77D8209919F}" type="slidenum">
              <a:rPr lang="en-US" smtClean="0"/>
              <a:t>‹#›</a:t>
            </a:fld>
            <a:endParaRPr lang="en-US"/>
          </a:p>
        </p:txBody>
      </p:sp>
    </p:spTree>
    <p:extLst>
      <p:ext uri="{BB962C8B-B14F-4D97-AF65-F5344CB8AC3E}">
        <p14:creationId xmlns:p14="http://schemas.microsoft.com/office/powerpoint/2010/main" val="112090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1623ED-52F2-4D82-B75C-F96BB3AB487C}" type="datetimeFigureOut">
              <a:rPr lang="en-US" smtClean="0"/>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5B4D-1BE4-4057-9851-F77D8209919F}" type="slidenum">
              <a:rPr lang="en-US" smtClean="0"/>
              <a:t>‹#›</a:t>
            </a:fld>
            <a:endParaRPr lang="en-US"/>
          </a:p>
        </p:txBody>
      </p:sp>
    </p:spTree>
    <p:extLst>
      <p:ext uri="{BB962C8B-B14F-4D97-AF65-F5344CB8AC3E}">
        <p14:creationId xmlns:p14="http://schemas.microsoft.com/office/powerpoint/2010/main" val="72040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1623ED-52F2-4D82-B75C-F96BB3AB487C}" type="datetimeFigureOut">
              <a:rPr lang="en-US" smtClean="0"/>
              <a:t>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D5B4D-1BE4-4057-9851-F77D8209919F}" type="slidenum">
              <a:rPr lang="en-US" smtClean="0"/>
              <a:t>‹#›</a:t>
            </a:fld>
            <a:endParaRPr lang="en-US"/>
          </a:p>
        </p:txBody>
      </p:sp>
    </p:spTree>
    <p:extLst>
      <p:ext uri="{BB962C8B-B14F-4D97-AF65-F5344CB8AC3E}">
        <p14:creationId xmlns:p14="http://schemas.microsoft.com/office/powerpoint/2010/main" val="9721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1623ED-52F2-4D82-B75C-F96BB3AB487C}" type="datetimeFigureOut">
              <a:rPr lang="en-US" smtClean="0"/>
              <a:t>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D5B4D-1BE4-4057-9851-F77D8209919F}" type="slidenum">
              <a:rPr lang="en-US" smtClean="0"/>
              <a:t>‹#›</a:t>
            </a:fld>
            <a:endParaRPr lang="en-US"/>
          </a:p>
        </p:txBody>
      </p:sp>
    </p:spTree>
    <p:extLst>
      <p:ext uri="{BB962C8B-B14F-4D97-AF65-F5344CB8AC3E}">
        <p14:creationId xmlns:p14="http://schemas.microsoft.com/office/powerpoint/2010/main" val="73369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623ED-52F2-4D82-B75C-F96BB3AB487C}" type="datetimeFigureOut">
              <a:rPr lang="en-US" smtClean="0"/>
              <a:t>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D5B4D-1BE4-4057-9851-F77D8209919F}" type="slidenum">
              <a:rPr lang="en-US" smtClean="0"/>
              <a:t>‹#›</a:t>
            </a:fld>
            <a:endParaRPr lang="en-US"/>
          </a:p>
        </p:txBody>
      </p:sp>
    </p:spTree>
    <p:extLst>
      <p:ext uri="{BB962C8B-B14F-4D97-AF65-F5344CB8AC3E}">
        <p14:creationId xmlns:p14="http://schemas.microsoft.com/office/powerpoint/2010/main" val="409278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623ED-52F2-4D82-B75C-F96BB3AB487C}" type="datetimeFigureOut">
              <a:rPr lang="en-US" smtClean="0"/>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5B4D-1BE4-4057-9851-F77D8209919F}" type="slidenum">
              <a:rPr lang="en-US" smtClean="0"/>
              <a:t>‹#›</a:t>
            </a:fld>
            <a:endParaRPr lang="en-US"/>
          </a:p>
        </p:txBody>
      </p:sp>
    </p:spTree>
    <p:extLst>
      <p:ext uri="{BB962C8B-B14F-4D97-AF65-F5344CB8AC3E}">
        <p14:creationId xmlns:p14="http://schemas.microsoft.com/office/powerpoint/2010/main" val="378582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623ED-52F2-4D82-B75C-F96BB3AB487C}" type="datetimeFigureOut">
              <a:rPr lang="en-US" smtClean="0"/>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5B4D-1BE4-4057-9851-F77D8209919F}" type="slidenum">
              <a:rPr lang="en-US" smtClean="0"/>
              <a:t>‹#›</a:t>
            </a:fld>
            <a:endParaRPr lang="en-US"/>
          </a:p>
        </p:txBody>
      </p:sp>
    </p:spTree>
    <p:extLst>
      <p:ext uri="{BB962C8B-B14F-4D97-AF65-F5344CB8AC3E}">
        <p14:creationId xmlns:p14="http://schemas.microsoft.com/office/powerpoint/2010/main" val="346829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623ED-52F2-4D82-B75C-F96BB3AB487C}" type="datetimeFigureOut">
              <a:rPr lang="en-US" smtClean="0"/>
              <a:t>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D5B4D-1BE4-4057-9851-F77D8209919F}" type="slidenum">
              <a:rPr lang="en-US" smtClean="0"/>
              <a:t>‹#›</a:t>
            </a:fld>
            <a:endParaRPr lang="en-US"/>
          </a:p>
        </p:txBody>
      </p:sp>
    </p:spTree>
    <p:extLst>
      <p:ext uri="{BB962C8B-B14F-4D97-AF65-F5344CB8AC3E}">
        <p14:creationId xmlns:p14="http://schemas.microsoft.com/office/powerpoint/2010/main" val="177626337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914400" y="914400"/>
            <a:ext cx="7448550" cy="1295400"/>
          </a:xfrm>
          <a:prstGeom prst="rect">
            <a:avLst/>
          </a:prstGeom>
        </p:spPr>
        <p:txBody>
          <a:bodyPr spcFirstLastPara="1" wrap="none" fromWordArt="1">
            <a:prstTxWarp prst="textArchUp">
              <a:avLst>
                <a:gd name="adj" fmla="val 10800000"/>
              </a:avLst>
            </a:prstTxWarp>
          </a:bodyPr>
          <a:lstStyle/>
          <a:p>
            <a:pPr algn="ctr"/>
            <a:r>
              <a:rPr lang="en-US" sz="3600" kern="10">
                <a:ln w="9525">
                  <a:solidFill>
                    <a:srgbClr val="FF0000"/>
                  </a:solidFill>
                  <a:round/>
                  <a:headEnd/>
                  <a:tailEnd/>
                </a:ln>
                <a:solidFill>
                  <a:schemeClr val="bg1"/>
                </a:solidFill>
                <a:latin typeface="Arial Black"/>
              </a:rPr>
              <a:t>SAINT VIATOR HIGH SCHOOL</a:t>
            </a:r>
          </a:p>
        </p:txBody>
      </p:sp>
      <p:sp>
        <p:nvSpPr>
          <p:cNvPr id="3075" name="WordArt 3"/>
          <p:cNvSpPr>
            <a:spLocks noChangeArrowheads="1" noChangeShapeType="1" noTextEdit="1"/>
          </p:cNvSpPr>
          <p:nvPr/>
        </p:nvSpPr>
        <p:spPr bwMode="auto">
          <a:xfrm>
            <a:off x="2895600" y="4191000"/>
            <a:ext cx="3371850" cy="755650"/>
          </a:xfrm>
          <a:prstGeom prst="rect">
            <a:avLst/>
          </a:prstGeom>
        </p:spPr>
        <p:txBody>
          <a:bodyPr wrap="none" fromWordArt="1">
            <a:prstTxWarp prst="textCanDown">
              <a:avLst>
                <a:gd name="adj" fmla="val 33333"/>
              </a:avLst>
            </a:prstTxWarp>
          </a:bodyPr>
          <a:lstStyle/>
          <a:p>
            <a:pPr algn="ctr"/>
            <a:r>
              <a:rPr lang="en-US" sz="3600" kern="10">
                <a:ln w="9525">
                  <a:solidFill>
                    <a:srgbClr val="FF0000"/>
                  </a:solidFill>
                  <a:round/>
                  <a:headEnd/>
                  <a:tailEnd/>
                </a:ln>
                <a:solidFill>
                  <a:schemeClr val="bg1"/>
                </a:solidFill>
                <a:latin typeface="Arial Black"/>
              </a:rPr>
              <a:t>Class of 2016</a:t>
            </a:r>
          </a:p>
        </p:txBody>
      </p:sp>
      <p:sp>
        <p:nvSpPr>
          <p:cNvPr id="3076" name="Text Box 4"/>
          <p:cNvSpPr txBox="1">
            <a:spLocks noChangeArrowheads="1"/>
          </p:cNvSpPr>
          <p:nvPr/>
        </p:nvSpPr>
        <p:spPr bwMode="auto">
          <a:xfrm>
            <a:off x="2303463" y="5486400"/>
            <a:ext cx="47450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800">
                <a:solidFill>
                  <a:schemeClr val="bg1"/>
                </a:solidFill>
                <a:latin typeface="Arial Black" pitchFamily="34" charset="0"/>
              </a:rPr>
              <a:t>Registration 2014-2015</a:t>
            </a:r>
          </a:p>
        </p:txBody>
      </p:sp>
      <p:pic>
        <p:nvPicPr>
          <p:cNvPr id="3077" name="Picture 5" descr="Crest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219200"/>
            <a:ext cx="2363788"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SVHS L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334000"/>
            <a:ext cx="1143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50015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490538"/>
            <a:ext cx="9144000" cy="694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lvl1pPr eaLnBrk="0" hangingPunct="0">
              <a:spcBef>
                <a:spcPct val="20000"/>
              </a:spcBef>
              <a:buChar char="•"/>
              <a:tabLst>
                <a:tab pos="5314950" algn="l"/>
              </a:tabLst>
              <a:defRPr sz="3200">
                <a:solidFill>
                  <a:schemeClr val="tx1"/>
                </a:solidFill>
                <a:latin typeface="Arial" pitchFamily="34" charset="0"/>
              </a:defRPr>
            </a:lvl1pPr>
            <a:lvl2pPr eaLnBrk="0" hangingPunct="0">
              <a:spcBef>
                <a:spcPct val="20000"/>
              </a:spcBef>
              <a:buChar char="–"/>
              <a:tabLst>
                <a:tab pos="5314950" algn="l"/>
              </a:tabLst>
              <a:defRPr sz="2800">
                <a:solidFill>
                  <a:schemeClr val="tx1"/>
                </a:solidFill>
                <a:latin typeface="Arial" pitchFamily="34" charset="0"/>
              </a:defRPr>
            </a:lvl2pPr>
            <a:lvl3pPr eaLnBrk="0" hangingPunct="0">
              <a:spcBef>
                <a:spcPct val="20000"/>
              </a:spcBef>
              <a:buChar char="•"/>
              <a:tabLst>
                <a:tab pos="5314950" algn="l"/>
              </a:tabLst>
              <a:defRPr sz="2400">
                <a:solidFill>
                  <a:schemeClr val="tx1"/>
                </a:solidFill>
                <a:latin typeface="Arial" pitchFamily="34" charset="0"/>
              </a:defRPr>
            </a:lvl3pPr>
            <a:lvl4pPr marL="1600200" indent="-228600" eaLnBrk="0" hangingPunct="0">
              <a:spcBef>
                <a:spcPct val="20000"/>
              </a:spcBef>
              <a:buChar char="–"/>
              <a:tabLst>
                <a:tab pos="5314950" algn="l"/>
              </a:tabLst>
              <a:defRPr sz="2000">
                <a:solidFill>
                  <a:schemeClr val="tx1"/>
                </a:solidFill>
                <a:latin typeface="Arial" pitchFamily="34" charset="0"/>
              </a:defRPr>
            </a:lvl4pPr>
            <a:lvl5pPr marL="2057400" indent="-228600" eaLnBrk="0" hangingPunct="0">
              <a:spcBef>
                <a:spcPct val="20000"/>
              </a:spcBef>
              <a:buChar char="»"/>
              <a:tabLst>
                <a:tab pos="531495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531495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531495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531495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5314950" algn="l"/>
              </a:tabLst>
              <a:defRPr sz="2000">
                <a:solidFill>
                  <a:schemeClr val="tx1"/>
                </a:solidFill>
                <a:latin typeface="Arial" pitchFamily="34" charset="0"/>
              </a:defRPr>
            </a:lvl9pPr>
          </a:lstStyle>
          <a:p>
            <a:pPr>
              <a:spcBef>
                <a:spcPct val="0"/>
              </a:spcBef>
              <a:buFont typeface="Symbol" pitchFamily="18" charset="2"/>
              <a:buChar char=""/>
              <a:defRPr/>
            </a:pPr>
            <a:endParaRPr lang="en-US" altLang="en-US" sz="1100" dirty="0" smtClean="0">
              <a:solidFill>
                <a:schemeClr val="bg1"/>
              </a:solidFill>
              <a:latin typeface="Kozuka Gothic Pro B" pitchFamily="34" charset="-128"/>
            </a:endParaRPr>
          </a:p>
          <a:p>
            <a:pPr>
              <a:spcBef>
                <a:spcPct val="0"/>
              </a:spcBef>
              <a:buFontTx/>
              <a:buNone/>
              <a:defRPr/>
            </a:pPr>
            <a:endParaRPr lang="en-US" altLang="en-US" sz="2000" b="1" u="sng" dirty="0" smtClean="0">
              <a:solidFill>
                <a:srgbClr val="FFFF66"/>
              </a:solidFill>
              <a:latin typeface="Kozuka Gothic Pro B" pitchFamily="34" charset="-128"/>
              <a:cs typeface="Times New Roman" pitchFamily="18" charset="0"/>
            </a:endParaRPr>
          </a:p>
          <a:p>
            <a:pPr algn="ctr">
              <a:spcBef>
                <a:spcPct val="0"/>
              </a:spcBef>
              <a:buFontTx/>
              <a:buNone/>
              <a:defRPr/>
            </a:pPr>
            <a:r>
              <a:rPr lang="en-US" altLang="en-US" sz="2000" b="1" u="sng" dirty="0" smtClean="0">
                <a:solidFill>
                  <a:srgbClr val="FF0000"/>
                </a:solidFill>
                <a:latin typeface="+mj-lt"/>
                <a:cs typeface="Times New Roman" pitchFamily="18" charset="0"/>
              </a:rPr>
              <a:t>REGISTRATION PROCESS</a:t>
            </a:r>
          </a:p>
          <a:p>
            <a:pPr>
              <a:spcBef>
                <a:spcPct val="0"/>
              </a:spcBef>
              <a:buFontTx/>
              <a:buNone/>
              <a:defRPr/>
            </a:pPr>
            <a:endParaRPr lang="en-US" altLang="en-US" sz="2000" dirty="0" smtClean="0">
              <a:solidFill>
                <a:schemeClr val="bg1"/>
              </a:solidFill>
              <a:latin typeface="Kozuka Gothic Pro B" pitchFamily="34" charset="-128"/>
            </a:endParaRPr>
          </a:p>
          <a:p>
            <a:pPr lvl="1">
              <a:spcBef>
                <a:spcPct val="0"/>
              </a:spcBef>
              <a:buFont typeface="Symbol" pitchFamily="18" charset="2"/>
              <a:buChar char=""/>
              <a:defRPr/>
            </a:pPr>
            <a:r>
              <a:rPr lang="en-US" altLang="en-US" sz="2000" dirty="0" smtClean="0">
                <a:solidFill>
                  <a:schemeClr val="bg1"/>
                </a:solidFill>
                <a:latin typeface="+mn-lt"/>
                <a:cs typeface="Times New Roman" pitchFamily="18" charset="0"/>
              </a:rPr>
              <a:t>Registration will be conducted online. </a:t>
            </a:r>
          </a:p>
          <a:p>
            <a:pPr>
              <a:spcBef>
                <a:spcPct val="0"/>
              </a:spcBef>
              <a:buFont typeface="Symbol" pitchFamily="18" charset="2"/>
              <a:buChar char=""/>
              <a:defRPr/>
            </a:pPr>
            <a:endParaRPr lang="en-US" altLang="en-US" sz="2000" dirty="0" smtClean="0">
              <a:solidFill>
                <a:schemeClr val="bg1"/>
              </a:solidFill>
              <a:latin typeface="+mn-lt"/>
              <a:cs typeface="Times New Roman" pitchFamily="18" charset="0"/>
            </a:endParaRPr>
          </a:p>
          <a:p>
            <a:pPr lvl="1">
              <a:spcBef>
                <a:spcPct val="0"/>
              </a:spcBef>
              <a:buFont typeface="Symbol" pitchFamily="18" charset="2"/>
              <a:buChar char=""/>
              <a:defRPr/>
            </a:pPr>
            <a:r>
              <a:rPr lang="en-US" altLang="en-US" sz="2000" dirty="0" smtClean="0">
                <a:solidFill>
                  <a:schemeClr val="bg1"/>
                </a:solidFill>
                <a:latin typeface="+mn-lt"/>
                <a:cs typeface="Times New Roman" pitchFamily="18" charset="0"/>
              </a:rPr>
              <a:t>Registration will begin on February 19 and continue through March 1.</a:t>
            </a:r>
          </a:p>
          <a:p>
            <a:pPr>
              <a:spcBef>
                <a:spcPct val="0"/>
              </a:spcBef>
              <a:buFont typeface="Symbol" pitchFamily="18" charset="2"/>
              <a:buChar char=""/>
              <a:defRPr/>
            </a:pPr>
            <a:endParaRPr lang="en-US" altLang="en-US" sz="2000" dirty="0" smtClean="0">
              <a:solidFill>
                <a:schemeClr val="bg1"/>
              </a:solidFill>
              <a:latin typeface="+mn-lt"/>
              <a:cs typeface="Times New Roman" pitchFamily="18" charset="0"/>
            </a:endParaRPr>
          </a:p>
          <a:p>
            <a:pPr lvl="1">
              <a:spcBef>
                <a:spcPct val="0"/>
              </a:spcBef>
              <a:buFont typeface="Symbol" pitchFamily="18" charset="2"/>
              <a:buChar char=""/>
              <a:defRPr/>
            </a:pPr>
            <a:r>
              <a:rPr lang="en-US" altLang="en-US" sz="2000" dirty="0" smtClean="0">
                <a:solidFill>
                  <a:schemeClr val="bg1"/>
                </a:solidFill>
                <a:latin typeface="+mn-lt"/>
                <a:cs typeface="Times New Roman" pitchFamily="18" charset="0"/>
              </a:rPr>
              <a:t>Curriculum guides are available on the Saint </a:t>
            </a:r>
            <a:r>
              <a:rPr lang="en-US" altLang="en-US" sz="2000" dirty="0" err="1" smtClean="0">
                <a:solidFill>
                  <a:schemeClr val="bg1"/>
                </a:solidFill>
                <a:latin typeface="+mn-lt"/>
                <a:cs typeface="Times New Roman" pitchFamily="18" charset="0"/>
              </a:rPr>
              <a:t>Viator</a:t>
            </a:r>
            <a:r>
              <a:rPr lang="en-US" altLang="en-US" sz="2000" dirty="0" smtClean="0">
                <a:solidFill>
                  <a:schemeClr val="bg1"/>
                </a:solidFill>
                <a:latin typeface="+mn-lt"/>
                <a:cs typeface="Times New Roman" pitchFamily="18" charset="0"/>
              </a:rPr>
              <a:t> webpage.</a:t>
            </a:r>
          </a:p>
          <a:p>
            <a:pPr>
              <a:spcBef>
                <a:spcPct val="0"/>
              </a:spcBef>
              <a:buFont typeface="Symbol" pitchFamily="18" charset="2"/>
              <a:buChar char=""/>
              <a:defRPr/>
            </a:pPr>
            <a:endParaRPr lang="en-US" altLang="en-US" sz="2000" dirty="0" smtClean="0">
              <a:solidFill>
                <a:schemeClr val="bg1"/>
              </a:solidFill>
              <a:latin typeface="+mn-lt"/>
              <a:cs typeface="Times New Roman" pitchFamily="18" charset="0"/>
            </a:endParaRPr>
          </a:p>
          <a:p>
            <a:pPr lvl="1">
              <a:spcBef>
                <a:spcPct val="0"/>
              </a:spcBef>
              <a:buFont typeface="Symbol" pitchFamily="18" charset="2"/>
              <a:buChar char=""/>
              <a:defRPr/>
            </a:pPr>
            <a:r>
              <a:rPr lang="en-US" altLang="en-US" sz="2000" dirty="0" smtClean="0">
                <a:solidFill>
                  <a:schemeClr val="bg1"/>
                </a:solidFill>
                <a:latin typeface="+mn-lt"/>
                <a:cs typeface="Times New Roman" pitchFamily="18" charset="0"/>
              </a:rPr>
              <a:t>Directions for registration and deposit payments will be mailed home to all parents this month. </a:t>
            </a:r>
          </a:p>
          <a:p>
            <a:pPr>
              <a:spcBef>
                <a:spcPct val="0"/>
              </a:spcBef>
              <a:buFont typeface="Symbol" pitchFamily="18" charset="2"/>
              <a:buChar char=""/>
              <a:defRPr/>
            </a:pPr>
            <a:endParaRPr lang="en-US" altLang="en-US" sz="2000" dirty="0" smtClean="0">
              <a:solidFill>
                <a:schemeClr val="bg1"/>
              </a:solidFill>
              <a:latin typeface="+mn-lt"/>
              <a:cs typeface="Times New Roman" pitchFamily="18" charset="0"/>
            </a:endParaRPr>
          </a:p>
          <a:p>
            <a:pPr lvl="1">
              <a:spcBef>
                <a:spcPct val="0"/>
              </a:spcBef>
              <a:buFont typeface="Symbol" pitchFamily="18" charset="2"/>
              <a:buChar char=""/>
              <a:defRPr/>
            </a:pPr>
            <a:r>
              <a:rPr lang="en-US" altLang="en-US" sz="2000" dirty="0" smtClean="0">
                <a:solidFill>
                  <a:schemeClr val="bg1"/>
                </a:solidFill>
                <a:latin typeface="+mn-lt"/>
                <a:cs typeface="Times New Roman" pitchFamily="18" charset="0"/>
              </a:rPr>
              <a:t>Review classes prior to registration.  </a:t>
            </a:r>
            <a:r>
              <a:rPr lang="en-US" altLang="en-US" sz="2000" b="1" u="sng" dirty="0" smtClean="0">
                <a:solidFill>
                  <a:schemeClr val="bg1"/>
                </a:solidFill>
                <a:latin typeface="+mn-lt"/>
                <a:cs typeface="Times New Roman" pitchFamily="18" charset="0"/>
              </a:rPr>
              <a:t>You can only register for classes you have been pre-approved to take.  </a:t>
            </a:r>
          </a:p>
          <a:p>
            <a:pPr lvl="2">
              <a:spcBef>
                <a:spcPct val="0"/>
              </a:spcBef>
              <a:buFont typeface="Symbol" pitchFamily="18" charset="2"/>
              <a:buChar char=""/>
              <a:defRPr/>
            </a:pPr>
            <a:r>
              <a:rPr lang="en-US" altLang="en-US" sz="2000" dirty="0" smtClean="0">
                <a:solidFill>
                  <a:schemeClr val="bg1"/>
                </a:solidFill>
                <a:latin typeface="+mn-lt"/>
                <a:cs typeface="Times New Roman" pitchFamily="18" charset="0"/>
              </a:rPr>
              <a:t>Speak with your current teacher if you have questions or concerns with your recommendation for next year. </a:t>
            </a:r>
          </a:p>
          <a:p>
            <a:pPr>
              <a:spcBef>
                <a:spcPct val="0"/>
              </a:spcBef>
              <a:buFont typeface="Symbol" pitchFamily="18" charset="2"/>
              <a:buChar char=""/>
              <a:defRPr/>
            </a:pPr>
            <a:endParaRPr lang="en-US" altLang="en-US" sz="2000" dirty="0" smtClean="0">
              <a:solidFill>
                <a:schemeClr val="bg1"/>
              </a:solidFill>
              <a:latin typeface="+mn-lt"/>
              <a:cs typeface="Times New Roman" pitchFamily="18" charset="0"/>
            </a:endParaRPr>
          </a:p>
          <a:p>
            <a:pPr lvl="1">
              <a:spcBef>
                <a:spcPct val="0"/>
              </a:spcBef>
              <a:buFont typeface="Symbol" pitchFamily="18" charset="2"/>
              <a:buChar char=""/>
              <a:defRPr/>
            </a:pPr>
            <a:r>
              <a:rPr lang="en-US" altLang="en-US" sz="2000" dirty="0" smtClean="0">
                <a:solidFill>
                  <a:schemeClr val="bg1"/>
                </a:solidFill>
                <a:latin typeface="+mn-lt"/>
                <a:cs typeface="Times New Roman" pitchFamily="18" charset="0"/>
              </a:rPr>
              <a:t>You must register for a minimum of 6.0 credits junior year.</a:t>
            </a:r>
          </a:p>
          <a:p>
            <a:pPr>
              <a:spcBef>
                <a:spcPct val="0"/>
              </a:spcBef>
              <a:buFont typeface="Symbol" pitchFamily="18" charset="2"/>
              <a:buNone/>
              <a:defRPr/>
            </a:pPr>
            <a:endParaRPr lang="en-US" altLang="en-US" sz="2000" dirty="0" smtClean="0">
              <a:solidFill>
                <a:schemeClr val="bg1"/>
              </a:solidFill>
              <a:latin typeface="+mn-lt"/>
              <a:cs typeface="Times New Roman" pitchFamily="18" charset="0"/>
            </a:endParaRPr>
          </a:p>
          <a:p>
            <a:pPr lvl="1">
              <a:spcBef>
                <a:spcPct val="0"/>
              </a:spcBef>
              <a:buFont typeface="Symbol" pitchFamily="18" charset="2"/>
              <a:buChar char=""/>
              <a:defRPr/>
            </a:pPr>
            <a:r>
              <a:rPr lang="en-US" altLang="en-US" sz="2000" dirty="0" smtClean="0">
                <a:solidFill>
                  <a:schemeClr val="bg1"/>
                </a:solidFill>
                <a:latin typeface="+mn-lt"/>
                <a:cs typeface="Times New Roman" pitchFamily="18" charset="0"/>
              </a:rPr>
              <a:t>Classes must be submitted and the registration deposit must be paid online for a student to be enrolled.</a:t>
            </a:r>
            <a:endParaRPr lang="en-US" altLang="en-US" sz="2000" dirty="0" smtClean="0">
              <a:solidFill>
                <a:schemeClr val="bg1"/>
              </a:solidFill>
              <a:latin typeface="+mn-lt"/>
            </a:endParaRPr>
          </a:p>
          <a:p>
            <a:pPr>
              <a:spcBef>
                <a:spcPct val="0"/>
              </a:spcBef>
              <a:buFontTx/>
              <a:buNone/>
              <a:defRPr/>
            </a:pPr>
            <a:endParaRPr lang="en-US" altLang="en-US" sz="2000" dirty="0" smtClean="0">
              <a:solidFill>
                <a:schemeClr val="bg1"/>
              </a:solidFill>
              <a:latin typeface="Kozuka Gothic Pro B" pitchFamily="34" charset="-128"/>
            </a:endParaRPr>
          </a:p>
        </p:txBody>
      </p:sp>
      <p:pic>
        <p:nvPicPr>
          <p:cNvPr id="12291" name="Picture 5" descr="SVHS L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791200"/>
            <a:ext cx="1143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029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067800"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1389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74613"/>
            <a:ext cx="9067801"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557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00025" y="130175"/>
            <a:ext cx="86868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tabLst>
                <a:tab pos="5314950" algn="l"/>
              </a:tabLst>
              <a:defRPr sz="3200">
                <a:solidFill>
                  <a:schemeClr val="tx1"/>
                </a:solidFill>
                <a:latin typeface="Arial" pitchFamily="34" charset="0"/>
              </a:defRPr>
            </a:lvl1pPr>
            <a:lvl2pPr marL="742950" indent="-285750" eaLnBrk="0" hangingPunct="0">
              <a:spcBef>
                <a:spcPct val="20000"/>
              </a:spcBef>
              <a:buChar char="–"/>
              <a:tabLst>
                <a:tab pos="5314950" algn="l"/>
              </a:tabLst>
              <a:defRPr sz="2800">
                <a:solidFill>
                  <a:schemeClr val="tx1"/>
                </a:solidFill>
                <a:latin typeface="Arial" pitchFamily="34" charset="0"/>
              </a:defRPr>
            </a:lvl2pPr>
            <a:lvl3pPr marL="1143000" indent="-228600" eaLnBrk="0" hangingPunct="0">
              <a:spcBef>
                <a:spcPct val="20000"/>
              </a:spcBef>
              <a:buChar char="•"/>
              <a:tabLst>
                <a:tab pos="5314950" algn="l"/>
              </a:tabLst>
              <a:defRPr sz="2400">
                <a:solidFill>
                  <a:schemeClr val="tx1"/>
                </a:solidFill>
                <a:latin typeface="Arial" pitchFamily="34" charset="0"/>
              </a:defRPr>
            </a:lvl3pPr>
            <a:lvl4pPr marL="1600200" indent="-228600" eaLnBrk="0" hangingPunct="0">
              <a:spcBef>
                <a:spcPct val="20000"/>
              </a:spcBef>
              <a:buChar char="–"/>
              <a:tabLst>
                <a:tab pos="5314950" algn="l"/>
              </a:tabLst>
              <a:defRPr sz="2000">
                <a:solidFill>
                  <a:schemeClr val="tx1"/>
                </a:solidFill>
                <a:latin typeface="Arial" pitchFamily="34" charset="0"/>
              </a:defRPr>
            </a:lvl4pPr>
            <a:lvl5pPr marL="2057400" indent="-228600" eaLnBrk="0" hangingPunct="0">
              <a:spcBef>
                <a:spcPct val="20000"/>
              </a:spcBef>
              <a:buChar char="»"/>
              <a:tabLst>
                <a:tab pos="531495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531495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531495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531495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5314950" algn="l"/>
              </a:tabLst>
              <a:defRPr sz="2000">
                <a:solidFill>
                  <a:schemeClr val="tx1"/>
                </a:solidFill>
                <a:latin typeface="Arial" pitchFamily="34" charset="0"/>
              </a:defRPr>
            </a:lvl9pPr>
          </a:lstStyle>
          <a:p>
            <a:pPr algn="ctr" eaLnBrk="1" hangingPunct="1">
              <a:spcBef>
                <a:spcPct val="0"/>
              </a:spcBef>
              <a:buFontTx/>
              <a:buNone/>
              <a:defRPr/>
            </a:pPr>
            <a:r>
              <a:rPr lang="en-US" altLang="en-US" sz="2000" b="1" u="sng" dirty="0" smtClean="0">
                <a:solidFill>
                  <a:srgbClr val="FF0000"/>
                </a:solidFill>
                <a:latin typeface="+mn-lt"/>
              </a:rPr>
              <a:t>APPEAL PROCESS</a:t>
            </a:r>
          </a:p>
          <a:p>
            <a:pPr algn="ctr" eaLnBrk="1" hangingPunct="1">
              <a:spcBef>
                <a:spcPct val="0"/>
              </a:spcBef>
              <a:buFontTx/>
              <a:buNone/>
              <a:defRPr/>
            </a:pPr>
            <a:endParaRPr lang="en-US" altLang="en-US" sz="2000" dirty="0" smtClean="0">
              <a:solidFill>
                <a:srgbClr val="FFFF66"/>
              </a:solidFill>
              <a:latin typeface="+mn-lt"/>
            </a:endParaRPr>
          </a:p>
          <a:p>
            <a:pPr eaLnBrk="1" hangingPunct="1">
              <a:spcBef>
                <a:spcPct val="0"/>
              </a:spcBef>
              <a:buFontTx/>
              <a:buNone/>
              <a:defRPr/>
            </a:pPr>
            <a:r>
              <a:rPr lang="en-US" altLang="en-US" sz="2000" dirty="0" smtClean="0">
                <a:solidFill>
                  <a:schemeClr val="bg1"/>
                </a:solidFill>
                <a:latin typeface="+mn-lt"/>
              </a:rPr>
              <a:t>Students who wish to change a selected class, </a:t>
            </a:r>
            <a:r>
              <a:rPr lang="en-US" altLang="en-US" sz="2000" b="1" u="sng" dirty="0" smtClean="0">
                <a:solidFill>
                  <a:schemeClr val="bg1"/>
                </a:solidFill>
                <a:latin typeface="+mn-lt"/>
              </a:rPr>
              <a:t>must register for the class they were approved to take.  </a:t>
            </a:r>
          </a:p>
          <a:p>
            <a:pPr eaLnBrk="1" hangingPunct="1">
              <a:spcBef>
                <a:spcPct val="0"/>
              </a:spcBef>
              <a:buFontTx/>
              <a:buNone/>
              <a:defRPr/>
            </a:pPr>
            <a:endParaRPr lang="en-US" altLang="en-US" sz="2000" dirty="0" smtClean="0">
              <a:solidFill>
                <a:schemeClr val="bg1"/>
              </a:solidFill>
              <a:latin typeface="+mn-lt"/>
            </a:endParaRPr>
          </a:p>
          <a:p>
            <a:pPr eaLnBrk="1" hangingPunct="1">
              <a:spcBef>
                <a:spcPct val="0"/>
              </a:spcBef>
              <a:buFontTx/>
              <a:buNone/>
              <a:defRPr/>
            </a:pPr>
            <a:r>
              <a:rPr lang="en-US" altLang="en-US" sz="2000" dirty="0" smtClean="0">
                <a:solidFill>
                  <a:schemeClr val="bg1"/>
                </a:solidFill>
                <a:latin typeface="+mn-lt"/>
              </a:rPr>
              <a:t>Students should then go back to their current teacher with their placement appeal.  </a:t>
            </a:r>
          </a:p>
          <a:p>
            <a:pPr eaLnBrk="1" hangingPunct="1">
              <a:spcBef>
                <a:spcPct val="0"/>
              </a:spcBef>
              <a:buFontTx/>
              <a:buNone/>
              <a:defRPr/>
            </a:pPr>
            <a:endParaRPr lang="en-US" altLang="en-US" sz="2000" dirty="0" smtClean="0">
              <a:solidFill>
                <a:schemeClr val="bg1"/>
              </a:solidFill>
              <a:latin typeface="+mn-lt"/>
            </a:endParaRPr>
          </a:p>
          <a:p>
            <a:pPr eaLnBrk="1" hangingPunct="1">
              <a:spcBef>
                <a:spcPct val="0"/>
              </a:spcBef>
              <a:buFontTx/>
              <a:buNone/>
              <a:defRPr/>
            </a:pPr>
            <a:r>
              <a:rPr lang="en-US" altLang="en-US" sz="2000" dirty="0" smtClean="0">
                <a:solidFill>
                  <a:schemeClr val="bg1"/>
                </a:solidFill>
                <a:latin typeface="+mn-lt"/>
              </a:rPr>
              <a:t>When a teacher decides to change a placement, they will complete an appropriate form and submit the form to the registrar.  </a:t>
            </a:r>
          </a:p>
          <a:p>
            <a:pPr eaLnBrk="1" hangingPunct="1">
              <a:spcBef>
                <a:spcPct val="0"/>
              </a:spcBef>
              <a:buFontTx/>
              <a:buNone/>
              <a:defRPr/>
            </a:pPr>
            <a:endParaRPr lang="en-US" altLang="en-US" sz="2000" b="1" u="sng" dirty="0" smtClean="0">
              <a:solidFill>
                <a:schemeClr val="bg1"/>
              </a:solidFill>
              <a:latin typeface="+mn-lt"/>
            </a:endParaRPr>
          </a:p>
          <a:p>
            <a:pPr eaLnBrk="1" hangingPunct="1">
              <a:spcBef>
                <a:spcPct val="0"/>
              </a:spcBef>
              <a:buFontTx/>
              <a:buNone/>
              <a:defRPr/>
            </a:pPr>
            <a:r>
              <a:rPr lang="en-US" altLang="en-US" sz="2000" b="1" u="sng" dirty="0" smtClean="0">
                <a:solidFill>
                  <a:schemeClr val="bg1"/>
                </a:solidFill>
                <a:latin typeface="+mn-lt"/>
              </a:rPr>
              <a:t>If the student is unable to resolve the placement issues with the teacher, they should then consult with their counselor. </a:t>
            </a:r>
          </a:p>
          <a:p>
            <a:pPr eaLnBrk="1" hangingPunct="1">
              <a:spcBef>
                <a:spcPct val="0"/>
              </a:spcBef>
              <a:buFontTx/>
              <a:buNone/>
              <a:defRPr/>
            </a:pPr>
            <a:endParaRPr lang="en-US" altLang="en-US" sz="2000" dirty="0" smtClean="0">
              <a:solidFill>
                <a:schemeClr val="bg1"/>
              </a:solidFill>
              <a:latin typeface="+mn-lt"/>
            </a:endParaRPr>
          </a:p>
          <a:p>
            <a:pPr eaLnBrk="1" hangingPunct="1">
              <a:spcBef>
                <a:spcPct val="0"/>
              </a:spcBef>
              <a:buFontTx/>
              <a:buNone/>
              <a:defRPr/>
            </a:pPr>
            <a:r>
              <a:rPr lang="en-US" altLang="en-US" sz="2000" b="1" u="sng" dirty="0" smtClean="0">
                <a:solidFill>
                  <a:schemeClr val="bg1"/>
                </a:solidFill>
                <a:latin typeface="+mn-lt"/>
              </a:rPr>
              <a:t> All final appeals for placement must me submitted in writing to the Principal by May 15, 2014. Mrs. </a:t>
            </a:r>
            <a:r>
              <a:rPr lang="en-US" altLang="en-US" sz="2000" b="1" u="sng" dirty="0" err="1" smtClean="0">
                <a:solidFill>
                  <a:schemeClr val="bg1"/>
                </a:solidFill>
                <a:latin typeface="+mn-lt"/>
              </a:rPr>
              <a:t>Manno</a:t>
            </a:r>
            <a:r>
              <a:rPr lang="en-US" altLang="en-US" sz="2000" b="1" u="sng" dirty="0" smtClean="0">
                <a:solidFill>
                  <a:schemeClr val="bg1"/>
                </a:solidFill>
                <a:latin typeface="+mn-lt"/>
              </a:rPr>
              <a:t> will begin reviewing requests after Easter. </a:t>
            </a:r>
          </a:p>
          <a:p>
            <a:pPr eaLnBrk="1" hangingPunct="1">
              <a:spcBef>
                <a:spcPct val="0"/>
              </a:spcBef>
              <a:buFontTx/>
              <a:buNone/>
              <a:defRPr/>
            </a:pPr>
            <a:endParaRPr lang="en-US" altLang="en-US" sz="2000" b="1" u="sng" dirty="0" smtClean="0">
              <a:solidFill>
                <a:schemeClr val="bg1"/>
              </a:solidFill>
              <a:latin typeface="+mn-lt"/>
            </a:endParaRPr>
          </a:p>
          <a:p>
            <a:pPr eaLnBrk="1" hangingPunct="1">
              <a:spcBef>
                <a:spcPct val="0"/>
              </a:spcBef>
              <a:buFontTx/>
              <a:buNone/>
              <a:defRPr/>
            </a:pPr>
            <a:r>
              <a:rPr lang="en-US" altLang="en-US" sz="2000" b="1" u="sng" dirty="0" smtClean="0">
                <a:solidFill>
                  <a:schemeClr val="bg1"/>
                </a:solidFill>
              </a:rPr>
              <a:t>Students who drop a course after June 15, 2013 will continue to be charged the tuition based on their total credits as of June 15. </a:t>
            </a:r>
          </a:p>
          <a:p>
            <a:pPr eaLnBrk="1" hangingPunct="1">
              <a:spcBef>
                <a:spcPct val="0"/>
              </a:spcBef>
              <a:buFontTx/>
              <a:buNone/>
              <a:defRPr/>
            </a:pPr>
            <a:endParaRPr lang="en-US" altLang="en-US" sz="2000" b="1" u="sng" dirty="0" smtClean="0">
              <a:solidFill>
                <a:schemeClr val="bg1"/>
              </a:solidFill>
              <a:latin typeface="+mn-lt"/>
            </a:endParaRPr>
          </a:p>
          <a:p>
            <a:pPr algn="ctr" eaLnBrk="1" hangingPunct="1">
              <a:spcBef>
                <a:spcPct val="0"/>
              </a:spcBef>
              <a:buFontTx/>
              <a:buNone/>
              <a:defRPr/>
            </a:pPr>
            <a:endParaRPr lang="en-US" altLang="en-US" sz="2000" dirty="0" smtClean="0">
              <a:solidFill>
                <a:schemeClr val="bg1"/>
              </a:solidFill>
              <a:latin typeface="Kozuka Gothic Pro B" pitchFamily="34" charset="-128"/>
            </a:endParaRPr>
          </a:p>
        </p:txBody>
      </p:sp>
      <p:pic>
        <p:nvPicPr>
          <p:cNvPr id="16387" name="Picture 6" descr="SVHS L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791200"/>
            <a:ext cx="1143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848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52400"/>
            <a:ext cx="7772400" cy="990600"/>
          </a:xfrm>
        </p:spPr>
        <p:txBody>
          <a:bodyPr/>
          <a:lstStyle/>
          <a:p>
            <a:pPr eaLnBrk="1" hangingPunct="1"/>
            <a:r>
              <a:rPr lang="en-US" altLang="en-US" b="1" smtClean="0">
                <a:solidFill>
                  <a:srgbClr val="FF0000"/>
                </a:solidFill>
              </a:rPr>
              <a:t>Course Changes</a:t>
            </a:r>
          </a:p>
        </p:txBody>
      </p:sp>
      <p:sp>
        <p:nvSpPr>
          <p:cNvPr id="17411" name="Rectangle 3"/>
          <p:cNvSpPr>
            <a:spLocks noGrp="1" noChangeArrowheads="1"/>
          </p:cNvSpPr>
          <p:nvPr>
            <p:ph type="body" idx="1"/>
          </p:nvPr>
        </p:nvSpPr>
        <p:spPr>
          <a:xfrm>
            <a:off x="685800" y="1066800"/>
            <a:ext cx="7848600" cy="5334000"/>
          </a:xfrm>
        </p:spPr>
        <p:txBody>
          <a:bodyPr/>
          <a:lstStyle/>
          <a:p>
            <a:r>
              <a:rPr lang="en-US" altLang="en-US" sz="1800" smtClean="0">
                <a:solidFill>
                  <a:schemeClr val="bg1"/>
                </a:solidFill>
              </a:rPr>
              <a:t>There will be </a:t>
            </a:r>
            <a:r>
              <a:rPr lang="en-US" altLang="en-US" sz="1800" b="1" smtClean="0">
                <a:solidFill>
                  <a:schemeClr val="bg1"/>
                </a:solidFill>
              </a:rPr>
              <a:t>NO</a:t>
            </a:r>
            <a:r>
              <a:rPr lang="en-US" altLang="en-US" sz="1800" smtClean="0">
                <a:solidFill>
                  <a:schemeClr val="bg1"/>
                </a:solidFill>
              </a:rPr>
              <a:t> changes made for teacher preferences or conflicts, convenience of meeting time, course conflicts with a student’s job, course is not what the student expected it to be, or personal opinion as to the difficulty of the course.  </a:t>
            </a:r>
          </a:p>
          <a:p>
            <a:r>
              <a:rPr lang="en-US" altLang="en-US" sz="1800" smtClean="0">
                <a:solidFill>
                  <a:schemeClr val="bg1"/>
                </a:solidFill>
              </a:rPr>
              <a:t>A schedule change will be considered only in the following situations:  if a student has failed the last semester of the course in question or has failed to meet the prerequisite for the next level; if a student needs a course for college or graduation; or if there is an administrative change.  </a:t>
            </a:r>
          </a:p>
          <a:p>
            <a:r>
              <a:rPr lang="en-US" altLang="en-US" sz="1800" smtClean="0">
                <a:solidFill>
                  <a:schemeClr val="bg1"/>
                </a:solidFill>
              </a:rPr>
              <a:t>After the first day of classes, the only changes that will be considered are those resulting from an academic misplacement or a counselor request.  A schedule change made after </a:t>
            </a:r>
            <a:r>
              <a:rPr lang="en-US" altLang="en-US" sz="1800" b="1" smtClean="0">
                <a:solidFill>
                  <a:schemeClr val="bg1"/>
                </a:solidFill>
              </a:rPr>
              <a:t>August 26, 2014, or January 27, 2015, </a:t>
            </a:r>
            <a:r>
              <a:rPr lang="en-US" altLang="en-US" sz="1800" smtClean="0">
                <a:solidFill>
                  <a:schemeClr val="bg1"/>
                </a:solidFill>
              </a:rPr>
              <a:t>will result in the student receiving a “WP” or “WF” on their transcript.  A “69%” will be issued for drops beginning with the second week of a semester.</a:t>
            </a:r>
          </a:p>
          <a:p>
            <a:endParaRPr lang="en-US" altLang="en-US" sz="1800" smtClean="0">
              <a:solidFill>
                <a:schemeClr val="bg1"/>
              </a:solidFill>
            </a:endParaRPr>
          </a:p>
          <a:p>
            <a:pPr eaLnBrk="1" hangingPunct="1"/>
            <a:r>
              <a:rPr lang="en-US" altLang="en-US" sz="1800" b="1" u="sng" smtClean="0">
                <a:solidFill>
                  <a:schemeClr val="bg1"/>
                </a:solidFill>
              </a:rPr>
              <a:t>Students who drop a course after June 15, 2013 will continue to be charged the tuition based on their total credits as of June 15. </a:t>
            </a:r>
          </a:p>
          <a:p>
            <a:pPr eaLnBrk="1" hangingPunct="1">
              <a:buFontTx/>
              <a:buNone/>
            </a:pPr>
            <a:endParaRPr lang="en-US" altLang="en-US" sz="2800" smtClean="0"/>
          </a:p>
          <a:p>
            <a:pPr eaLnBrk="1" hangingPunct="1"/>
            <a:endParaRPr lang="en-US" altLang="en-US" sz="2800" smtClean="0"/>
          </a:p>
        </p:txBody>
      </p:sp>
    </p:spTree>
    <p:extLst>
      <p:ext uri="{BB962C8B-B14F-4D97-AF65-F5344CB8AC3E}">
        <p14:creationId xmlns:p14="http://schemas.microsoft.com/office/powerpoint/2010/main" val="262459564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t="39218" r="82813"/>
          <a:stretch>
            <a:fillRect/>
          </a:stretch>
        </p:blipFill>
        <p:spPr bwMode="auto">
          <a:xfrm>
            <a:off x="3276600" y="0"/>
            <a:ext cx="25273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116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000" b="1" dirty="0" smtClean="0">
                <a:solidFill>
                  <a:srgbClr val="C00000"/>
                </a:solidFill>
                <a:effectLst>
                  <a:outerShdw blurRad="38100" dist="38100" dir="2700000" algn="tl">
                    <a:srgbClr val="000000">
                      <a:alpha val="43137"/>
                    </a:srgbClr>
                  </a:outerShdw>
                </a:effectLst>
              </a:rPr>
              <a:t>Please come see me </a:t>
            </a:r>
            <a:br>
              <a:rPr lang="en-US" sz="4000" b="1" dirty="0" smtClean="0">
                <a:solidFill>
                  <a:srgbClr val="C00000"/>
                </a:solidFill>
                <a:effectLst>
                  <a:outerShdw blurRad="38100" dist="38100" dir="2700000" algn="tl">
                    <a:srgbClr val="000000">
                      <a:alpha val="43137"/>
                    </a:srgbClr>
                  </a:outerShdw>
                </a:effectLst>
              </a:rPr>
            </a:br>
            <a:r>
              <a:rPr lang="en-US" sz="4000" b="1" u="sng" dirty="0" smtClean="0">
                <a:solidFill>
                  <a:srgbClr val="C00000"/>
                </a:solidFill>
                <a:effectLst>
                  <a:outerShdw blurRad="38100" dist="38100" dir="2700000" algn="tl">
                    <a:srgbClr val="000000">
                      <a:alpha val="43137"/>
                    </a:srgbClr>
                  </a:outerShdw>
                </a:effectLst>
              </a:rPr>
              <a:t>THIS WEEK </a:t>
            </a:r>
            <a:r>
              <a:rPr lang="en-US" sz="4000" b="1" dirty="0" smtClean="0">
                <a:solidFill>
                  <a:srgbClr val="C00000"/>
                </a:solidFill>
                <a:effectLst>
                  <a:outerShdw blurRad="38100" dist="38100" dir="2700000" algn="tl">
                    <a:srgbClr val="000000">
                      <a:alpha val="43137"/>
                    </a:srgbClr>
                  </a:outerShdw>
                </a:effectLst>
              </a:rPr>
              <a:t>if (leave a note for me if I’m not available)</a:t>
            </a:r>
            <a:endParaRPr lang="en-US" sz="4000" b="1" dirty="0">
              <a:solidFill>
                <a:srgbClr val="C00000"/>
              </a:solidFill>
              <a:effectLst>
                <a:outerShdw blurRad="38100" dist="38100" dir="2700000" algn="tl">
                  <a:srgbClr val="000000">
                    <a:alpha val="43137"/>
                  </a:srgbClr>
                </a:outerShdw>
              </a:effectLst>
            </a:endParaRPr>
          </a:p>
        </p:txBody>
      </p:sp>
      <p:sp>
        <p:nvSpPr>
          <p:cNvPr id="20483" name="Content Placeholder 2"/>
          <p:cNvSpPr>
            <a:spLocks noGrp="1"/>
          </p:cNvSpPr>
          <p:nvPr>
            <p:ph idx="1"/>
          </p:nvPr>
        </p:nvSpPr>
        <p:spPr/>
        <p:txBody>
          <a:bodyPr>
            <a:normAutofit lnSpcReduction="10000"/>
          </a:bodyPr>
          <a:lstStyle/>
          <a:p>
            <a:r>
              <a:rPr lang="en-US" altLang="en-US" b="1" smtClean="0">
                <a:solidFill>
                  <a:schemeClr val="bg1"/>
                </a:solidFill>
              </a:rPr>
              <a:t>You have not yet taken a Modern World Language</a:t>
            </a:r>
          </a:p>
          <a:p>
            <a:r>
              <a:rPr lang="en-US" altLang="en-US" b="1" smtClean="0">
                <a:solidFill>
                  <a:schemeClr val="bg1"/>
                </a:solidFill>
              </a:rPr>
              <a:t>You did not take Geography or AP Human Geography</a:t>
            </a:r>
          </a:p>
          <a:p>
            <a:pPr lvl="1"/>
            <a:r>
              <a:rPr lang="en-US" altLang="en-US" b="1" smtClean="0">
                <a:solidFill>
                  <a:schemeClr val="bg1"/>
                </a:solidFill>
              </a:rPr>
              <a:t>No need to see me if you took Geography during the summer</a:t>
            </a:r>
          </a:p>
          <a:p>
            <a:r>
              <a:rPr lang="en-US" altLang="en-US" sz="2400" smtClean="0">
                <a:solidFill>
                  <a:schemeClr val="bg1"/>
                </a:solidFill>
              </a:rPr>
              <a:t>Check your graduation requirements. Are you on track to graduate?</a:t>
            </a:r>
          </a:p>
          <a:p>
            <a:r>
              <a:rPr lang="en-US" altLang="en-US" sz="2400" smtClean="0">
                <a:solidFill>
                  <a:schemeClr val="bg1"/>
                </a:solidFill>
              </a:rPr>
              <a:t>Check your recommendations from teachers- these are the level of classes for which you will be able to register!!!</a:t>
            </a:r>
          </a:p>
        </p:txBody>
      </p:sp>
    </p:spTree>
    <p:extLst>
      <p:ext uri="{BB962C8B-B14F-4D97-AF65-F5344CB8AC3E}">
        <p14:creationId xmlns:p14="http://schemas.microsoft.com/office/powerpoint/2010/main" val="3925109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99"/>
          <p:cNvSpPr>
            <a:spLocks noChangeArrowheads="1"/>
          </p:cNvSpPr>
          <p:nvPr/>
        </p:nvSpPr>
        <p:spPr bwMode="auto">
          <a:xfrm>
            <a:off x="685800" y="1295400"/>
            <a:ext cx="7772400" cy="4343400"/>
          </a:xfrm>
          <a:prstGeom prst="rect">
            <a:avLst/>
          </a:prstGeom>
          <a:solidFill>
            <a:schemeClr va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latin typeface="Kozuka Gothic Pro B" pitchFamily="34" charset="-128"/>
            </a:endParaRPr>
          </a:p>
        </p:txBody>
      </p:sp>
      <p:sp>
        <p:nvSpPr>
          <p:cNvPr id="21507" name="Rectangle 430"/>
          <p:cNvSpPr>
            <a:spLocks noGrp="1" noChangeArrowheads="1"/>
          </p:cNvSpPr>
          <p:nvPr>
            <p:ph type="title"/>
          </p:nvPr>
        </p:nvSpPr>
        <p:spPr>
          <a:xfrm>
            <a:off x="685800" y="609600"/>
            <a:ext cx="7772400" cy="609600"/>
          </a:xfrm>
        </p:spPr>
        <p:txBody>
          <a:bodyPr/>
          <a:lstStyle/>
          <a:p>
            <a:pPr eaLnBrk="1" hangingPunct="1"/>
            <a:r>
              <a:rPr lang="en-US" altLang="en-US" sz="3200" smtClean="0">
                <a:solidFill>
                  <a:schemeClr val="bg1"/>
                </a:solidFill>
              </a:rPr>
              <a:t>Four Year Plan of Studies</a:t>
            </a:r>
          </a:p>
        </p:txBody>
      </p:sp>
      <p:sp>
        <p:nvSpPr>
          <p:cNvPr id="21508" name="Text Box 437"/>
          <p:cNvSpPr txBox="1">
            <a:spLocks noChangeArrowheads="1"/>
          </p:cNvSpPr>
          <p:nvPr/>
        </p:nvSpPr>
        <p:spPr bwMode="auto">
          <a:xfrm>
            <a:off x="5410200" y="5791200"/>
            <a:ext cx="31242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400" b="1">
                <a:solidFill>
                  <a:schemeClr val="bg1"/>
                </a:solidFill>
                <a:latin typeface="Times New Roman" pitchFamily="18" charset="0"/>
              </a:rPr>
              <a:t>Total Number of Credits:</a:t>
            </a:r>
          </a:p>
          <a:p>
            <a:pPr eaLnBrk="1" hangingPunct="1">
              <a:spcBef>
                <a:spcPct val="50000"/>
              </a:spcBef>
              <a:buFontTx/>
              <a:buNone/>
            </a:pPr>
            <a:r>
              <a:rPr lang="en-US" altLang="en-US" sz="1400" b="1">
                <a:solidFill>
                  <a:schemeClr val="bg1"/>
                </a:solidFill>
                <a:latin typeface="Times New Roman" pitchFamily="18" charset="0"/>
              </a:rPr>
              <a:t>(Must equal at least 22)</a:t>
            </a:r>
          </a:p>
        </p:txBody>
      </p:sp>
      <p:graphicFrame>
        <p:nvGraphicFramePr>
          <p:cNvPr id="64388" name="Group 900"/>
          <p:cNvGraphicFramePr>
            <a:graphicFrameLocks noGrp="1"/>
          </p:cNvGraphicFramePr>
          <p:nvPr>
            <p:ph type="tbl" idx="1"/>
          </p:nvPr>
        </p:nvGraphicFramePr>
        <p:xfrm>
          <a:off x="685800" y="1295400"/>
          <a:ext cx="7772400" cy="4452941"/>
        </p:xfrm>
        <a:graphic>
          <a:graphicData uri="http://schemas.openxmlformats.org/drawingml/2006/table">
            <a:tbl>
              <a:tblPr/>
              <a:tblGrid>
                <a:gridCol w="1982788"/>
                <a:gridCol w="1447800"/>
                <a:gridCol w="1447800"/>
                <a:gridCol w="1446212"/>
                <a:gridCol w="1447800"/>
              </a:tblGrid>
              <a:tr h="3587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Arial" charset="0"/>
                          <a:cs typeface="Arial" charset="0"/>
                        </a:rPr>
                        <a:t>Subject</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Arial" charset="0"/>
                          <a:cs typeface="Arial" charset="0"/>
                        </a:rPr>
                        <a:t>Freshman Year</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Arial" charset="0"/>
                          <a:cs typeface="Arial" charset="0"/>
                        </a:rPr>
                        <a:t>Sophomore Year</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Arial" charset="0"/>
                          <a:cs typeface="Arial" charset="0"/>
                        </a:rPr>
                        <a:t>Junior Year</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Arial" charset="0"/>
                          <a:cs typeface="Arial" charset="0"/>
                        </a:rPr>
                        <a:t>Senior Year</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016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English (4 credits)</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Religion (3.5 credits)</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Social Studies (3 credits)</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Math (3 credits)</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Science (3 credits)</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P.E./Health  (2 credits)</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Fine Arts (0.5 credits)</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Comp. Tech. (0.5 credits)</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Modern World Language (2 credits)</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Electives</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Service Requirement</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25 hours</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25 hours</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25 hours</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25 hours</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Summer School</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Total credits each year</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 </a:t>
                      </a:r>
                      <a:endParaRPr kumimoji="0" lang="en-US" sz="2400" b="0"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32522165"/>
      </p:ext>
    </p:extLst>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0" y="228600"/>
            <a:ext cx="9144000" cy="388938"/>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a:solidFill>
                  <a:srgbClr val="FF0000"/>
                </a:solidFill>
                <a:cs typeface="Times New Roman" pitchFamily="18" charset="0"/>
              </a:rPr>
              <a:t>Let’s take a look at Senior Year…</a:t>
            </a:r>
            <a:endParaRPr lang="en-US" altLang="en-US" sz="2400">
              <a:solidFill>
                <a:srgbClr val="FF0000"/>
              </a:solidFill>
            </a:endParaRPr>
          </a:p>
        </p:txBody>
      </p:sp>
      <p:sp>
        <p:nvSpPr>
          <p:cNvPr id="22531" name="Rectangle 4"/>
          <p:cNvSpPr>
            <a:spLocks noChangeArrowheads="1"/>
          </p:cNvSpPr>
          <p:nvPr/>
        </p:nvSpPr>
        <p:spPr bwMode="auto">
          <a:xfrm>
            <a:off x="0" y="703263"/>
            <a:ext cx="9144000" cy="55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tabLst>
                <a:tab pos="5314950" algn="l"/>
              </a:tabLst>
              <a:defRPr sz="3200">
                <a:solidFill>
                  <a:schemeClr val="tx1"/>
                </a:solidFill>
                <a:latin typeface="Arial" pitchFamily="34" charset="0"/>
              </a:defRPr>
            </a:lvl1pPr>
            <a:lvl2pPr marL="742950" indent="-285750" eaLnBrk="0" hangingPunct="0">
              <a:spcBef>
                <a:spcPct val="20000"/>
              </a:spcBef>
              <a:buChar char="–"/>
              <a:tabLst>
                <a:tab pos="5314950" algn="l"/>
              </a:tabLst>
              <a:defRPr sz="2800">
                <a:solidFill>
                  <a:schemeClr val="tx1"/>
                </a:solidFill>
                <a:latin typeface="Arial" pitchFamily="34" charset="0"/>
              </a:defRPr>
            </a:lvl2pPr>
            <a:lvl3pPr marL="1143000" indent="-228600" eaLnBrk="0" hangingPunct="0">
              <a:spcBef>
                <a:spcPct val="20000"/>
              </a:spcBef>
              <a:buChar char="•"/>
              <a:tabLst>
                <a:tab pos="5314950" algn="l"/>
              </a:tabLst>
              <a:defRPr sz="2400">
                <a:solidFill>
                  <a:schemeClr val="tx1"/>
                </a:solidFill>
                <a:latin typeface="Arial" pitchFamily="34" charset="0"/>
              </a:defRPr>
            </a:lvl3pPr>
            <a:lvl4pPr marL="1600200" indent="-228600" eaLnBrk="0" hangingPunct="0">
              <a:spcBef>
                <a:spcPct val="20000"/>
              </a:spcBef>
              <a:buChar char="–"/>
              <a:tabLst>
                <a:tab pos="5314950" algn="l"/>
              </a:tabLst>
              <a:defRPr sz="2000">
                <a:solidFill>
                  <a:schemeClr val="tx1"/>
                </a:solidFill>
                <a:latin typeface="Arial" pitchFamily="34" charset="0"/>
              </a:defRPr>
            </a:lvl4pPr>
            <a:lvl5pPr marL="2057400" indent="-228600" eaLnBrk="0" hangingPunct="0">
              <a:spcBef>
                <a:spcPct val="20000"/>
              </a:spcBef>
              <a:buChar char="»"/>
              <a:tabLst>
                <a:tab pos="531495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531495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531495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531495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5314950" algn="l"/>
              </a:tabLst>
              <a:defRPr sz="2000">
                <a:solidFill>
                  <a:schemeClr val="tx1"/>
                </a:solidFill>
                <a:latin typeface="Arial" pitchFamily="34" charset="0"/>
              </a:defRPr>
            </a:lvl9pPr>
          </a:lstStyle>
          <a:p>
            <a:pPr eaLnBrk="1" hangingPunct="1">
              <a:spcBef>
                <a:spcPct val="0"/>
              </a:spcBef>
              <a:buFontTx/>
              <a:buNone/>
            </a:pPr>
            <a:r>
              <a:rPr lang="en-US" altLang="en-US" sz="1100">
                <a:solidFill>
                  <a:schemeClr val="bg1"/>
                </a:solidFill>
              </a:rPr>
              <a:t/>
            </a:r>
            <a:br>
              <a:rPr lang="en-US" altLang="en-US" sz="1100">
                <a:solidFill>
                  <a:schemeClr val="bg1"/>
                </a:solidFill>
              </a:rPr>
            </a:br>
            <a:r>
              <a:rPr lang="en-US" altLang="en-US" sz="2000" b="1">
                <a:solidFill>
                  <a:srgbClr val="FF0000"/>
                </a:solidFill>
              </a:rPr>
              <a:t>Seniors must sign up for a minimum for 5.5 credits.</a:t>
            </a:r>
          </a:p>
          <a:p>
            <a:pPr eaLnBrk="1" hangingPunct="1">
              <a:spcBef>
                <a:spcPct val="0"/>
              </a:spcBef>
              <a:buFontTx/>
              <a:buNone/>
            </a:pPr>
            <a:endParaRPr lang="en-US" altLang="en-US" sz="2000" b="1">
              <a:solidFill>
                <a:schemeClr val="bg1"/>
              </a:solidFill>
            </a:endParaRPr>
          </a:p>
          <a:p>
            <a:pPr eaLnBrk="1" hangingPunct="1">
              <a:spcBef>
                <a:spcPct val="0"/>
              </a:spcBef>
              <a:buFontTx/>
              <a:buNone/>
            </a:pPr>
            <a:r>
              <a:rPr lang="en-US" altLang="en-US" sz="2000" b="1">
                <a:solidFill>
                  <a:schemeClr val="bg1"/>
                </a:solidFill>
              </a:rPr>
              <a:t>The following courses are currently required for all Seniors:</a:t>
            </a:r>
          </a:p>
          <a:p>
            <a:pPr eaLnBrk="1" hangingPunct="1">
              <a:spcBef>
                <a:spcPct val="0"/>
              </a:spcBef>
              <a:buFontTx/>
              <a:buNone/>
            </a:pPr>
            <a:r>
              <a:rPr lang="en-US" altLang="en-US" sz="2000" b="1">
                <a:solidFill>
                  <a:schemeClr val="bg1"/>
                </a:solidFill>
              </a:rPr>
              <a:t>     Religion – 1.0 credit</a:t>
            </a:r>
          </a:p>
          <a:p>
            <a:pPr eaLnBrk="1" hangingPunct="1">
              <a:spcBef>
                <a:spcPct val="0"/>
              </a:spcBef>
              <a:buFontTx/>
              <a:buNone/>
            </a:pPr>
            <a:r>
              <a:rPr lang="en-US" altLang="en-US" sz="2000" b="1">
                <a:solidFill>
                  <a:schemeClr val="bg1"/>
                </a:solidFill>
              </a:rPr>
              <a:t>     English – 1.0 credit</a:t>
            </a:r>
          </a:p>
          <a:p>
            <a:pPr eaLnBrk="1" hangingPunct="1">
              <a:spcBef>
                <a:spcPct val="0"/>
              </a:spcBef>
              <a:buFontTx/>
              <a:buNone/>
            </a:pPr>
            <a:r>
              <a:rPr lang="en-US" altLang="en-US" sz="2000" b="1">
                <a:solidFill>
                  <a:schemeClr val="bg1"/>
                </a:solidFill>
              </a:rPr>
              <a:t>     Social Studies – 3 credits total (including 1 credit of U.S. History)</a:t>
            </a:r>
          </a:p>
          <a:p>
            <a:pPr eaLnBrk="1" hangingPunct="1">
              <a:spcBef>
                <a:spcPct val="0"/>
              </a:spcBef>
              <a:buFontTx/>
              <a:buNone/>
            </a:pPr>
            <a:r>
              <a:rPr lang="en-US" altLang="en-US" sz="2000" b="1">
                <a:solidFill>
                  <a:schemeClr val="bg1"/>
                </a:solidFill>
              </a:rPr>
              <a:t>     Physical Education - .50 credit</a:t>
            </a:r>
          </a:p>
          <a:p>
            <a:pPr eaLnBrk="1" hangingPunct="1">
              <a:spcBef>
                <a:spcPct val="0"/>
              </a:spcBef>
              <a:buFontTx/>
              <a:buNone/>
            </a:pPr>
            <a:endParaRPr lang="en-US" altLang="en-US" sz="2000" b="1">
              <a:solidFill>
                <a:schemeClr val="bg1"/>
              </a:solidFill>
            </a:endParaRPr>
          </a:p>
          <a:p>
            <a:pPr eaLnBrk="1" hangingPunct="1">
              <a:spcBef>
                <a:spcPct val="0"/>
              </a:spcBef>
              <a:buFontTx/>
              <a:buNone/>
            </a:pPr>
            <a:r>
              <a:rPr lang="en-US" altLang="en-US" sz="2000" b="1">
                <a:solidFill>
                  <a:schemeClr val="bg1"/>
                </a:solidFill>
              </a:rPr>
              <a:t>Seniors should consider taking the following electives to prepare for college:</a:t>
            </a:r>
          </a:p>
          <a:p>
            <a:pPr eaLnBrk="1" hangingPunct="1">
              <a:spcBef>
                <a:spcPct val="0"/>
              </a:spcBef>
              <a:buFontTx/>
              <a:buNone/>
            </a:pPr>
            <a:r>
              <a:rPr lang="en-US" altLang="en-US" sz="2000" b="1">
                <a:solidFill>
                  <a:schemeClr val="bg1"/>
                </a:solidFill>
              </a:rPr>
              <a:t>     Math – 1.0 credit</a:t>
            </a:r>
          </a:p>
          <a:p>
            <a:pPr eaLnBrk="1" hangingPunct="1">
              <a:spcBef>
                <a:spcPct val="0"/>
              </a:spcBef>
              <a:buFontTx/>
              <a:buNone/>
            </a:pPr>
            <a:r>
              <a:rPr lang="en-US" altLang="en-US" sz="2000" b="1">
                <a:solidFill>
                  <a:schemeClr val="bg1"/>
                </a:solidFill>
              </a:rPr>
              <a:t>     Science – 1.0 credit</a:t>
            </a:r>
          </a:p>
          <a:p>
            <a:pPr eaLnBrk="1" hangingPunct="1">
              <a:spcBef>
                <a:spcPct val="0"/>
              </a:spcBef>
              <a:buFontTx/>
              <a:buNone/>
            </a:pPr>
            <a:r>
              <a:rPr lang="en-US" altLang="en-US" sz="2000" b="1">
                <a:solidFill>
                  <a:schemeClr val="bg1"/>
                </a:solidFill>
              </a:rPr>
              <a:t>     Modern World Language – 1.0 credit</a:t>
            </a:r>
          </a:p>
          <a:p>
            <a:pPr eaLnBrk="1" hangingPunct="1">
              <a:spcBef>
                <a:spcPct val="0"/>
              </a:spcBef>
              <a:buFontTx/>
              <a:buNone/>
            </a:pPr>
            <a:r>
              <a:rPr lang="en-US" altLang="en-US" sz="2000" b="1">
                <a:solidFill>
                  <a:schemeClr val="bg1"/>
                </a:solidFill>
              </a:rPr>
              <a:t>     Electives</a:t>
            </a:r>
          </a:p>
          <a:p>
            <a:pPr eaLnBrk="1" hangingPunct="1">
              <a:spcBef>
                <a:spcPct val="0"/>
              </a:spcBef>
              <a:buFontTx/>
              <a:buNone/>
            </a:pPr>
            <a:endParaRPr lang="en-US" altLang="en-US" sz="2000" b="1">
              <a:solidFill>
                <a:schemeClr val="bg1"/>
              </a:solidFill>
            </a:endParaRPr>
          </a:p>
          <a:p>
            <a:pPr eaLnBrk="1" hangingPunct="1">
              <a:spcBef>
                <a:spcPct val="0"/>
              </a:spcBef>
              <a:buFontTx/>
              <a:buNone/>
            </a:pPr>
            <a:r>
              <a:rPr lang="en-US" altLang="en-US" sz="1600" b="1" i="1">
                <a:solidFill>
                  <a:schemeClr val="bg1"/>
                </a:solidFill>
              </a:rPr>
              <a:t>*As you plan your Senior year, be aware that some colleges (ie. Indiana University) will require a Senior to carry a minimum of 4 credits in solid academic subjects </a:t>
            </a:r>
          </a:p>
          <a:p>
            <a:pPr eaLnBrk="1" hangingPunct="1">
              <a:spcBef>
                <a:spcPct val="0"/>
              </a:spcBef>
              <a:buFontTx/>
              <a:buNone/>
            </a:pPr>
            <a:r>
              <a:rPr lang="en-US" altLang="en-US" sz="1600" b="1" i="1">
                <a:solidFill>
                  <a:schemeClr val="bg1"/>
                </a:solidFill>
              </a:rPr>
              <a:t>(English, Math, Science, Social Studies, or Modern World Language).</a:t>
            </a:r>
          </a:p>
        </p:txBody>
      </p:sp>
      <p:pic>
        <p:nvPicPr>
          <p:cNvPr id="22532" name="Picture 5" descr="SVHS L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791200"/>
            <a:ext cx="1143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929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0" y="0"/>
            <a:ext cx="91440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US" altLang="en-US" sz="2000" b="1" u="sng" dirty="0" smtClean="0">
                <a:solidFill>
                  <a:srgbClr val="FF0000"/>
                </a:solidFill>
                <a:latin typeface="+mn-lt"/>
              </a:rPr>
              <a:t>SUMMER SCHOOL</a:t>
            </a:r>
          </a:p>
          <a:p>
            <a:pPr algn="ctr" eaLnBrk="1" hangingPunct="1">
              <a:spcBef>
                <a:spcPct val="0"/>
              </a:spcBef>
              <a:buFontTx/>
              <a:buNone/>
              <a:defRPr/>
            </a:pPr>
            <a:endParaRPr lang="en-US" altLang="en-US" sz="2000" dirty="0" smtClean="0">
              <a:solidFill>
                <a:schemeClr val="bg1"/>
              </a:solidFill>
              <a:latin typeface="+mn-lt"/>
            </a:endParaRPr>
          </a:p>
          <a:p>
            <a:pPr eaLnBrk="1" hangingPunct="1">
              <a:spcBef>
                <a:spcPct val="0"/>
              </a:spcBef>
              <a:buFontTx/>
              <a:buNone/>
              <a:defRPr/>
            </a:pPr>
            <a:r>
              <a:rPr lang="en-US" altLang="en-US" sz="2000" dirty="0" smtClean="0">
                <a:solidFill>
                  <a:schemeClr val="bg1"/>
                </a:solidFill>
                <a:latin typeface="+mn-lt"/>
              </a:rPr>
              <a:t>Summer School registration will be on online </a:t>
            </a:r>
          </a:p>
          <a:p>
            <a:pPr eaLnBrk="1" hangingPunct="1">
              <a:spcBef>
                <a:spcPct val="0"/>
              </a:spcBef>
              <a:buFontTx/>
              <a:buNone/>
              <a:defRPr/>
            </a:pPr>
            <a:endParaRPr lang="en-US" altLang="en-US" sz="2000" dirty="0" smtClean="0">
              <a:solidFill>
                <a:schemeClr val="bg1"/>
              </a:solidFill>
              <a:latin typeface="+mn-lt"/>
            </a:endParaRPr>
          </a:p>
          <a:p>
            <a:pPr eaLnBrk="1" hangingPunct="1">
              <a:spcBef>
                <a:spcPct val="0"/>
              </a:spcBef>
              <a:defRPr/>
            </a:pPr>
            <a:r>
              <a:rPr lang="en-US" altLang="en-US" sz="2000" dirty="0" smtClean="0">
                <a:solidFill>
                  <a:schemeClr val="bg1"/>
                </a:solidFill>
                <a:latin typeface="+mn-lt"/>
              </a:rPr>
              <a:t>Tuesday, February 11,, 2013 only for the classes </a:t>
            </a:r>
            <a:r>
              <a:rPr lang="en-US" altLang="en-US" sz="2000" dirty="0" smtClean="0">
                <a:solidFill>
                  <a:srgbClr val="FF0000"/>
                </a:solidFill>
                <a:latin typeface="+mn-lt"/>
              </a:rPr>
              <a:t>2016 </a:t>
            </a:r>
            <a:r>
              <a:rPr lang="en-US" altLang="en-US" sz="2000" dirty="0" smtClean="0">
                <a:solidFill>
                  <a:schemeClr val="bg1"/>
                </a:solidFill>
                <a:latin typeface="+mn-lt"/>
              </a:rPr>
              <a:t>and 2015.   </a:t>
            </a:r>
          </a:p>
          <a:p>
            <a:pPr eaLnBrk="1" hangingPunct="1">
              <a:spcBef>
                <a:spcPct val="0"/>
              </a:spcBef>
              <a:defRPr/>
            </a:pPr>
            <a:r>
              <a:rPr lang="en-US" altLang="en-US" sz="2000" dirty="0" smtClean="0">
                <a:solidFill>
                  <a:schemeClr val="bg1"/>
                </a:solidFill>
                <a:latin typeface="+mn-lt"/>
              </a:rPr>
              <a:t>Registration for Summer School will be accepted until February 28, 2014</a:t>
            </a:r>
          </a:p>
          <a:p>
            <a:pPr eaLnBrk="1" hangingPunct="1">
              <a:spcBef>
                <a:spcPct val="0"/>
              </a:spcBef>
              <a:buFontTx/>
              <a:buNone/>
              <a:defRPr/>
            </a:pPr>
            <a:endParaRPr lang="en-US" altLang="en-US" sz="2000" dirty="0" smtClean="0">
              <a:solidFill>
                <a:schemeClr val="bg1"/>
              </a:solidFill>
              <a:latin typeface="+mn-lt"/>
            </a:endParaRPr>
          </a:p>
          <a:p>
            <a:pPr eaLnBrk="1" hangingPunct="1">
              <a:spcBef>
                <a:spcPct val="0"/>
              </a:spcBef>
              <a:buFontTx/>
              <a:buNone/>
              <a:defRPr/>
            </a:pPr>
            <a:r>
              <a:rPr lang="en-US" altLang="en-US" sz="2000" dirty="0" smtClean="0">
                <a:solidFill>
                  <a:schemeClr val="bg1"/>
                </a:solidFill>
                <a:latin typeface="+mn-lt"/>
              </a:rPr>
              <a:t>Online registration begins each day at 4:00 p.m. – 12 a.m. and will continue until all classes are full. </a:t>
            </a:r>
          </a:p>
          <a:p>
            <a:pPr eaLnBrk="1" hangingPunct="1">
              <a:spcBef>
                <a:spcPct val="0"/>
              </a:spcBef>
              <a:buFontTx/>
              <a:buNone/>
              <a:defRPr/>
            </a:pPr>
            <a:endParaRPr lang="en-US" altLang="en-US" sz="2000" dirty="0" smtClean="0">
              <a:solidFill>
                <a:schemeClr val="bg1"/>
              </a:solidFill>
              <a:latin typeface="+mn-lt"/>
            </a:endParaRPr>
          </a:p>
          <a:p>
            <a:pPr eaLnBrk="1" hangingPunct="1">
              <a:spcBef>
                <a:spcPct val="0"/>
              </a:spcBef>
              <a:buFontTx/>
              <a:buNone/>
              <a:defRPr/>
            </a:pPr>
            <a:r>
              <a:rPr lang="en-US" altLang="en-US" sz="2000" dirty="0" smtClean="0">
                <a:solidFill>
                  <a:schemeClr val="bg1"/>
                </a:solidFill>
                <a:latin typeface="+mn-lt"/>
              </a:rPr>
              <a:t>The Summer School Curriculum guide can be found on the Saint </a:t>
            </a:r>
            <a:r>
              <a:rPr lang="en-US" altLang="en-US" sz="2000" dirty="0" err="1" smtClean="0">
                <a:solidFill>
                  <a:schemeClr val="bg1"/>
                </a:solidFill>
                <a:latin typeface="+mn-lt"/>
              </a:rPr>
              <a:t>Viator</a:t>
            </a:r>
            <a:r>
              <a:rPr lang="en-US" altLang="en-US" sz="2000" dirty="0" smtClean="0">
                <a:solidFill>
                  <a:schemeClr val="bg1"/>
                </a:solidFill>
                <a:latin typeface="+mn-lt"/>
              </a:rPr>
              <a:t> Website.  We will clean out the system as we open registration for summer, so do NOT sign in before the allotted time.</a:t>
            </a:r>
          </a:p>
          <a:p>
            <a:pPr eaLnBrk="1" hangingPunct="1">
              <a:spcBef>
                <a:spcPct val="0"/>
              </a:spcBef>
              <a:buFontTx/>
              <a:buNone/>
              <a:defRPr/>
            </a:pPr>
            <a:endParaRPr lang="en-US" altLang="en-US" sz="2000" dirty="0" smtClean="0">
              <a:solidFill>
                <a:schemeClr val="bg1"/>
              </a:solidFill>
              <a:latin typeface="+mn-lt"/>
            </a:endParaRPr>
          </a:p>
          <a:p>
            <a:pPr algn="ctr" eaLnBrk="1" hangingPunct="1">
              <a:spcBef>
                <a:spcPct val="0"/>
              </a:spcBef>
              <a:buFontTx/>
              <a:buNone/>
              <a:defRPr/>
            </a:pPr>
            <a:r>
              <a:rPr lang="en-US" altLang="en-US" sz="2000" dirty="0" smtClean="0">
                <a:solidFill>
                  <a:schemeClr val="bg1"/>
                </a:solidFill>
                <a:latin typeface="+mn-lt"/>
              </a:rPr>
              <a:t>First Session: June 9- June 27</a:t>
            </a:r>
          </a:p>
          <a:p>
            <a:pPr algn="ctr" eaLnBrk="1" hangingPunct="1">
              <a:spcBef>
                <a:spcPct val="0"/>
              </a:spcBef>
              <a:buFontTx/>
              <a:buNone/>
              <a:defRPr/>
            </a:pPr>
            <a:r>
              <a:rPr lang="en-US" altLang="en-US" sz="2000" dirty="0" smtClean="0">
                <a:solidFill>
                  <a:schemeClr val="bg1"/>
                </a:solidFill>
                <a:latin typeface="+mn-lt"/>
              </a:rPr>
              <a:t>Second Session: July 7-July 25</a:t>
            </a:r>
          </a:p>
          <a:p>
            <a:pPr algn="ctr" eaLnBrk="1" hangingPunct="1">
              <a:spcBef>
                <a:spcPct val="0"/>
              </a:spcBef>
              <a:buFontTx/>
              <a:buNone/>
              <a:defRPr/>
            </a:pPr>
            <a:r>
              <a:rPr lang="en-US" altLang="en-US" sz="2000" dirty="0" smtClean="0">
                <a:solidFill>
                  <a:schemeClr val="bg1"/>
                </a:solidFill>
                <a:latin typeface="+mn-lt"/>
              </a:rPr>
              <a:t>Offices Closed: July 1-5</a:t>
            </a:r>
          </a:p>
        </p:txBody>
      </p:sp>
      <p:pic>
        <p:nvPicPr>
          <p:cNvPr id="23555" name="Picture 7" descr="SVHS L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791200"/>
            <a:ext cx="1143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15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304800" y="914400"/>
            <a:ext cx="41148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Clr>
                <a:schemeClr val="accent2"/>
              </a:buClr>
              <a:buFont typeface="Monotype Sorts"/>
              <a:buNone/>
            </a:pPr>
            <a:r>
              <a:rPr kumimoji="1" lang="en-US" altLang="en-US" sz="1400">
                <a:solidFill>
                  <a:schemeClr val="bg1"/>
                </a:solidFill>
                <a:latin typeface="Tahoma" pitchFamily="34" charset="0"/>
              </a:rPr>
              <a:t>Saint Viator High School </a:t>
            </a:r>
          </a:p>
          <a:p>
            <a:pPr eaLnBrk="1" hangingPunct="1">
              <a:spcBef>
                <a:spcPct val="50000"/>
              </a:spcBef>
              <a:buClr>
                <a:schemeClr val="accent2"/>
              </a:buClr>
              <a:buFont typeface="Monotype Sorts"/>
              <a:buNone/>
            </a:pPr>
            <a:r>
              <a:rPr kumimoji="1" lang="en-US" altLang="en-US" sz="1400">
                <a:solidFill>
                  <a:schemeClr val="bg1"/>
                </a:solidFill>
                <a:latin typeface="Tahoma" pitchFamily="34" charset="0"/>
              </a:rPr>
              <a:t>Graduation Requirements </a:t>
            </a:r>
          </a:p>
          <a:p>
            <a:pPr eaLnBrk="1" hangingPunct="1">
              <a:spcBef>
                <a:spcPct val="50000"/>
              </a:spcBef>
              <a:buClr>
                <a:schemeClr val="accent2"/>
              </a:buClr>
              <a:buFont typeface="Monotype Sorts"/>
              <a:buNone/>
            </a:pPr>
            <a:r>
              <a:rPr kumimoji="1" lang="en-US" altLang="en-US" sz="1400">
                <a:solidFill>
                  <a:schemeClr val="bg1"/>
                </a:solidFill>
                <a:latin typeface="Tahoma" pitchFamily="34" charset="0"/>
              </a:rPr>
              <a:t>for the Class of 2015</a:t>
            </a:r>
          </a:p>
          <a:p>
            <a:pPr eaLnBrk="1" hangingPunct="1">
              <a:spcBef>
                <a:spcPct val="50000"/>
              </a:spcBef>
              <a:buClr>
                <a:schemeClr val="accent2"/>
              </a:buClr>
              <a:buFont typeface="Monotype Sorts"/>
              <a:buChar char="z"/>
            </a:pPr>
            <a:r>
              <a:rPr kumimoji="1" lang="en-US" altLang="en-US" sz="1400">
                <a:solidFill>
                  <a:schemeClr val="bg1"/>
                </a:solidFill>
                <a:latin typeface="Tahoma" pitchFamily="34" charset="0"/>
              </a:rPr>
              <a:t>English--------------------------4.0</a:t>
            </a:r>
          </a:p>
          <a:p>
            <a:pPr eaLnBrk="1" hangingPunct="1">
              <a:spcBef>
                <a:spcPct val="50000"/>
              </a:spcBef>
              <a:buClr>
                <a:schemeClr val="accent2"/>
              </a:buClr>
              <a:buFont typeface="Monotype Sorts"/>
              <a:buChar char="z"/>
            </a:pPr>
            <a:r>
              <a:rPr kumimoji="1" lang="en-US" altLang="en-US" sz="1400">
                <a:solidFill>
                  <a:schemeClr val="bg1"/>
                </a:solidFill>
                <a:latin typeface="Tahoma" pitchFamily="34" charset="0"/>
              </a:rPr>
              <a:t>Religion-------------------------3.5</a:t>
            </a:r>
          </a:p>
          <a:p>
            <a:pPr eaLnBrk="1" hangingPunct="1">
              <a:spcBef>
                <a:spcPct val="50000"/>
              </a:spcBef>
              <a:buClr>
                <a:schemeClr val="accent2"/>
              </a:buClr>
              <a:buFont typeface="Monotype Sorts"/>
              <a:buChar char="z"/>
            </a:pPr>
            <a:r>
              <a:rPr kumimoji="1" lang="en-US" altLang="en-US" sz="1400">
                <a:solidFill>
                  <a:schemeClr val="bg1"/>
                </a:solidFill>
                <a:latin typeface="Tahoma" pitchFamily="34" charset="0"/>
              </a:rPr>
              <a:t>Social Studies***--------------3.0</a:t>
            </a:r>
          </a:p>
          <a:p>
            <a:pPr eaLnBrk="1" hangingPunct="1">
              <a:spcBef>
                <a:spcPct val="50000"/>
              </a:spcBef>
              <a:buClr>
                <a:schemeClr val="accent2"/>
              </a:buClr>
              <a:buFont typeface="Monotype Sorts"/>
              <a:buChar char="z"/>
            </a:pPr>
            <a:r>
              <a:rPr kumimoji="1" lang="en-US" altLang="en-US" sz="1400">
                <a:solidFill>
                  <a:schemeClr val="bg1"/>
                </a:solidFill>
                <a:latin typeface="Tahoma" pitchFamily="34" charset="0"/>
              </a:rPr>
              <a:t>Science-------------------------3.0</a:t>
            </a:r>
          </a:p>
          <a:p>
            <a:pPr eaLnBrk="1" hangingPunct="1">
              <a:spcBef>
                <a:spcPct val="50000"/>
              </a:spcBef>
              <a:buClr>
                <a:schemeClr val="accent2"/>
              </a:buClr>
              <a:buFont typeface="Monotype Sorts"/>
              <a:buChar char="z"/>
            </a:pPr>
            <a:r>
              <a:rPr kumimoji="1" lang="en-US" altLang="en-US" sz="1400">
                <a:solidFill>
                  <a:schemeClr val="bg1"/>
                </a:solidFill>
                <a:latin typeface="Tahoma" pitchFamily="34" charset="0"/>
              </a:rPr>
              <a:t>Mathematics-------------------3.0</a:t>
            </a:r>
          </a:p>
          <a:p>
            <a:pPr eaLnBrk="1" hangingPunct="1">
              <a:spcBef>
                <a:spcPct val="50000"/>
              </a:spcBef>
              <a:buClr>
                <a:schemeClr val="accent2"/>
              </a:buClr>
              <a:buFont typeface="Monotype Sorts"/>
              <a:buChar char="z"/>
            </a:pPr>
            <a:r>
              <a:rPr kumimoji="1" lang="en-US" altLang="en-US" sz="1400">
                <a:solidFill>
                  <a:schemeClr val="bg1"/>
                </a:solidFill>
                <a:latin typeface="Tahoma" pitchFamily="34" charset="0"/>
              </a:rPr>
              <a:t>Physical Education/Health---2.0</a:t>
            </a:r>
          </a:p>
          <a:p>
            <a:pPr eaLnBrk="1" hangingPunct="1">
              <a:spcBef>
                <a:spcPct val="50000"/>
              </a:spcBef>
              <a:buClr>
                <a:schemeClr val="accent2"/>
              </a:buClr>
              <a:buFont typeface="Monotype Sorts"/>
              <a:buChar char="z"/>
            </a:pPr>
            <a:r>
              <a:rPr kumimoji="1" lang="en-US" altLang="en-US" sz="1400">
                <a:solidFill>
                  <a:schemeClr val="bg1"/>
                </a:solidFill>
                <a:latin typeface="Tahoma" pitchFamily="34" charset="0"/>
              </a:rPr>
              <a:t>Fine Arts------------------------0.5</a:t>
            </a:r>
          </a:p>
          <a:p>
            <a:pPr eaLnBrk="1" hangingPunct="1">
              <a:spcBef>
                <a:spcPct val="50000"/>
              </a:spcBef>
              <a:buClr>
                <a:schemeClr val="accent2"/>
              </a:buClr>
              <a:buFont typeface="Monotype Sorts"/>
              <a:buChar char="z"/>
            </a:pPr>
            <a:r>
              <a:rPr kumimoji="1" lang="en-US" altLang="en-US" sz="1400">
                <a:solidFill>
                  <a:schemeClr val="bg1"/>
                </a:solidFill>
                <a:latin typeface="Tahoma" pitchFamily="34" charset="0"/>
              </a:rPr>
              <a:t>Computer Technology --------0.5</a:t>
            </a:r>
          </a:p>
          <a:p>
            <a:pPr eaLnBrk="1" hangingPunct="1">
              <a:spcBef>
                <a:spcPct val="50000"/>
              </a:spcBef>
              <a:buClr>
                <a:schemeClr val="accent2"/>
              </a:buClr>
              <a:buFont typeface="Monotype Sorts"/>
              <a:buChar char="z"/>
            </a:pPr>
            <a:r>
              <a:rPr kumimoji="1" lang="en-US" altLang="en-US" sz="1400">
                <a:solidFill>
                  <a:schemeClr val="bg1"/>
                </a:solidFill>
                <a:latin typeface="Tahoma" pitchFamily="34" charset="0"/>
              </a:rPr>
              <a:t>Modern World Language*----2.0</a:t>
            </a:r>
          </a:p>
          <a:p>
            <a:pPr eaLnBrk="1" hangingPunct="1">
              <a:spcBef>
                <a:spcPct val="50000"/>
              </a:spcBef>
              <a:buClr>
                <a:schemeClr val="accent2"/>
              </a:buClr>
              <a:buFont typeface="Monotype Sorts"/>
              <a:buNone/>
            </a:pPr>
            <a:r>
              <a:rPr kumimoji="1" lang="en-US" altLang="en-US" sz="1400">
                <a:solidFill>
                  <a:schemeClr val="bg1"/>
                </a:solidFill>
                <a:latin typeface="Tahoma" pitchFamily="34" charset="0"/>
              </a:rPr>
              <a:t>22 credits is the </a:t>
            </a:r>
            <a:r>
              <a:rPr kumimoji="1" lang="en-US" altLang="en-US" sz="1400" u="sng">
                <a:solidFill>
                  <a:schemeClr val="bg1"/>
                </a:solidFill>
                <a:latin typeface="Tahoma" pitchFamily="34" charset="0"/>
              </a:rPr>
              <a:t>minimum</a:t>
            </a:r>
            <a:r>
              <a:rPr kumimoji="1" lang="en-US" altLang="en-US" sz="1400">
                <a:solidFill>
                  <a:schemeClr val="bg1"/>
                </a:solidFill>
                <a:latin typeface="Tahoma" pitchFamily="34" charset="0"/>
              </a:rPr>
              <a:t> requirement for graduation.  The 22 credits must include all of the above.</a:t>
            </a:r>
            <a:r>
              <a:rPr kumimoji="1" lang="en-US" altLang="en-US" sz="1400" u="sng">
                <a:solidFill>
                  <a:schemeClr val="bg1"/>
                </a:solidFill>
                <a:latin typeface="Tahoma" pitchFamily="34" charset="0"/>
              </a:rPr>
              <a:t>  </a:t>
            </a:r>
          </a:p>
          <a:p>
            <a:pPr eaLnBrk="1" hangingPunct="1">
              <a:spcBef>
                <a:spcPct val="50000"/>
              </a:spcBef>
              <a:buClr>
                <a:schemeClr val="accent2"/>
              </a:buClr>
              <a:buFont typeface="Monotype Sorts"/>
              <a:buNone/>
            </a:pPr>
            <a:r>
              <a:rPr kumimoji="1" lang="en-US" altLang="en-US" sz="1400">
                <a:solidFill>
                  <a:schemeClr val="bg1"/>
                </a:solidFill>
                <a:latin typeface="Tahoma" pitchFamily="34" charset="0"/>
              </a:rPr>
              <a:t>Students must also complete 100 total hours of Christian Service.</a:t>
            </a:r>
          </a:p>
          <a:p>
            <a:pPr eaLnBrk="1" hangingPunct="1">
              <a:spcBef>
                <a:spcPct val="50000"/>
              </a:spcBef>
              <a:buClr>
                <a:schemeClr val="accent2"/>
              </a:buClr>
              <a:buFont typeface="Monotype Sorts"/>
              <a:buNone/>
            </a:pPr>
            <a:r>
              <a:rPr kumimoji="1" lang="en-US" altLang="en-US" sz="1400">
                <a:solidFill>
                  <a:schemeClr val="bg1"/>
                </a:solidFill>
                <a:latin typeface="Tahoma" pitchFamily="34" charset="0"/>
              </a:rPr>
              <a:t>*2 credits in Fine Arts may be substituted when approved by the Principal.</a:t>
            </a:r>
          </a:p>
        </p:txBody>
      </p:sp>
      <p:sp>
        <p:nvSpPr>
          <p:cNvPr id="4099" name="Rectangle 7"/>
          <p:cNvSpPr>
            <a:spLocks noChangeArrowheads="1"/>
          </p:cNvSpPr>
          <p:nvPr/>
        </p:nvSpPr>
        <p:spPr bwMode="auto">
          <a:xfrm>
            <a:off x="4343400" y="990600"/>
            <a:ext cx="44958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50000"/>
              </a:spcBef>
              <a:buClr>
                <a:schemeClr val="accent2"/>
              </a:buClr>
              <a:buFont typeface="Monotype Sorts"/>
              <a:buNone/>
            </a:pPr>
            <a:r>
              <a:rPr kumimoji="1" lang="en-US" altLang="en-US" sz="1400">
                <a:solidFill>
                  <a:schemeClr val="bg1"/>
                </a:solidFill>
                <a:latin typeface="Tahoma" pitchFamily="34" charset="0"/>
              </a:rPr>
              <a:t>State Universities in Illinois</a:t>
            </a:r>
          </a:p>
          <a:p>
            <a:pPr eaLnBrk="1" hangingPunct="1">
              <a:lnSpc>
                <a:spcPct val="90000"/>
              </a:lnSpc>
              <a:spcBef>
                <a:spcPct val="50000"/>
              </a:spcBef>
              <a:buClr>
                <a:schemeClr val="accent2"/>
              </a:buClr>
              <a:buFont typeface="Monotype Sorts"/>
              <a:buNone/>
            </a:pPr>
            <a:r>
              <a:rPr kumimoji="1" lang="en-US" altLang="en-US" sz="1400">
                <a:solidFill>
                  <a:schemeClr val="bg1"/>
                </a:solidFill>
                <a:latin typeface="Tahoma" pitchFamily="34" charset="0"/>
              </a:rPr>
              <a:t>The </a:t>
            </a:r>
            <a:r>
              <a:rPr kumimoji="1" lang="en-US" altLang="en-US" sz="1400" u="sng">
                <a:solidFill>
                  <a:schemeClr val="bg1"/>
                </a:solidFill>
                <a:latin typeface="Tahoma" pitchFamily="34" charset="0"/>
              </a:rPr>
              <a:t>minimum</a:t>
            </a:r>
            <a:r>
              <a:rPr kumimoji="1" lang="en-US" altLang="en-US" sz="1400">
                <a:solidFill>
                  <a:schemeClr val="bg1"/>
                </a:solidFill>
                <a:latin typeface="Tahoma" pitchFamily="34" charset="0"/>
              </a:rPr>
              <a:t> high school course requirements for admission to Illinois public universities:</a:t>
            </a:r>
          </a:p>
          <a:p>
            <a:pPr eaLnBrk="1" hangingPunct="1">
              <a:lnSpc>
                <a:spcPct val="90000"/>
              </a:lnSpc>
              <a:spcBef>
                <a:spcPct val="50000"/>
              </a:spcBef>
              <a:buClr>
                <a:schemeClr val="accent2"/>
              </a:buClr>
              <a:buFont typeface="Monotype Sorts"/>
              <a:buChar char="z"/>
            </a:pPr>
            <a:r>
              <a:rPr kumimoji="1" lang="en-US" altLang="en-US" sz="1400">
                <a:solidFill>
                  <a:schemeClr val="bg1"/>
                </a:solidFill>
                <a:latin typeface="Tahoma" pitchFamily="34" charset="0"/>
              </a:rPr>
              <a:t>English--------------------------------4.0</a:t>
            </a:r>
          </a:p>
          <a:p>
            <a:pPr eaLnBrk="1" hangingPunct="1">
              <a:lnSpc>
                <a:spcPct val="90000"/>
              </a:lnSpc>
              <a:spcBef>
                <a:spcPct val="50000"/>
              </a:spcBef>
              <a:buClr>
                <a:schemeClr val="accent2"/>
              </a:buClr>
              <a:buFont typeface="Monotype Sorts"/>
              <a:buChar char="z"/>
            </a:pPr>
            <a:r>
              <a:rPr kumimoji="1" lang="en-US" altLang="en-US" sz="1400">
                <a:solidFill>
                  <a:schemeClr val="bg1"/>
                </a:solidFill>
                <a:latin typeface="Tahoma" pitchFamily="34" charset="0"/>
              </a:rPr>
              <a:t>Social Studies------------------------3.0</a:t>
            </a:r>
          </a:p>
          <a:p>
            <a:pPr eaLnBrk="1" hangingPunct="1">
              <a:lnSpc>
                <a:spcPct val="90000"/>
              </a:lnSpc>
              <a:spcBef>
                <a:spcPct val="50000"/>
              </a:spcBef>
              <a:buClr>
                <a:schemeClr val="accent2"/>
              </a:buClr>
              <a:buFont typeface="Monotype Sorts"/>
              <a:buChar char="z"/>
            </a:pPr>
            <a:r>
              <a:rPr kumimoji="1" lang="en-US" altLang="en-US" sz="1400">
                <a:solidFill>
                  <a:schemeClr val="bg1"/>
                </a:solidFill>
                <a:latin typeface="Tahoma" pitchFamily="34" charset="0"/>
              </a:rPr>
              <a:t>Science--------------------------------3.0 </a:t>
            </a:r>
          </a:p>
          <a:p>
            <a:pPr eaLnBrk="1" hangingPunct="1">
              <a:lnSpc>
                <a:spcPct val="90000"/>
              </a:lnSpc>
              <a:spcBef>
                <a:spcPct val="50000"/>
              </a:spcBef>
              <a:buClr>
                <a:schemeClr val="accent2"/>
              </a:buClr>
              <a:buFont typeface="Monotype Sorts"/>
              <a:buChar char="z"/>
            </a:pPr>
            <a:r>
              <a:rPr kumimoji="1" lang="en-US" altLang="en-US" sz="1400">
                <a:solidFill>
                  <a:schemeClr val="bg1"/>
                </a:solidFill>
                <a:latin typeface="Tahoma" pitchFamily="34" charset="0"/>
              </a:rPr>
              <a:t>Mathematics--------------------------3.0</a:t>
            </a:r>
          </a:p>
          <a:p>
            <a:pPr eaLnBrk="1" hangingPunct="1">
              <a:lnSpc>
                <a:spcPct val="90000"/>
              </a:lnSpc>
              <a:spcBef>
                <a:spcPct val="50000"/>
              </a:spcBef>
              <a:buClr>
                <a:schemeClr val="accent2"/>
              </a:buClr>
              <a:buFont typeface="Monotype Sorts"/>
              <a:buChar char="z"/>
            </a:pPr>
            <a:r>
              <a:rPr kumimoji="1" lang="en-US" altLang="en-US" sz="1400">
                <a:solidFill>
                  <a:schemeClr val="bg1"/>
                </a:solidFill>
                <a:latin typeface="Tahoma" pitchFamily="34" charset="0"/>
              </a:rPr>
              <a:t>Foreign Lang./ Music/ Art/ Vocational                 Education**---------------------------2.0</a:t>
            </a:r>
          </a:p>
          <a:p>
            <a:pPr eaLnBrk="1" hangingPunct="1">
              <a:lnSpc>
                <a:spcPct val="90000"/>
              </a:lnSpc>
              <a:spcBef>
                <a:spcPct val="50000"/>
              </a:spcBef>
              <a:buClr>
                <a:schemeClr val="accent2"/>
              </a:buClr>
              <a:buFont typeface="Monotype Sorts"/>
              <a:buNone/>
            </a:pPr>
            <a:r>
              <a:rPr kumimoji="1" lang="en-US" altLang="en-US" sz="1400">
                <a:solidFill>
                  <a:schemeClr val="bg1"/>
                </a:solidFill>
                <a:latin typeface="Tahoma" pitchFamily="34" charset="0"/>
              </a:rPr>
              <a:t>**Some schools may require both of these credits be in a single area, such as 2 credits in the same foreign language, 2 credits in art, 2 credits in music.</a:t>
            </a:r>
          </a:p>
          <a:p>
            <a:pPr eaLnBrk="1" hangingPunct="1">
              <a:lnSpc>
                <a:spcPct val="90000"/>
              </a:lnSpc>
              <a:spcBef>
                <a:spcPct val="50000"/>
              </a:spcBef>
              <a:buClr>
                <a:schemeClr val="accent2"/>
              </a:buClr>
              <a:buFont typeface="Monotype Sorts"/>
              <a:buNone/>
            </a:pPr>
            <a:r>
              <a:rPr kumimoji="1" lang="en-US" altLang="en-US" sz="1400">
                <a:solidFill>
                  <a:schemeClr val="bg1"/>
                </a:solidFill>
                <a:latin typeface="Tahoma" pitchFamily="34" charset="0"/>
              </a:rPr>
              <a:t>*** Students are also required to pass the Federal and State Constitution tests.  Students will be expected to independently complete a study guide and take the test on designated dates.  </a:t>
            </a:r>
          </a:p>
        </p:txBody>
      </p:sp>
      <p:sp>
        <p:nvSpPr>
          <p:cNvPr id="4100" name="WordArt 9"/>
          <p:cNvSpPr>
            <a:spLocks noChangeArrowheads="1" noChangeShapeType="1" noTextEdit="1"/>
          </p:cNvSpPr>
          <p:nvPr/>
        </p:nvSpPr>
        <p:spPr bwMode="auto">
          <a:xfrm>
            <a:off x="609600" y="381000"/>
            <a:ext cx="7391400" cy="381000"/>
          </a:xfrm>
          <a:prstGeom prst="rect">
            <a:avLst/>
          </a:prstGeom>
        </p:spPr>
        <p:txBody>
          <a:bodyPr wrap="none" fromWordArt="1">
            <a:prstTxWarp prst="textPlain">
              <a:avLst>
                <a:gd name="adj" fmla="val 50000"/>
              </a:avLst>
            </a:prstTxWarp>
          </a:bodyPr>
          <a:lstStyle/>
          <a:p>
            <a:r>
              <a:rPr lang="en-US" sz="1600" b="1" kern="10" spc="320">
                <a:ln w="9525">
                  <a:solidFill>
                    <a:schemeClr val="tx1"/>
                  </a:solidFill>
                  <a:round/>
                  <a:headEnd/>
                  <a:tailEnd/>
                </a:ln>
                <a:solidFill>
                  <a:srgbClr val="FF0000"/>
                </a:solidFill>
                <a:latin typeface="+mj-lt"/>
                <a:ea typeface="+mj-lt"/>
                <a:cs typeface="+mj-lt"/>
              </a:rPr>
              <a:t>HIGH SCHOOL &amp; COLLEGE REQUIREMENTS</a:t>
            </a:r>
          </a:p>
        </p:txBody>
      </p:sp>
    </p:spTree>
    <p:extLst>
      <p:ext uri="{BB962C8B-B14F-4D97-AF65-F5344CB8AC3E}">
        <p14:creationId xmlns:p14="http://schemas.microsoft.com/office/powerpoint/2010/main" val="383625965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0"/>
            <a:ext cx="7772400" cy="990600"/>
          </a:xfrm>
        </p:spPr>
        <p:txBody>
          <a:bodyPr/>
          <a:lstStyle/>
          <a:p>
            <a:r>
              <a:rPr lang="en-US" altLang="en-US" sz="4000" b="1" smtClean="0">
                <a:solidFill>
                  <a:schemeClr val="bg1"/>
                </a:solidFill>
              </a:rPr>
              <a:t>2014 Summer School Offerings </a:t>
            </a:r>
          </a:p>
        </p:txBody>
      </p:sp>
      <p:sp>
        <p:nvSpPr>
          <p:cNvPr id="24579" name="Content Placeholder 1"/>
          <p:cNvSpPr>
            <a:spLocks noGrp="1"/>
          </p:cNvSpPr>
          <p:nvPr>
            <p:ph sz="half" idx="1"/>
          </p:nvPr>
        </p:nvSpPr>
        <p:spPr>
          <a:xfrm>
            <a:off x="381000" y="1219200"/>
            <a:ext cx="4191000" cy="4191000"/>
          </a:xfrm>
        </p:spPr>
        <p:txBody>
          <a:bodyPr/>
          <a:lstStyle/>
          <a:p>
            <a:r>
              <a:rPr lang="en-US" altLang="en-US" b="1" smtClean="0">
                <a:solidFill>
                  <a:schemeClr val="bg1"/>
                </a:solidFill>
              </a:rPr>
              <a:t>Session I- June 9-27</a:t>
            </a:r>
          </a:p>
          <a:p>
            <a:pPr lvl="1"/>
            <a:r>
              <a:rPr lang="en-US" altLang="en-US" b="1" smtClean="0">
                <a:solidFill>
                  <a:schemeClr val="bg1"/>
                </a:solidFill>
              </a:rPr>
              <a:t>8am-12pm</a:t>
            </a:r>
          </a:p>
          <a:p>
            <a:pPr lvl="2"/>
            <a:r>
              <a:rPr lang="en-US" altLang="en-US" b="1" smtClean="0">
                <a:solidFill>
                  <a:schemeClr val="bg1"/>
                </a:solidFill>
              </a:rPr>
              <a:t>PE III/IV</a:t>
            </a:r>
          </a:p>
          <a:p>
            <a:pPr lvl="2"/>
            <a:r>
              <a:rPr lang="en-US" altLang="en-US" b="1" smtClean="0">
                <a:solidFill>
                  <a:schemeClr val="bg1"/>
                </a:solidFill>
              </a:rPr>
              <a:t>Google.docs</a:t>
            </a:r>
          </a:p>
          <a:p>
            <a:pPr lvl="2"/>
            <a:r>
              <a:rPr lang="en-US" altLang="en-US" b="1" smtClean="0">
                <a:solidFill>
                  <a:schemeClr val="bg1"/>
                </a:solidFill>
              </a:rPr>
              <a:t>Geography</a:t>
            </a:r>
          </a:p>
          <a:p>
            <a:pPr lvl="2"/>
            <a:r>
              <a:rPr lang="en-US" altLang="en-US" b="1" smtClean="0">
                <a:solidFill>
                  <a:schemeClr val="bg1"/>
                </a:solidFill>
              </a:rPr>
              <a:t>Sociology</a:t>
            </a:r>
          </a:p>
          <a:p>
            <a:pPr lvl="1"/>
            <a:r>
              <a:rPr lang="en-US" altLang="en-US" b="1" smtClean="0">
                <a:solidFill>
                  <a:schemeClr val="bg1"/>
                </a:solidFill>
              </a:rPr>
              <a:t>12:30-4:30 p.m.</a:t>
            </a:r>
          </a:p>
          <a:p>
            <a:pPr lvl="2"/>
            <a:r>
              <a:rPr lang="en-US" altLang="en-US" b="1" smtClean="0">
                <a:solidFill>
                  <a:schemeClr val="bg1"/>
                </a:solidFill>
              </a:rPr>
              <a:t>Introduction to Visual Arts</a:t>
            </a:r>
          </a:p>
        </p:txBody>
      </p:sp>
      <p:sp>
        <p:nvSpPr>
          <p:cNvPr id="24580" name="Content Placeholder 2"/>
          <p:cNvSpPr>
            <a:spLocks noGrp="1"/>
          </p:cNvSpPr>
          <p:nvPr>
            <p:ph sz="half" idx="2"/>
          </p:nvPr>
        </p:nvSpPr>
        <p:spPr>
          <a:xfrm>
            <a:off x="4648200" y="1219200"/>
            <a:ext cx="4191000" cy="4191000"/>
          </a:xfrm>
        </p:spPr>
        <p:txBody>
          <a:bodyPr/>
          <a:lstStyle/>
          <a:p>
            <a:r>
              <a:rPr lang="en-US" altLang="en-US" b="1" smtClean="0">
                <a:solidFill>
                  <a:schemeClr val="bg1"/>
                </a:solidFill>
              </a:rPr>
              <a:t>Session II - July 7-25</a:t>
            </a:r>
          </a:p>
          <a:p>
            <a:pPr lvl="1"/>
            <a:r>
              <a:rPr lang="en-US" altLang="en-US" b="1" smtClean="0">
                <a:solidFill>
                  <a:schemeClr val="bg1"/>
                </a:solidFill>
              </a:rPr>
              <a:t>8 a.m. - 12 p.m.</a:t>
            </a:r>
          </a:p>
          <a:p>
            <a:pPr lvl="2"/>
            <a:r>
              <a:rPr lang="en-US" altLang="en-US" b="1" smtClean="0">
                <a:solidFill>
                  <a:schemeClr val="bg1"/>
                </a:solidFill>
              </a:rPr>
              <a:t>PE III/IV</a:t>
            </a:r>
          </a:p>
        </p:txBody>
      </p:sp>
      <p:sp>
        <p:nvSpPr>
          <p:cNvPr id="24581" name="TextBox 3"/>
          <p:cNvSpPr txBox="1">
            <a:spLocks noChangeArrowheads="1"/>
          </p:cNvSpPr>
          <p:nvPr/>
        </p:nvSpPr>
        <p:spPr bwMode="auto">
          <a:xfrm>
            <a:off x="838200" y="5638800"/>
            <a:ext cx="7467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latin typeface="Times New Roman" pitchFamily="18" charset="0"/>
              </a:rPr>
              <a:t>**All courses are one-half credit**</a:t>
            </a:r>
            <a:endParaRPr lang="en-US" altLang="en-US" sz="2000" b="1">
              <a:solidFill>
                <a:schemeClr val="bg1"/>
              </a:solidFill>
              <a:latin typeface="Times New Roman" pitchFamily="18" charset="0"/>
            </a:endParaRPr>
          </a:p>
          <a:p>
            <a:pPr eaLnBrk="1" hangingPunct="1">
              <a:spcBef>
                <a:spcPct val="0"/>
              </a:spcBef>
              <a:buFontTx/>
              <a:buNone/>
            </a:pPr>
            <a:r>
              <a:rPr lang="en-US" altLang="en-US" sz="2000" b="1">
                <a:solidFill>
                  <a:schemeClr val="bg1"/>
                </a:solidFill>
                <a:latin typeface="Times New Roman" pitchFamily="18" charset="0"/>
              </a:rPr>
              <a:t>***Summer school is not necessary for all students. Remember you must carry 6.0 credits during the school year***</a:t>
            </a:r>
          </a:p>
        </p:txBody>
      </p:sp>
    </p:spTree>
    <p:extLst>
      <p:ext uri="{BB962C8B-B14F-4D97-AF65-F5344CB8AC3E}">
        <p14:creationId xmlns:p14="http://schemas.microsoft.com/office/powerpoint/2010/main" val="424993407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normAutofit fontScale="90000"/>
          </a:bodyPr>
          <a:lstStyle/>
          <a:p>
            <a:r>
              <a:rPr lang="en-US" altLang="en-US" b="1" smtClean="0">
                <a:solidFill>
                  <a:srgbClr val="FF0000"/>
                </a:solidFill>
              </a:rPr>
              <a:t>Workshops- no credit</a:t>
            </a:r>
            <a:r>
              <a:rPr lang="en-US" altLang="en-US" b="1" smtClean="0"/>
              <a:t/>
            </a:r>
            <a:br>
              <a:rPr lang="en-US" altLang="en-US" b="1" smtClean="0"/>
            </a:br>
            <a:endParaRPr lang="en-US" altLang="en-US" smtClean="0"/>
          </a:p>
        </p:txBody>
      </p:sp>
      <p:sp>
        <p:nvSpPr>
          <p:cNvPr id="6" name="Content Placeholder 5"/>
          <p:cNvSpPr>
            <a:spLocks noGrp="1"/>
          </p:cNvSpPr>
          <p:nvPr>
            <p:ph idx="1"/>
          </p:nvPr>
        </p:nvSpPr>
        <p:spPr>
          <a:xfrm>
            <a:off x="609600" y="1143000"/>
            <a:ext cx="7772400" cy="4191000"/>
          </a:xfrm>
        </p:spPr>
        <p:txBody>
          <a:bodyPr>
            <a:normAutofit lnSpcReduction="10000"/>
          </a:bodyPr>
          <a:lstStyle/>
          <a:p>
            <a:pPr>
              <a:defRPr/>
            </a:pPr>
            <a:r>
              <a:rPr lang="en-US" dirty="0" smtClean="0">
                <a:solidFill>
                  <a:schemeClr val="bg1"/>
                </a:solidFill>
              </a:rPr>
              <a:t>Constitution </a:t>
            </a:r>
            <a:r>
              <a:rPr lang="en-US" dirty="0">
                <a:solidFill>
                  <a:schemeClr val="bg1"/>
                </a:solidFill>
              </a:rPr>
              <a:t>Review </a:t>
            </a:r>
            <a:r>
              <a:rPr lang="en-US" dirty="0" smtClean="0">
                <a:solidFill>
                  <a:schemeClr val="bg1"/>
                </a:solidFill>
              </a:rPr>
              <a:t>*</a:t>
            </a:r>
          </a:p>
          <a:p>
            <a:pPr lvl="1">
              <a:defRPr/>
            </a:pPr>
            <a:r>
              <a:rPr lang="en-US" dirty="0" smtClean="0">
                <a:solidFill>
                  <a:schemeClr val="bg1"/>
                </a:solidFill>
              </a:rPr>
              <a:t>June 9-13 12:30 </a:t>
            </a:r>
            <a:r>
              <a:rPr lang="en-US" dirty="0">
                <a:solidFill>
                  <a:schemeClr val="bg1"/>
                </a:solidFill>
              </a:rPr>
              <a:t>- 4:30 p.m.</a:t>
            </a:r>
          </a:p>
          <a:p>
            <a:pPr>
              <a:defRPr/>
            </a:pPr>
            <a:r>
              <a:rPr lang="en-US" dirty="0" smtClean="0">
                <a:solidFill>
                  <a:schemeClr val="bg1"/>
                </a:solidFill>
              </a:rPr>
              <a:t>Writing </a:t>
            </a:r>
            <a:r>
              <a:rPr lang="en-US" dirty="0">
                <a:solidFill>
                  <a:schemeClr val="bg1"/>
                </a:solidFill>
              </a:rPr>
              <a:t>for Honors and Advanced </a:t>
            </a:r>
            <a:r>
              <a:rPr lang="en-US" dirty="0" smtClean="0">
                <a:solidFill>
                  <a:schemeClr val="bg1"/>
                </a:solidFill>
              </a:rPr>
              <a:t>Placement Courses </a:t>
            </a:r>
          </a:p>
          <a:p>
            <a:pPr lvl="1">
              <a:defRPr/>
            </a:pPr>
            <a:r>
              <a:rPr lang="en-US" dirty="0" smtClean="0">
                <a:solidFill>
                  <a:schemeClr val="bg1"/>
                </a:solidFill>
              </a:rPr>
              <a:t>Tuesdays </a:t>
            </a:r>
            <a:r>
              <a:rPr lang="en-US" dirty="0">
                <a:solidFill>
                  <a:schemeClr val="bg1"/>
                </a:solidFill>
              </a:rPr>
              <a:t>and Thursdays</a:t>
            </a:r>
          </a:p>
          <a:p>
            <a:pPr lvl="2">
              <a:defRPr/>
            </a:pPr>
            <a:r>
              <a:rPr lang="en-US" dirty="0" smtClean="0">
                <a:solidFill>
                  <a:schemeClr val="bg1"/>
                </a:solidFill>
              </a:rPr>
              <a:t>July 8, 10, 15, 17, 22, 24 </a:t>
            </a:r>
            <a:r>
              <a:rPr lang="en-US" dirty="0">
                <a:solidFill>
                  <a:schemeClr val="bg1"/>
                </a:solidFill>
              </a:rPr>
              <a:t>12:30 - 1:30 p.m</a:t>
            </a:r>
            <a:r>
              <a:rPr lang="en-US" dirty="0" smtClean="0">
                <a:solidFill>
                  <a:schemeClr val="bg1"/>
                </a:solidFill>
              </a:rPr>
              <a:t>.</a:t>
            </a:r>
          </a:p>
          <a:p>
            <a:pPr lvl="2">
              <a:defRPr/>
            </a:pPr>
            <a:r>
              <a:rPr lang="en-US" dirty="0" smtClean="0">
                <a:solidFill>
                  <a:schemeClr val="bg1"/>
                </a:solidFill>
              </a:rPr>
              <a:t>July 8, 10, 15, 17, 22, 24 6:30-7:30 p.m.</a:t>
            </a:r>
          </a:p>
          <a:p>
            <a:pPr marL="0" indent="0">
              <a:buFontTx/>
              <a:buNone/>
              <a:defRPr/>
            </a:pPr>
            <a:r>
              <a:rPr lang="en-US" sz="1800" dirty="0" smtClean="0">
                <a:solidFill>
                  <a:schemeClr val="bg1"/>
                </a:solidFill>
              </a:rPr>
              <a:t>*You may take the constitution test during the summer without taking the review as long as you have completed the online packets- The test will be given on June 13</a:t>
            </a:r>
            <a:r>
              <a:rPr lang="en-US" sz="1800" baseline="30000" dirty="0" smtClean="0">
                <a:solidFill>
                  <a:schemeClr val="bg1"/>
                </a:solidFill>
              </a:rPr>
              <a:t>th</a:t>
            </a:r>
            <a:r>
              <a:rPr lang="en-US" sz="1800" dirty="0" smtClean="0">
                <a:solidFill>
                  <a:schemeClr val="bg1"/>
                </a:solidFill>
              </a:rPr>
              <a:t> at 12:30 pm.</a:t>
            </a:r>
            <a:endParaRPr lang="en-US" sz="1800" dirty="0">
              <a:solidFill>
                <a:schemeClr val="bg1"/>
              </a:solidFill>
            </a:endParaRPr>
          </a:p>
        </p:txBody>
      </p:sp>
    </p:spTree>
    <p:extLst>
      <p:ext uri="{BB962C8B-B14F-4D97-AF65-F5344CB8AC3E}">
        <p14:creationId xmlns:p14="http://schemas.microsoft.com/office/powerpoint/2010/main" val="130650824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altLang="en-US" b="1" smtClean="0">
                <a:solidFill>
                  <a:srgbClr val="FF0000"/>
                </a:solidFill>
              </a:rPr>
              <a:t>Distance Learning through Virtual Academy</a:t>
            </a:r>
          </a:p>
        </p:txBody>
      </p:sp>
      <p:sp>
        <p:nvSpPr>
          <p:cNvPr id="26627" name="Content Placeholder 3"/>
          <p:cNvSpPr>
            <a:spLocks noGrp="1"/>
          </p:cNvSpPr>
          <p:nvPr>
            <p:ph idx="1"/>
          </p:nvPr>
        </p:nvSpPr>
        <p:spPr/>
        <p:txBody>
          <a:bodyPr/>
          <a:lstStyle/>
          <a:p>
            <a:r>
              <a:rPr lang="en-US" altLang="en-US" sz="2800" b="1" smtClean="0">
                <a:solidFill>
                  <a:schemeClr val="bg1"/>
                </a:solidFill>
              </a:rPr>
              <a:t>Saint Viator will offer 7 online courses next year through Virtual Academy-Archdiocese of Chicago</a:t>
            </a:r>
          </a:p>
          <a:p>
            <a:pPr lvl="1">
              <a:buFont typeface="Arial" pitchFamily="34" charset="0"/>
              <a:buChar char="•"/>
            </a:pPr>
            <a:r>
              <a:rPr lang="en-US" altLang="en-US" sz="2400" smtClean="0">
                <a:solidFill>
                  <a:schemeClr val="bg1"/>
                </a:solidFill>
              </a:rPr>
              <a:t>These include classes that we do not offer at Saint Viator</a:t>
            </a:r>
          </a:p>
          <a:p>
            <a:pPr lvl="1">
              <a:buFont typeface="Arial" pitchFamily="34" charset="0"/>
              <a:buChar char="•"/>
            </a:pPr>
            <a:r>
              <a:rPr lang="en-US" altLang="en-US" sz="2400" smtClean="0">
                <a:solidFill>
                  <a:schemeClr val="bg1"/>
                </a:solidFill>
              </a:rPr>
              <a:t>Online courses will not take part of daily curriculum or replace any required courses</a:t>
            </a:r>
          </a:p>
          <a:p>
            <a:pPr marL="685800" lvl="2" indent="-285750"/>
            <a:r>
              <a:rPr lang="en-US" altLang="en-US" smtClean="0">
                <a:solidFill>
                  <a:schemeClr val="bg1"/>
                </a:solidFill>
              </a:rPr>
              <a:t>You will still be required to enroll in 6.0 credits at school </a:t>
            </a:r>
          </a:p>
          <a:p>
            <a:pPr marL="685800" lvl="2" indent="-285750"/>
            <a:r>
              <a:rPr lang="en-US" altLang="en-US" smtClean="0">
                <a:solidFill>
                  <a:schemeClr val="bg1"/>
                </a:solidFill>
              </a:rPr>
              <a:t>Due to the rigorous nature of these courses, you must be approved to enroll in them</a:t>
            </a:r>
          </a:p>
          <a:p>
            <a:pPr marL="685800" lvl="2" indent="-285750"/>
            <a:r>
              <a:rPr lang="en-US" altLang="en-US" smtClean="0">
                <a:solidFill>
                  <a:schemeClr val="bg1"/>
                </a:solidFill>
              </a:rPr>
              <a:t>Please come see me if you are interested!!</a:t>
            </a:r>
          </a:p>
          <a:p>
            <a:endParaRPr lang="en-US" altLang="en-US" sz="2000" b="1" smtClean="0">
              <a:solidFill>
                <a:schemeClr val="bg1"/>
              </a:solidFill>
            </a:endParaRPr>
          </a:p>
          <a:p>
            <a:endParaRPr lang="en-US" altLang="en-US" smtClean="0">
              <a:solidFill>
                <a:schemeClr val="bg1"/>
              </a:solidFill>
            </a:endParaRPr>
          </a:p>
        </p:txBody>
      </p:sp>
    </p:spTree>
    <p:extLst>
      <p:ext uri="{BB962C8B-B14F-4D97-AF65-F5344CB8AC3E}">
        <p14:creationId xmlns:p14="http://schemas.microsoft.com/office/powerpoint/2010/main" val="136455491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solidFill>
                  <a:srgbClr val="FF0000"/>
                </a:solidFill>
              </a:rPr>
              <a:t>Distance Learning Classes</a:t>
            </a:r>
          </a:p>
        </p:txBody>
      </p:sp>
      <p:sp>
        <p:nvSpPr>
          <p:cNvPr id="27651" name="Content Placeholder 2"/>
          <p:cNvSpPr>
            <a:spLocks noGrp="1"/>
          </p:cNvSpPr>
          <p:nvPr>
            <p:ph idx="1"/>
          </p:nvPr>
        </p:nvSpPr>
        <p:spPr/>
        <p:txBody>
          <a:bodyPr/>
          <a:lstStyle/>
          <a:p>
            <a:r>
              <a:rPr lang="en-US" altLang="en-US" smtClean="0">
                <a:solidFill>
                  <a:schemeClr val="bg1"/>
                </a:solidFill>
              </a:rPr>
              <a:t>AP Statistics</a:t>
            </a:r>
          </a:p>
          <a:p>
            <a:r>
              <a:rPr lang="en-US" altLang="en-US" smtClean="0">
                <a:solidFill>
                  <a:schemeClr val="bg1"/>
                </a:solidFill>
              </a:rPr>
              <a:t>AP Psychology</a:t>
            </a:r>
          </a:p>
          <a:p>
            <a:r>
              <a:rPr lang="en-US" altLang="en-US" smtClean="0">
                <a:solidFill>
                  <a:schemeClr val="bg1"/>
                </a:solidFill>
              </a:rPr>
              <a:t>AP Art History</a:t>
            </a:r>
          </a:p>
          <a:p>
            <a:r>
              <a:rPr lang="en-US" altLang="en-US" smtClean="0">
                <a:solidFill>
                  <a:schemeClr val="bg1"/>
                </a:solidFill>
              </a:rPr>
              <a:t>AP Computer Science A</a:t>
            </a:r>
          </a:p>
          <a:p>
            <a:r>
              <a:rPr lang="en-US" altLang="en-US" smtClean="0">
                <a:solidFill>
                  <a:schemeClr val="bg1"/>
                </a:solidFill>
              </a:rPr>
              <a:t>Game Design </a:t>
            </a:r>
          </a:p>
          <a:p>
            <a:r>
              <a:rPr lang="en-US" altLang="en-US" smtClean="0">
                <a:solidFill>
                  <a:schemeClr val="bg1"/>
                </a:solidFill>
              </a:rPr>
              <a:t>Marketing</a:t>
            </a:r>
          </a:p>
          <a:p>
            <a:r>
              <a:rPr lang="en-US" altLang="en-US" smtClean="0">
                <a:solidFill>
                  <a:schemeClr val="bg1"/>
                </a:solidFill>
              </a:rPr>
              <a:t>Programming- Visual Basic.Net and Java</a:t>
            </a:r>
          </a:p>
        </p:txBody>
      </p:sp>
    </p:spTree>
    <p:extLst>
      <p:ext uri="{BB962C8B-B14F-4D97-AF65-F5344CB8AC3E}">
        <p14:creationId xmlns:p14="http://schemas.microsoft.com/office/powerpoint/2010/main" val="514959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b="1" smtClean="0">
                <a:solidFill>
                  <a:srgbClr val="FF0000"/>
                </a:solidFill>
              </a:rPr>
              <a:t>Registration Questions</a:t>
            </a:r>
          </a:p>
        </p:txBody>
      </p:sp>
      <p:sp>
        <p:nvSpPr>
          <p:cNvPr id="3" name="Content Placeholder 2"/>
          <p:cNvSpPr>
            <a:spLocks noGrp="1"/>
          </p:cNvSpPr>
          <p:nvPr>
            <p:ph idx="1"/>
          </p:nvPr>
        </p:nvSpPr>
        <p:spPr/>
        <p:txBody>
          <a:bodyPr/>
          <a:lstStyle/>
          <a:p>
            <a:pPr>
              <a:defRPr/>
            </a:pPr>
            <a:r>
              <a:rPr lang="en-US" dirty="0" smtClean="0">
                <a:solidFill>
                  <a:schemeClr val="bg1"/>
                </a:solidFill>
              </a:rPr>
              <a:t>I will not be in school February </a:t>
            </a:r>
            <a:r>
              <a:rPr lang="en-US" dirty="0" smtClean="0">
                <a:solidFill>
                  <a:schemeClr val="bg1"/>
                </a:solidFill>
              </a:rPr>
              <a:t>18-21</a:t>
            </a:r>
            <a:endParaRPr lang="en-US" dirty="0" smtClean="0">
              <a:solidFill>
                <a:schemeClr val="bg1"/>
              </a:solidFill>
            </a:endParaRPr>
          </a:p>
          <a:p>
            <a:pPr>
              <a:defRPr/>
            </a:pPr>
            <a:r>
              <a:rPr lang="en-US" dirty="0" smtClean="0">
                <a:solidFill>
                  <a:schemeClr val="bg1"/>
                </a:solidFill>
              </a:rPr>
              <a:t>Please try to come see me this week if you have questions about registration. </a:t>
            </a:r>
          </a:p>
          <a:p>
            <a:pPr>
              <a:defRPr/>
            </a:pPr>
            <a:r>
              <a:rPr lang="en-US" dirty="0" smtClean="0">
                <a:solidFill>
                  <a:schemeClr val="bg1"/>
                </a:solidFill>
              </a:rPr>
              <a:t>If you have questions when I am gone, please ask </a:t>
            </a:r>
            <a:r>
              <a:rPr lang="en-US" dirty="0" smtClean="0">
                <a:solidFill>
                  <a:schemeClr val="bg1"/>
                </a:solidFill>
              </a:rPr>
              <a:t>Br. Rob in the counseling office, </a:t>
            </a:r>
            <a:r>
              <a:rPr lang="en-US" dirty="0" smtClean="0">
                <a:solidFill>
                  <a:schemeClr val="bg1"/>
                </a:solidFill>
              </a:rPr>
              <a:t>and </a:t>
            </a:r>
            <a:r>
              <a:rPr lang="en-US" dirty="0" smtClean="0">
                <a:solidFill>
                  <a:schemeClr val="bg1"/>
                </a:solidFill>
              </a:rPr>
              <a:t>he </a:t>
            </a:r>
            <a:r>
              <a:rPr lang="en-US" dirty="0" smtClean="0">
                <a:solidFill>
                  <a:schemeClr val="bg1"/>
                </a:solidFill>
              </a:rPr>
              <a:t>will help you!</a:t>
            </a:r>
          </a:p>
          <a:p>
            <a:pPr marL="0" indent="0">
              <a:buFontTx/>
              <a:buNone/>
              <a:defRPr/>
            </a:pPr>
            <a:endParaRPr lang="en-US" dirty="0" smtClean="0">
              <a:solidFill>
                <a:schemeClr val="bg1"/>
              </a:solidFill>
            </a:endParaRPr>
          </a:p>
          <a:p>
            <a:pPr>
              <a:defRPr/>
            </a:pPr>
            <a:endParaRPr lang="en-US" dirty="0"/>
          </a:p>
        </p:txBody>
      </p:sp>
    </p:spTree>
    <p:extLst>
      <p:ext uri="{BB962C8B-B14F-4D97-AF65-F5344CB8AC3E}">
        <p14:creationId xmlns:p14="http://schemas.microsoft.com/office/powerpoint/2010/main" val="130412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
          <p:cNvGrpSpPr>
            <a:grpSpLocks/>
          </p:cNvGrpSpPr>
          <p:nvPr/>
        </p:nvGrpSpPr>
        <p:grpSpPr bwMode="auto">
          <a:xfrm>
            <a:off x="-152400" y="30163"/>
            <a:ext cx="9459913" cy="6972300"/>
            <a:chOff x="-152400" y="30843"/>
            <a:chExt cx="9459686" cy="6972300"/>
          </a:xfrm>
        </p:grpSpPr>
        <p:sp>
          <p:nvSpPr>
            <p:cNvPr id="5123" name="Text Box 6"/>
            <p:cNvSpPr txBox="1">
              <a:spLocks noChangeArrowheads="1"/>
            </p:cNvSpPr>
            <p:nvPr/>
          </p:nvSpPr>
          <p:spPr bwMode="auto">
            <a:xfrm>
              <a:off x="5029200" y="838200"/>
              <a:ext cx="37973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a:solidFill>
                    <a:schemeClr val="bg1"/>
                  </a:solidFill>
                  <a:latin typeface="Arial Black" pitchFamily="34" charset="0"/>
                </a:rPr>
                <a:t>Course offerings</a:t>
              </a:r>
            </a:p>
            <a:p>
              <a:pPr eaLnBrk="1" hangingPunct="1">
                <a:spcBef>
                  <a:spcPct val="0"/>
                </a:spcBef>
                <a:buFontTx/>
                <a:buNone/>
              </a:pPr>
              <a:r>
                <a:rPr lang="en-US" altLang="en-US" sz="2800" b="1">
                  <a:solidFill>
                    <a:schemeClr val="bg1"/>
                  </a:solidFill>
                  <a:latin typeface="Arial Black" pitchFamily="34" charset="0"/>
                </a:rPr>
                <a:t>can be found online</a:t>
              </a:r>
            </a:p>
            <a:p>
              <a:pPr eaLnBrk="1" hangingPunct="1">
                <a:spcBef>
                  <a:spcPct val="0"/>
                </a:spcBef>
                <a:buFontTx/>
                <a:buNone/>
              </a:pPr>
              <a:r>
                <a:rPr lang="en-US" altLang="en-US" sz="2800" b="1">
                  <a:solidFill>
                    <a:schemeClr val="bg1"/>
                  </a:solidFill>
                  <a:latin typeface="Arial Black" pitchFamily="34" charset="0"/>
                </a:rPr>
                <a:t>in the </a:t>
              </a:r>
            </a:p>
            <a:p>
              <a:pPr eaLnBrk="1" hangingPunct="1">
                <a:spcBef>
                  <a:spcPct val="0"/>
                </a:spcBef>
                <a:buFontTx/>
                <a:buNone/>
              </a:pPr>
              <a:r>
                <a:rPr lang="en-US" altLang="en-US" sz="2800" b="1">
                  <a:solidFill>
                    <a:schemeClr val="bg1"/>
                  </a:solidFill>
                  <a:latin typeface="Arial Black" pitchFamily="34" charset="0"/>
                </a:rPr>
                <a:t>2014-2015</a:t>
              </a:r>
            </a:p>
            <a:p>
              <a:pPr eaLnBrk="1" hangingPunct="1">
                <a:spcBef>
                  <a:spcPct val="0"/>
                </a:spcBef>
                <a:buFontTx/>
                <a:buNone/>
              </a:pPr>
              <a:r>
                <a:rPr lang="en-US" altLang="en-US" sz="2800" b="1">
                  <a:solidFill>
                    <a:schemeClr val="bg1"/>
                  </a:solidFill>
                  <a:latin typeface="Arial Black" pitchFamily="34" charset="0"/>
                </a:rPr>
                <a:t>Curriculum Guide</a:t>
              </a:r>
            </a:p>
            <a:p>
              <a:pPr eaLnBrk="1" hangingPunct="1">
                <a:spcBef>
                  <a:spcPct val="0"/>
                </a:spcBef>
                <a:buFontTx/>
                <a:buNone/>
              </a:pPr>
              <a:endParaRPr lang="en-US" altLang="en-US" sz="2800" b="1">
                <a:solidFill>
                  <a:schemeClr val="bg1"/>
                </a:solidFill>
                <a:latin typeface="Arial Black" pitchFamily="34" charset="0"/>
              </a:endParaRPr>
            </a:p>
            <a:p>
              <a:pPr eaLnBrk="1" hangingPunct="1">
                <a:spcBef>
                  <a:spcPct val="0"/>
                </a:spcBef>
                <a:buFontTx/>
                <a:buNone/>
              </a:pPr>
              <a:endParaRPr lang="en-US" altLang="en-US" sz="2800" b="1">
                <a:solidFill>
                  <a:schemeClr val="bg1"/>
                </a:solidFill>
                <a:latin typeface="Arial Black" pitchFamily="34" charset="0"/>
              </a:endParaRPr>
            </a:p>
            <a:p>
              <a:pPr eaLnBrk="1" hangingPunct="1">
                <a:spcBef>
                  <a:spcPct val="0"/>
                </a:spcBef>
                <a:buFontTx/>
                <a:buNone/>
              </a:pPr>
              <a:r>
                <a:rPr lang="en-US" altLang="en-US" sz="2800" b="1">
                  <a:solidFill>
                    <a:schemeClr val="bg1"/>
                  </a:solidFill>
                  <a:latin typeface="Arial Black" pitchFamily="34" charset="0"/>
                </a:rPr>
                <a:t>Found on Viator</a:t>
              </a:r>
            </a:p>
            <a:p>
              <a:pPr eaLnBrk="1" hangingPunct="1">
                <a:spcBef>
                  <a:spcPct val="0"/>
                </a:spcBef>
                <a:buFontTx/>
                <a:buNone/>
              </a:pPr>
              <a:r>
                <a:rPr lang="en-US" altLang="en-US" sz="2800" b="1">
                  <a:solidFill>
                    <a:schemeClr val="bg1"/>
                  </a:solidFill>
                  <a:latin typeface="Arial Black" pitchFamily="34" charset="0"/>
                </a:rPr>
                <a:t>website under the</a:t>
              </a:r>
            </a:p>
            <a:p>
              <a:pPr eaLnBrk="1" hangingPunct="1">
                <a:spcBef>
                  <a:spcPct val="0"/>
                </a:spcBef>
                <a:buFontTx/>
                <a:buNone/>
              </a:pPr>
              <a:r>
                <a:rPr lang="en-US" altLang="en-US" sz="2800" b="1">
                  <a:solidFill>
                    <a:schemeClr val="bg1"/>
                  </a:solidFill>
                  <a:latin typeface="Arial Black" pitchFamily="34" charset="0"/>
                </a:rPr>
                <a:t>ACADEMICS tab</a:t>
              </a:r>
            </a:p>
          </p:txBody>
        </p:sp>
        <p:sp>
          <p:nvSpPr>
            <p:cNvPr id="5124" name="AutoShape 9"/>
            <p:cNvSpPr>
              <a:spLocks noChangeArrowheads="1"/>
            </p:cNvSpPr>
            <p:nvPr/>
          </p:nvSpPr>
          <p:spPr bwMode="auto">
            <a:xfrm>
              <a:off x="6553200" y="3124200"/>
              <a:ext cx="976313" cy="485775"/>
            </a:xfrm>
            <a:prstGeom prst="left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latin typeface="Kozuka Gothic Pro B" pitchFamily="34" charset="-128"/>
              </a:endParaRP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30843"/>
              <a:ext cx="9296400" cy="697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92312" y="1097643"/>
              <a:ext cx="6629241" cy="5905500"/>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b="1" dirty="0">
                  <a:solidFill>
                    <a:schemeClr val="bg1"/>
                  </a:solidFill>
                  <a:latin typeface="Arial Black" pitchFamily="34" charset="0"/>
                </a:rPr>
                <a:t>Course offerings</a:t>
              </a:r>
            </a:p>
            <a:p>
              <a:pPr algn="ctr">
                <a:defRPr/>
              </a:pPr>
              <a:r>
                <a:rPr lang="en-US" altLang="en-US" sz="2800" b="1" dirty="0">
                  <a:solidFill>
                    <a:schemeClr val="bg1"/>
                  </a:solidFill>
                  <a:latin typeface="Arial Black" pitchFamily="34" charset="0"/>
                </a:rPr>
                <a:t>can be found online</a:t>
              </a:r>
            </a:p>
            <a:p>
              <a:pPr algn="ctr">
                <a:defRPr/>
              </a:pPr>
              <a:r>
                <a:rPr lang="en-US" altLang="en-US" sz="2800" b="1" dirty="0">
                  <a:solidFill>
                    <a:schemeClr val="bg1"/>
                  </a:solidFill>
                  <a:latin typeface="Arial Black" pitchFamily="34" charset="0"/>
                </a:rPr>
                <a:t>in the </a:t>
              </a:r>
            </a:p>
            <a:p>
              <a:pPr algn="ctr">
                <a:defRPr/>
              </a:pPr>
              <a:r>
                <a:rPr lang="en-US" altLang="en-US" sz="2800" b="1" dirty="0">
                  <a:solidFill>
                    <a:schemeClr val="bg1"/>
                  </a:solidFill>
                  <a:latin typeface="Arial Black" pitchFamily="34" charset="0"/>
                </a:rPr>
                <a:t>2014-2015</a:t>
              </a:r>
            </a:p>
            <a:p>
              <a:pPr algn="ctr">
                <a:defRPr/>
              </a:pPr>
              <a:r>
                <a:rPr lang="en-US" altLang="en-US" sz="2800" b="1" dirty="0">
                  <a:solidFill>
                    <a:schemeClr val="bg1"/>
                  </a:solidFill>
                  <a:latin typeface="Arial Black" pitchFamily="34" charset="0"/>
                </a:rPr>
                <a:t>Curriculum Guide</a:t>
              </a:r>
            </a:p>
            <a:p>
              <a:pPr algn="ctr">
                <a:defRPr/>
              </a:pPr>
              <a:endParaRPr lang="en-US" altLang="en-US" sz="2800" b="1" dirty="0">
                <a:solidFill>
                  <a:schemeClr val="bg1"/>
                </a:solidFill>
                <a:latin typeface="Arial Black" pitchFamily="34" charset="0"/>
              </a:endParaRPr>
            </a:p>
            <a:p>
              <a:pPr algn="ctr">
                <a:defRPr/>
              </a:pPr>
              <a:endParaRPr lang="en-US" altLang="en-US" sz="2800" b="1" dirty="0">
                <a:solidFill>
                  <a:schemeClr val="bg1"/>
                </a:solidFill>
                <a:latin typeface="Arial Black" pitchFamily="34" charset="0"/>
              </a:endParaRPr>
            </a:p>
            <a:p>
              <a:pPr algn="ctr">
                <a:defRPr/>
              </a:pPr>
              <a:r>
                <a:rPr lang="en-US" altLang="en-US" sz="2800" b="1" dirty="0">
                  <a:solidFill>
                    <a:schemeClr val="bg1"/>
                  </a:solidFill>
                  <a:latin typeface="Arial Black" pitchFamily="34" charset="0"/>
                </a:rPr>
                <a:t>Found on </a:t>
              </a:r>
              <a:r>
                <a:rPr lang="en-US" altLang="en-US" sz="2800" b="1" dirty="0" err="1">
                  <a:solidFill>
                    <a:schemeClr val="bg1"/>
                  </a:solidFill>
                  <a:latin typeface="Arial Black" pitchFamily="34" charset="0"/>
                </a:rPr>
                <a:t>Viator</a:t>
              </a:r>
              <a:endParaRPr lang="en-US" altLang="en-US" sz="2800" b="1" dirty="0">
                <a:solidFill>
                  <a:schemeClr val="bg1"/>
                </a:solidFill>
                <a:latin typeface="Arial Black" pitchFamily="34" charset="0"/>
              </a:endParaRPr>
            </a:p>
            <a:p>
              <a:pPr algn="ctr">
                <a:defRPr/>
              </a:pPr>
              <a:r>
                <a:rPr lang="en-US" altLang="en-US" sz="2800" b="1" dirty="0">
                  <a:solidFill>
                    <a:schemeClr val="bg1"/>
                  </a:solidFill>
                  <a:latin typeface="Arial Black" pitchFamily="34" charset="0"/>
                </a:rPr>
                <a:t>website under the</a:t>
              </a:r>
            </a:p>
            <a:p>
              <a:pPr algn="ctr">
                <a:defRPr/>
              </a:pPr>
              <a:r>
                <a:rPr lang="en-US" altLang="en-US" sz="2800" b="1" dirty="0">
                  <a:solidFill>
                    <a:schemeClr val="bg1"/>
                  </a:solidFill>
                  <a:latin typeface="Arial Black" pitchFamily="34" charset="0"/>
                </a:rPr>
                <a:t>ACADEMICS tab</a:t>
              </a:r>
            </a:p>
          </p:txBody>
        </p:sp>
        <p:sp>
          <p:nvSpPr>
            <p:cNvPr id="3" name="Oval 2"/>
            <p:cNvSpPr/>
            <p:nvPr/>
          </p:nvSpPr>
          <p:spPr>
            <a:xfrm>
              <a:off x="-152400" y="1097643"/>
              <a:ext cx="1752558" cy="12652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grpSp>
    </p:spTree>
    <p:extLst>
      <p:ext uri="{BB962C8B-B14F-4D97-AF65-F5344CB8AC3E}">
        <p14:creationId xmlns:p14="http://schemas.microsoft.com/office/powerpoint/2010/main" val="372584807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506413"/>
            <a:ext cx="9144000"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US" altLang="en-US" sz="1600" b="1" u="sng" dirty="0" smtClean="0">
                <a:solidFill>
                  <a:srgbClr val="FF0000"/>
                </a:solidFill>
                <a:latin typeface="+mj-lt"/>
              </a:rPr>
              <a:t>Junior Year- You MUST sign up for a minimum of 6 credits</a:t>
            </a:r>
          </a:p>
          <a:p>
            <a:pPr eaLnBrk="1" hangingPunct="1">
              <a:spcBef>
                <a:spcPct val="0"/>
              </a:spcBef>
              <a:buFontTx/>
              <a:buNone/>
              <a:defRPr/>
            </a:pPr>
            <a:endParaRPr lang="en-US" altLang="en-US" sz="1100" dirty="0" smtClean="0">
              <a:solidFill>
                <a:schemeClr val="bg1"/>
              </a:solidFill>
              <a:latin typeface="Kozuka Gothic Pro B" pitchFamily="34" charset="-128"/>
            </a:endParaRPr>
          </a:p>
          <a:p>
            <a:pPr eaLnBrk="1" hangingPunct="1">
              <a:spcBef>
                <a:spcPct val="0"/>
              </a:spcBef>
              <a:buFontTx/>
              <a:buNone/>
              <a:defRPr/>
            </a:pPr>
            <a:r>
              <a:rPr lang="en-US" altLang="en-US" sz="1200" b="1" u="sng" dirty="0" smtClean="0">
                <a:solidFill>
                  <a:srgbClr val="FF0000"/>
                </a:solidFill>
                <a:latin typeface="Kozuka Gothic Pro B" pitchFamily="34" charset="-128"/>
              </a:rPr>
              <a:t>Religion</a:t>
            </a:r>
            <a:r>
              <a:rPr lang="en-US" altLang="en-US" sz="1100" dirty="0" smtClean="0">
                <a:solidFill>
                  <a:schemeClr val="bg1"/>
                </a:solidFill>
                <a:latin typeface="Kozuka Gothic Pro B" pitchFamily="34" charset="-128"/>
              </a:rPr>
              <a:t>	0010 –Christian Discipleship			.50 credits</a:t>
            </a:r>
          </a:p>
          <a:p>
            <a:pPr eaLnBrk="1" hangingPunct="1">
              <a:spcBef>
                <a:spcPct val="0"/>
              </a:spcBef>
              <a:buFontTx/>
              <a:buNone/>
              <a:defRPr/>
            </a:pPr>
            <a:r>
              <a:rPr lang="en-US" altLang="en-US" sz="1100" dirty="0" smtClean="0">
                <a:solidFill>
                  <a:schemeClr val="bg1"/>
                </a:solidFill>
                <a:latin typeface="Kozuka Gothic Pro B" pitchFamily="34" charset="-128"/>
              </a:rPr>
              <a:t>	</a:t>
            </a:r>
          </a:p>
          <a:p>
            <a:pPr eaLnBrk="1" hangingPunct="1">
              <a:spcBef>
                <a:spcPct val="0"/>
              </a:spcBef>
              <a:buFontTx/>
              <a:buNone/>
              <a:defRPr/>
            </a:pPr>
            <a:r>
              <a:rPr lang="en-US" altLang="en-US" sz="1200" b="1" u="sng" dirty="0" smtClean="0">
                <a:solidFill>
                  <a:srgbClr val="FF0000"/>
                </a:solidFill>
                <a:latin typeface="Kozuka Gothic Pro B" pitchFamily="34" charset="-128"/>
              </a:rPr>
              <a:t>English	</a:t>
            </a:r>
            <a:r>
              <a:rPr lang="en-US" altLang="en-US" sz="1100" dirty="0" smtClean="0">
                <a:solidFill>
                  <a:schemeClr val="bg1"/>
                </a:solidFill>
                <a:latin typeface="Kozuka Gothic Pro B" pitchFamily="34" charset="-128"/>
              </a:rPr>
              <a:t>	0168- American Lit.			1.0 credits</a:t>
            </a:r>
          </a:p>
          <a:p>
            <a:pPr eaLnBrk="1" hangingPunct="1">
              <a:spcBef>
                <a:spcPct val="0"/>
              </a:spcBef>
              <a:buFontTx/>
              <a:buNone/>
              <a:defRPr/>
            </a:pPr>
            <a:r>
              <a:rPr lang="en-US" altLang="en-US" sz="1100" dirty="0" smtClean="0">
                <a:solidFill>
                  <a:schemeClr val="bg1"/>
                </a:solidFill>
                <a:latin typeface="Kozuka Gothic Pro B" pitchFamily="34" charset="-128"/>
              </a:rPr>
              <a:t>		0197- AP English &amp; Comp			1.0 credits		</a:t>
            </a:r>
          </a:p>
          <a:p>
            <a:pPr eaLnBrk="1" hangingPunct="1">
              <a:spcBef>
                <a:spcPct val="0"/>
              </a:spcBef>
              <a:buFontTx/>
              <a:buNone/>
              <a:defRPr/>
            </a:pPr>
            <a:r>
              <a:rPr lang="en-US" altLang="en-US" sz="1200" b="1" i="1" dirty="0" smtClean="0">
                <a:solidFill>
                  <a:schemeClr val="bg1"/>
                </a:solidFill>
                <a:latin typeface="Kozuka Gothic Pro B" pitchFamily="34" charset="-128"/>
              </a:rPr>
              <a:t>*Sophomores who took American Lit. Honors, but are not going to take AP should sign up for 0153-0154 British Lt. I and II</a:t>
            </a:r>
          </a:p>
          <a:p>
            <a:pPr eaLnBrk="1" hangingPunct="1">
              <a:spcBef>
                <a:spcPct val="0"/>
              </a:spcBef>
              <a:buFontTx/>
              <a:buNone/>
              <a:defRPr/>
            </a:pPr>
            <a:endParaRPr lang="en-US" altLang="en-US" sz="1100" dirty="0" smtClean="0">
              <a:solidFill>
                <a:schemeClr val="bg1"/>
              </a:solidFill>
              <a:latin typeface="Kozuka Gothic Pro B" pitchFamily="34" charset="-128"/>
            </a:endParaRPr>
          </a:p>
          <a:p>
            <a:pPr eaLnBrk="1" hangingPunct="1">
              <a:spcBef>
                <a:spcPct val="0"/>
              </a:spcBef>
              <a:buFontTx/>
              <a:buNone/>
              <a:defRPr/>
            </a:pPr>
            <a:r>
              <a:rPr lang="en-US" altLang="en-US" sz="1200" b="1" dirty="0" smtClean="0">
                <a:solidFill>
                  <a:srgbClr val="FF0000"/>
                </a:solidFill>
                <a:latin typeface="Kozuka Gothic Pro B" pitchFamily="34" charset="-128"/>
              </a:rPr>
              <a:t>Social</a:t>
            </a:r>
            <a:r>
              <a:rPr lang="en-US" altLang="en-US" sz="1200" b="1" dirty="0" smtClean="0">
                <a:solidFill>
                  <a:srgbClr val="FFFF66"/>
                </a:solidFill>
                <a:latin typeface="Kozuka Gothic Pro B" pitchFamily="34" charset="-128"/>
              </a:rPr>
              <a:t>   	</a:t>
            </a:r>
            <a:r>
              <a:rPr lang="en-US" altLang="en-US" sz="1200" b="1" dirty="0" smtClean="0">
                <a:solidFill>
                  <a:schemeClr val="bg1"/>
                </a:solidFill>
                <a:latin typeface="Kozuka Gothic Pro B" pitchFamily="34" charset="-128"/>
              </a:rPr>
              <a:t>0395 –US History (college prep track)		1.0 credits</a:t>
            </a:r>
            <a:endParaRPr lang="en-US" altLang="en-US" sz="1200" b="1" dirty="0" smtClean="0">
              <a:solidFill>
                <a:srgbClr val="FFFF66"/>
              </a:solidFill>
              <a:latin typeface="Kozuka Gothic Pro B" pitchFamily="34" charset="-128"/>
            </a:endParaRPr>
          </a:p>
          <a:p>
            <a:pPr eaLnBrk="1" hangingPunct="1">
              <a:spcBef>
                <a:spcPct val="0"/>
              </a:spcBef>
              <a:buFontTx/>
              <a:buNone/>
              <a:defRPr/>
            </a:pPr>
            <a:r>
              <a:rPr lang="en-US" altLang="en-US" sz="1200" b="1" u="sng" dirty="0" smtClean="0">
                <a:solidFill>
                  <a:srgbClr val="FF0000"/>
                </a:solidFill>
                <a:latin typeface="Kozuka Gothic Pro B" pitchFamily="34" charset="-128"/>
              </a:rPr>
              <a:t>Studies</a:t>
            </a:r>
            <a:r>
              <a:rPr lang="en-US" altLang="en-US" sz="1100" b="1" dirty="0" smtClean="0">
                <a:solidFill>
                  <a:srgbClr val="FFFF66"/>
                </a:solidFill>
                <a:latin typeface="Kozuka Gothic Pro B" pitchFamily="34" charset="-128"/>
              </a:rPr>
              <a:t>	</a:t>
            </a:r>
            <a:r>
              <a:rPr lang="en-US" altLang="en-US" sz="1100" b="1" dirty="0" smtClean="0">
                <a:solidFill>
                  <a:schemeClr val="bg1"/>
                </a:solidFill>
                <a:latin typeface="Kozuka Gothic Pro B" pitchFamily="34" charset="-128"/>
              </a:rPr>
              <a:t>0399 – AP US History (honors track)		1.0 credits</a:t>
            </a:r>
            <a:r>
              <a:rPr lang="en-US" altLang="en-US" sz="1100" dirty="0" smtClean="0">
                <a:solidFill>
                  <a:schemeClr val="bg1"/>
                </a:solidFill>
                <a:latin typeface="Kozuka Gothic Pro B" pitchFamily="34" charset="-128"/>
              </a:rPr>
              <a:t>														Electives:  Contemporary World Issues (.5 credit), Sociology (.5 credit), Psychology (.5 credits), and Global Economics (.5 		credits)</a:t>
            </a:r>
            <a:endParaRPr lang="en-US" altLang="en-US" sz="1100" b="1" i="1" dirty="0" smtClean="0">
              <a:solidFill>
                <a:srgbClr val="FFFF66"/>
              </a:solidFill>
              <a:latin typeface="Kozuka Gothic Pro B" pitchFamily="34" charset="-128"/>
            </a:endParaRPr>
          </a:p>
          <a:p>
            <a:pPr algn="ctr" eaLnBrk="1" hangingPunct="1">
              <a:spcBef>
                <a:spcPct val="0"/>
              </a:spcBef>
              <a:buFontTx/>
              <a:buNone/>
              <a:defRPr/>
            </a:pPr>
            <a:r>
              <a:rPr lang="en-US" altLang="en-US" sz="1600" b="1" i="1" dirty="0" smtClean="0">
                <a:solidFill>
                  <a:srgbClr val="FF0000"/>
                </a:solidFill>
                <a:latin typeface="Kozuka Gothic Pro B" pitchFamily="34" charset="-128"/>
              </a:rPr>
              <a:t>Students must also pass the Illinois and Federal Constitution tests by the last day of sophomore year.</a:t>
            </a:r>
            <a:r>
              <a:rPr lang="en-US" altLang="en-US" sz="1600" i="1" dirty="0" smtClean="0">
                <a:solidFill>
                  <a:srgbClr val="FF0000"/>
                </a:solidFill>
                <a:latin typeface="Kozuka Gothic Pro B" pitchFamily="34" charset="-128"/>
              </a:rPr>
              <a:t>  </a:t>
            </a:r>
          </a:p>
          <a:p>
            <a:pPr eaLnBrk="1" hangingPunct="1">
              <a:spcBef>
                <a:spcPct val="0"/>
              </a:spcBef>
              <a:buFontTx/>
              <a:buNone/>
              <a:defRPr/>
            </a:pPr>
            <a:endParaRPr lang="en-US" altLang="en-US" sz="1000" u="sng" dirty="0" smtClean="0">
              <a:solidFill>
                <a:schemeClr val="bg1"/>
              </a:solidFill>
              <a:latin typeface="Kozuka Gothic Pro B" pitchFamily="34" charset="-128"/>
            </a:endParaRPr>
          </a:p>
          <a:p>
            <a:pPr eaLnBrk="1" hangingPunct="1">
              <a:spcBef>
                <a:spcPct val="0"/>
              </a:spcBef>
              <a:buFontTx/>
              <a:buNone/>
              <a:defRPr/>
            </a:pPr>
            <a:r>
              <a:rPr lang="en-US" altLang="en-US" sz="1200" b="1" u="sng" dirty="0" smtClean="0">
                <a:solidFill>
                  <a:srgbClr val="FF0000"/>
                </a:solidFill>
                <a:latin typeface="Kozuka Gothic Pro B" pitchFamily="34" charset="-128"/>
              </a:rPr>
              <a:t>Math</a:t>
            </a:r>
            <a:r>
              <a:rPr lang="en-US" altLang="en-US" sz="1100" dirty="0" smtClean="0">
                <a:solidFill>
                  <a:schemeClr val="bg1"/>
                </a:solidFill>
                <a:latin typeface="Kozuka Gothic Pro B" pitchFamily="34" charset="-128"/>
              </a:rPr>
              <a:t>		Placement determined			1.0 credits					by current teacher</a:t>
            </a:r>
          </a:p>
          <a:p>
            <a:pPr eaLnBrk="1" hangingPunct="1">
              <a:spcBef>
                <a:spcPct val="0"/>
              </a:spcBef>
              <a:buFontTx/>
              <a:buNone/>
              <a:defRPr/>
            </a:pPr>
            <a:r>
              <a:rPr lang="en-US" altLang="en-US" sz="1100" dirty="0" smtClean="0">
                <a:solidFill>
                  <a:schemeClr val="bg1"/>
                </a:solidFill>
                <a:latin typeface="Kozuka Gothic Pro B" pitchFamily="34" charset="-128"/>
              </a:rPr>
              <a:t>				</a:t>
            </a:r>
          </a:p>
          <a:p>
            <a:pPr eaLnBrk="1" hangingPunct="1">
              <a:spcBef>
                <a:spcPct val="0"/>
              </a:spcBef>
              <a:buFontTx/>
              <a:buNone/>
              <a:defRPr/>
            </a:pPr>
            <a:r>
              <a:rPr lang="en-US" altLang="en-US" sz="1200" b="1" u="sng" dirty="0" smtClean="0">
                <a:solidFill>
                  <a:srgbClr val="FF0000"/>
                </a:solidFill>
                <a:latin typeface="Kozuka Gothic Pro B" pitchFamily="34" charset="-128"/>
              </a:rPr>
              <a:t>Science</a:t>
            </a:r>
            <a:r>
              <a:rPr lang="en-US" altLang="en-US" sz="1100" dirty="0" smtClean="0">
                <a:solidFill>
                  <a:schemeClr val="bg1"/>
                </a:solidFill>
                <a:latin typeface="Kozuka Gothic Pro B" pitchFamily="34" charset="-128"/>
              </a:rPr>
              <a:t>	Placement determined			1.0 credits		</a:t>
            </a:r>
          </a:p>
          <a:p>
            <a:pPr eaLnBrk="1" hangingPunct="1">
              <a:spcBef>
                <a:spcPct val="0"/>
              </a:spcBef>
              <a:buFontTx/>
              <a:buNone/>
              <a:defRPr/>
            </a:pPr>
            <a:r>
              <a:rPr lang="en-US" altLang="en-US" sz="1100" dirty="0" smtClean="0">
                <a:solidFill>
                  <a:schemeClr val="bg1"/>
                </a:solidFill>
                <a:latin typeface="Kozuka Gothic Pro B" pitchFamily="34" charset="-128"/>
              </a:rPr>
              <a:t>		by current teacher		</a:t>
            </a:r>
          </a:p>
          <a:p>
            <a:pPr eaLnBrk="1" hangingPunct="1">
              <a:spcBef>
                <a:spcPct val="0"/>
              </a:spcBef>
              <a:buFontTx/>
              <a:buNone/>
              <a:defRPr/>
            </a:pPr>
            <a:endParaRPr lang="en-US" altLang="en-US" sz="1200" b="1" u="sng" dirty="0" smtClean="0">
              <a:solidFill>
                <a:srgbClr val="FFFF66"/>
              </a:solidFill>
              <a:latin typeface="Kozuka Gothic Pro B" pitchFamily="34" charset="-128"/>
            </a:endParaRPr>
          </a:p>
          <a:p>
            <a:pPr eaLnBrk="1" hangingPunct="1">
              <a:spcBef>
                <a:spcPct val="0"/>
              </a:spcBef>
              <a:buFontTx/>
              <a:buNone/>
              <a:defRPr/>
            </a:pPr>
            <a:r>
              <a:rPr lang="en-US" altLang="en-US" sz="1200" b="1" u="sng" dirty="0" smtClean="0">
                <a:solidFill>
                  <a:srgbClr val="FF0000"/>
                </a:solidFill>
                <a:latin typeface="Kozuka Gothic Pro B" pitchFamily="34" charset="-128"/>
              </a:rPr>
              <a:t>Physical </a:t>
            </a:r>
            <a:r>
              <a:rPr lang="en-US" altLang="en-US" sz="1200" b="1" dirty="0" smtClean="0">
                <a:solidFill>
                  <a:srgbClr val="FFFF66"/>
                </a:solidFill>
                <a:latin typeface="Kozuka Gothic Pro B" pitchFamily="34" charset="-128"/>
              </a:rPr>
              <a:t>	</a:t>
            </a:r>
            <a:r>
              <a:rPr lang="en-US" altLang="en-US" sz="1200" dirty="0" smtClean="0">
                <a:solidFill>
                  <a:schemeClr val="bg1"/>
                </a:solidFill>
                <a:latin typeface="Kozuka Gothic Pro B" pitchFamily="34" charset="-128"/>
              </a:rPr>
              <a:t>PE III/IV				.50 credits</a:t>
            </a:r>
            <a:endParaRPr lang="en-US" altLang="en-US" sz="1200" b="1" dirty="0" smtClean="0">
              <a:solidFill>
                <a:srgbClr val="FFFF66"/>
              </a:solidFill>
              <a:latin typeface="Kozuka Gothic Pro B" pitchFamily="34" charset="-128"/>
            </a:endParaRPr>
          </a:p>
          <a:p>
            <a:pPr eaLnBrk="1" hangingPunct="1">
              <a:spcBef>
                <a:spcPct val="0"/>
              </a:spcBef>
              <a:buFontTx/>
              <a:buNone/>
              <a:defRPr/>
            </a:pPr>
            <a:r>
              <a:rPr lang="en-US" altLang="en-US" sz="1200" b="1" u="sng" dirty="0" smtClean="0">
                <a:solidFill>
                  <a:srgbClr val="FF0000"/>
                </a:solidFill>
                <a:latin typeface="Kozuka Gothic Pro B" pitchFamily="34" charset="-128"/>
              </a:rPr>
              <a:t>Education</a:t>
            </a:r>
            <a:r>
              <a:rPr lang="en-US" altLang="en-US" sz="1100" dirty="0" smtClean="0">
                <a:solidFill>
                  <a:schemeClr val="bg1"/>
                </a:solidFill>
                <a:latin typeface="Kozuka Gothic Pro B" pitchFamily="34" charset="-128"/>
              </a:rPr>
              <a:t>	PE III Leaders Prep			.50 credits								</a:t>
            </a:r>
          </a:p>
          <a:p>
            <a:pPr eaLnBrk="1" hangingPunct="1">
              <a:spcBef>
                <a:spcPct val="0"/>
              </a:spcBef>
              <a:buFontTx/>
              <a:buNone/>
              <a:defRPr/>
            </a:pPr>
            <a:r>
              <a:rPr lang="en-US" altLang="en-US" sz="1100" dirty="0" smtClean="0">
                <a:solidFill>
                  <a:schemeClr val="bg1"/>
                </a:solidFill>
                <a:latin typeface="Kozuka Gothic Pro B" pitchFamily="34" charset="-128"/>
              </a:rPr>
              <a:t>		</a:t>
            </a:r>
          </a:p>
          <a:p>
            <a:pPr eaLnBrk="1" hangingPunct="1">
              <a:spcBef>
                <a:spcPct val="0"/>
              </a:spcBef>
              <a:buFontTx/>
              <a:buNone/>
              <a:defRPr/>
            </a:pPr>
            <a:r>
              <a:rPr lang="en-US" altLang="en-US" sz="1200" b="1" u="sng" dirty="0" smtClean="0">
                <a:solidFill>
                  <a:srgbClr val="FF0000"/>
                </a:solidFill>
                <a:latin typeface="Kozuka Gothic Pro B" pitchFamily="34" charset="-128"/>
              </a:rPr>
              <a:t>Modern World </a:t>
            </a:r>
            <a:r>
              <a:rPr lang="en-US" altLang="en-US" sz="1200" b="1" dirty="0" smtClean="0">
                <a:solidFill>
                  <a:srgbClr val="FFFF66"/>
                </a:solidFill>
                <a:latin typeface="Kozuka Gothic Pro B" pitchFamily="34" charset="-128"/>
              </a:rPr>
              <a:t>	</a:t>
            </a:r>
            <a:r>
              <a:rPr lang="en-US" altLang="en-US" sz="1200" dirty="0" smtClean="0">
                <a:solidFill>
                  <a:schemeClr val="bg1"/>
                </a:solidFill>
                <a:latin typeface="Kozuka Gothic Pro B" pitchFamily="34" charset="-128"/>
              </a:rPr>
              <a:t>Placement determined			1.0 credits</a:t>
            </a:r>
            <a:endParaRPr lang="en-US" altLang="en-US" sz="1200" b="1" dirty="0" smtClean="0">
              <a:solidFill>
                <a:srgbClr val="FFFF66"/>
              </a:solidFill>
              <a:latin typeface="Kozuka Gothic Pro B" pitchFamily="34" charset="-128"/>
            </a:endParaRPr>
          </a:p>
          <a:p>
            <a:pPr eaLnBrk="1" hangingPunct="1">
              <a:spcBef>
                <a:spcPct val="0"/>
              </a:spcBef>
              <a:buFontTx/>
              <a:buNone/>
              <a:defRPr/>
            </a:pPr>
            <a:r>
              <a:rPr lang="en-US" altLang="en-US" sz="1200" b="1" u="sng" dirty="0" smtClean="0">
                <a:solidFill>
                  <a:srgbClr val="FF0000"/>
                </a:solidFill>
                <a:latin typeface="Kozuka Gothic Pro B" pitchFamily="34" charset="-128"/>
              </a:rPr>
              <a:t>Language</a:t>
            </a:r>
            <a:r>
              <a:rPr lang="en-US" altLang="en-US" sz="1100" dirty="0" smtClean="0">
                <a:solidFill>
                  <a:schemeClr val="bg1"/>
                </a:solidFill>
                <a:latin typeface="Kozuka Gothic Pro B" pitchFamily="34" charset="-128"/>
              </a:rPr>
              <a:t>	by current teacher</a:t>
            </a:r>
          </a:p>
          <a:p>
            <a:pPr eaLnBrk="1" hangingPunct="1">
              <a:spcBef>
                <a:spcPct val="0"/>
              </a:spcBef>
              <a:buFontTx/>
              <a:buNone/>
              <a:defRPr/>
            </a:pPr>
            <a:r>
              <a:rPr lang="en-US" altLang="en-US" sz="1100" dirty="0" smtClean="0">
                <a:solidFill>
                  <a:schemeClr val="bg1"/>
                </a:solidFill>
                <a:latin typeface="Kozuka Gothic Pro B" pitchFamily="34" charset="-128"/>
              </a:rPr>
              <a:t>								</a:t>
            </a:r>
          </a:p>
          <a:p>
            <a:pPr eaLnBrk="1" hangingPunct="1">
              <a:spcBef>
                <a:spcPct val="0"/>
              </a:spcBef>
              <a:buFontTx/>
              <a:buNone/>
              <a:defRPr/>
            </a:pPr>
            <a:r>
              <a:rPr lang="en-US" altLang="en-US" sz="1400" b="1" dirty="0" smtClean="0">
                <a:solidFill>
                  <a:schemeClr val="bg1"/>
                </a:solidFill>
                <a:latin typeface="Kozuka Gothic Pro B" pitchFamily="34" charset="-128"/>
              </a:rPr>
              <a:t>*Make sure you consider all the pros and cons of continuing with Modern World Language.	</a:t>
            </a:r>
            <a:r>
              <a:rPr lang="en-US" altLang="en-US" sz="1100" i="1" dirty="0" smtClean="0">
                <a:solidFill>
                  <a:schemeClr val="bg1"/>
                </a:solidFill>
                <a:latin typeface="Kozuka Gothic Pro B" pitchFamily="34" charset="-128"/>
              </a:rPr>
              <a:t>		</a:t>
            </a:r>
            <a:r>
              <a:rPr lang="en-US" altLang="en-US" sz="1100" dirty="0" smtClean="0">
                <a:solidFill>
                  <a:schemeClr val="bg1"/>
                </a:solidFill>
                <a:latin typeface="Kozuka Gothic Pro B" pitchFamily="34" charset="-128"/>
              </a:rPr>
              <a:t>	</a:t>
            </a:r>
          </a:p>
          <a:p>
            <a:pPr eaLnBrk="1" hangingPunct="1">
              <a:spcBef>
                <a:spcPct val="0"/>
              </a:spcBef>
              <a:buFontTx/>
              <a:buNone/>
              <a:defRPr/>
            </a:pPr>
            <a:r>
              <a:rPr lang="en-US" altLang="en-US" sz="1200" b="1" u="sng" dirty="0" smtClean="0">
                <a:solidFill>
                  <a:srgbClr val="FF0000"/>
                </a:solidFill>
                <a:latin typeface="Kozuka Gothic Pro B" pitchFamily="34" charset="-128"/>
              </a:rPr>
              <a:t>Electives</a:t>
            </a:r>
            <a:r>
              <a:rPr lang="en-US" altLang="en-US" sz="1100" dirty="0" smtClean="0">
                <a:solidFill>
                  <a:schemeClr val="bg1"/>
                </a:solidFill>
                <a:latin typeface="Kozuka Gothic Pro B" pitchFamily="34" charset="-128"/>
              </a:rPr>
              <a:t>	May be needed to meet 6 credit minimum.</a:t>
            </a:r>
          </a:p>
        </p:txBody>
      </p:sp>
      <p:pic>
        <p:nvPicPr>
          <p:cNvPr id="6147" name="Picture 5" descr="SVHS L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791200"/>
            <a:ext cx="1143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660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450" y="-28575"/>
            <a:ext cx="9144000" cy="723900"/>
          </a:xfrm>
          <a:noFill/>
        </p:spPr>
        <p:txBody>
          <a:bodyPr>
            <a:normAutofit fontScale="90000"/>
          </a:bodyPr>
          <a:lstStyle/>
          <a:p>
            <a:pPr eaLnBrk="1" hangingPunct="1"/>
            <a:r>
              <a:rPr lang="en-US" altLang="en-US" b="1" smtClean="0">
                <a:solidFill>
                  <a:srgbClr val="FF0000"/>
                </a:solidFill>
              </a:rPr>
              <a:t>Science (3 Credits)</a:t>
            </a:r>
          </a:p>
        </p:txBody>
      </p:sp>
      <p:grpSp>
        <p:nvGrpSpPr>
          <p:cNvPr id="7171" name="Group 72"/>
          <p:cNvGrpSpPr>
            <a:grpSpLocks/>
          </p:cNvGrpSpPr>
          <p:nvPr/>
        </p:nvGrpSpPr>
        <p:grpSpPr bwMode="auto">
          <a:xfrm>
            <a:off x="152400" y="1066800"/>
            <a:ext cx="8991600" cy="5715000"/>
            <a:chOff x="152400" y="1066800"/>
            <a:chExt cx="8991600" cy="5715000"/>
          </a:xfrm>
        </p:grpSpPr>
        <p:sp>
          <p:nvSpPr>
            <p:cNvPr id="7186" name="TextBox 37"/>
            <p:cNvSpPr txBox="1">
              <a:spLocks noChangeArrowheads="1"/>
            </p:cNvSpPr>
            <p:nvPr/>
          </p:nvSpPr>
          <p:spPr bwMode="auto">
            <a:xfrm>
              <a:off x="152400" y="3200400"/>
              <a:ext cx="14478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Biology Lab</a:t>
              </a:r>
            </a:p>
          </p:txBody>
        </p:sp>
        <p:sp>
          <p:nvSpPr>
            <p:cNvPr id="7187" name="TextBox 66"/>
            <p:cNvSpPr txBox="1">
              <a:spLocks noChangeArrowheads="1"/>
            </p:cNvSpPr>
            <p:nvPr/>
          </p:nvSpPr>
          <p:spPr bwMode="auto">
            <a:xfrm>
              <a:off x="152400" y="4210430"/>
              <a:ext cx="1447800"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Biology Lab Honors</a:t>
              </a:r>
            </a:p>
          </p:txBody>
        </p:sp>
        <p:sp>
          <p:nvSpPr>
            <p:cNvPr id="7188" name="TextBox 1"/>
            <p:cNvSpPr txBox="1">
              <a:spLocks noChangeArrowheads="1"/>
            </p:cNvSpPr>
            <p:nvPr/>
          </p:nvSpPr>
          <p:spPr bwMode="auto">
            <a:xfrm>
              <a:off x="152400" y="1066800"/>
              <a:ext cx="1447800"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Biology Lab 0711</a:t>
              </a:r>
            </a:p>
          </p:txBody>
        </p:sp>
        <p:cxnSp>
          <p:nvCxnSpPr>
            <p:cNvPr id="7189" name="Straight Arrow Connector 4"/>
            <p:cNvCxnSpPr>
              <a:cxnSpLocks noChangeShapeType="1"/>
            </p:cNvCxnSpPr>
            <p:nvPr/>
          </p:nvCxnSpPr>
          <p:spPr bwMode="auto">
            <a:xfrm>
              <a:off x="2209800" y="1389965"/>
              <a:ext cx="489204"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7190" name="TextBox 8"/>
            <p:cNvSpPr txBox="1">
              <a:spLocks noChangeArrowheads="1"/>
            </p:cNvSpPr>
            <p:nvPr/>
          </p:nvSpPr>
          <p:spPr bwMode="auto">
            <a:xfrm>
              <a:off x="2209800" y="1066800"/>
              <a:ext cx="1828800"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Integrated Science Lab</a:t>
              </a:r>
            </a:p>
          </p:txBody>
        </p:sp>
        <p:cxnSp>
          <p:nvCxnSpPr>
            <p:cNvPr id="7191" name="Straight Arrow Connector 27"/>
            <p:cNvCxnSpPr>
              <a:cxnSpLocks noChangeShapeType="1"/>
            </p:cNvCxnSpPr>
            <p:nvPr/>
          </p:nvCxnSpPr>
          <p:spPr bwMode="auto">
            <a:xfrm>
              <a:off x="1676400" y="1371600"/>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7192" name="TextBox 31"/>
            <p:cNvSpPr txBox="1">
              <a:spLocks noChangeArrowheads="1"/>
            </p:cNvSpPr>
            <p:nvPr/>
          </p:nvSpPr>
          <p:spPr bwMode="auto">
            <a:xfrm>
              <a:off x="4495800" y="1066800"/>
              <a:ext cx="1828800"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b="1">
                  <a:solidFill>
                    <a:srgbClr val="FF0000"/>
                  </a:solidFill>
                  <a:latin typeface="Times New Roman" pitchFamily="18" charset="0"/>
                </a:rPr>
                <a:t>Chemistry Lab 0720</a:t>
              </a:r>
            </a:p>
            <a:p>
              <a:pPr eaLnBrk="1" hangingPunct="1">
                <a:spcBef>
                  <a:spcPct val="0"/>
                </a:spcBef>
              </a:pPr>
              <a:r>
                <a:rPr lang="en-US" altLang="en-US" sz="1600" b="1">
                  <a:solidFill>
                    <a:srgbClr val="FF0000"/>
                  </a:solidFill>
                  <a:latin typeface="Times New Roman" pitchFamily="18" charset="0"/>
                </a:rPr>
                <a:t>Environmental Science Lab I/Lab II</a:t>
              </a:r>
            </a:p>
          </p:txBody>
        </p:sp>
        <p:sp>
          <p:nvSpPr>
            <p:cNvPr id="7193" name="TextBox 32"/>
            <p:cNvSpPr txBox="1">
              <a:spLocks noChangeArrowheads="1"/>
            </p:cNvSpPr>
            <p:nvPr/>
          </p:nvSpPr>
          <p:spPr bwMode="auto">
            <a:xfrm>
              <a:off x="6858000" y="1066800"/>
              <a:ext cx="2286000"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b="1">
                  <a:solidFill>
                    <a:schemeClr val="bg1"/>
                  </a:solidFill>
                  <a:latin typeface="Times New Roman" pitchFamily="18" charset="0"/>
                </a:rPr>
                <a:t>Environmental Lab I/Lab II</a:t>
              </a:r>
            </a:p>
            <a:p>
              <a:pPr eaLnBrk="1" hangingPunct="1">
                <a:spcBef>
                  <a:spcPct val="0"/>
                </a:spcBef>
              </a:pPr>
              <a:r>
                <a:rPr lang="en-US" altLang="en-US" sz="1600" b="1">
                  <a:solidFill>
                    <a:schemeClr val="bg1"/>
                  </a:solidFill>
                  <a:latin typeface="Times New Roman" pitchFamily="18" charset="0"/>
                </a:rPr>
                <a:t>Chemistry Lab 0702</a:t>
              </a:r>
            </a:p>
            <a:p>
              <a:pPr eaLnBrk="1" hangingPunct="1">
                <a:spcBef>
                  <a:spcPct val="0"/>
                </a:spcBef>
              </a:pPr>
              <a:r>
                <a:rPr lang="en-US" altLang="en-US" sz="1600" b="1">
                  <a:solidFill>
                    <a:schemeClr val="bg1"/>
                  </a:solidFill>
                  <a:latin typeface="Times New Roman" pitchFamily="18" charset="0"/>
                </a:rPr>
                <a:t>Astronomy</a:t>
              </a:r>
            </a:p>
            <a:p>
              <a:pPr eaLnBrk="1" hangingPunct="1">
                <a:spcBef>
                  <a:spcPct val="0"/>
                </a:spcBef>
              </a:pPr>
              <a:r>
                <a:rPr lang="en-US" altLang="en-US" sz="1600" b="1">
                  <a:solidFill>
                    <a:schemeClr val="bg1"/>
                  </a:solidFill>
                  <a:latin typeface="Times New Roman" pitchFamily="18" charset="0"/>
                </a:rPr>
                <a:t>Chemistry Lab II</a:t>
              </a:r>
            </a:p>
            <a:p>
              <a:pPr eaLnBrk="1" hangingPunct="1">
                <a:spcBef>
                  <a:spcPct val="0"/>
                </a:spcBef>
              </a:pPr>
              <a:r>
                <a:rPr lang="en-US" altLang="en-US" sz="1600" b="1">
                  <a:solidFill>
                    <a:schemeClr val="bg1"/>
                  </a:solidFill>
                  <a:latin typeface="Times New Roman" pitchFamily="18" charset="0"/>
                </a:rPr>
                <a:t>Anatomy/Physiology Lab</a:t>
              </a:r>
            </a:p>
          </p:txBody>
        </p:sp>
        <p:cxnSp>
          <p:nvCxnSpPr>
            <p:cNvPr id="7194" name="Straight Arrow Connector 33"/>
            <p:cNvCxnSpPr>
              <a:cxnSpLocks noChangeShapeType="1"/>
            </p:cNvCxnSpPr>
            <p:nvPr/>
          </p:nvCxnSpPr>
          <p:spPr bwMode="auto">
            <a:xfrm>
              <a:off x="4038600" y="1379482"/>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195" name="Straight Arrow Connector 34"/>
            <p:cNvCxnSpPr>
              <a:cxnSpLocks noChangeShapeType="1"/>
            </p:cNvCxnSpPr>
            <p:nvPr/>
          </p:nvCxnSpPr>
          <p:spPr bwMode="auto">
            <a:xfrm>
              <a:off x="6324600" y="1371600"/>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7196" name="TextBox 46"/>
            <p:cNvSpPr txBox="1">
              <a:spLocks noChangeArrowheads="1"/>
            </p:cNvSpPr>
            <p:nvPr/>
          </p:nvSpPr>
          <p:spPr bwMode="auto">
            <a:xfrm>
              <a:off x="152400" y="5274730"/>
              <a:ext cx="1447800"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Accelerated</a:t>
              </a:r>
            </a:p>
            <a:p>
              <a:pPr eaLnBrk="1" hangingPunct="1">
                <a:spcBef>
                  <a:spcPct val="0"/>
                </a:spcBef>
                <a:buFontTx/>
                <a:buNone/>
              </a:pPr>
              <a:r>
                <a:rPr lang="en-US" altLang="en-US" sz="1600" b="1">
                  <a:solidFill>
                    <a:schemeClr val="bg1"/>
                  </a:solidFill>
                  <a:latin typeface="Times New Roman" pitchFamily="18" charset="0"/>
                </a:rPr>
                <a:t>Bio Honors</a:t>
              </a:r>
            </a:p>
          </p:txBody>
        </p:sp>
        <p:cxnSp>
          <p:nvCxnSpPr>
            <p:cNvPr id="7197" name="Straight Arrow Connector 47"/>
            <p:cNvCxnSpPr>
              <a:cxnSpLocks noChangeShapeType="1"/>
            </p:cNvCxnSpPr>
            <p:nvPr/>
          </p:nvCxnSpPr>
          <p:spPr bwMode="auto">
            <a:xfrm>
              <a:off x="2209800" y="5597895"/>
              <a:ext cx="489204"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7198" name="TextBox 48"/>
            <p:cNvSpPr txBox="1">
              <a:spLocks noChangeArrowheads="1"/>
            </p:cNvSpPr>
            <p:nvPr/>
          </p:nvSpPr>
          <p:spPr bwMode="auto">
            <a:xfrm>
              <a:off x="2209800" y="5274730"/>
              <a:ext cx="1828800"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Chemistry Lab </a:t>
              </a:r>
            </a:p>
            <a:p>
              <a:pPr eaLnBrk="1" hangingPunct="1">
                <a:spcBef>
                  <a:spcPct val="0"/>
                </a:spcBef>
                <a:buFontTx/>
                <a:buNone/>
              </a:pPr>
              <a:r>
                <a:rPr lang="en-US" altLang="en-US" sz="1600" b="1">
                  <a:solidFill>
                    <a:schemeClr val="bg1"/>
                  </a:solidFill>
                  <a:latin typeface="Times New Roman" pitchFamily="18" charset="0"/>
                </a:rPr>
                <a:t>Honors</a:t>
              </a:r>
            </a:p>
          </p:txBody>
        </p:sp>
        <p:cxnSp>
          <p:nvCxnSpPr>
            <p:cNvPr id="7199" name="Straight Arrow Connector 49"/>
            <p:cNvCxnSpPr>
              <a:cxnSpLocks noChangeShapeType="1"/>
            </p:cNvCxnSpPr>
            <p:nvPr/>
          </p:nvCxnSpPr>
          <p:spPr bwMode="auto">
            <a:xfrm>
              <a:off x="1676400" y="5579530"/>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7200" name="TextBox 50"/>
            <p:cNvSpPr txBox="1">
              <a:spLocks noChangeArrowheads="1"/>
            </p:cNvSpPr>
            <p:nvPr/>
          </p:nvSpPr>
          <p:spPr bwMode="auto">
            <a:xfrm>
              <a:off x="4495800" y="5274730"/>
              <a:ext cx="1828800"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b="1">
                  <a:solidFill>
                    <a:srgbClr val="FF0000"/>
                  </a:solidFill>
                  <a:latin typeface="Times New Roman" pitchFamily="18" charset="0"/>
                </a:rPr>
                <a:t>Physics Lab Honors (must be in pre-calc)</a:t>
              </a:r>
            </a:p>
            <a:p>
              <a:pPr eaLnBrk="1" hangingPunct="1">
                <a:spcBef>
                  <a:spcPct val="0"/>
                </a:spcBef>
              </a:pPr>
              <a:r>
                <a:rPr lang="en-US" altLang="en-US" sz="1600" b="1">
                  <a:solidFill>
                    <a:srgbClr val="FF0000"/>
                  </a:solidFill>
                  <a:latin typeface="Times New Roman" pitchFamily="18" charset="0"/>
                </a:rPr>
                <a:t>AP Biology Lab</a:t>
              </a:r>
            </a:p>
          </p:txBody>
        </p:sp>
        <p:sp>
          <p:nvSpPr>
            <p:cNvPr id="7201" name="TextBox 51"/>
            <p:cNvSpPr txBox="1">
              <a:spLocks noChangeArrowheads="1"/>
            </p:cNvSpPr>
            <p:nvPr/>
          </p:nvSpPr>
          <p:spPr bwMode="auto">
            <a:xfrm>
              <a:off x="6858000" y="4888974"/>
              <a:ext cx="2286000" cy="18928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300" b="1">
                  <a:solidFill>
                    <a:schemeClr val="bg1"/>
                  </a:solidFill>
                  <a:latin typeface="Times New Roman" pitchFamily="18" charset="0"/>
                </a:rPr>
                <a:t>Anatomy/Physiology Lab</a:t>
              </a:r>
            </a:p>
            <a:p>
              <a:pPr eaLnBrk="1" hangingPunct="1">
                <a:spcBef>
                  <a:spcPct val="0"/>
                </a:spcBef>
              </a:pPr>
              <a:r>
                <a:rPr lang="en-US" altLang="en-US" sz="1300" b="1">
                  <a:solidFill>
                    <a:schemeClr val="bg1"/>
                  </a:solidFill>
                  <a:latin typeface="Times New Roman" pitchFamily="18" charset="0"/>
                </a:rPr>
                <a:t>AP Biology Lab</a:t>
              </a:r>
            </a:p>
            <a:p>
              <a:pPr eaLnBrk="1" hangingPunct="1">
                <a:spcBef>
                  <a:spcPct val="0"/>
                </a:spcBef>
              </a:pPr>
              <a:r>
                <a:rPr lang="en-US" altLang="en-US" sz="1300" b="1">
                  <a:solidFill>
                    <a:schemeClr val="bg1"/>
                  </a:solidFill>
                  <a:latin typeface="Times New Roman" pitchFamily="18" charset="0"/>
                </a:rPr>
                <a:t>AP Chemistry Lab </a:t>
              </a:r>
            </a:p>
            <a:p>
              <a:pPr eaLnBrk="1" hangingPunct="1">
                <a:spcBef>
                  <a:spcPct val="0"/>
                </a:spcBef>
              </a:pPr>
              <a:r>
                <a:rPr lang="en-US" altLang="en-US" sz="1300" b="1">
                  <a:solidFill>
                    <a:schemeClr val="bg1"/>
                  </a:solidFill>
                  <a:latin typeface="Times New Roman" pitchFamily="18" charset="0"/>
                </a:rPr>
                <a:t>AP Physics Lab</a:t>
              </a:r>
            </a:p>
            <a:p>
              <a:pPr eaLnBrk="1" hangingPunct="1">
                <a:spcBef>
                  <a:spcPct val="0"/>
                </a:spcBef>
              </a:pPr>
              <a:r>
                <a:rPr lang="en-US" altLang="en-US" sz="1300" b="1">
                  <a:solidFill>
                    <a:schemeClr val="bg1"/>
                  </a:solidFill>
                  <a:latin typeface="Times New Roman" pitchFamily="18" charset="0"/>
                </a:rPr>
                <a:t>Physics Lab Honors</a:t>
              </a:r>
            </a:p>
            <a:p>
              <a:pPr eaLnBrk="1" hangingPunct="1">
                <a:spcBef>
                  <a:spcPct val="0"/>
                </a:spcBef>
              </a:pPr>
              <a:r>
                <a:rPr lang="en-US" altLang="en-US" sz="1300" b="1">
                  <a:solidFill>
                    <a:schemeClr val="bg1"/>
                  </a:solidFill>
                  <a:latin typeface="Times New Roman" pitchFamily="18" charset="0"/>
                </a:rPr>
                <a:t>Environmental Lab I/Lab II</a:t>
              </a:r>
            </a:p>
            <a:p>
              <a:pPr eaLnBrk="1" hangingPunct="1">
                <a:spcBef>
                  <a:spcPct val="0"/>
                </a:spcBef>
              </a:pPr>
              <a:r>
                <a:rPr lang="en-US" altLang="en-US" sz="1300" b="1">
                  <a:solidFill>
                    <a:schemeClr val="bg1"/>
                  </a:solidFill>
                  <a:latin typeface="Times New Roman" pitchFamily="18" charset="0"/>
                </a:rPr>
                <a:t>Astronomy</a:t>
              </a:r>
            </a:p>
            <a:p>
              <a:pPr eaLnBrk="1" hangingPunct="1">
                <a:spcBef>
                  <a:spcPct val="0"/>
                </a:spcBef>
              </a:pPr>
              <a:r>
                <a:rPr lang="en-US" altLang="en-US" sz="1300" b="1">
                  <a:solidFill>
                    <a:schemeClr val="bg1"/>
                  </a:solidFill>
                  <a:latin typeface="Times New Roman" pitchFamily="18" charset="0"/>
                </a:rPr>
                <a:t>Chemistry Lab II</a:t>
              </a:r>
            </a:p>
          </p:txBody>
        </p:sp>
        <p:cxnSp>
          <p:nvCxnSpPr>
            <p:cNvPr id="7202" name="Straight Arrow Connector 52"/>
            <p:cNvCxnSpPr>
              <a:cxnSpLocks noChangeShapeType="1"/>
            </p:cNvCxnSpPr>
            <p:nvPr/>
          </p:nvCxnSpPr>
          <p:spPr bwMode="auto">
            <a:xfrm>
              <a:off x="4038600" y="5587412"/>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203" name="Straight Arrow Connector 53"/>
            <p:cNvCxnSpPr>
              <a:cxnSpLocks noChangeShapeType="1"/>
            </p:cNvCxnSpPr>
            <p:nvPr/>
          </p:nvCxnSpPr>
          <p:spPr bwMode="auto">
            <a:xfrm>
              <a:off x="6324600" y="5579530"/>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7204" name="TextBox 39"/>
            <p:cNvSpPr txBox="1">
              <a:spLocks noChangeArrowheads="1"/>
            </p:cNvSpPr>
            <p:nvPr/>
          </p:nvSpPr>
          <p:spPr bwMode="auto">
            <a:xfrm>
              <a:off x="2133600" y="2938046"/>
              <a:ext cx="18288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Earth Science Lab</a:t>
              </a:r>
            </a:p>
          </p:txBody>
        </p:sp>
        <p:cxnSp>
          <p:nvCxnSpPr>
            <p:cNvPr id="7205" name="Straight Arrow Connector 40"/>
            <p:cNvCxnSpPr>
              <a:cxnSpLocks noChangeShapeType="1"/>
            </p:cNvCxnSpPr>
            <p:nvPr/>
          </p:nvCxnSpPr>
          <p:spPr bwMode="auto">
            <a:xfrm flipV="1">
              <a:off x="1676400" y="3029607"/>
              <a:ext cx="489204" cy="30480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7206" name="TextBox 41"/>
            <p:cNvSpPr txBox="1">
              <a:spLocks noChangeArrowheads="1"/>
            </p:cNvSpPr>
            <p:nvPr/>
          </p:nvSpPr>
          <p:spPr bwMode="auto">
            <a:xfrm>
              <a:off x="4451604" y="3352800"/>
              <a:ext cx="1872996"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b="1">
                  <a:solidFill>
                    <a:srgbClr val="FF0000"/>
                  </a:solidFill>
                  <a:latin typeface="Times New Roman" pitchFamily="18" charset="0"/>
                </a:rPr>
                <a:t>Physics Lab</a:t>
              </a:r>
            </a:p>
            <a:p>
              <a:pPr eaLnBrk="1" hangingPunct="1">
                <a:spcBef>
                  <a:spcPct val="0"/>
                </a:spcBef>
              </a:pPr>
              <a:r>
                <a:rPr lang="en-US" altLang="en-US" sz="1600" b="1">
                  <a:solidFill>
                    <a:srgbClr val="FF0000"/>
                  </a:solidFill>
                  <a:latin typeface="Times New Roman" pitchFamily="18" charset="0"/>
                </a:rPr>
                <a:t>Anatomy/Physiology lab</a:t>
              </a:r>
            </a:p>
            <a:p>
              <a:pPr eaLnBrk="1" hangingPunct="1">
                <a:spcBef>
                  <a:spcPct val="0"/>
                </a:spcBef>
              </a:pPr>
              <a:r>
                <a:rPr lang="en-US" altLang="en-US" sz="1600" b="1">
                  <a:solidFill>
                    <a:srgbClr val="FF0000"/>
                  </a:solidFill>
                  <a:latin typeface="Times New Roman" pitchFamily="18" charset="0"/>
                </a:rPr>
                <a:t>Environmental Science Lab I/Lab II</a:t>
              </a:r>
            </a:p>
            <a:p>
              <a:pPr eaLnBrk="1" hangingPunct="1">
                <a:spcBef>
                  <a:spcPct val="0"/>
                </a:spcBef>
              </a:pPr>
              <a:r>
                <a:rPr lang="en-US" altLang="en-US" sz="1600" b="1">
                  <a:solidFill>
                    <a:srgbClr val="FF0000"/>
                  </a:solidFill>
                  <a:latin typeface="Times New Roman" pitchFamily="18" charset="0"/>
                </a:rPr>
                <a:t>Earth Science</a:t>
              </a:r>
            </a:p>
          </p:txBody>
        </p:sp>
        <p:sp>
          <p:nvSpPr>
            <p:cNvPr id="7207" name="TextBox 42"/>
            <p:cNvSpPr txBox="1">
              <a:spLocks noChangeArrowheads="1"/>
            </p:cNvSpPr>
            <p:nvPr/>
          </p:nvSpPr>
          <p:spPr bwMode="auto">
            <a:xfrm>
              <a:off x="6858000" y="2971800"/>
              <a:ext cx="2286000"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b="1">
                  <a:solidFill>
                    <a:schemeClr val="bg1"/>
                  </a:solidFill>
                  <a:latin typeface="Times New Roman" pitchFamily="18" charset="0"/>
                </a:rPr>
                <a:t>Anatomy/Physiology Lab</a:t>
              </a:r>
            </a:p>
            <a:p>
              <a:pPr eaLnBrk="1" hangingPunct="1">
                <a:spcBef>
                  <a:spcPct val="0"/>
                </a:spcBef>
              </a:pPr>
              <a:r>
                <a:rPr lang="en-US" altLang="en-US" sz="1600" b="1">
                  <a:solidFill>
                    <a:schemeClr val="bg1"/>
                  </a:solidFill>
                  <a:latin typeface="Times New Roman" pitchFamily="18" charset="0"/>
                </a:rPr>
                <a:t>Physics Lab </a:t>
              </a:r>
            </a:p>
            <a:p>
              <a:pPr eaLnBrk="1" hangingPunct="1">
                <a:spcBef>
                  <a:spcPct val="0"/>
                </a:spcBef>
              </a:pPr>
              <a:r>
                <a:rPr lang="en-US" altLang="en-US" sz="1600" b="1">
                  <a:solidFill>
                    <a:schemeClr val="bg1"/>
                  </a:solidFill>
                  <a:latin typeface="Times New Roman" pitchFamily="18" charset="0"/>
                </a:rPr>
                <a:t>Environmental Lab I/Lab II</a:t>
              </a:r>
            </a:p>
            <a:p>
              <a:pPr eaLnBrk="1" hangingPunct="1">
                <a:spcBef>
                  <a:spcPct val="0"/>
                </a:spcBef>
              </a:pPr>
              <a:r>
                <a:rPr lang="en-US" altLang="en-US" sz="1600" b="1">
                  <a:solidFill>
                    <a:schemeClr val="bg1"/>
                  </a:solidFill>
                  <a:latin typeface="Times New Roman" pitchFamily="18" charset="0"/>
                </a:rPr>
                <a:t>Astronomy</a:t>
              </a:r>
            </a:p>
            <a:p>
              <a:pPr eaLnBrk="1" hangingPunct="1">
                <a:spcBef>
                  <a:spcPct val="0"/>
                </a:spcBef>
              </a:pPr>
              <a:r>
                <a:rPr lang="en-US" altLang="en-US" sz="1600" b="1">
                  <a:solidFill>
                    <a:schemeClr val="bg1"/>
                  </a:solidFill>
                  <a:latin typeface="Times New Roman" pitchFamily="18" charset="0"/>
                </a:rPr>
                <a:t>Chemistry Lab II</a:t>
              </a:r>
            </a:p>
          </p:txBody>
        </p:sp>
        <p:cxnSp>
          <p:nvCxnSpPr>
            <p:cNvPr id="7208" name="Straight Arrow Connector 43"/>
            <p:cNvCxnSpPr>
              <a:cxnSpLocks noChangeShapeType="1"/>
            </p:cNvCxnSpPr>
            <p:nvPr/>
          </p:nvCxnSpPr>
          <p:spPr bwMode="auto">
            <a:xfrm>
              <a:off x="4038600" y="3060412"/>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209" name="Straight Arrow Connector 44"/>
            <p:cNvCxnSpPr>
              <a:cxnSpLocks noChangeShapeType="1"/>
            </p:cNvCxnSpPr>
            <p:nvPr/>
          </p:nvCxnSpPr>
          <p:spPr bwMode="auto">
            <a:xfrm>
              <a:off x="6324600" y="4159761"/>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210" name="Straight Arrow Connector 55"/>
            <p:cNvCxnSpPr>
              <a:cxnSpLocks noChangeShapeType="1"/>
            </p:cNvCxnSpPr>
            <p:nvPr/>
          </p:nvCxnSpPr>
          <p:spPr bwMode="auto">
            <a:xfrm>
              <a:off x="1687987" y="3352800"/>
              <a:ext cx="489204" cy="338554"/>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7211" name="TextBox 60"/>
            <p:cNvSpPr txBox="1">
              <a:spLocks noChangeArrowheads="1"/>
            </p:cNvSpPr>
            <p:nvPr/>
          </p:nvSpPr>
          <p:spPr bwMode="auto">
            <a:xfrm>
              <a:off x="2133600" y="3773214"/>
              <a:ext cx="18288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Chemistry Lab</a:t>
              </a:r>
            </a:p>
          </p:txBody>
        </p:sp>
        <p:cxnSp>
          <p:nvCxnSpPr>
            <p:cNvPr id="7212" name="Straight Arrow Connector 61"/>
            <p:cNvCxnSpPr>
              <a:cxnSpLocks noChangeShapeType="1"/>
            </p:cNvCxnSpPr>
            <p:nvPr/>
          </p:nvCxnSpPr>
          <p:spPr bwMode="auto">
            <a:xfrm>
              <a:off x="3962400" y="3948444"/>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7213" name="TextBox 62"/>
            <p:cNvSpPr txBox="1">
              <a:spLocks noChangeArrowheads="1"/>
            </p:cNvSpPr>
            <p:nvPr/>
          </p:nvSpPr>
          <p:spPr bwMode="auto">
            <a:xfrm>
              <a:off x="4527804" y="2864509"/>
              <a:ext cx="18288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rgbClr val="FF0000"/>
                  </a:solidFill>
                  <a:latin typeface="Times New Roman" pitchFamily="18" charset="0"/>
                </a:rPr>
                <a:t>Chemistry Lab</a:t>
              </a:r>
            </a:p>
          </p:txBody>
        </p:sp>
        <p:cxnSp>
          <p:nvCxnSpPr>
            <p:cNvPr id="7214" name="Straight Arrow Connector 63"/>
            <p:cNvCxnSpPr>
              <a:cxnSpLocks noChangeShapeType="1"/>
            </p:cNvCxnSpPr>
            <p:nvPr/>
          </p:nvCxnSpPr>
          <p:spPr bwMode="auto">
            <a:xfrm>
              <a:off x="6324600" y="3060412"/>
              <a:ext cx="533400" cy="139988"/>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215" name="Straight Arrow Connector 67"/>
            <p:cNvCxnSpPr>
              <a:cxnSpLocks noChangeShapeType="1"/>
            </p:cNvCxnSpPr>
            <p:nvPr/>
          </p:nvCxnSpPr>
          <p:spPr bwMode="auto">
            <a:xfrm flipV="1">
              <a:off x="1655379" y="4120753"/>
              <a:ext cx="489204" cy="30480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216" name="Straight Arrow Connector 68"/>
            <p:cNvCxnSpPr>
              <a:cxnSpLocks noChangeShapeType="1"/>
            </p:cNvCxnSpPr>
            <p:nvPr/>
          </p:nvCxnSpPr>
          <p:spPr bwMode="auto">
            <a:xfrm>
              <a:off x="1655379" y="4425553"/>
              <a:ext cx="799023" cy="819329"/>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grpSp>
      <p:graphicFrame>
        <p:nvGraphicFramePr>
          <p:cNvPr id="74" name="Table 73"/>
          <p:cNvGraphicFramePr>
            <a:graphicFrameLocks noGrp="1"/>
          </p:cNvGraphicFramePr>
          <p:nvPr/>
        </p:nvGraphicFramePr>
        <p:xfrm>
          <a:off x="152400" y="701675"/>
          <a:ext cx="8991600" cy="365160"/>
        </p:xfrm>
        <a:graphic>
          <a:graphicData uri="http://schemas.openxmlformats.org/drawingml/2006/table">
            <a:tbl>
              <a:tblPr/>
              <a:tblGrid>
                <a:gridCol w="2057400"/>
                <a:gridCol w="2286000"/>
                <a:gridCol w="2362200"/>
                <a:gridCol w="2286000"/>
              </a:tblGrid>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800" b="1" i="0" u="none" strike="noStrike" cap="none" normalizeH="0" baseline="0" dirty="0" smtClean="0">
                          <a:ln>
                            <a:noFill/>
                          </a:ln>
                          <a:solidFill>
                            <a:schemeClr val="bg1"/>
                          </a:solidFill>
                          <a:effectLst/>
                          <a:latin typeface="Tahoma" pitchFamily="34" charset="0"/>
                        </a:rPr>
                        <a:t>Freshman</a:t>
                      </a:r>
                    </a:p>
                  </a:txBody>
                  <a:tcPr marT="45420" marB="454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800" b="1" i="0" u="none" strike="noStrike" cap="none" normalizeH="0" baseline="0" dirty="0" smtClean="0">
                          <a:ln>
                            <a:noFill/>
                          </a:ln>
                          <a:solidFill>
                            <a:schemeClr val="bg1"/>
                          </a:solidFill>
                          <a:effectLst/>
                          <a:latin typeface="Tahoma" pitchFamily="34" charset="0"/>
                        </a:rPr>
                        <a:t>Sophomore</a:t>
                      </a:r>
                    </a:p>
                  </a:txBody>
                  <a:tcPr marT="45420" marB="454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800" b="1" i="0" u="none" strike="noStrike" cap="none" normalizeH="0" baseline="0" dirty="0" smtClean="0">
                          <a:ln>
                            <a:noFill/>
                          </a:ln>
                          <a:solidFill>
                            <a:srgbClr val="FF0000"/>
                          </a:solidFill>
                          <a:effectLst/>
                          <a:latin typeface="Tahoma" pitchFamily="34" charset="0"/>
                        </a:rPr>
                        <a:t>Junior</a:t>
                      </a:r>
                    </a:p>
                  </a:txBody>
                  <a:tcPr marT="45420" marB="454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800" b="1" i="0" u="none" strike="noStrike" cap="none" normalizeH="0" baseline="0" dirty="0" smtClean="0">
                          <a:ln>
                            <a:noFill/>
                          </a:ln>
                          <a:solidFill>
                            <a:schemeClr val="bg1"/>
                          </a:solidFill>
                          <a:effectLst/>
                          <a:latin typeface="Tahoma" pitchFamily="34" charset="0"/>
                        </a:rPr>
                        <a:t>Senior</a:t>
                      </a:r>
                    </a:p>
                  </a:txBody>
                  <a:tcPr marT="45420" marB="454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184" name="Straight Arrow Connector 98"/>
          <p:cNvCxnSpPr>
            <a:cxnSpLocks noChangeShapeType="1"/>
          </p:cNvCxnSpPr>
          <p:nvPr/>
        </p:nvCxnSpPr>
        <p:spPr bwMode="auto">
          <a:xfrm flipV="1">
            <a:off x="1644650" y="4159250"/>
            <a:ext cx="1054100" cy="1082675"/>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7185" name="Straight Arrow Connector 98"/>
          <p:cNvCxnSpPr>
            <a:cxnSpLocks noChangeShapeType="1"/>
          </p:cNvCxnSpPr>
          <p:nvPr/>
        </p:nvCxnSpPr>
        <p:spPr bwMode="auto">
          <a:xfrm flipV="1">
            <a:off x="3794125" y="4795838"/>
            <a:ext cx="657225" cy="50165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61362602"/>
      </p:ext>
    </p:extLst>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
          <p:cNvSpPr txBox="1">
            <a:spLocks noChangeArrowheads="1"/>
          </p:cNvSpPr>
          <p:nvPr/>
        </p:nvSpPr>
        <p:spPr bwMode="auto">
          <a:xfrm>
            <a:off x="-381000" y="566738"/>
            <a:ext cx="7543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200" b="1">
              <a:solidFill>
                <a:schemeClr val="bg1"/>
              </a:solidFill>
              <a:latin typeface="Times New Roman" pitchFamily="18" charset="0"/>
            </a:endParaRPr>
          </a:p>
        </p:txBody>
      </p:sp>
      <p:sp>
        <p:nvSpPr>
          <p:cNvPr id="8195" name="Rectangle 11"/>
          <p:cNvSpPr>
            <a:spLocks noChangeArrowheads="1"/>
          </p:cNvSpPr>
          <p:nvPr/>
        </p:nvSpPr>
        <p:spPr bwMode="auto">
          <a:xfrm>
            <a:off x="533400" y="242888"/>
            <a:ext cx="822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3600" b="1">
                <a:solidFill>
                  <a:srgbClr val="FF0000"/>
                </a:solidFill>
                <a:latin typeface="Tahoma" pitchFamily="34" charset="0"/>
              </a:rPr>
              <a:t>Math (3 Credits)</a:t>
            </a:r>
            <a:endParaRPr lang="en-US" altLang="en-US" sz="1800" b="1">
              <a:solidFill>
                <a:srgbClr val="FF0000"/>
              </a:solidFill>
              <a:latin typeface="Tahoma" pitchFamily="34" charset="0"/>
            </a:endParaRPr>
          </a:p>
        </p:txBody>
      </p:sp>
      <p:grpSp>
        <p:nvGrpSpPr>
          <p:cNvPr id="8196" name="Group 16403"/>
          <p:cNvGrpSpPr>
            <a:grpSpLocks/>
          </p:cNvGrpSpPr>
          <p:nvPr/>
        </p:nvGrpSpPr>
        <p:grpSpPr bwMode="auto">
          <a:xfrm>
            <a:off x="0" y="1546225"/>
            <a:ext cx="9220200" cy="5159375"/>
            <a:chOff x="0" y="990600"/>
            <a:chExt cx="9220200" cy="5159501"/>
          </a:xfrm>
        </p:grpSpPr>
        <p:sp>
          <p:nvSpPr>
            <p:cNvPr id="8210" name="TextBox 35"/>
            <p:cNvSpPr txBox="1">
              <a:spLocks noChangeArrowheads="1"/>
            </p:cNvSpPr>
            <p:nvPr/>
          </p:nvSpPr>
          <p:spPr bwMode="auto">
            <a:xfrm>
              <a:off x="152400" y="3276600"/>
              <a:ext cx="1447800"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Algebra I Honors</a:t>
              </a:r>
            </a:p>
          </p:txBody>
        </p:sp>
        <p:sp>
          <p:nvSpPr>
            <p:cNvPr id="8211" name="TextBox 36"/>
            <p:cNvSpPr txBox="1">
              <a:spLocks noChangeArrowheads="1"/>
            </p:cNvSpPr>
            <p:nvPr/>
          </p:nvSpPr>
          <p:spPr bwMode="auto">
            <a:xfrm>
              <a:off x="152400" y="4286142"/>
              <a:ext cx="1447800"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Accelerated Algebra I Honors</a:t>
              </a:r>
            </a:p>
          </p:txBody>
        </p:sp>
        <p:sp>
          <p:nvSpPr>
            <p:cNvPr id="8212" name="TextBox 37"/>
            <p:cNvSpPr txBox="1">
              <a:spLocks noChangeArrowheads="1"/>
            </p:cNvSpPr>
            <p:nvPr/>
          </p:nvSpPr>
          <p:spPr bwMode="auto">
            <a:xfrm>
              <a:off x="152400" y="1235074"/>
              <a:ext cx="1447800"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Algebra I </a:t>
              </a:r>
            </a:p>
            <a:p>
              <a:pPr eaLnBrk="1" hangingPunct="1">
                <a:spcBef>
                  <a:spcPct val="0"/>
                </a:spcBef>
                <a:buFontTx/>
                <a:buNone/>
              </a:pPr>
              <a:r>
                <a:rPr lang="en-US" altLang="en-US" sz="1600" b="1">
                  <a:solidFill>
                    <a:schemeClr val="bg1"/>
                  </a:solidFill>
                  <a:latin typeface="Times New Roman" pitchFamily="18" charset="0"/>
                </a:rPr>
                <a:t>0507</a:t>
              </a:r>
            </a:p>
          </p:txBody>
        </p:sp>
        <p:cxnSp>
          <p:nvCxnSpPr>
            <p:cNvPr id="8213" name="Straight Arrow Connector 38"/>
            <p:cNvCxnSpPr>
              <a:cxnSpLocks noChangeShapeType="1"/>
            </p:cNvCxnSpPr>
            <p:nvPr/>
          </p:nvCxnSpPr>
          <p:spPr bwMode="auto">
            <a:xfrm>
              <a:off x="2209800" y="1548724"/>
              <a:ext cx="489204"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8214" name="TextBox 39"/>
            <p:cNvSpPr txBox="1">
              <a:spLocks noChangeArrowheads="1"/>
            </p:cNvSpPr>
            <p:nvPr/>
          </p:nvSpPr>
          <p:spPr bwMode="auto">
            <a:xfrm>
              <a:off x="2209800" y="1235074"/>
              <a:ext cx="1828800"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Geometry </a:t>
              </a:r>
            </a:p>
            <a:p>
              <a:pPr eaLnBrk="1" hangingPunct="1">
                <a:spcBef>
                  <a:spcPct val="0"/>
                </a:spcBef>
                <a:buFontTx/>
                <a:buNone/>
              </a:pPr>
              <a:r>
                <a:rPr lang="en-US" altLang="en-US" sz="1600" b="1">
                  <a:solidFill>
                    <a:schemeClr val="bg1"/>
                  </a:solidFill>
                  <a:latin typeface="Times New Roman" pitchFamily="18" charset="0"/>
                </a:rPr>
                <a:t>0520</a:t>
              </a:r>
            </a:p>
          </p:txBody>
        </p:sp>
        <p:cxnSp>
          <p:nvCxnSpPr>
            <p:cNvPr id="8215" name="Straight Arrow Connector 40"/>
            <p:cNvCxnSpPr>
              <a:cxnSpLocks noChangeShapeType="1"/>
            </p:cNvCxnSpPr>
            <p:nvPr/>
          </p:nvCxnSpPr>
          <p:spPr bwMode="auto">
            <a:xfrm>
              <a:off x="1676400" y="1447800"/>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8216" name="TextBox 41"/>
            <p:cNvSpPr txBox="1">
              <a:spLocks noChangeArrowheads="1"/>
            </p:cNvSpPr>
            <p:nvPr/>
          </p:nvSpPr>
          <p:spPr bwMode="auto">
            <a:xfrm>
              <a:off x="4495800" y="1235074"/>
              <a:ext cx="18288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rgbClr val="FF0000"/>
                  </a:solidFill>
                  <a:latin typeface="Times New Roman" pitchFamily="18" charset="0"/>
                </a:rPr>
                <a:t>Algebra II</a:t>
              </a:r>
            </a:p>
          </p:txBody>
        </p:sp>
        <p:sp>
          <p:nvSpPr>
            <p:cNvPr id="8217" name="TextBox 42"/>
            <p:cNvSpPr txBox="1">
              <a:spLocks noChangeArrowheads="1"/>
            </p:cNvSpPr>
            <p:nvPr/>
          </p:nvSpPr>
          <p:spPr bwMode="auto">
            <a:xfrm>
              <a:off x="6858000" y="990600"/>
              <a:ext cx="2286000"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Topics in College Algebra</a:t>
              </a:r>
            </a:p>
          </p:txBody>
        </p:sp>
        <p:cxnSp>
          <p:nvCxnSpPr>
            <p:cNvPr id="8218" name="Straight Arrow Connector 43"/>
            <p:cNvCxnSpPr>
              <a:cxnSpLocks noChangeShapeType="1"/>
            </p:cNvCxnSpPr>
            <p:nvPr/>
          </p:nvCxnSpPr>
          <p:spPr bwMode="auto">
            <a:xfrm>
              <a:off x="4038600" y="1447800"/>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8219" name="Straight Arrow Connector 44"/>
            <p:cNvCxnSpPr>
              <a:cxnSpLocks noChangeShapeType="1"/>
              <a:endCxn id="8217" idx="1"/>
            </p:cNvCxnSpPr>
            <p:nvPr/>
          </p:nvCxnSpPr>
          <p:spPr bwMode="auto">
            <a:xfrm flipV="1">
              <a:off x="6324600" y="1282988"/>
              <a:ext cx="533400" cy="88612"/>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8220" name="TextBox 45"/>
            <p:cNvSpPr txBox="1">
              <a:spLocks noChangeArrowheads="1"/>
            </p:cNvSpPr>
            <p:nvPr/>
          </p:nvSpPr>
          <p:spPr bwMode="auto">
            <a:xfrm>
              <a:off x="0" y="5319104"/>
              <a:ext cx="1888998"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Accelerated</a:t>
              </a:r>
            </a:p>
            <a:p>
              <a:pPr eaLnBrk="1" hangingPunct="1">
                <a:spcBef>
                  <a:spcPct val="0"/>
                </a:spcBef>
                <a:buFontTx/>
                <a:buNone/>
              </a:pPr>
              <a:r>
                <a:rPr lang="en-US" altLang="en-US" sz="1600" b="1">
                  <a:solidFill>
                    <a:schemeClr val="bg1"/>
                  </a:solidFill>
                  <a:latin typeface="Times New Roman" pitchFamily="18" charset="0"/>
                </a:rPr>
                <a:t>Algebra/Geometry Honors</a:t>
              </a:r>
            </a:p>
          </p:txBody>
        </p:sp>
        <p:cxnSp>
          <p:nvCxnSpPr>
            <p:cNvPr id="8221" name="Straight Arrow Connector 46"/>
            <p:cNvCxnSpPr>
              <a:cxnSpLocks noChangeShapeType="1"/>
            </p:cNvCxnSpPr>
            <p:nvPr/>
          </p:nvCxnSpPr>
          <p:spPr bwMode="auto">
            <a:xfrm>
              <a:off x="2209800" y="5632753"/>
              <a:ext cx="489204"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8222" name="TextBox 47"/>
            <p:cNvSpPr txBox="1">
              <a:spLocks noChangeArrowheads="1"/>
            </p:cNvSpPr>
            <p:nvPr/>
          </p:nvSpPr>
          <p:spPr bwMode="auto">
            <a:xfrm>
              <a:off x="2287786" y="5319104"/>
              <a:ext cx="1750813"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Algebra II/</a:t>
              </a:r>
            </a:p>
            <a:p>
              <a:pPr eaLnBrk="1" hangingPunct="1">
                <a:spcBef>
                  <a:spcPct val="0"/>
                </a:spcBef>
                <a:buFontTx/>
                <a:buNone/>
              </a:pPr>
              <a:r>
                <a:rPr lang="en-US" altLang="en-US" sz="1600" b="1">
                  <a:solidFill>
                    <a:schemeClr val="bg1"/>
                  </a:solidFill>
                  <a:latin typeface="Times New Roman" pitchFamily="18" charset="0"/>
                </a:rPr>
                <a:t>Trigonometry Regular/Honors</a:t>
              </a:r>
            </a:p>
          </p:txBody>
        </p:sp>
        <p:sp>
          <p:nvSpPr>
            <p:cNvPr id="8223" name="TextBox 49"/>
            <p:cNvSpPr txBox="1">
              <a:spLocks noChangeArrowheads="1"/>
            </p:cNvSpPr>
            <p:nvPr/>
          </p:nvSpPr>
          <p:spPr bwMode="auto">
            <a:xfrm>
              <a:off x="4495800" y="5442214"/>
              <a:ext cx="1828800"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rgbClr val="FF0000"/>
                  </a:solidFill>
                  <a:latin typeface="Times New Roman" pitchFamily="18" charset="0"/>
                </a:rPr>
                <a:t>Pre-Calculus Regular/Honors</a:t>
              </a:r>
            </a:p>
          </p:txBody>
        </p:sp>
        <p:sp>
          <p:nvSpPr>
            <p:cNvPr id="8224" name="TextBox 50"/>
            <p:cNvSpPr txBox="1">
              <a:spLocks noChangeArrowheads="1"/>
            </p:cNvSpPr>
            <p:nvPr/>
          </p:nvSpPr>
          <p:spPr bwMode="auto">
            <a:xfrm>
              <a:off x="6836375" y="5117139"/>
              <a:ext cx="22860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AP Calculus AB</a:t>
              </a:r>
            </a:p>
          </p:txBody>
        </p:sp>
        <p:cxnSp>
          <p:nvCxnSpPr>
            <p:cNvPr id="8225" name="Straight Arrow Connector 51"/>
            <p:cNvCxnSpPr>
              <a:cxnSpLocks noChangeShapeType="1"/>
            </p:cNvCxnSpPr>
            <p:nvPr/>
          </p:nvCxnSpPr>
          <p:spPr bwMode="auto">
            <a:xfrm>
              <a:off x="4038600" y="5622579"/>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8226" name="Straight Arrow Connector 52"/>
            <p:cNvCxnSpPr>
              <a:cxnSpLocks noChangeShapeType="1"/>
            </p:cNvCxnSpPr>
            <p:nvPr/>
          </p:nvCxnSpPr>
          <p:spPr bwMode="auto">
            <a:xfrm flipV="1">
              <a:off x="6324600" y="5409527"/>
              <a:ext cx="489204" cy="205402"/>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8227" name="TextBox 53"/>
            <p:cNvSpPr txBox="1">
              <a:spLocks noChangeArrowheads="1"/>
            </p:cNvSpPr>
            <p:nvPr/>
          </p:nvSpPr>
          <p:spPr bwMode="auto">
            <a:xfrm>
              <a:off x="2133600" y="3066336"/>
              <a:ext cx="18288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Geometry</a:t>
              </a:r>
            </a:p>
          </p:txBody>
        </p:sp>
        <p:cxnSp>
          <p:nvCxnSpPr>
            <p:cNvPr id="8228" name="Straight Arrow Connector 54"/>
            <p:cNvCxnSpPr>
              <a:cxnSpLocks noChangeShapeType="1"/>
            </p:cNvCxnSpPr>
            <p:nvPr/>
          </p:nvCxnSpPr>
          <p:spPr bwMode="auto">
            <a:xfrm flipV="1">
              <a:off x="1676400" y="3140087"/>
              <a:ext cx="489204" cy="295825"/>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8229" name="TextBox 55"/>
            <p:cNvSpPr txBox="1">
              <a:spLocks noChangeArrowheads="1"/>
            </p:cNvSpPr>
            <p:nvPr/>
          </p:nvSpPr>
          <p:spPr bwMode="auto">
            <a:xfrm>
              <a:off x="4451604" y="3758625"/>
              <a:ext cx="1872996"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rgbClr val="FF0000"/>
                  </a:solidFill>
                  <a:latin typeface="Times New Roman" pitchFamily="18" charset="0"/>
                </a:rPr>
                <a:t>Algebra II/Trig Regular/Honors</a:t>
              </a:r>
            </a:p>
          </p:txBody>
        </p:sp>
        <p:sp>
          <p:nvSpPr>
            <p:cNvPr id="8230" name="TextBox 56"/>
            <p:cNvSpPr txBox="1">
              <a:spLocks noChangeArrowheads="1"/>
            </p:cNvSpPr>
            <p:nvPr/>
          </p:nvSpPr>
          <p:spPr bwMode="auto">
            <a:xfrm>
              <a:off x="6858000" y="3083982"/>
              <a:ext cx="22860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Pre-Calculus</a:t>
              </a:r>
            </a:p>
          </p:txBody>
        </p:sp>
        <p:cxnSp>
          <p:nvCxnSpPr>
            <p:cNvPr id="8231" name="Straight Arrow Connector 57"/>
            <p:cNvCxnSpPr>
              <a:cxnSpLocks noChangeShapeType="1"/>
            </p:cNvCxnSpPr>
            <p:nvPr/>
          </p:nvCxnSpPr>
          <p:spPr bwMode="auto">
            <a:xfrm>
              <a:off x="4038600" y="3169985"/>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8232" name="Straight Arrow Connector 58"/>
            <p:cNvCxnSpPr>
              <a:cxnSpLocks noChangeShapeType="1"/>
            </p:cNvCxnSpPr>
            <p:nvPr/>
          </p:nvCxnSpPr>
          <p:spPr bwMode="auto">
            <a:xfrm>
              <a:off x="6324600" y="4038600"/>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8233" name="Straight Arrow Connector 59"/>
            <p:cNvCxnSpPr>
              <a:cxnSpLocks noChangeShapeType="1"/>
            </p:cNvCxnSpPr>
            <p:nvPr/>
          </p:nvCxnSpPr>
          <p:spPr bwMode="auto">
            <a:xfrm>
              <a:off x="1687987" y="3453764"/>
              <a:ext cx="489204" cy="328585"/>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8234" name="TextBox 60"/>
            <p:cNvSpPr txBox="1">
              <a:spLocks noChangeArrowheads="1"/>
            </p:cNvSpPr>
            <p:nvPr/>
          </p:nvSpPr>
          <p:spPr bwMode="auto">
            <a:xfrm>
              <a:off x="2133600" y="3861799"/>
              <a:ext cx="18288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Geometry Honors</a:t>
              </a:r>
            </a:p>
          </p:txBody>
        </p:sp>
        <p:cxnSp>
          <p:nvCxnSpPr>
            <p:cNvPr id="8235" name="Straight Arrow Connector 61"/>
            <p:cNvCxnSpPr>
              <a:cxnSpLocks noChangeShapeType="1"/>
            </p:cNvCxnSpPr>
            <p:nvPr/>
          </p:nvCxnSpPr>
          <p:spPr bwMode="auto">
            <a:xfrm>
              <a:off x="3962400" y="4031870"/>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8236" name="TextBox 62"/>
            <p:cNvSpPr txBox="1">
              <a:spLocks noChangeArrowheads="1"/>
            </p:cNvSpPr>
            <p:nvPr/>
          </p:nvSpPr>
          <p:spPr bwMode="auto">
            <a:xfrm>
              <a:off x="4473702" y="3005692"/>
              <a:ext cx="18288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rgbClr val="FF0000"/>
                  </a:solidFill>
                  <a:latin typeface="Times New Roman" pitchFamily="18" charset="0"/>
                </a:rPr>
                <a:t>Algebra II/Trig</a:t>
              </a:r>
            </a:p>
          </p:txBody>
        </p:sp>
        <p:sp>
          <p:nvSpPr>
            <p:cNvPr id="8237" name="TextBox 66"/>
            <p:cNvSpPr txBox="1">
              <a:spLocks noChangeArrowheads="1"/>
            </p:cNvSpPr>
            <p:nvPr/>
          </p:nvSpPr>
          <p:spPr bwMode="auto">
            <a:xfrm>
              <a:off x="6858000" y="1625025"/>
              <a:ext cx="22860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Advanced Math/Trig</a:t>
              </a:r>
            </a:p>
          </p:txBody>
        </p:sp>
        <p:sp>
          <p:nvSpPr>
            <p:cNvPr id="8238" name="TextBox 67"/>
            <p:cNvSpPr txBox="1">
              <a:spLocks noChangeArrowheads="1"/>
            </p:cNvSpPr>
            <p:nvPr/>
          </p:nvSpPr>
          <p:spPr bwMode="auto">
            <a:xfrm>
              <a:off x="152400" y="2310825"/>
              <a:ext cx="14478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Algebra I </a:t>
              </a:r>
            </a:p>
          </p:txBody>
        </p:sp>
        <p:sp>
          <p:nvSpPr>
            <p:cNvPr id="8239" name="TextBox 68"/>
            <p:cNvSpPr txBox="1">
              <a:spLocks noChangeArrowheads="1"/>
            </p:cNvSpPr>
            <p:nvPr/>
          </p:nvSpPr>
          <p:spPr bwMode="auto">
            <a:xfrm>
              <a:off x="2209800" y="2310825"/>
              <a:ext cx="18288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Geometry</a:t>
              </a:r>
            </a:p>
          </p:txBody>
        </p:sp>
        <p:sp>
          <p:nvSpPr>
            <p:cNvPr id="8240" name="TextBox 69"/>
            <p:cNvSpPr txBox="1">
              <a:spLocks noChangeArrowheads="1"/>
            </p:cNvSpPr>
            <p:nvPr/>
          </p:nvSpPr>
          <p:spPr bwMode="auto">
            <a:xfrm>
              <a:off x="4495800" y="2286000"/>
              <a:ext cx="18288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rgbClr val="FF0000"/>
                  </a:solidFill>
                  <a:latin typeface="Times New Roman" pitchFamily="18" charset="0"/>
                </a:rPr>
                <a:t>Algebra II/Trig</a:t>
              </a:r>
            </a:p>
          </p:txBody>
        </p:sp>
        <p:sp>
          <p:nvSpPr>
            <p:cNvPr id="8241" name="TextBox 70"/>
            <p:cNvSpPr txBox="1">
              <a:spLocks noChangeArrowheads="1"/>
            </p:cNvSpPr>
            <p:nvPr/>
          </p:nvSpPr>
          <p:spPr bwMode="auto">
            <a:xfrm>
              <a:off x="6897414" y="2141548"/>
              <a:ext cx="2246586"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Pre-Calculus Topics</a:t>
              </a:r>
            </a:p>
          </p:txBody>
        </p:sp>
        <p:cxnSp>
          <p:nvCxnSpPr>
            <p:cNvPr id="8242" name="Straight Arrow Connector 72"/>
            <p:cNvCxnSpPr>
              <a:cxnSpLocks noChangeShapeType="1"/>
              <a:stCxn id="8216" idx="3"/>
              <a:endCxn id="8237" idx="1"/>
            </p:cNvCxnSpPr>
            <p:nvPr/>
          </p:nvCxnSpPr>
          <p:spPr bwMode="auto">
            <a:xfrm>
              <a:off x="6324600" y="1404351"/>
              <a:ext cx="533400" cy="389951"/>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8243" name="Straight Arrow Connector 75"/>
            <p:cNvCxnSpPr>
              <a:cxnSpLocks noChangeShapeType="1"/>
            </p:cNvCxnSpPr>
            <p:nvPr/>
          </p:nvCxnSpPr>
          <p:spPr bwMode="auto">
            <a:xfrm flipV="1">
              <a:off x="1676400" y="1819850"/>
              <a:ext cx="533400" cy="490975"/>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8244" name="Straight Arrow Connector 82"/>
            <p:cNvCxnSpPr>
              <a:cxnSpLocks noChangeShapeType="1"/>
            </p:cNvCxnSpPr>
            <p:nvPr/>
          </p:nvCxnSpPr>
          <p:spPr bwMode="auto">
            <a:xfrm>
              <a:off x="1687987" y="2480102"/>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8245" name="Straight Arrow Connector 83"/>
            <p:cNvCxnSpPr>
              <a:cxnSpLocks noChangeShapeType="1"/>
            </p:cNvCxnSpPr>
            <p:nvPr/>
          </p:nvCxnSpPr>
          <p:spPr bwMode="auto">
            <a:xfrm>
              <a:off x="4015188" y="2480102"/>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8246" name="Straight Arrow Connector 84"/>
            <p:cNvCxnSpPr>
              <a:cxnSpLocks noChangeShapeType="1"/>
            </p:cNvCxnSpPr>
            <p:nvPr/>
          </p:nvCxnSpPr>
          <p:spPr bwMode="auto">
            <a:xfrm flipV="1">
              <a:off x="4038600" y="1625025"/>
              <a:ext cx="609600" cy="68580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8247" name="TextBox 86"/>
            <p:cNvSpPr txBox="1">
              <a:spLocks noChangeArrowheads="1"/>
            </p:cNvSpPr>
            <p:nvPr/>
          </p:nvSpPr>
          <p:spPr bwMode="auto">
            <a:xfrm>
              <a:off x="6897414" y="2624554"/>
              <a:ext cx="18288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Pre-Calculus</a:t>
              </a:r>
            </a:p>
          </p:txBody>
        </p:sp>
        <p:cxnSp>
          <p:nvCxnSpPr>
            <p:cNvPr id="8248" name="Straight Arrow Connector 87"/>
            <p:cNvCxnSpPr>
              <a:cxnSpLocks noChangeShapeType="1"/>
              <a:endCxn id="8241" idx="1"/>
            </p:cNvCxnSpPr>
            <p:nvPr/>
          </p:nvCxnSpPr>
          <p:spPr bwMode="auto">
            <a:xfrm flipV="1">
              <a:off x="6324600" y="2310825"/>
              <a:ext cx="572814" cy="128347"/>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8249" name="Straight Arrow Connector 89"/>
            <p:cNvCxnSpPr>
              <a:cxnSpLocks noChangeShapeType="1"/>
              <a:endCxn id="8247" idx="1"/>
            </p:cNvCxnSpPr>
            <p:nvPr/>
          </p:nvCxnSpPr>
          <p:spPr bwMode="auto">
            <a:xfrm>
              <a:off x="6356604" y="2480102"/>
              <a:ext cx="540810" cy="313729"/>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8250" name="Straight Arrow Connector 91"/>
            <p:cNvCxnSpPr>
              <a:cxnSpLocks noChangeShapeType="1"/>
            </p:cNvCxnSpPr>
            <p:nvPr/>
          </p:nvCxnSpPr>
          <p:spPr bwMode="auto">
            <a:xfrm>
              <a:off x="6346698" y="3226398"/>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8251" name="TextBox 92"/>
            <p:cNvSpPr txBox="1">
              <a:spLocks noChangeArrowheads="1"/>
            </p:cNvSpPr>
            <p:nvPr/>
          </p:nvSpPr>
          <p:spPr bwMode="auto">
            <a:xfrm>
              <a:off x="6813804" y="3884363"/>
              <a:ext cx="2286000" cy="5847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Pre-Calculus </a:t>
              </a:r>
            </a:p>
            <a:p>
              <a:pPr eaLnBrk="1" hangingPunct="1">
                <a:spcBef>
                  <a:spcPct val="0"/>
                </a:spcBef>
                <a:buFontTx/>
                <a:buNone/>
              </a:pPr>
              <a:r>
                <a:rPr lang="en-US" altLang="en-US" sz="1600" b="1">
                  <a:solidFill>
                    <a:schemeClr val="bg1"/>
                  </a:solidFill>
                  <a:latin typeface="Times New Roman" pitchFamily="18" charset="0"/>
                </a:rPr>
                <a:t>Regular/ Honors</a:t>
              </a:r>
            </a:p>
          </p:txBody>
        </p:sp>
        <p:cxnSp>
          <p:nvCxnSpPr>
            <p:cNvPr id="8252" name="Straight Arrow Connector 93"/>
            <p:cNvCxnSpPr>
              <a:cxnSpLocks noChangeShapeType="1"/>
            </p:cNvCxnSpPr>
            <p:nvPr/>
          </p:nvCxnSpPr>
          <p:spPr bwMode="auto">
            <a:xfrm>
              <a:off x="6400800" y="4692483"/>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8253" name="TextBox 94"/>
            <p:cNvSpPr txBox="1">
              <a:spLocks noChangeArrowheads="1"/>
            </p:cNvSpPr>
            <p:nvPr/>
          </p:nvSpPr>
          <p:spPr bwMode="auto">
            <a:xfrm>
              <a:off x="2133600" y="4515682"/>
              <a:ext cx="18288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Geometry Honors</a:t>
              </a:r>
            </a:p>
          </p:txBody>
        </p:sp>
        <p:cxnSp>
          <p:nvCxnSpPr>
            <p:cNvPr id="8254" name="Straight Arrow Connector 95"/>
            <p:cNvCxnSpPr>
              <a:cxnSpLocks noChangeShapeType="1"/>
            </p:cNvCxnSpPr>
            <p:nvPr/>
          </p:nvCxnSpPr>
          <p:spPr bwMode="auto">
            <a:xfrm>
              <a:off x="4038600" y="4685753"/>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8255" name="TextBox 96"/>
            <p:cNvSpPr txBox="1">
              <a:spLocks noChangeArrowheads="1"/>
            </p:cNvSpPr>
            <p:nvPr/>
          </p:nvSpPr>
          <p:spPr bwMode="auto">
            <a:xfrm>
              <a:off x="6934200" y="4538246"/>
              <a:ext cx="2286000" cy="5847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Pre-Calculus Regular/Honors</a:t>
              </a:r>
            </a:p>
          </p:txBody>
        </p:sp>
        <p:sp>
          <p:nvSpPr>
            <p:cNvPr id="8256" name="TextBox 97"/>
            <p:cNvSpPr txBox="1">
              <a:spLocks noChangeArrowheads="1"/>
            </p:cNvSpPr>
            <p:nvPr/>
          </p:nvSpPr>
          <p:spPr bwMode="auto">
            <a:xfrm>
              <a:off x="4495800" y="4485210"/>
              <a:ext cx="1872996"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rgbClr val="FF0000"/>
                  </a:solidFill>
                  <a:latin typeface="Times New Roman" pitchFamily="18" charset="0"/>
                </a:rPr>
                <a:t>Algebra II/Trig Regular/Honors</a:t>
              </a:r>
            </a:p>
          </p:txBody>
        </p:sp>
        <p:cxnSp>
          <p:nvCxnSpPr>
            <p:cNvPr id="8257" name="Straight Arrow Connector 98"/>
            <p:cNvCxnSpPr>
              <a:cxnSpLocks noChangeShapeType="1"/>
            </p:cNvCxnSpPr>
            <p:nvPr/>
          </p:nvCxnSpPr>
          <p:spPr bwMode="auto">
            <a:xfrm>
              <a:off x="1644396" y="4685753"/>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8258" name="TextBox 105"/>
            <p:cNvSpPr txBox="1">
              <a:spLocks noChangeArrowheads="1"/>
            </p:cNvSpPr>
            <p:nvPr/>
          </p:nvSpPr>
          <p:spPr bwMode="auto">
            <a:xfrm>
              <a:off x="6858000" y="5723822"/>
              <a:ext cx="22860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chemeClr val="bg1"/>
                  </a:solidFill>
                  <a:latin typeface="Times New Roman" pitchFamily="18" charset="0"/>
                </a:rPr>
                <a:t>AP Calculus BC</a:t>
              </a:r>
            </a:p>
          </p:txBody>
        </p:sp>
        <p:cxnSp>
          <p:nvCxnSpPr>
            <p:cNvPr id="8259" name="Straight Arrow Connector 106"/>
            <p:cNvCxnSpPr>
              <a:cxnSpLocks noChangeShapeType="1"/>
              <a:stCxn id="8223" idx="3"/>
              <a:endCxn id="8258" idx="1"/>
            </p:cNvCxnSpPr>
            <p:nvPr/>
          </p:nvCxnSpPr>
          <p:spPr bwMode="auto">
            <a:xfrm>
              <a:off x="6324600" y="5734602"/>
              <a:ext cx="533400" cy="158497"/>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8260" name="Straight Arrow Connector 111"/>
            <p:cNvCxnSpPr>
              <a:cxnSpLocks noChangeShapeType="1"/>
            </p:cNvCxnSpPr>
            <p:nvPr/>
          </p:nvCxnSpPr>
          <p:spPr bwMode="auto">
            <a:xfrm>
              <a:off x="1798583" y="5723822"/>
              <a:ext cx="489204" cy="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grpSp>
      <p:graphicFrame>
        <p:nvGraphicFramePr>
          <p:cNvPr id="16405" name="Table 16404"/>
          <p:cNvGraphicFramePr>
            <a:graphicFrameLocks noGrp="1"/>
          </p:cNvGraphicFramePr>
          <p:nvPr/>
        </p:nvGraphicFramePr>
        <p:xfrm>
          <a:off x="130175" y="1082675"/>
          <a:ext cx="8991600" cy="365160"/>
        </p:xfrm>
        <a:graphic>
          <a:graphicData uri="http://schemas.openxmlformats.org/drawingml/2006/table">
            <a:tbl>
              <a:tblPr/>
              <a:tblGrid>
                <a:gridCol w="2057400"/>
                <a:gridCol w="2286000"/>
                <a:gridCol w="2362200"/>
                <a:gridCol w="2286000"/>
              </a:tblGrid>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800" b="1" i="0" u="none" strike="noStrike" cap="none" normalizeH="0" baseline="0" dirty="0" smtClean="0">
                          <a:ln>
                            <a:noFill/>
                          </a:ln>
                          <a:solidFill>
                            <a:schemeClr val="bg1"/>
                          </a:solidFill>
                          <a:effectLst/>
                          <a:latin typeface="Tahoma" pitchFamily="34" charset="0"/>
                        </a:rPr>
                        <a:t>Freshman</a:t>
                      </a:r>
                    </a:p>
                  </a:txBody>
                  <a:tcPr marT="45420" marB="454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800" b="1" i="0" u="none" strike="noStrike" cap="none" normalizeH="0" baseline="0" dirty="0" smtClean="0">
                          <a:ln>
                            <a:noFill/>
                          </a:ln>
                          <a:solidFill>
                            <a:schemeClr val="bg1"/>
                          </a:solidFill>
                          <a:effectLst/>
                          <a:latin typeface="Tahoma" pitchFamily="34" charset="0"/>
                        </a:rPr>
                        <a:t>Sophomore</a:t>
                      </a:r>
                    </a:p>
                  </a:txBody>
                  <a:tcPr marT="45420" marB="454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800" b="1" i="0" u="none" strike="noStrike" cap="none" normalizeH="0" baseline="0" dirty="0" smtClean="0">
                          <a:ln>
                            <a:noFill/>
                          </a:ln>
                          <a:solidFill>
                            <a:srgbClr val="FF0000"/>
                          </a:solidFill>
                          <a:effectLst/>
                          <a:latin typeface="Tahoma" pitchFamily="34" charset="0"/>
                        </a:rPr>
                        <a:t>Junior</a:t>
                      </a:r>
                    </a:p>
                  </a:txBody>
                  <a:tcPr marT="45420" marB="454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800" b="1" i="0" u="none" strike="noStrike" cap="none" normalizeH="0" baseline="0" dirty="0" smtClean="0">
                          <a:ln>
                            <a:noFill/>
                          </a:ln>
                          <a:solidFill>
                            <a:schemeClr val="bg1"/>
                          </a:solidFill>
                          <a:effectLst/>
                          <a:latin typeface="Tahoma" pitchFamily="34" charset="0"/>
                        </a:rPr>
                        <a:t>Senior</a:t>
                      </a:r>
                    </a:p>
                  </a:txBody>
                  <a:tcPr marT="45420" marB="454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209" name="Straight Arrow Connector 98"/>
          <p:cNvCxnSpPr>
            <a:cxnSpLocks noChangeShapeType="1"/>
          </p:cNvCxnSpPr>
          <p:nvPr/>
        </p:nvCxnSpPr>
        <p:spPr bwMode="auto">
          <a:xfrm flipV="1">
            <a:off x="1622425" y="4010025"/>
            <a:ext cx="665163" cy="88900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8185711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solidFill>
                  <a:srgbClr val="FF0000"/>
                </a:solidFill>
              </a:rPr>
              <a:t>Math Electives</a:t>
            </a:r>
          </a:p>
        </p:txBody>
      </p:sp>
      <p:sp>
        <p:nvSpPr>
          <p:cNvPr id="9219" name="Content Placeholder 2"/>
          <p:cNvSpPr>
            <a:spLocks noGrp="1"/>
          </p:cNvSpPr>
          <p:nvPr>
            <p:ph idx="1"/>
          </p:nvPr>
        </p:nvSpPr>
        <p:spPr/>
        <p:txBody>
          <a:bodyPr/>
          <a:lstStyle/>
          <a:p>
            <a:r>
              <a:rPr lang="en-US" altLang="en-US" u="sng" smtClean="0">
                <a:solidFill>
                  <a:schemeClr val="bg1"/>
                </a:solidFill>
              </a:rPr>
              <a:t>Introduction to Computer Science using C++ </a:t>
            </a:r>
            <a:r>
              <a:rPr lang="en-US" altLang="en-US" smtClean="0">
                <a:solidFill>
                  <a:schemeClr val="bg1"/>
                </a:solidFill>
              </a:rPr>
              <a:t>is an elective math class you can use to fulfill the gradation requirement in Computer Technology but only earns .5 credit in Math.</a:t>
            </a:r>
          </a:p>
          <a:p>
            <a:r>
              <a:rPr lang="en-US" altLang="en-US" u="sng" smtClean="0">
                <a:solidFill>
                  <a:schemeClr val="bg1"/>
                </a:solidFill>
              </a:rPr>
              <a:t>Introduction to Statistics </a:t>
            </a:r>
            <a:r>
              <a:rPr lang="en-US" altLang="en-US" smtClean="0">
                <a:solidFill>
                  <a:schemeClr val="bg1"/>
                </a:solidFill>
              </a:rPr>
              <a:t>earns a .5 credit in math</a:t>
            </a:r>
          </a:p>
        </p:txBody>
      </p:sp>
    </p:spTree>
    <p:extLst>
      <p:ext uri="{BB962C8B-B14F-4D97-AF65-F5344CB8AC3E}">
        <p14:creationId xmlns:p14="http://schemas.microsoft.com/office/powerpoint/2010/main" val="22962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solidFill>
                  <a:srgbClr val="FF0000"/>
                </a:solidFill>
              </a:rPr>
              <a:t>Fine Arts- many changes!!</a:t>
            </a:r>
          </a:p>
        </p:txBody>
      </p:sp>
      <p:sp>
        <p:nvSpPr>
          <p:cNvPr id="3" name="Content Placeholder 2"/>
          <p:cNvSpPr>
            <a:spLocks noGrp="1"/>
          </p:cNvSpPr>
          <p:nvPr>
            <p:ph idx="1"/>
          </p:nvPr>
        </p:nvSpPr>
        <p:spPr/>
        <p:txBody>
          <a:bodyPr/>
          <a:lstStyle/>
          <a:p>
            <a:pPr>
              <a:defRPr/>
            </a:pPr>
            <a:r>
              <a:rPr lang="en-US" dirty="0" smtClean="0">
                <a:solidFill>
                  <a:schemeClr val="bg1"/>
                </a:solidFill>
              </a:rPr>
              <a:t>Performing arts</a:t>
            </a:r>
          </a:p>
          <a:p>
            <a:pPr lvl="1">
              <a:defRPr/>
            </a:pPr>
            <a:r>
              <a:rPr lang="en-US" dirty="0" smtClean="0">
                <a:solidFill>
                  <a:schemeClr val="bg1"/>
                </a:solidFill>
              </a:rPr>
              <a:t>NEW CLASS: Percussion ensemble</a:t>
            </a:r>
          </a:p>
          <a:p>
            <a:pPr lvl="2">
              <a:defRPr/>
            </a:pPr>
            <a:r>
              <a:rPr lang="en-US" dirty="0" smtClean="0">
                <a:solidFill>
                  <a:schemeClr val="bg1"/>
                </a:solidFill>
              </a:rPr>
              <a:t>Prerequisite: Previous band experience or private piano studies</a:t>
            </a:r>
          </a:p>
          <a:p>
            <a:pPr marL="914400" lvl="2" indent="0">
              <a:buFontTx/>
              <a:buNone/>
              <a:defRPr/>
            </a:pPr>
            <a:endParaRPr lang="en-US" dirty="0"/>
          </a:p>
        </p:txBody>
      </p:sp>
      <p:pic>
        <p:nvPicPr>
          <p:cNvPr id="10244" name="Picture 2" descr="http://www.colormegood.com/colormegoodPDFthumbnails/music/percussion/bassdrum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10000"/>
            <a:ext cx="26479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68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US" altLang="en-US" sz="4000" smtClean="0">
                <a:solidFill>
                  <a:srgbClr val="FF0000"/>
                </a:solidFill>
              </a:rPr>
              <a:t>Art Design and Technology Program (formerly known as Visual Arts)</a:t>
            </a:r>
          </a:p>
        </p:txBody>
      </p:sp>
      <p:sp>
        <p:nvSpPr>
          <p:cNvPr id="11267" name="Content Placeholder 2"/>
          <p:cNvSpPr>
            <a:spLocks noGrp="1"/>
          </p:cNvSpPr>
          <p:nvPr>
            <p:ph idx="1"/>
          </p:nvPr>
        </p:nvSpPr>
        <p:spPr/>
        <p:txBody>
          <a:bodyPr>
            <a:normAutofit fontScale="92500" lnSpcReduction="10000"/>
          </a:bodyPr>
          <a:lstStyle/>
          <a:p>
            <a:r>
              <a:rPr lang="en-US" altLang="en-US" sz="2000" smtClean="0">
                <a:solidFill>
                  <a:schemeClr val="bg1"/>
                </a:solidFill>
              </a:rPr>
              <a:t>NEW CLASSES</a:t>
            </a:r>
          </a:p>
          <a:p>
            <a:pPr lvl="1"/>
            <a:r>
              <a:rPr lang="en-US" altLang="en-US" sz="2000" smtClean="0">
                <a:solidFill>
                  <a:srgbClr val="FF0000"/>
                </a:solidFill>
              </a:rPr>
              <a:t>Introduction to Visual Arts </a:t>
            </a:r>
            <a:r>
              <a:rPr lang="en-US" altLang="en-US" sz="2000" smtClean="0">
                <a:solidFill>
                  <a:schemeClr val="bg1"/>
                </a:solidFill>
              </a:rPr>
              <a:t>(formerly Art I)</a:t>
            </a:r>
          </a:p>
          <a:p>
            <a:pPr lvl="1"/>
            <a:r>
              <a:rPr lang="en-US" altLang="en-US" sz="2000" smtClean="0">
                <a:solidFill>
                  <a:srgbClr val="FF0000"/>
                </a:solidFill>
              </a:rPr>
              <a:t>2-D Design </a:t>
            </a:r>
            <a:r>
              <a:rPr lang="en-US" altLang="en-US" sz="2000" smtClean="0">
                <a:solidFill>
                  <a:schemeClr val="bg1"/>
                </a:solidFill>
              </a:rPr>
              <a:t>(formerly Art II)</a:t>
            </a:r>
          </a:p>
          <a:p>
            <a:pPr lvl="1"/>
            <a:r>
              <a:rPr lang="en-US" altLang="en-US" sz="2000" smtClean="0">
                <a:solidFill>
                  <a:srgbClr val="FF0000"/>
                </a:solidFill>
              </a:rPr>
              <a:t>3-D Design </a:t>
            </a:r>
            <a:r>
              <a:rPr lang="en-US" altLang="en-US" sz="2000" smtClean="0">
                <a:solidFill>
                  <a:schemeClr val="bg1"/>
                </a:solidFill>
              </a:rPr>
              <a:t>(formerly Ceramics I)- will now include clay, plaster, wood, metals, etc. </a:t>
            </a:r>
          </a:p>
          <a:p>
            <a:pPr lvl="1"/>
            <a:r>
              <a:rPr lang="en-US" altLang="en-US" sz="2000" smtClean="0">
                <a:solidFill>
                  <a:srgbClr val="FF0000"/>
                </a:solidFill>
              </a:rPr>
              <a:t>Advanced 2-D Design  </a:t>
            </a:r>
            <a:r>
              <a:rPr lang="en-US" altLang="en-US" sz="2000" smtClean="0">
                <a:solidFill>
                  <a:schemeClr val="bg1"/>
                </a:solidFill>
              </a:rPr>
              <a:t>(formerly Advanced studies in art- charcoal, watercolors, pastels, and new tech in art</a:t>
            </a:r>
          </a:p>
          <a:p>
            <a:pPr lvl="1"/>
            <a:r>
              <a:rPr lang="en-US" altLang="en-US" sz="2000" smtClean="0">
                <a:solidFill>
                  <a:srgbClr val="FF0000"/>
                </a:solidFill>
              </a:rPr>
              <a:t>Advanced 3-D Design </a:t>
            </a:r>
            <a:r>
              <a:rPr lang="en-US" altLang="en-US" sz="2000" smtClean="0">
                <a:solidFill>
                  <a:schemeClr val="bg1"/>
                </a:solidFill>
              </a:rPr>
              <a:t>(formerly Ceramics II)- ceramics, jewelry making, 3-D printing, metalwork, other sculpture, and emerging technologies in sculpture</a:t>
            </a:r>
          </a:p>
          <a:p>
            <a:pPr lvl="1"/>
            <a:r>
              <a:rPr lang="en-US" altLang="en-US" sz="2000" smtClean="0">
                <a:solidFill>
                  <a:srgbClr val="FF0000"/>
                </a:solidFill>
              </a:rPr>
              <a:t>iPad Media Arts- </a:t>
            </a:r>
            <a:r>
              <a:rPr lang="en-US" altLang="en-US" sz="2000" smtClean="0">
                <a:solidFill>
                  <a:schemeClr val="bg1"/>
                </a:solidFill>
              </a:rPr>
              <a:t>Introduces students to photography, videography (using iMovie), and animation through use of iPad. Themes include landscape, sports photography, portraits, photojournalism, animation, and others!!  (Counts toward technology requirement; students receive ½ credit in fine arts)</a:t>
            </a:r>
          </a:p>
          <a:p>
            <a:pPr lvl="1"/>
            <a:endParaRPr lang="en-US" altLang="en-US" sz="2400" smtClean="0">
              <a:solidFill>
                <a:schemeClr val="bg1"/>
              </a:solidFill>
            </a:endParaRPr>
          </a:p>
        </p:txBody>
      </p:sp>
    </p:spTree>
    <p:extLst>
      <p:ext uri="{BB962C8B-B14F-4D97-AF65-F5344CB8AC3E}">
        <p14:creationId xmlns:p14="http://schemas.microsoft.com/office/powerpoint/2010/main" val="1541058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1867</Words>
  <Application>Microsoft Office PowerPoint</Application>
  <PresentationFormat>On-screen Show (4:3)</PresentationFormat>
  <Paragraphs>372</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Science (3 Credits)</vt:lpstr>
      <vt:lpstr>PowerPoint Presentation</vt:lpstr>
      <vt:lpstr>Math Electives</vt:lpstr>
      <vt:lpstr>Fine Arts- many changes!!</vt:lpstr>
      <vt:lpstr>Art Design and Technology Program (formerly known as Visual Arts)</vt:lpstr>
      <vt:lpstr>PowerPoint Presentation</vt:lpstr>
      <vt:lpstr>PowerPoint Presentation</vt:lpstr>
      <vt:lpstr>PowerPoint Presentation</vt:lpstr>
      <vt:lpstr>PowerPoint Presentation</vt:lpstr>
      <vt:lpstr>Course Changes</vt:lpstr>
      <vt:lpstr>PowerPoint Presentation</vt:lpstr>
      <vt:lpstr>Please come see me  THIS WEEK if (leave a note for me if I’m not available)</vt:lpstr>
      <vt:lpstr>Four Year Plan of Studies</vt:lpstr>
      <vt:lpstr>PowerPoint Presentation</vt:lpstr>
      <vt:lpstr>PowerPoint Presentation</vt:lpstr>
      <vt:lpstr>2014 Summer School Offerings </vt:lpstr>
      <vt:lpstr>Workshops- no credit </vt:lpstr>
      <vt:lpstr>Distance Learning through Virtual Academy</vt:lpstr>
      <vt:lpstr>Distance Learning Classes</vt:lpstr>
      <vt:lpstr>Registration Questions</vt:lpstr>
    </vt:vector>
  </TitlesOfParts>
  <Company>Saint Viator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Saint Viator</dc:creator>
  <cp:lastModifiedBy>Saint Viator</cp:lastModifiedBy>
  <cp:revision>1</cp:revision>
  <dcterms:created xsi:type="dcterms:W3CDTF">2014-02-05T21:32:07Z</dcterms:created>
  <dcterms:modified xsi:type="dcterms:W3CDTF">2014-02-05T21:34:05Z</dcterms:modified>
</cp:coreProperties>
</file>