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81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7726888C-325B-4E74-B0BD-4A4675B58EB2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4D27D9A9-D045-47C7-8925-4896DB11A0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6888C-325B-4E74-B0BD-4A4675B58EB2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7D9A9-D045-47C7-8925-4896DB11A0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6888C-325B-4E74-B0BD-4A4675B58EB2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7D9A9-D045-47C7-8925-4896DB11A0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6888C-325B-4E74-B0BD-4A4675B58EB2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7D9A9-D045-47C7-8925-4896DB11A0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6888C-325B-4E74-B0BD-4A4675B58EB2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7D9A9-D045-47C7-8925-4896DB11A0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6888C-325B-4E74-B0BD-4A4675B58EB2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7D9A9-D045-47C7-8925-4896DB11A0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726888C-325B-4E74-B0BD-4A4675B58EB2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D27D9A9-D045-47C7-8925-4896DB11A0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7726888C-325B-4E74-B0BD-4A4675B58EB2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4D27D9A9-D045-47C7-8925-4896DB11A0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6888C-325B-4E74-B0BD-4A4675B58EB2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7D9A9-D045-47C7-8925-4896DB11A0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6888C-325B-4E74-B0BD-4A4675B58EB2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7D9A9-D045-47C7-8925-4896DB11A0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6888C-325B-4E74-B0BD-4A4675B58EB2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7D9A9-D045-47C7-8925-4896DB11A0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7726888C-325B-4E74-B0BD-4A4675B58EB2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4D27D9A9-D045-47C7-8925-4896DB11A0D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Financing the Small Business Start-up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19.1</a:t>
            </a:r>
            <a:endParaRPr lang="en-US" dirty="0"/>
          </a:p>
        </p:txBody>
      </p:sp>
      <p:pic>
        <p:nvPicPr>
          <p:cNvPr id="12290" name="Picture 2" descr="http://ts4.mm.bing.net/th?id=H.4989438987995503&amp;w=112&amp;h=173&amp;c=7&amp;rs=1&amp;url=http%3a%2f%2fbodybeautifullasermedi-spa.blogspot.com%2f2012%2f03%2fsave-money-look-like-million.html&amp;pid=1.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0521750">
            <a:off x="6107876" y="497465"/>
            <a:ext cx="1236536" cy="191000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Sources of Debt </a:t>
            </a:r>
            <a:r>
              <a:rPr lang="en-US" dirty="0" smtClean="0"/>
              <a:t>Capital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u="sng" dirty="0" smtClean="0"/>
              <a:t>Trade Credit </a:t>
            </a:r>
            <a:r>
              <a:rPr lang="en-US" dirty="0" smtClean="0"/>
              <a:t>a source of short-term financing provided by one business within another business’s industry or trade.</a:t>
            </a:r>
          </a:p>
          <a:p>
            <a:r>
              <a:rPr lang="en-US" dirty="0" smtClean="0"/>
              <a:t>Minority Enterprise Development Programs</a:t>
            </a:r>
          </a:p>
          <a:p>
            <a:pPr lvl="1"/>
            <a:r>
              <a:rPr lang="en-US" dirty="0" smtClean="0"/>
              <a:t>Support owners that are 51% ethnic minority, female, or disabled</a:t>
            </a:r>
          </a:p>
          <a:p>
            <a:pPr lvl="1"/>
            <a:r>
              <a:rPr lang="en-US" dirty="0" smtClean="0"/>
              <a:t>Also assist w/securing contracts and find strategic </a:t>
            </a:r>
            <a:r>
              <a:rPr lang="en-US" dirty="0" err="1" smtClean="0"/>
              <a:t>parnters</a:t>
            </a:r>
            <a:r>
              <a:rPr lang="en-US" dirty="0" smtClean="0"/>
              <a:t>.</a:t>
            </a:r>
          </a:p>
          <a:p>
            <a:pPr lvl="1"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Sources of Debt </a:t>
            </a:r>
            <a:r>
              <a:rPr lang="en-US" dirty="0" smtClean="0"/>
              <a:t>Capital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Commercial Finance Companies</a:t>
            </a:r>
          </a:p>
          <a:p>
            <a:r>
              <a:rPr lang="en-US" dirty="0" smtClean="0"/>
              <a:t>SBA (Small Business Admin.)Loan</a:t>
            </a:r>
          </a:p>
          <a:p>
            <a:pPr lvl="1"/>
            <a:r>
              <a:rPr lang="en-US" dirty="0" smtClean="0"/>
              <a:t>Guarantee repayment to lender of up to a max of 90% of the loan should the business fail.</a:t>
            </a:r>
          </a:p>
          <a:p>
            <a:pPr lvl="1"/>
            <a:r>
              <a:rPr lang="en-US" dirty="0" smtClean="0"/>
              <a:t>Lend to qualified veterans &amp; people with disabilities</a:t>
            </a:r>
          </a:p>
          <a:p>
            <a:r>
              <a:rPr lang="en-US" dirty="0" smtClean="0"/>
              <a:t>SBICs (Small Business Investment Companies)</a:t>
            </a:r>
          </a:p>
          <a:p>
            <a:pPr lvl="1"/>
            <a:r>
              <a:rPr lang="en-US" dirty="0" smtClean="0"/>
              <a:t>Privately managed venture capital companies</a:t>
            </a:r>
          </a:p>
          <a:p>
            <a:pPr lvl="1"/>
            <a:r>
              <a:rPr lang="en-US" dirty="0" smtClean="0"/>
              <a:t>Licensed by the SBA to provide equity &amp; debt financing to young businesses</a:t>
            </a:r>
          </a:p>
          <a:p>
            <a:pPr lvl="1"/>
            <a:r>
              <a:rPr lang="en-US" dirty="0" smtClean="0"/>
              <a:t>Invest in start-up ventures about twice as often as venture capitalists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Financial Planning for Your Business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Finding the right financial resources at the right time in the right amount</a:t>
            </a:r>
          </a:p>
          <a:p>
            <a:r>
              <a:rPr lang="en-US" dirty="0" smtClean="0"/>
              <a:t>Provides a better chance of securing the money needed </a:t>
            </a:r>
          </a:p>
          <a:p>
            <a:r>
              <a:rPr lang="en-US" dirty="0" smtClean="0"/>
              <a:t>Starts with identifying your business’s stages of growth</a:t>
            </a:r>
          </a:p>
          <a:p>
            <a:r>
              <a:rPr lang="en-US" dirty="0" smtClean="0"/>
              <a:t>Identify critical milestones that require resources</a:t>
            </a:r>
          </a:p>
          <a:p>
            <a:r>
              <a:rPr lang="en-US" dirty="0" smtClean="0"/>
              <a:t>Identify business advisers that can introduce you to funding sources</a:t>
            </a:r>
          </a:p>
          <a:p>
            <a:r>
              <a:rPr lang="en-US" dirty="0" smtClean="0"/>
              <a:t>Hiring the best management expertise 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1362"/>
          </a:xfrm>
        </p:spPr>
        <p:txBody>
          <a:bodyPr>
            <a:normAutofit/>
          </a:bodyPr>
          <a:lstStyle/>
          <a:p>
            <a:r>
              <a:rPr lang="en-US" dirty="0" smtClean="0"/>
              <a:t>Most start-up funds come from an entrepreneur’s personal resources such as savings; however, there are common sources of funding.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Entrepreneurial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u="sng" dirty="0" smtClean="0"/>
              <a:t>Short-term needs </a:t>
            </a:r>
            <a:r>
              <a:rPr lang="en-US" dirty="0" smtClean="0"/>
              <a:t>are associated with activities that are not part of normal operations</a:t>
            </a:r>
          </a:p>
          <a:p>
            <a:pPr lvl="1"/>
            <a:r>
              <a:rPr lang="en-US" dirty="0" smtClean="0"/>
              <a:t>Start-up cost</a:t>
            </a:r>
          </a:p>
          <a:p>
            <a:pPr lvl="1"/>
            <a:r>
              <a:rPr lang="en-US" dirty="0" smtClean="0"/>
              <a:t>Seasonal Sales</a:t>
            </a:r>
          </a:p>
          <a:p>
            <a:r>
              <a:rPr lang="en-US" b="1" u="sng" dirty="0" smtClean="0"/>
              <a:t>Long-term needs </a:t>
            </a:r>
            <a:r>
              <a:rPr lang="en-US" dirty="0" smtClean="0"/>
              <a:t>relate to preparation for future growth</a:t>
            </a:r>
          </a:p>
          <a:p>
            <a:pPr lvl="1"/>
            <a:r>
              <a:rPr lang="en-US" dirty="0" smtClean="0"/>
              <a:t>Purchase of capital assets, ex. equipment &amp; facilities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Entrepreneurial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 fontScale="77500" lnSpcReduction="20000"/>
          </a:bodyPr>
          <a:lstStyle/>
          <a:p>
            <a:r>
              <a:rPr lang="en-US" b="1" u="sng" dirty="0" smtClean="0"/>
              <a:t>Bootstrapping</a:t>
            </a:r>
            <a:r>
              <a:rPr lang="en-US" dirty="0" smtClean="0"/>
              <a:t> involves operating as frugally as possible and cutting all unnecessary expenses.</a:t>
            </a:r>
          </a:p>
          <a:p>
            <a:pPr lvl="1"/>
            <a:r>
              <a:rPr lang="en-US" dirty="0" smtClean="0"/>
              <a:t>Accomplished by </a:t>
            </a:r>
          </a:p>
          <a:p>
            <a:pPr lvl="2"/>
            <a:r>
              <a:rPr lang="en-US" dirty="0" smtClean="0"/>
              <a:t>Borrowing </a:t>
            </a:r>
          </a:p>
          <a:p>
            <a:pPr lvl="2"/>
            <a:r>
              <a:rPr lang="en-US" dirty="0" smtClean="0"/>
              <a:t>Leasing</a:t>
            </a:r>
          </a:p>
          <a:p>
            <a:pPr lvl="2"/>
            <a:r>
              <a:rPr lang="en-US" dirty="0" smtClean="0"/>
              <a:t>Partnering to acquire resources</a:t>
            </a:r>
          </a:p>
          <a:p>
            <a:pPr lvl="1"/>
            <a:r>
              <a:rPr lang="en-US" dirty="0" smtClean="0"/>
              <a:t>Consists of</a:t>
            </a:r>
          </a:p>
          <a:p>
            <a:pPr lvl="2"/>
            <a:r>
              <a:rPr lang="en-US" dirty="0" smtClean="0"/>
              <a:t>Hiring as few employees as possible</a:t>
            </a:r>
          </a:p>
          <a:p>
            <a:pPr lvl="2"/>
            <a:r>
              <a:rPr lang="en-US" dirty="0" smtClean="0"/>
              <a:t>Leasing anything you can</a:t>
            </a:r>
          </a:p>
          <a:p>
            <a:pPr lvl="2"/>
            <a:r>
              <a:rPr lang="en-US" dirty="0" smtClean="0"/>
              <a:t>Being creative</a:t>
            </a:r>
          </a:p>
          <a:p>
            <a:pPr lvl="2"/>
            <a:r>
              <a:rPr lang="en-US" dirty="0" smtClean="0"/>
              <a:t>Request longer payment terms from suppliers</a:t>
            </a:r>
          </a:p>
          <a:p>
            <a:pPr lvl="2"/>
            <a:r>
              <a:rPr lang="en-US" dirty="0" smtClean="0"/>
              <a:t>Require customers to pay in advance or pay half up front</a:t>
            </a:r>
          </a:p>
          <a:p>
            <a:pPr lvl="2"/>
            <a:r>
              <a:rPr lang="en-US" dirty="0" smtClean="0"/>
              <a:t>Sell account receivables to a factor</a:t>
            </a:r>
          </a:p>
          <a:p>
            <a:pPr lvl="3"/>
            <a:r>
              <a:rPr lang="en-US" b="1" dirty="0">
                <a:solidFill>
                  <a:srgbClr val="FF0000"/>
                </a:solidFill>
              </a:rPr>
              <a:t>Factor:  an agent who handles an entrepreneur’s accts. Rec. for a fee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Entrepreneurial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Start-up Money</a:t>
            </a:r>
          </a:p>
          <a:p>
            <a:pPr lvl="1"/>
            <a:r>
              <a:rPr lang="en-US" dirty="0" smtClean="0"/>
              <a:t>Personal resources include</a:t>
            </a:r>
          </a:p>
          <a:p>
            <a:pPr lvl="2"/>
            <a:r>
              <a:rPr lang="en-US" dirty="0" smtClean="0"/>
              <a:t>Friends </a:t>
            </a:r>
          </a:p>
          <a:p>
            <a:pPr lvl="2"/>
            <a:r>
              <a:rPr lang="en-US" dirty="0" smtClean="0"/>
              <a:t>Family</a:t>
            </a:r>
          </a:p>
          <a:p>
            <a:pPr lvl="2"/>
            <a:r>
              <a:rPr lang="en-US" dirty="0" smtClean="0"/>
              <a:t>Others who believe in the entrepreneur</a:t>
            </a:r>
          </a:p>
          <a:p>
            <a:pPr lvl="1"/>
            <a:r>
              <a:rPr lang="en-US" dirty="0" smtClean="0"/>
              <a:t>Start saving now</a:t>
            </a:r>
          </a:p>
          <a:p>
            <a:pPr lvl="1"/>
            <a:r>
              <a:rPr lang="en-US" dirty="0" smtClean="0"/>
              <a:t>Identify people and others resources you can approach in the future when needed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Financing the Start-up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u="sng" dirty="0" smtClean="0"/>
              <a:t>Equity Capital </a:t>
            </a:r>
            <a:r>
              <a:rPr lang="en-US" dirty="0" smtClean="0"/>
              <a:t>is cash raised for a business in exchange for an ownership stake in the business.</a:t>
            </a:r>
          </a:p>
          <a:p>
            <a:pPr lvl="1"/>
            <a:r>
              <a:rPr lang="en-US" dirty="0" smtClean="0"/>
              <a:t>Equity – an ownership in a business</a:t>
            </a:r>
          </a:p>
          <a:p>
            <a:pPr lvl="1"/>
            <a:r>
              <a:rPr lang="en-US" dirty="0" smtClean="0"/>
              <a:t>Risk capital – money invested in companies where there is financial risk</a:t>
            </a:r>
          </a:p>
          <a:p>
            <a:r>
              <a:rPr lang="en-US" dirty="0" smtClean="0"/>
              <a:t>Sources of Equity Capital</a:t>
            </a:r>
          </a:p>
          <a:p>
            <a:pPr lvl="1"/>
            <a:r>
              <a:rPr lang="en-US" dirty="0" smtClean="0"/>
              <a:t>Personal Savings: entrepreneurs should contribute more than half of the start-up capital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Sources of Equity Capital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Friends &amp; Family</a:t>
            </a:r>
          </a:p>
          <a:p>
            <a:r>
              <a:rPr lang="en-US" dirty="0" smtClean="0"/>
              <a:t>Private Investors</a:t>
            </a:r>
          </a:p>
          <a:p>
            <a:pPr lvl="1"/>
            <a:r>
              <a:rPr lang="en-US" b="1" u="sng" dirty="0" smtClean="0"/>
              <a:t>Angel</a:t>
            </a:r>
            <a:r>
              <a:rPr lang="en-US" dirty="0" smtClean="0"/>
              <a:t>: private investor who funds start-up companies</a:t>
            </a:r>
          </a:p>
          <a:p>
            <a:pPr lvl="2"/>
            <a:r>
              <a:rPr lang="en-US" dirty="0" smtClean="0"/>
              <a:t>Nonprofessional</a:t>
            </a:r>
          </a:p>
          <a:p>
            <a:pPr lvl="2"/>
            <a:r>
              <a:rPr lang="en-US" dirty="0" smtClean="0"/>
              <a:t>Believe in the business concept and founding team</a:t>
            </a:r>
          </a:p>
          <a:p>
            <a:pPr lvl="2"/>
            <a:r>
              <a:rPr lang="en-US" dirty="0" smtClean="0"/>
              <a:t>Found through networking</a:t>
            </a:r>
          </a:p>
          <a:p>
            <a:pPr lvl="1"/>
            <a:r>
              <a:rPr lang="en-US" dirty="0" smtClean="0"/>
              <a:t>Partner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Sources of Equity Capital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u="sng" dirty="0" smtClean="0"/>
              <a:t>Venture Capital </a:t>
            </a:r>
            <a:r>
              <a:rPr lang="en-US" dirty="0" smtClean="0"/>
              <a:t>is a source of equity financing for small businesses with exceptional growth potential and experienced senior management</a:t>
            </a:r>
          </a:p>
          <a:p>
            <a:pPr lvl="1"/>
            <a:r>
              <a:rPr lang="en-US" b="1" u="sng" dirty="0" smtClean="0"/>
              <a:t>Venture Capitalist </a:t>
            </a:r>
            <a:r>
              <a:rPr lang="en-US" dirty="0" smtClean="0"/>
              <a:t>are a pool of investors</a:t>
            </a:r>
          </a:p>
          <a:p>
            <a:pPr lvl="1"/>
            <a:r>
              <a:rPr lang="en-US" dirty="0" smtClean="0"/>
              <a:t>Primary goal: to make money for investors</a:t>
            </a:r>
          </a:p>
          <a:p>
            <a:pPr lvl="1"/>
            <a:r>
              <a:rPr lang="en-US" dirty="0" smtClean="0"/>
              <a:t>Rarely fund start-up ventures</a:t>
            </a:r>
          </a:p>
          <a:p>
            <a:pPr lvl="1"/>
            <a:r>
              <a:rPr lang="en-US" dirty="0" smtClean="0"/>
              <a:t>Provide funding in high-tech, high growth areas</a:t>
            </a:r>
          </a:p>
          <a:p>
            <a:r>
              <a:rPr lang="en-US" dirty="0" smtClean="0"/>
              <a:t>State-sponsored Venture Capital Funds</a:t>
            </a:r>
          </a:p>
          <a:p>
            <a:pPr lvl="1"/>
            <a:r>
              <a:rPr lang="en-US" dirty="0" smtClean="0"/>
              <a:t>Encourages the creation of new businesses </a:t>
            </a:r>
            <a:r>
              <a:rPr lang="en-US" smtClean="0"/>
              <a:t>and jobs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Financing the Start-up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u="sng" dirty="0" smtClean="0"/>
              <a:t>Debt Capital </a:t>
            </a:r>
            <a:r>
              <a:rPr lang="en-US" dirty="0" smtClean="0"/>
              <a:t>is money raised by taking out loans.</a:t>
            </a:r>
          </a:p>
          <a:p>
            <a:pPr lvl="1"/>
            <a:r>
              <a:rPr lang="en-US" dirty="0" smtClean="0"/>
              <a:t>Allows owner to maintain full ownership of the business</a:t>
            </a:r>
          </a:p>
          <a:p>
            <a:pPr lvl="1"/>
            <a:r>
              <a:rPr lang="en-US" dirty="0" smtClean="0"/>
              <a:t>Carried as a liability </a:t>
            </a:r>
          </a:p>
          <a:p>
            <a:r>
              <a:rPr lang="en-US" dirty="0" smtClean="0"/>
              <a:t>Sources of Debt Capital</a:t>
            </a:r>
          </a:p>
          <a:p>
            <a:pPr lvl="1"/>
            <a:r>
              <a:rPr lang="en-US" dirty="0" smtClean="0"/>
              <a:t>Banks</a:t>
            </a:r>
          </a:p>
          <a:p>
            <a:pPr lvl="2"/>
            <a:r>
              <a:rPr lang="en-US" b="1" dirty="0" smtClean="0">
                <a:solidFill>
                  <a:srgbClr val="FF0000"/>
                </a:solidFill>
              </a:rPr>
              <a:t>Operating capital</a:t>
            </a:r>
            <a:r>
              <a:rPr lang="en-US" dirty="0" smtClean="0">
                <a:solidFill>
                  <a:srgbClr val="FF0000"/>
                </a:solidFill>
              </a:rPr>
              <a:t>, also known as working capital, is money used to support operations in the short term.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89</TotalTime>
  <Words>549</Words>
  <Application>Microsoft Office PowerPoint</Application>
  <PresentationFormat>On-screen Show (4:3)</PresentationFormat>
  <Paragraphs>81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Urban</vt:lpstr>
      <vt:lpstr>Financing the Small Business Start-up</vt:lpstr>
      <vt:lpstr>Most start-up funds come from an entrepreneur’s personal resources such as savings; however, there are common sources of funding.</vt:lpstr>
      <vt:lpstr>Entrepreneurial Resources</vt:lpstr>
      <vt:lpstr>Entrepreneurial Resources</vt:lpstr>
      <vt:lpstr>Entrepreneurial Resources</vt:lpstr>
      <vt:lpstr>Financing the Start-up</vt:lpstr>
      <vt:lpstr> Sources of Equity Capital </vt:lpstr>
      <vt:lpstr>Sources of Equity Capital</vt:lpstr>
      <vt:lpstr>Financing the Start-up</vt:lpstr>
      <vt:lpstr>Sources of Debt Capital</vt:lpstr>
      <vt:lpstr>Sources of Debt Capital</vt:lpstr>
      <vt:lpstr>Financial Planning for Your Business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Financing the Small Business Start-up</dc:title>
  <dc:creator>Drake</dc:creator>
  <cp:lastModifiedBy>CCSD</cp:lastModifiedBy>
  <cp:revision>10</cp:revision>
  <dcterms:created xsi:type="dcterms:W3CDTF">2014-01-21T05:43:34Z</dcterms:created>
  <dcterms:modified xsi:type="dcterms:W3CDTF">2014-01-21T16:19:49Z</dcterms:modified>
</cp:coreProperties>
</file>