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88" r:id="rId10"/>
    <p:sldId id="264" r:id="rId11"/>
    <p:sldId id="266" r:id="rId12"/>
    <p:sldId id="285" r:id="rId13"/>
    <p:sldId id="287" r:id="rId14"/>
    <p:sldId id="286" r:id="rId15"/>
    <p:sldId id="268" r:id="rId16"/>
    <p:sldId id="267"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C7D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6" d="100"/>
          <a:sy n="46" d="100"/>
        </p:scale>
        <p:origin x="-96" y="-4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11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0D5713B-DC0B-4717-8FEA-583C8F4A9A21}" type="datetimeFigureOut">
              <a:rPr lang="en-US" smtClean="0"/>
              <a:pPr/>
              <a:t>2/7/2013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F504085-D9A3-4444-9BC2-48A6FDF5036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D5713B-DC0B-4717-8FEA-583C8F4A9A21}" type="datetimeFigureOut">
              <a:rPr lang="en-US" smtClean="0"/>
              <a:pPr/>
              <a:t>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504085-D9A3-4444-9BC2-48A6FDF5036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D5713B-DC0B-4717-8FEA-583C8F4A9A21}" type="datetimeFigureOut">
              <a:rPr lang="en-US" smtClean="0"/>
              <a:pPr/>
              <a:t>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504085-D9A3-4444-9BC2-48A6FDF5036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D5713B-DC0B-4717-8FEA-583C8F4A9A21}" type="datetimeFigureOut">
              <a:rPr lang="en-US" smtClean="0"/>
              <a:pPr/>
              <a:t>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504085-D9A3-4444-9BC2-48A6FDF5036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0D5713B-DC0B-4717-8FEA-583C8F4A9A21}" type="datetimeFigureOut">
              <a:rPr lang="en-US" smtClean="0"/>
              <a:pPr/>
              <a:t>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504085-D9A3-4444-9BC2-48A6FDF5036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0D5713B-DC0B-4717-8FEA-583C8F4A9A21}" type="datetimeFigureOut">
              <a:rPr lang="en-US" smtClean="0"/>
              <a:pPr/>
              <a:t>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504085-D9A3-4444-9BC2-48A6FDF5036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0D5713B-DC0B-4717-8FEA-583C8F4A9A21}" type="datetimeFigureOut">
              <a:rPr lang="en-US" smtClean="0"/>
              <a:pPr/>
              <a:t>2/7/2013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504085-D9A3-4444-9BC2-48A6FDF5036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0D5713B-DC0B-4717-8FEA-583C8F4A9A21}" type="datetimeFigureOut">
              <a:rPr lang="en-US" smtClean="0"/>
              <a:pPr/>
              <a:t>2/7/2013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504085-D9A3-4444-9BC2-48A6FDF5036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D5713B-DC0B-4717-8FEA-583C8F4A9A21}" type="datetimeFigureOut">
              <a:rPr lang="en-US" smtClean="0"/>
              <a:pPr/>
              <a:t>2/7/2013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504085-D9A3-4444-9BC2-48A6FDF5036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0D5713B-DC0B-4717-8FEA-583C8F4A9A21}" type="datetimeFigureOut">
              <a:rPr lang="en-US" smtClean="0"/>
              <a:pPr/>
              <a:t>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504085-D9A3-4444-9BC2-48A6FDF5036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D5713B-DC0B-4717-8FEA-583C8F4A9A21}" type="datetimeFigureOut">
              <a:rPr lang="en-US" smtClean="0"/>
              <a:pPr/>
              <a:t>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CF504085-D9A3-4444-9BC2-48A6FDF50368}"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0D5713B-DC0B-4717-8FEA-583C8F4A9A21}" type="datetimeFigureOut">
              <a:rPr lang="en-US" smtClean="0"/>
              <a:pPr/>
              <a:t>2/7/2013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504085-D9A3-4444-9BC2-48A6FDF50368}"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image" Target="../media/image14.jpe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image" Target="../media/image4.jpeg"/><Relationship Id="rId4" Type="http://schemas.openxmlformats.org/officeDocument/2006/relationships/image" Target="../media/image12.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dirty="0" smtClean="0"/>
              <a:t>SEM 1.07</a:t>
            </a:r>
            <a:br>
              <a:rPr lang="en-US" dirty="0" smtClean="0"/>
            </a:br>
            <a:r>
              <a:rPr lang="en-US" dirty="0" smtClean="0"/>
              <a:t>SEM 1.10</a:t>
            </a:r>
            <a:endParaRPr lang="en-US" dirty="0"/>
          </a:p>
        </p:txBody>
      </p:sp>
      <p:sp>
        <p:nvSpPr>
          <p:cNvPr id="3" name="Subtitle 2"/>
          <p:cNvSpPr>
            <a:spLocks noGrp="1"/>
          </p:cNvSpPr>
          <p:nvPr>
            <p:ph type="subTitle" idx="1"/>
          </p:nvPr>
        </p:nvSpPr>
        <p:spPr>
          <a:xfrm>
            <a:off x="533400" y="4114800"/>
            <a:ext cx="7854696" cy="1981200"/>
          </a:xfrm>
        </p:spPr>
        <p:txBody>
          <a:bodyPr>
            <a:normAutofit/>
          </a:bodyPr>
          <a:lstStyle/>
          <a:p>
            <a:pPr algn="ctr"/>
            <a:r>
              <a:rPr lang="en-US" b="1" dirty="0" smtClean="0"/>
              <a:t>EMPLOY SALES PROMOTION ACTIVITIES TO INFORM/REMIND CUSTOMERS OF BUSINESS/PRODUCT</a:t>
            </a:r>
            <a:r>
              <a:rPr lang="en-US"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LOGOS - REDESIGN</a:t>
            </a:r>
            <a:endParaRPr lang="en-US" dirty="0"/>
          </a:p>
        </p:txBody>
      </p:sp>
      <p:sp>
        <p:nvSpPr>
          <p:cNvPr id="3" name="Content Placeholder 2"/>
          <p:cNvSpPr>
            <a:spLocks noGrp="1"/>
          </p:cNvSpPr>
          <p:nvPr>
            <p:ph idx="1"/>
          </p:nvPr>
        </p:nvSpPr>
        <p:spPr/>
        <p:txBody>
          <a:bodyPr>
            <a:normAutofit/>
          </a:bodyPr>
          <a:lstStyle/>
          <a:p>
            <a:r>
              <a:rPr lang="en-US" dirty="0" smtClean="0"/>
              <a:t>A logo is a distinctive symbol, design, or group of letters. Professional sport teams have distinctive logos that set them apart from other teams. </a:t>
            </a:r>
          </a:p>
          <a:p>
            <a:endParaRPr lang="en-US" dirty="0" smtClean="0"/>
          </a:p>
          <a:p>
            <a:r>
              <a:rPr lang="en-US" dirty="0" smtClean="0"/>
              <a:t>If teams are losing support from fans, they often redesign their logos to make them new/more appealing to fans. This often promotes </a:t>
            </a:r>
            <a:r>
              <a:rPr lang="en-US" b="1" i="1" u="sng" dirty="0" smtClean="0"/>
              <a:t>renewed interest </a:t>
            </a:r>
            <a:r>
              <a:rPr lang="en-US" dirty="0" smtClean="0"/>
              <a:t>in a team because fans are attracted to the new logo and buy new merchandise.</a:t>
            </a:r>
          </a:p>
          <a:p>
            <a:endParaRPr lang="en-US" dirty="0" smtClean="0"/>
          </a:p>
          <a:p>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TEAM NAME AND TEAM COLORS</a:t>
            </a:r>
            <a:endParaRPr lang="en-US" dirty="0"/>
          </a:p>
        </p:txBody>
      </p:sp>
      <p:sp>
        <p:nvSpPr>
          <p:cNvPr id="3" name="Content Placeholder 2"/>
          <p:cNvSpPr>
            <a:spLocks noGrp="1"/>
          </p:cNvSpPr>
          <p:nvPr>
            <p:ph idx="1"/>
          </p:nvPr>
        </p:nvSpPr>
        <p:spPr/>
        <p:txBody>
          <a:bodyPr>
            <a:normAutofit/>
          </a:bodyPr>
          <a:lstStyle/>
          <a:p>
            <a:r>
              <a:rPr lang="en-US" dirty="0" smtClean="0"/>
              <a:t>The redesigned logo sends a message that the team is updated and revitalized. </a:t>
            </a:r>
          </a:p>
          <a:p>
            <a:endParaRPr lang="en-US" dirty="0" smtClean="0"/>
          </a:p>
          <a:p>
            <a:r>
              <a:rPr lang="en-US" dirty="0" smtClean="0"/>
              <a:t>A well-designed logo should be bold, distinctive, and create instant recognition among fan bases. The logo should support the focus of the organization, such as the type of sport and other elements that create team recognition. </a:t>
            </a:r>
          </a:p>
          <a:p>
            <a:endParaRPr lang="en-US" dirty="0" smtClean="0"/>
          </a:p>
          <a:p>
            <a:pPr>
              <a:buNone/>
            </a:pPr>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LOGOS - REDESIGNED</a:t>
            </a:r>
            <a:endParaRPr lang="en-US" dirty="0"/>
          </a:p>
        </p:txBody>
      </p:sp>
      <p:pic>
        <p:nvPicPr>
          <p:cNvPr id="4" name="Content Placeholder 3" descr="ept_sports_nba_experts-473316996-1276809776.jpg"/>
          <p:cNvPicPr>
            <a:picLocks noGrp="1" noChangeAspect="1"/>
          </p:cNvPicPr>
          <p:nvPr>
            <p:ph idx="1"/>
          </p:nvPr>
        </p:nvPicPr>
        <p:blipFill>
          <a:blip r:embed="rId2"/>
          <a:stretch>
            <a:fillRect/>
          </a:stretch>
        </p:blipFill>
        <p:spPr>
          <a:xfrm>
            <a:off x="1714500" y="2558256"/>
            <a:ext cx="5715000" cy="3143250"/>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LOGOS - REDESIGNED</a:t>
            </a:r>
            <a:endParaRPr lang="en-US" dirty="0"/>
          </a:p>
        </p:txBody>
      </p:sp>
      <p:pic>
        <p:nvPicPr>
          <p:cNvPr id="4" name="Content Placeholder 3" descr="ept_sports_nba_experts-977396126-1276621219.jpg"/>
          <p:cNvPicPr>
            <a:picLocks noGrp="1" noChangeAspect="1"/>
          </p:cNvPicPr>
          <p:nvPr>
            <p:ph idx="1"/>
          </p:nvPr>
        </p:nvPicPr>
        <p:blipFill>
          <a:blip r:embed="rId2"/>
          <a:stretch>
            <a:fillRect/>
          </a:stretch>
        </p:blipFill>
        <p:spPr>
          <a:xfrm>
            <a:off x="1714500" y="2463006"/>
            <a:ext cx="5715000" cy="3333750"/>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LOGOS - REDESIGNED</a:t>
            </a:r>
            <a:endParaRPr lang="en-US" dirty="0"/>
          </a:p>
        </p:txBody>
      </p:sp>
      <p:pic>
        <p:nvPicPr>
          <p:cNvPr id="4" name="Content Placeholder 3" descr="ept_sports_nba_experts-460423510-1276715505.jpg"/>
          <p:cNvPicPr>
            <a:picLocks noGrp="1" noChangeAspect="1"/>
          </p:cNvPicPr>
          <p:nvPr>
            <p:ph idx="1"/>
          </p:nvPr>
        </p:nvPicPr>
        <p:blipFill>
          <a:blip r:embed="rId2"/>
          <a:stretch>
            <a:fillRect/>
          </a:stretch>
        </p:blipFill>
        <p:spPr>
          <a:xfrm>
            <a:off x="3048000" y="1981200"/>
            <a:ext cx="5267324" cy="4389437"/>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fontScale="90000"/>
          </a:bodyPr>
          <a:lstStyle/>
          <a:p>
            <a:r>
              <a:rPr lang="en-US" dirty="0" smtClean="0"/>
              <a:t>TEAM NAME AND TEAM COLORS</a:t>
            </a:r>
            <a:endParaRPr lang="en-US" dirty="0"/>
          </a:p>
        </p:txBody>
      </p:sp>
      <p:sp>
        <p:nvSpPr>
          <p:cNvPr id="3" name="Content Placeholder 2"/>
          <p:cNvSpPr>
            <a:spLocks noGrp="1"/>
          </p:cNvSpPr>
          <p:nvPr>
            <p:ph idx="1"/>
          </p:nvPr>
        </p:nvSpPr>
        <p:spPr/>
        <p:txBody>
          <a:bodyPr>
            <a:normAutofit/>
          </a:bodyPr>
          <a:lstStyle/>
          <a:p>
            <a:r>
              <a:rPr lang="en-US" dirty="0" smtClean="0"/>
              <a:t>When designing the logo, a graphic designer should consider the team name, team colors, and the team mascot. </a:t>
            </a:r>
          </a:p>
          <a:p>
            <a:endParaRPr lang="en-US" dirty="0" smtClean="0"/>
          </a:p>
          <a:p>
            <a:r>
              <a:rPr lang="en-US" dirty="0" smtClean="0"/>
              <a:t>A graphic designer would </a:t>
            </a:r>
            <a:r>
              <a:rPr lang="en-US" b="1" i="1" u="sng" dirty="0" smtClean="0"/>
              <a:t>NOT</a:t>
            </a:r>
            <a:r>
              <a:rPr lang="en-US" dirty="0" smtClean="0"/>
              <a:t> incorporate </a:t>
            </a:r>
            <a:r>
              <a:rPr lang="en-US" dirty="0" smtClean="0"/>
              <a:t>the image of a blue &amp; red hawk for a team that adopts black &amp; gold as the team colors and is named the Smithville Cougars. The team size and the team location are usually </a:t>
            </a:r>
            <a:r>
              <a:rPr lang="en-US" b="1" i="1" u="sng" dirty="0" smtClean="0"/>
              <a:t>NOT</a:t>
            </a:r>
            <a:r>
              <a:rPr lang="en-US" dirty="0" smtClean="0"/>
              <a:t> the primary considerations when designing a basketball team's logo.</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66800"/>
          </a:xfrm>
        </p:spPr>
        <p:txBody>
          <a:bodyPr>
            <a:normAutofit/>
          </a:bodyPr>
          <a:lstStyle/>
          <a:p>
            <a:r>
              <a:rPr lang="en-US" dirty="0" smtClean="0"/>
              <a:t>COUNTERFEITING ACTIVITIES</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r>
              <a:rPr lang="en-US" dirty="0" smtClean="0"/>
              <a:t>Popular events, such as the Super Bowl, often create a high demand for tickets. Since the stadium can only hold a certain amount of people, the demand is often much higher than supply.</a:t>
            </a:r>
          </a:p>
          <a:p>
            <a:endParaRPr lang="en-US" dirty="0" smtClean="0"/>
          </a:p>
          <a:p>
            <a:r>
              <a:rPr lang="en-US" dirty="0" smtClean="0"/>
              <a:t>Some people take advantage and print/sell counterfeit tickets.</a:t>
            </a:r>
          </a:p>
          <a:p>
            <a:endParaRPr lang="en-US" dirty="0"/>
          </a:p>
        </p:txBody>
      </p:sp>
      <p:pic>
        <p:nvPicPr>
          <p:cNvPr id="4" name="Picture 3" descr="nflExperience2.png"/>
          <p:cNvPicPr>
            <a:picLocks noChangeAspect="1"/>
          </p:cNvPicPr>
          <p:nvPr/>
        </p:nvPicPr>
        <p:blipFill>
          <a:blip r:embed="rId2"/>
          <a:stretch>
            <a:fillRect/>
          </a:stretch>
        </p:blipFill>
        <p:spPr>
          <a:xfrm>
            <a:off x="7162800" y="4191000"/>
            <a:ext cx="1458097" cy="18288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watermark.jpg"/>
          <p:cNvPicPr>
            <a:picLocks noChangeAspect="1"/>
          </p:cNvPicPr>
          <p:nvPr/>
        </p:nvPicPr>
        <p:blipFill>
          <a:blip r:embed="rId2">
            <a:lum bright="40000" contrast="40000"/>
          </a:blip>
          <a:srcRect t="7273"/>
          <a:stretch>
            <a:fillRect/>
          </a:stretch>
        </p:blipFill>
        <p:spPr>
          <a:xfrm>
            <a:off x="381000" y="1905000"/>
            <a:ext cx="8229600" cy="3886200"/>
          </a:xfrm>
          <a:prstGeom prst="rect">
            <a:avLst/>
          </a:prstGeom>
        </p:spPr>
      </p:pic>
      <p:sp>
        <p:nvSpPr>
          <p:cNvPr id="2" name="Title 1"/>
          <p:cNvSpPr>
            <a:spLocks noGrp="1"/>
          </p:cNvSpPr>
          <p:nvPr>
            <p:ph type="title"/>
          </p:nvPr>
        </p:nvSpPr>
        <p:spPr>
          <a:xfrm>
            <a:off x="457200" y="704088"/>
            <a:ext cx="8229600" cy="819912"/>
          </a:xfrm>
        </p:spPr>
        <p:txBody>
          <a:bodyPr/>
          <a:lstStyle/>
          <a:p>
            <a:r>
              <a:rPr lang="en-US" dirty="0" smtClean="0"/>
              <a:t>COUNTERFEITING ACTIVITIES</a:t>
            </a:r>
            <a:endParaRPr lang="en-US" dirty="0"/>
          </a:p>
        </p:txBody>
      </p:sp>
      <p:sp>
        <p:nvSpPr>
          <p:cNvPr id="3" name="Content Placeholder 2"/>
          <p:cNvSpPr>
            <a:spLocks noGrp="1"/>
          </p:cNvSpPr>
          <p:nvPr>
            <p:ph idx="1"/>
          </p:nvPr>
        </p:nvSpPr>
        <p:spPr>
          <a:xfrm>
            <a:off x="457200" y="1828800"/>
            <a:ext cx="8229600" cy="4495800"/>
          </a:xfrm>
        </p:spPr>
        <p:txBody>
          <a:bodyPr/>
          <a:lstStyle/>
          <a:p>
            <a:r>
              <a:rPr lang="en-US" b="1" dirty="0" smtClean="0"/>
              <a:t>To reduce the risk of counterfeiting, some organizations include special markings on the tickets that are difficult for counterfeiters to reproduce. </a:t>
            </a:r>
          </a:p>
          <a:p>
            <a:endParaRPr lang="en-US" b="1" dirty="0" smtClean="0"/>
          </a:p>
          <a:p>
            <a:r>
              <a:rPr lang="en-US" b="1" dirty="0" smtClean="0"/>
              <a:t>Adding watermarks or special printing processes tends  to </a:t>
            </a:r>
            <a:r>
              <a:rPr lang="en-US" b="1" i="1" u="sng" dirty="0" smtClean="0"/>
              <a:t>increase </a:t>
            </a:r>
            <a:r>
              <a:rPr lang="en-US" b="1" dirty="0" smtClean="0"/>
              <a:t> printing costs, but the benefits outweigh the costs.</a:t>
            </a:r>
            <a:endParaRPr lang="en-US"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REVIEW</a:t>
            </a:r>
            <a:endParaRPr lang="en-US" dirty="0"/>
          </a:p>
        </p:txBody>
      </p:sp>
      <p:pic>
        <p:nvPicPr>
          <p:cNvPr id="3" name="Picture 2" descr="confusion3.BMP"/>
          <p:cNvPicPr>
            <a:picLocks noChangeAspect="1"/>
          </p:cNvPicPr>
          <p:nvPr/>
        </p:nvPicPr>
        <p:blipFill>
          <a:blip r:embed="rId2"/>
          <a:stretch>
            <a:fillRect/>
          </a:stretch>
        </p:blipFill>
        <p:spPr>
          <a:xfrm>
            <a:off x="3733800" y="2667000"/>
            <a:ext cx="2278399" cy="1943000"/>
          </a:xfrm>
          <a:prstGeom prst="rect">
            <a:avLst/>
          </a:prstGeom>
        </p:spPr>
      </p:pic>
      <p:pic>
        <p:nvPicPr>
          <p:cNvPr id="4" name="Picture 3" descr="ept_sports_nba_experts-473316996-1276809776.jpg"/>
          <p:cNvPicPr>
            <a:picLocks noChangeAspect="1"/>
          </p:cNvPicPr>
          <p:nvPr/>
        </p:nvPicPr>
        <p:blipFill>
          <a:blip r:embed="rId3"/>
          <a:stretch>
            <a:fillRect/>
          </a:stretch>
        </p:blipFill>
        <p:spPr>
          <a:xfrm>
            <a:off x="685800" y="1828800"/>
            <a:ext cx="2209800" cy="1215390"/>
          </a:xfrm>
          <a:prstGeom prst="rect">
            <a:avLst/>
          </a:prstGeom>
        </p:spPr>
      </p:pic>
      <p:pic>
        <p:nvPicPr>
          <p:cNvPr id="5" name="Picture 4" descr="Duke.jpg"/>
          <p:cNvPicPr>
            <a:picLocks noChangeAspect="1"/>
          </p:cNvPicPr>
          <p:nvPr/>
        </p:nvPicPr>
        <p:blipFill>
          <a:blip r:embed="rId4"/>
          <a:stretch>
            <a:fillRect/>
          </a:stretch>
        </p:blipFill>
        <p:spPr>
          <a:xfrm>
            <a:off x="914400" y="3810000"/>
            <a:ext cx="2105025" cy="2105025"/>
          </a:xfrm>
          <a:prstGeom prst="rect">
            <a:avLst/>
          </a:prstGeom>
        </p:spPr>
      </p:pic>
      <p:pic>
        <p:nvPicPr>
          <p:cNvPr id="6" name="Picture 5" descr="Golf logo.jpg"/>
          <p:cNvPicPr>
            <a:picLocks noChangeAspect="1"/>
          </p:cNvPicPr>
          <p:nvPr/>
        </p:nvPicPr>
        <p:blipFill>
          <a:blip r:embed="rId5"/>
          <a:stretch>
            <a:fillRect/>
          </a:stretch>
        </p:blipFill>
        <p:spPr>
          <a:xfrm>
            <a:off x="3581400" y="5486400"/>
            <a:ext cx="2915478" cy="609600"/>
          </a:xfrm>
          <a:prstGeom prst="rect">
            <a:avLst/>
          </a:prstGeom>
        </p:spPr>
      </p:pic>
      <p:pic>
        <p:nvPicPr>
          <p:cNvPr id="7" name="Picture 6" descr="nike-logo-t-gryhthr-10-prod.jpg"/>
          <p:cNvPicPr>
            <a:picLocks noChangeAspect="1"/>
          </p:cNvPicPr>
          <p:nvPr/>
        </p:nvPicPr>
        <p:blipFill>
          <a:blip r:embed="rId6"/>
          <a:stretch>
            <a:fillRect/>
          </a:stretch>
        </p:blipFill>
        <p:spPr>
          <a:xfrm>
            <a:off x="6553200" y="1143000"/>
            <a:ext cx="2114550" cy="2497500"/>
          </a:xfrm>
          <a:prstGeom prst="rect">
            <a:avLst/>
          </a:prstGeom>
        </p:spPr>
      </p:pic>
      <p:pic>
        <p:nvPicPr>
          <p:cNvPr id="8" name="Picture 7" descr="home_img1_ambush beer.JPG"/>
          <p:cNvPicPr>
            <a:picLocks noChangeAspect="1"/>
          </p:cNvPicPr>
          <p:nvPr/>
        </p:nvPicPr>
        <p:blipFill>
          <a:blip r:embed="rId7"/>
          <a:stretch>
            <a:fillRect/>
          </a:stretch>
        </p:blipFill>
        <p:spPr>
          <a:xfrm>
            <a:off x="6858000" y="4038600"/>
            <a:ext cx="1914525" cy="1650453"/>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115312"/>
          </a:xfrm>
        </p:spPr>
        <p:txBody>
          <a:bodyPr>
            <a:normAutofit fontScale="90000"/>
          </a:bodyPr>
          <a:lstStyle/>
          <a:p>
            <a:r>
              <a:rPr lang="en-US" dirty="0" smtClean="0"/>
              <a:t/>
            </a:r>
            <a:br>
              <a:rPr lang="en-US" dirty="0" smtClean="0"/>
            </a:br>
            <a:r>
              <a:rPr lang="en-US" sz="4000" dirty="0" smtClean="0"/>
              <a:t>85.	If Coca-Cola is the only soft-drink sponsor of your favorite team, Coca-Cola is considered a(n) __________ sponso</a:t>
            </a:r>
            <a:r>
              <a:rPr lang="en-US" dirty="0" smtClean="0"/>
              <a:t>r</a:t>
            </a:r>
            <a:endParaRPr lang="en-US" dirty="0"/>
          </a:p>
        </p:txBody>
      </p:sp>
      <p:sp>
        <p:nvSpPr>
          <p:cNvPr id="3" name="Content Placeholder 2"/>
          <p:cNvSpPr>
            <a:spLocks noGrp="1"/>
          </p:cNvSpPr>
          <p:nvPr>
            <p:ph idx="1"/>
          </p:nvPr>
        </p:nvSpPr>
        <p:spPr>
          <a:xfrm>
            <a:off x="457200" y="3581400"/>
            <a:ext cx="8229600" cy="2743200"/>
          </a:xfrm>
        </p:spPr>
        <p:txBody>
          <a:bodyPr/>
          <a:lstStyle/>
          <a:p>
            <a:r>
              <a:rPr lang="en-US" dirty="0" smtClean="0"/>
              <a:t> </a:t>
            </a:r>
            <a:r>
              <a:rPr lang="en-US" sz="3200" dirty="0" smtClean="0"/>
              <a:t>A.  Dynamic</a:t>
            </a:r>
          </a:p>
          <a:p>
            <a:r>
              <a:rPr lang="en-US" sz="3200" dirty="0" smtClean="0"/>
              <a:t> B.  Large-business</a:t>
            </a:r>
          </a:p>
          <a:p>
            <a:r>
              <a:rPr lang="en-US" sz="3200" dirty="0" smtClean="0"/>
              <a:t> C.  Sole</a:t>
            </a:r>
          </a:p>
          <a:p>
            <a:r>
              <a:rPr lang="en-US" sz="3200" dirty="0" smtClean="0"/>
              <a:t> D.  Exclusive</a:t>
            </a:r>
            <a:endParaRPr lang="en-US"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EXCLUSIVE SPONSOR</a:t>
            </a:r>
            <a:endParaRPr lang="en-US" dirty="0"/>
          </a:p>
        </p:txBody>
      </p:sp>
      <p:sp>
        <p:nvSpPr>
          <p:cNvPr id="3" name="Content Placeholder 2"/>
          <p:cNvSpPr>
            <a:spLocks noGrp="1"/>
          </p:cNvSpPr>
          <p:nvPr>
            <p:ph idx="1"/>
          </p:nvPr>
        </p:nvSpPr>
        <p:spPr>
          <a:xfrm>
            <a:off x="457200" y="2590800"/>
            <a:ext cx="8229600" cy="3733800"/>
          </a:xfrm>
        </p:spPr>
        <p:txBody>
          <a:bodyPr>
            <a:normAutofit/>
          </a:bodyPr>
          <a:lstStyle/>
          <a:p>
            <a:r>
              <a:rPr lang="en-US" dirty="0" smtClean="0"/>
              <a:t>When a business purchases the rights to be the </a:t>
            </a:r>
            <a:r>
              <a:rPr lang="en-US" b="1" i="1" u="sng" dirty="0" smtClean="0"/>
              <a:t>ONLY ONE OF ITS KIND</a:t>
            </a:r>
            <a:r>
              <a:rPr lang="en-US" dirty="0" smtClean="0"/>
              <a:t> to sponsor a sport entity, it is said to be an </a:t>
            </a:r>
            <a:r>
              <a:rPr lang="en-US" b="1" i="1" u="sng" dirty="0" smtClean="0"/>
              <a:t>EXCLUSIVE SPONSOR </a:t>
            </a:r>
            <a:r>
              <a:rPr lang="en-US" dirty="0" smtClean="0"/>
              <a:t>or have sponsorship exclusivity. </a:t>
            </a:r>
          </a:p>
          <a:p>
            <a:endParaRPr lang="en-US" dirty="0" smtClean="0"/>
          </a:p>
          <a:p>
            <a:pPr>
              <a:buNone/>
            </a:pPr>
            <a:r>
              <a:rPr lang="en-US" dirty="0" smtClean="0"/>
              <a:t>	Coke can have exclusivity in the soft-drink arena and </a:t>
            </a:r>
            <a:r>
              <a:rPr lang="en-US" b="1" i="1" u="sng" dirty="0" smtClean="0"/>
              <a:t>NOT BE THE SOLE SPONSOR </a:t>
            </a:r>
            <a:r>
              <a:rPr lang="en-US" dirty="0" smtClean="0"/>
              <a:t>of the </a:t>
            </a:r>
            <a:r>
              <a:rPr lang="en-US" b="1" i="1" u="sng" dirty="0" smtClean="0"/>
              <a:t>event.</a:t>
            </a:r>
            <a:endParaRPr lang="en-US" b="1" i="1" u="sng" dirty="0"/>
          </a:p>
        </p:txBody>
      </p:sp>
      <p:pic>
        <p:nvPicPr>
          <p:cNvPr id="4" name="Picture 3" descr="live-positively.png"/>
          <p:cNvPicPr>
            <a:picLocks noChangeAspect="1"/>
          </p:cNvPicPr>
          <p:nvPr/>
        </p:nvPicPr>
        <p:blipFill>
          <a:blip r:embed="rId2"/>
          <a:stretch>
            <a:fillRect/>
          </a:stretch>
        </p:blipFill>
        <p:spPr>
          <a:xfrm>
            <a:off x="5867400" y="838200"/>
            <a:ext cx="2840567" cy="120780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115312"/>
          </a:xfrm>
        </p:spPr>
        <p:txBody>
          <a:bodyPr>
            <a:normAutofit fontScale="90000"/>
          </a:bodyPr>
          <a:lstStyle/>
          <a:p>
            <a:r>
              <a:rPr lang="en-US" dirty="0" smtClean="0"/>
              <a:t/>
            </a:r>
            <a:br>
              <a:rPr lang="en-US" dirty="0" smtClean="0"/>
            </a:br>
            <a:r>
              <a:rPr lang="en-US" sz="4000" dirty="0" smtClean="0"/>
              <a:t>85.	If Coca-Cola is the only soft-drink sponsor of your favorite team, Coca-Cola is considered a(n) __________ sponso</a:t>
            </a:r>
            <a:r>
              <a:rPr lang="en-US" dirty="0" smtClean="0"/>
              <a:t>r</a:t>
            </a:r>
            <a:endParaRPr lang="en-US" dirty="0"/>
          </a:p>
        </p:txBody>
      </p:sp>
      <p:sp>
        <p:nvSpPr>
          <p:cNvPr id="3" name="Content Placeholder 2"/>
          <p:cNvSpPr>
            <a:spLocks noGrp="1"/>
          </p:cNvSpPr>
          <p:nvPr>
            <p:ph idx="1"/>
          </p:nvPr>
        </p:nvSpPr>
        <p:spPr>
          <a:xfrm>
            <a:off x="457200" y="3581400"/>
            <a:ext cx="8229600" cy="2743200"/>
          </a:xfrm>
        </p:spPr>
        <p:txBody>
          <a:bodyPr/>
          <a:lstStyle/>
          <a:p>
            <a:r>
              <a:rPr lang="en-US" dirty="0" smtClean="0"/>
              <a:t> </a:t>
            </a:r>
            <a:r>
              <a:rPr lang="en-US" sz="3200" dirty="0" smtClean="0"/>
              <a:t>A.  Dynamic</a:t>
            </a:r>
          </a:p>
          <a:p>
            <a:r>
              <a:rPr lang="en-US" sz="3200" dirty="0" smtClean="0"/>
              <a:t> B.  Large-business</a:t>
            </a:r>
          </a:p>
          <a:p>
            <a:r>
              <a:rPr lang="en-US" sz="3200" dirty="0" smtClean="0"/>
              <a:t> C.  Sole</a:t>
            </a:r>
          </a:p>
          <a:p>
            <a:r>
              <a:rPr lang="en-US" sz="3200" b="1" dirty="0" smtClean="0">
                <a:solidFill>
                  <a:srgbClr val="FF0000"/>
                </a:solidFill>
              </a:rPr>
              <a:t> D.  Exclusive</a:t>
            </a:r>
            <a:endParaRPr lang="en-US" sz="3200" b="1" dirty="0">
              <a:solidFill>
                <a:srgbClr val="FF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115312"/>
          </a:xfrm>
        </p:spPr>
        <p:txBody>
          <a:bodyPr>
            <a:normAutofit fontScale="90000"/>
          </a:bodyPr>
          <a:lstStyle/>
          <a:p>
            <a:r>
              <a:rPr lang="en-US" dirty="0" smtClean="0"/>
              <a:t/>
            </a:r>
            <a:br>
              <a:rPr lang="en-US" dirty="0" smtClean="0"/>
            </a:br>
            <a:r>
              <a:rPr lang="en-US" sz="4000" dirty="0" smtClean="0"/>
              <a:t>86.	The relationship between a sponsor &amp; a sport entity is often described as a:</a:t>
            </a:r>
            <a:endParaRPr lang="en-US" dirty="0"/>
          </a:p>
        </p:txBody>
      </p:sp>
      <p:sp>
        <p:nvSpPr>
          <p:cNvPr id="3" name="Content Placeholder 2"/>
          <p:cNvSpPr>
            <a:spLocks noGrp="1"/>
          </p:cNvSpPr>
          <p:nvPr>
            <p:ph idx="1"/>
          </p:nvPr>
        </p:nvSpPr>
        <p:spPr>
          <a:xfrm>
            <a:off x="457200" y="3581400"/>
            <a:ext cx="8229600" cy="2743200"/>
          </a:xfrm>
        </p:spPr>
        <p:txBody>
          <a:bodyPr>
            <a:normAutofit/>
          </a:bodyPr>
          <a:lstStyle/>
          <a:p>
            <a:r>
              <a:rPr lang="en-US" dirty="0" smtClean="0"/>
              <a:t> </a:t>
            </a:r>
            <a:r>
              <a:rPr lang="en-US" sz="3200" dirty="0" smtClean="0"/>
              <a:t>A.  Merger</a:t>
            </a:r>
          </a:p>
          <a:p>
            <a:r>
              <a:rPr lang="en-US" sz="3200" dirty="0" smtClean="0"/>
              <a:t> B.  Partnership</a:t>
            </a:r>
          </a:p>
          <a:p>
            <a:r>
              <a:rPr lang="en-US" sz="3200" dirty="0" smtClean="0"/>
              <a:t> C.  Buyout</a:t>
            </a:r>
          </a:p>
          <a:p>
            <a:r>
              <a:rPr lang="en-US" sz="3200" dirty="0" smtClean="0"/>
              <a:t> D.  Takeover</a:t>
            </a:r>
          </a:p>
          <a:p>
            <a:pPr>
              <a:buNone/>
            </a:pPr>
            <a:endParaRPr lang="en-US" sz="3200" b="1" dirty="0">
              <a:solidFill>
                <a:srgbClr val="FF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115312"/>
          </a:xfrm>
        </p:spPr>
        <p:txBody>
          <a:bodyPr>
            <a:normAutofit fontScale="90000"/>
          </a:bodyPr>
          <a:lstStyle/>
          <a:p>
            <a:r>
              <a:rPr lang="en-US" dirty="0" smtClean="0"/>
              <a:t/>
            </a:r>
            <a:br>
              <a:rPr lang="en-US" dirty="0" smtClean="0"/>
            </a:br>
            <a:r>
              <a:rPr lang="en-US" sz="4000" dirty="0" smtClean="0"/>
              <a:t>86.	The relationship between a sponsor &amp; a sport entity is often described as a:</a:t>
            </a:r>
            <a:endParaRPr lang="en-US" dirty="0"/>
          </a:p>
        </p:txBody>
      </p:sp>
      <p:sp>
        <p:nvSpPr>
          <p:cNvPr id="3" name="Content Placeholder 2"/>
          <p:cNvSpPr>
            <a:spLocks noGrp="1"/>
          </p:cNvSpPr>
          <p:nvPr>
            <p:ph idx="1"/>
          </p:nvPr>
        </p:nvSpPr>
        <p:spPr>
          <a:xfrm>
            <a:off x="457200" y="3581400"/>
            <a:ext cx="8229600" cy="2743200"/>
          </a:xfrm>
        </p:spPr>
        <p:txBody>
          <a:bodyPr>
            <a:normAutofit/>
          </a:bodyPr>
          <a:lstStyle/>
          <a:p>
            <a:r>
              <a:rPr lang="en-US" dirty="0" smtClean="0"/>
              <a:t> </a:t>
            </a:r>
            <a:r>
              <a:rPr lang="en-US" sz="3200" dirty="0" smtClean="0"/>
              <a:t>A.  Merger</a:t>
            </a:r>
          </a:p>
          <a:p>
            <a:r>
              <a:rPr lang="en-US" sz="3200" b="1" dirty="0" smtClean="0">
                <a:solidFill>
                  <a:srgbClr val="FF0000"/>
                </a:solidFill>
              </a:rPr>
              <a:t> B.  Partnership</a:t>
            </a:r>
          </a:p>
          <a:p>
            <a:r>
              <a:rPr lang="en-US" sz="3200" dirty="0" smtClean="0"/>
              <a:t> C.  Buyout</a:t>
            </a:r>
          </a:p>
          <a:p>
            <a:r>
              <a:rPr lang="en-US" sz="3200" dirty="0" smtClean="0"/>
              <a:t> D.  Takeover</a:t>
            </a:r>
          </a:p>
          <a:p>
            <a:pPr>
              <a:buNone/>
            </a:pPr>
            <a:endParaRPr lang="en-US" sz="3200" b="1" dirty="0">
              <a:solidFill>
                <a:srgbClr val="FF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115312"/>
          </a:xfrm>
        </p:spPr>
        <p:txBody>
          <a:bodyPr>
            <a:normAutofit fontScale="90000"/>
          </a:bodyPr>
          <a:lstStyle/>
          <a:p>
            <a:r>
              <a:rPr lang="en-US" dirty="0" smtClean="0"/>
              <a:t/>
            </a:r>
            <a:br>
              <a:rPr lang="en-US" dirty="0" smtClean="0"/>
            </a:br>
            <a:r>
              <a:rPr lang="en-US" sz="4000" dirty="0" smtClean="0"/>
              <a:t>87.	Information about sponsorship, cost, marketing opportunities, and audience demographics are examples of information:</a:t>
            </a:r>
            <a:endParaRPr lang="en-US" dirty="0"/>
          </a:p>
        </p:txBody>
      </p:sp>
      <p:sp>
        <p:nvSpPr>
          <p:cNvPr id="3" name="Content Placeholder 2"/>
          <p:cNvSpPr>
            <a:spLocks noGrp="1"/>
          </p:cNvSpPr>
          <p:nvPr>
            <p:ph idx="1"/>
          </p:nvPr>
        </p:nvSpPr>
        <p:spPr>
          <a:xfrm>
            <a:off x="457200" y="3581400"/>
            <a:ext cx="8229600" cy="2743200"/>
          </a:xfrm>
        </p:spPr>
        <p:txBody>
          <a:bodyPr>
            <a:normAutofit/>
          </a:bodyPr>
          <a:lstStyle/>
          <a:p>
            <a:r>
              <a:rPr lang="en-US" dirty="0" smtClean="0"/>
              <a:t>  </a:t>
            </a:r>
            <a:r>
              <a:rPr lang="en-US" sz="3200" dirty="0" smtClean="0"/>
              <a:t>A.  Provided to ambush marketers</a:t>
            </a:r>
          </a:p>
          <a:p>
            <a:r>
              <a:rPr lang="en-US" sz="3200" dirty="0" smtClean="0"/>
              <a:t>  B.   Included in a sponsorship proposal</a:t>
            </a:r>
          </a:p>
          <a:p>
            <a:r>
              <a:rPr lang="en-US" sz="3200" dirty="0" smtClean="0"/>
              <a:t>  C.  Included in event programs</a:t>
            </a:r>
          </a:p>
          <a:p>
            <a:r>
              <a:rPr lang="en-US" sz="3200" dirty="0" smtClean="0"/>
              <a:t>  D.  Provided to the city hosting the event</a:t>
            </a:r>
          </a:p>
          <a:p>
            <a:pPr>
              <a:buNone/>
            </a:pPr>
            <a:endParaRPr lang="en-US" sz="3200" dirty="0" smtClean="0"/>
          </a:p>
          <a:p>
            <a:pPr>
              <a:buNone/>
            </a:pPr>
            <a:endParaRPr lang="en-US" sz="3200" b="1" dirty="0">
              <a:solidFill>
                <a:srgbClr val="FF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115312"/>
          </a:xfrm>
        </p:spPr>
        <p:txBody>
          <a:bodyPr>
            <a:normAutofit fontScale="90000"/>
          </a:bodyPr>
          <a:lstStyle/>
          <a:p>
            <a:r>
              <a:rPr lang="en-US" dirty="0" smtClean="0"/>
              <a:t/>
            </a:r>
            <a:br>
              <a:rPr lang="en-US" dirty="0" smtClean="0"/>
            </a:br>
            <a:r>
              <a:rPr lang="en-US" sz="4000" dirty="0" smtClean="0"/>
              <a:t>87.	Information about sponsorship, cost, marketing opportunities, and audience demographics are examples of information:</a:t>
            </a:r>
            <a:endParaRPr lang="en-US" dirty="0"/>
          </a:p>
        </p:txBody>
      </p:sp>
      <p:sp>
        <p:nvSpPr>
          <p:cNvPr id="3" name="Content Placeholder 2"/>
          <p:cNvSpPr>
            <a:spLocks noGrp="1"/>
          </p:cNvSpPr>
          <p:nvPr>
            <p:ph idx="1"/>
          </p:nvPr>
        </p:nvSpPr>
        <p:spPr>
          <a:xfrm>
            <a:off x="457200" y="3581400"/>
            <a:ext cx="8229600" cy="2743200"/>
          </a:xfrm>
        </p:spPr>
        <p:txBody>
          <a:bodyPr>
            <a:normAutofit/>
          </a:bodyPr>
          <a:lstStyle/>
          <a:p>
            <a:r>
              <a:rPr lang="en-US" dirty="0" smtClean="0"/>
              <a:t>  </a:t>
            </a:r>
            <a:r>
              <a:rPr lang="en-US" sz="3200" dirty="0" smtClean="0"/>
              <a:t>A.  Provided to ambush marketers</a:t>
            </a:r>
          </a:p>
          <a:p>
            <a:r>
              <a:rPr lang="en-US" sz="3200" dirty="0" smtClean="0"/>
              <a:t>  </a:t>
            </a:r>
            <a:r>
              <a:rPr lang="en-US" sz="3200" b="1" dirty="0" smtClean="0">
                <a:solidFill>
                  <a:srgbClr val="FF0000"/>
                </a:solidFill>
              </a:rPr>
              <a:t>B.   Included in a sponsorship proposal</a:t>
            </a:r>
          </a:p>
          <a:p>
            <a:r>
              <a:rPr lang="en-US" sz="3200" dirty="0" smtClean="0"/>
              <a:t>  C.  Included in event programs</a:t>
            </a:r>
          </a:p>
          <a:p>
            <a:r>
              <a:rPr lang="en-US" sz="3200" dirty="0" smtClean="0"/>
              <a:t>  D.  Provided to the city hosting the event</a:t>
            </a:r>
          </a:p>
          <a:p>
            <a:pPr>
              <a:buNone/>
            </a:pPr>
            <a:endParaRPr lang="en-US" sz="3200" dirty="0" smtClean="0"/>
          </a:p>
          <a:p>
            <a:pPr>
              <a:buNone/>
            </a:pPr>
            <a:endParaRPr lang="en-US" sz="3200" b="1" dirty="0">
              <a:solidFill>
                <a:srgbClr val="FF000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115312"/>
          </a:xfrm>
        </p:spPr>
        <p:txBody>
          <a:bodyPr>
            <a:normAutofit fontScale="90000"/>
          </a:bodyPr>
          <a:lstStyle/>
          <a:p>
            <a:r>
              <a:rPr lang="en-US" dirty="0" smtClean="0"/>
              <a:t/>
            </a:r>
            <a:br>
              <a:rPr lang="en-US" dirty="0" smtClean="0"/>
            </a:br>
            <a:r>
              <a:rPr lang="en-US" sz="3600" dirty="0" smtClean="0"/>
              <a:t>88.	Mask Co. set up a hospitality tent outside the Olympics arena. Its goal was to have patrons view it as an Olympics sponsor, although it had not paid sponsorship fees.  This is an example of which type of marketing:</a:t>
            </a:r>
            <a:endParaRPr lang="en-US" sz="3600" dirty="0"/>
          </a:p>
        </p:txBody>
      </p:sp>
      <p:sp>
        <p:nvSpPr>
          <p:cNvPr id="3" name="Content Placeholder 2"/>
          <p:cNvSpPr>
            <a:spLocks noGrp="1"/>
          </p:cNvSpPr>
          <p:nvPr>
            <p:ph idx="1"/>
          </p:nvPr>
        </p:nvSpPr>
        <p:spPr>
          <a:xfrm>
            <a:off x="457200" y="3581400"/>
            <a:ext cx="8229600" cy="2743200"/>
          </a:xfrm>
        </p:spPr>
        <p:txBody>
          <a:bodyPr>
            <a:normAutofit/>
          </a:bodyPr>
          <a:lstStyle/>
          <a:p>
            <a:r>
              <a:rPr lang="en-US" dirty="0" smtClean="0"/>
              <a:t>  </a:t>
            </a:r>
            <a:r>
              <a:rPr lang="en-US" sz="3200" dirty="0" smtClean="0"/>
              <a:t>A.  Target</a:t>
            </a:r>
          </a:p>
          <a:p>
            <a:r>
              <a:rPr lang="en-US" sz="3200" dirty="0" smtClean="0"/>
              <a:t>  B.  Ambush</a:t>
            </a:r>
          </a:p>
          <a:p>
            <a:r>
              <a:rPr lang="en-US" sz="3200" dirty="0" smtClean="0"/>
              <a:t>  C.  Direct</a:t>
            </a:r>
          </a:p>
          <a:p>
            <a:r>
              <a:rPr lang="en-US" sz="3200" dirty="0" smtClean="0"/>
              <a:t>  D.  Internet</a:t>
            </a:r>
          </a:p>
          <a:p>
            <a:pPr>
              <a:buNone/>
            </a:pPr>
            <a:endParaRPr lang="en-US" sz="3200" dirty="0" smtClean="0"/>
          </a:p>
          <a:p>
            <a:pPr>
              <a:buNone/>
            </a:pPr>
            <a:endParaRPr lang="en-US" sz="3200" b="1" dirty="0">
              <a:solidFill>
                <a:srgbClr val="FF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905000"/>
          </a:xfrm>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3600" dirty="0" smtClean="0"/>
              <a:t>88.	Mask Co. set up a hospitality tent outside the Olympics arena. Its goal was to have patrons view it as an Olympics sponsor, although it had not paid sponsorship fees.  This is an example of which type of marketing:</a:t>
            </a:r>
            <a:endParaRPr lang="en-US" sz="3600" dirty="0"/>
          </a:p>
        </p:txBody>
      </p:sp>
      <p:sp>
        <p:nvSpPr>
          <p:cNvPr id="3" name="Content Placeholder 2"/>
          <p:cNvSpPr>
            <a:spLocks noGrp="1"/>
          </p:cNvSpPr>
          <p:nvPr>
            <p:ph idx="1"/>
          </p:nvPr>
        </p:nvSpPr>
        <p:spPr>
          <a:xfrm>
            <a:off x="457200" y="3581400"/>
            <a:ext cx="8229600" cy="2743200"/>
          </a:xfrm>
        </p:spPr>
        <p:txBody>
          <a:bodyPr>
            <a:normAutofit/>
          </a:bodyPr>
          <a:lstStyle/>
          <a:p>
            <a:r>
              <a:rPr lang="en-US" dirty="0" smtClean="0"/>
              <a:t>  </a:t>
            </a:r>
            <a:r>
              <a:rPr lang="en-US" sz="3200" dirty="0" smtClean="0"/>
              <a:t>A.  Target</a:t>
            </a:r>
          </a:p>
          <a:p>
            <a:r>
              <a:rPr lang="en-US" sz="3200" b="1" dirty="0" smtClean="0">
                <a:solidFill>
                  <a:srgbClr val="FF0000"/>
                </a:solidFill>
              </a:rPr>
              <a:t>  B.  Ambush</a:t>
            </a:r>
          </a:p>
          <a:p>
            <a:r>
              <a:rPr lang="en-US" sz="3200" dirty="0" smtClean="0"/>
              <a:t>  C.  Direct</a:t>
            </a:r>
          </a:p>
          <a:p>
            <a:r>
              <a:rPr lang="en-US" sz="3200" dirty="0" smtClean="0"/>
              <a:t>  D.  Internet</a:t>
            </a:r>
          </a:p>
          <a:p>
            <a:pPr>
              <a:buNone/>
            </a:pPr>
            <a:endParaRPr lang="en-US" sz="3200" dirty="0" smtClean="0"/>
          </a:p>
          <a:p>
            <a:pPr>
              <a:buNone/>
            </a:pPr>
            <a:endParaRPr lang="en-US" sz="3200" b="1" dirty="0">
              <a:solidFill>
                <a:srgbClr val="FF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905000"/>
          </a:xfrm>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4000" dirty="0" smtClean="0"/>
              <a:t>89.	What do some professional sport teams do to promote renewed interest in a team that is losing support from fans? </a:t>
            </a:r>
            <a:r>
              <a:rPr lang="en-US" sz="3200" dirty="0" smtClean="0"/>
              <a:t/>
            </a:r>
            <a:br>
              <a:rPr lang="en-US" sz="3200" dirty="0" smtClean="0"/>
            </a:br>
            <a:endParaRPr lang="en-US" sz="3600" dirty="0"/>
          </a:p>
        </p:txBody>
      </p:sp>
      <p:sp>
        <p:nvSpPr>
          <p:cNvPr id="3" name="Content Placeholder 2"/>
          <p:cNvSpPr>
            <a:spLocks noGrp="1"/>
          </p:cNvSpPr>
          <p:nvPr>
            <p:ph idx="1"/>
          </p:nvPr>
        </p:nvSpPr>
        <p:spPr>
          <a:xfrm>
            <a:off x="457200" y="3581400"/>
            <a:ext cx="8229600" cy="2743200"/>
          </a:xfrm>
        </p:spPr>
        <p:txBody>
          <a:bodyPr>
            <a:normAutofit/>
          </a:bodyPr>
          <a:lstStyle/>
          <a:p>
            <a:r>
              <a:rPr lang="en-US" dirty="0" smtClean="0"/>
              <a:t>  </a:t>
            </a:r>
            <a:r>
              <a:rPr lang="en-US" sz="3200" dirty="0" smtClean="0"/>
              <a:t>A.  Redesign logos</a:t>
            </a:r>
          </a:p>
          <a:p>
            <a:r>
              <a:rPr lang="en-US" sz="3200" dirty="0" smtClean="0"/>
              <a:t>  B.  Increase prices</a:t>
            </a:r>
          </a:p>
          <a:p>
            <a:r>
              <a:rPr lang="en-US" sz="3200" dirty="0" smtClean="0"/>
              <a:t>  C.  Send newsletters</a:t>
            </a:r>
          </a:p>
          <a:p>
            <a:r>
              <a:rPr lang="en-US" sz="3200" dirty="0" smtClean="0"/>
              <a:t>  D.  Change sponsors</a:t>
            </a:r>
          </a:p>
          <a:p>
            <a:pPr>
              <a:buNone/>
            </a:pPr>
            <a:endParaRPr lang="en-US" sz="3200" dirty="0" smtClean="0"/>
          </a:p>
          <a:p>
            <a:pPr>
              <a:buNone/>
            </a:pPr>
            <a:endParaRPr lang="en-US" sz="3200" dirty="0" smtClean="0"/>
          </a:p>
          <a:p>
            <a:pPr>
              <a:buNone/>
            </a:pPr>
            <a:endParaRPr lang="en-US" sz="3200" b="1" dirty="0">
              <a:solidFill>
                <a:srgbClr val="FF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905000"/>
          </a:xfrm>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4000" dirty="0" smtClean="0"/>
              <a:t>89.	What do some professional sport teams do to promote renewed interest in a team that is losing support from fans? </a:t>
            </a:r>
            <a:r>
              <a:rPr lang="en-US" sz="3200" dirty="0" smtClean="0"/>
              <a:t/>
            </a:r>
            <a:br>
              <a:rPr lang="en-US" sz="3200" dirty="0" smtClean="0"/>
            </a:br>
            <a:endParaRPr lang="en-US" sz="3600" dirty="0"/>
          </a:p>
        </p:txBody>
      </p:sp>
      <p:sp>
        <p:nvSpPr>
          <p:cNvPr id="3" name="Content Placeholder 2"/>
          <p:cNvSpPr>
            <a:spLocks noGrp="1"/>
          </p:cNvSpPr>
          <p:nvPr>
            <p:ph idx="1"/>
          </p:nvPr>
        </p:nvSpPr>
        <p:spPr>
          <a:xfrm>
            <a:off x="457200" y="3581400"/>
            <a:ext cx="8229600" cy="2743200"/>
          </a:xfrm>
        </p:spPr>
        <p:txBody>
          <a:bodyPr>
            <a:normAutofit/>
          </a:bodyPr>
          <a:lstStyle/>
          <a:p>
            <a:r>
              <a:rPr lang="en-US" dirty="0" smtClean="0"/>
              <a:t>  </a:t>
            </a:r>
            <a:r>
              <a:rPr lang="en-US" sz="3200" b="1" dirty="0" smtClean="0">
                <a:solidFill>
                  <a:srgbClr val="FF0000"/>
                </a:solidFill>
              </a:rPr>
              <a:t>A.  Redesign logos</a:t>
            </a:r>
          </a:p>
          <a:p>
            <a:r>
              <a:rPr lang="en-US" sz="3200" dirty="0" smtClean="0"/>
              <a:t>  B.  Increase prices</a:t>
            </a:r>
          </a:p>
          <a:p>
            <a:r>
              <a:rPr lang="en-US" sz="3200" dirty="0" smtClean="0"/>
              <a:t>  C.  Send newsletters</a:t>
            </a:r>
          </a:p>
          <a:p>
            <a:r>
              <a:rPr lang="en-US" sz="3200" dirty="0" smtClean="0"/>
              <a:t>  D.  Change sponsors</a:t>
            </a:r>
          </a:p>
          <a:p>
            <a:pPr>
              <a:buNone/>
            </a:pPr>
            <a:endParaRPr lang="en-US" sz="3200" dirty="0" smtClean="0"/>
          </a:p>
          <a:p>
            <a:pPr>
              <a:buNone/>
            </a:pPr>
            <a:endParaRPr lang="en-US" sz="3200" dirty="0" smtClean="0"/>
          </a:p>
          <a:p>
            <a:pPr>
              <a:buNone/>
            </a:pPr>
            <a:endParaRPr lang="en-US" sz="3200" b="1" dirty="0">
              <a:solidFill>
                <a:srgbClr val="FF00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543800" cy="1905000"/>
          </a:xfrm>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4000" dirty="0" smtClean="0"/>
              <a:t>90.  Which of the following are the most important considerations when designing a team logo:	</a:t>
            </a:r>
            <a:r>
              <a:rPr lang="en-US" sz="3200" dirty="0" smtClean="0"/>
              <a:t/>
            </a:r>
            <a:br>
              <a:rPr lang="en-US" sz="3200" dirty="0" smtClean="0"/>
            </a:br>
            <a:endParaRPr lang="en-US" sz="3600" dirty="0"/>
          </a:p>
        </p:txBody>
      </p:sp>
      <p:sp>
        <p:nvSpPr>
          <p:cNvPr id="3" name="Content Placeholder 2"/>
          <p:cNvSpPr>
            <a:spLocks noGrp="1"/>
          </p:cNvSpPr>
          <p:nvPr>
            <p:ph idx="1"/>
          </p:nvPr>
        </p:nvSpPr>
        <p:spPr>
          <a:xfrm>
            <a:off x="457200" y="2819400"/>
            <a:ext cx="8229600" cy="3505200"/>
          </a:xfrm>
        </p:spPr>
        <p:txBody>
          <a:bodyPr>
            <a:normAutofit/>
          </a:bodyPr>
          <a:lstStyle/>
          <a:p>
            <a:pPr>
              <a:buNone/>
            </a:pPr>
            <a:endParaRPr lang="en-US" sz="3200" b="1" dirty="0" smtClean="0">
              <a:solidFill>
                <a:srgbClr val="FF0000"/>
              </a:solidFill>
            </a:endParaRPr>
          </a:p>
          <a:p>
            <a:r>
              <a:rPr lang="en-US" sz="3200" dirty="0" smtClean="0"/>
              <a:t>   A.   Mascot &amp; team size</a:t>
            </a:r>
          </a:p>
          <a:p>
            <a:r>
              <a:rPr lang="en-US" sz="3200" dirty="0" smtClean="0"/>
              <a:t>   B.    Team name &amp; team size</a:t>
            </a:r>
          </a:p>
          <a:p>
            <a:r>
              <a:rPr lang="en-US" sz="3200" dirty="0" smtClean="0"/>
              <a:t>   C.   Team colors &amp; team name</a:t>
            </a:r>
          </a:p>
          <a:p>
            <a:r>
              <a:rPr lang="en-US" sz="3200" dirty="0" smtClean="0"/>
              <a:t>   D.   Location &amp; mascot   </a:t>
            </a:r>
          </a:p>
          <a:p>
            <a:pPr>
              <a:buNone/>
            </a:pPr>
            <a:endParaRPr lang="en-US" sz="3200" dirty="0" smtClean="0"/>
          </a:p>
          <a:p>
            <a:pPr>
              <a:buNone/>
            </a:pPr>
            <a:endParaRPr lang="en-US" sz="3200" dirty="0" smtClean="0"/>
          </a:p>
          <a:p>
            <a:pPr>
              <a:buNone/>
            </a:pPr>
            <a:endParaRPr lang="en-US" sz="3200" dirty="0" smtClean="0"/>
          </a:p>
          <a:p>
            <a:pPr>
              <a:buNone/>
            </a:pPr>
            <a:endParaRPr lang="en-US" sz="3200" b="1"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r>
              <a:rPr lang="en-US" dirty="0" smtClean="0"/>
              <a:t>PARTNERSHIP</a:t>
            </a:r>
            <a:endParaRPr lang="en-US" dirty="0"/>
          </a:p>
        </p:txBody>
      </p:sp>
      <p:sp>
        <p:nvSpPr>
          <p:cNvPr id="3" name="Content Placeholder 2"/>
          <p:cNvSpPr>
            <a:spLocks noGrp="1"/>
          </p:cNvSpPr>
          <p:nvPr>
            <p:ph idx="1"/>
          </p:nvPr>
        </p:nvSpPr>
        <p:spPr>
          <a:xfrm>
            <a:off x="457200" y="1981200"/>
            <a:ext cx="8229600" cy="4343400"/>
          </a:xfrm>
        </p:spPr>
        <p:txBody>
          <a:bodyPr/>
          <a:lstStyle/>
          <a:p>
            <a:r>
              <a:rPr lang="en-US" dirty="0" smtClean="0"/>
              <a:t>Partnership is the term typically used to describe the </a:t>
            </a:r>
            <a:r>
              <a:rPr lang="en-US" b="1" i="1" u="sng" dirty="0" smtClean="0"/>
              <a:t>relationship between a sponsor and the sport/event entity being </a:t>
            </a:r>
            <a:r>
              <a:rPr lang="en-US" dirty="0" smtClean="0"/>
              <a:t>sponsored. Both </a:t>
            </a:r>
            <a:r>
              <a:rPr lang="en-US" b="1" i="1" u="sng" dirty="0" smtClean="0"/>
              <a:t>mutually</a:t>
            </a:r>
            <a:r>
              <a:rPr lang="en-US" dirty="0" smtClean="0"/>
              <a:t> benefit.    </a:t>
            </a:r>
          </a:p>
          <a:p>
            <a:endParaRPr lang="en-US" b="1" i="1" dirty="0" smtClean="0"/>
          </a:p>
          <a:p>
            <a:r>
              <a:rPr lang="en-US" b="1" i="1" dirty="0" smtClean="0">
                <a:solidFill>
                  <a:srgbClr val="0AC7D0"/>
                </a:solidFill>
              </a:rPr>
              <a:t>Ex. Wells Fargo sponsors PGA tournament at Quail Hollow Country Club in Charlotte, NC</a:t>
            </a:r>
          </a:p>
          <a:p>
            <a:pPr>
              <a:buNone/>
            </a:pPr>
            <a:endParaRPr lang="en-US" dirty="0" smtClean="0"/>
          </a:p>
          <a:p>
            <a:endParaRPr lang="en-US" dirty="0" smtClean="0"/>
          </a:p>
          <a:p>
            <a:pPr>
              <a:buNone/>
            </a:pP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543800" cy="1905000"/>
          </a:xfrm>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4000" dirty="0" smtClean="0"/>
              <a:t>90.  Which of the following are the most important considerations when designing a team logo:	</a:t>
            </a:r>
            <a:r>
              <a:rPr lang="en-US" sz="3200" dirty="0" smtClean="0"/>
              <a:t/>
            </a:r>
            <a:br>
              <a:rPr lang="en-US" sz="3200" dirty="0" smtClean="0"/>
            </a:br>
            <a:endParaRPr lang="en-US" sz="3600" dirty="0"/>
          </a:p>
        </p:txBody>
      </p:sp>
      <p:sp>
        <p:nvSpPr>
          <p:cNvPr id="3" name="Content Placeholder 2"/>
          <p:cNvSpPr>
            <a:spLocks noGrp="1"/>
          </p:cNvSpPr>
          <p:nvPr>
            <p:ph idx="1"/>
          </p:nvPr>
        </p:nvSpPr>
        <p:spPr>
          <a:xfrm>
            <a:off x="457200" y="2819400"/>
            <a:ext cx="8229600" cy="3505200"/>
          </a:xfrm>
        </p:spPr>
        <p:txBody>
          <a:bodyPr>
            <a:normAutofit/>
          </a:bodyPr>
          <a:lstStyle/>
          <a:p>
            <a:pPr>
              <a:buNone/>
            </a:pPr>
            <a:endParaRPr lang="en-US" sz="3200" b="1" dirty="0" smtClean="0">
              <a:solidFill>
                <a:srgbClr val="FF0000"/>
              </a:solidFill>
            </a:endParaRPr>
          </a:p>
          <a:p>
            <a:r>
              <a:rPr lang="en-US" sz="3200" dirty="0" smtClean="0"/>
              <a:t>   A.   Mascot &amp; team size</a:t>
            </a:r>
          </a:p>
          <a:p>
            <a:r>
              <a:rPr lang="en-US" sz="3200" dirty="0" smtClean="0"/>
              <a:t>   B.    Team name &amp; team size</a:t>
            </a:r>
          </a:p>
          <a:p>
            <a:r>
              <a:rPr lang="en-US" sz="3200" b="1" dirty="0" smtClean="0">
                <a:solidFill>
                  <a:srgbClr val="FF0000"/>
                </a:solidFill>
              </a:rPr>
              <a:t>   C.   Team colors &amp; team name</a:t>
            </a:r>
          </a:p>
          <a:p>
            <a:r>
              <a:rPr lang="en-US" sz="3200" dirty="0" smtClean="0"/>
              <a:t>   D.   Location &amp; mascot   </a:t>
            </a:r>
          </a:p>
          <a:p>
            <a:pPr>
              <a:buNone/>
            </a:pPr>
            <a:endParaRPr lang="en-US" sz="3200" dirty="0" smtClean="0"/>
          </a:p>
          <a:p>
            <a:pPr>
              <a:buNone/>
            </a:pPr>
            <a:endParaRPr lang="en-US" sz="3200" dirty="0" smtClean="0"/>
          </a:p>
          <a:p>
            <a:pPr>
              <a:buNone/>
            </a:pPr>
            <a:endParaRPr lang="en-US" sz="3200" dirty="0" smtClean="0"/>
          </a:p>
          <a:p>
            <a:pPr>
              <a:buNone/>
            </a:pPr>
            <a:endParaRPr lang="en-US" sz="3200" b="1" dirty="0">
              <a:solidFill>
                <a:srgbClr val="FF000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371600"/>
            <a:ext cx="7543800" cy="1981200"/>
          </a:xfrm>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4000" dirty="0" smtClean="0"/>
              <a:t>91.  When creating tickets for a sport/event, organizations often embed special watermarks into the ticket design to:	</a:t>
            </a:r>
            <a:r>
              <a:rPr lang="en-US" sz="3200" dirty="0" smtClean="0"/>
              <a:t/>
            </a:r>
            <a:br>
              <a:rPr lang="en-US" sz="3200" dirty="0" smtClean="0"/>
            </a:br>
            <a:endParaRPr lang="en-US" sz="3600" dirty="0"/>
          </a:p>
        </p:txBody>
      </p:sp>
      <p:sp>
        <p:nvSpPr>
          <p:cNvPr id="3" name="Content Placeholder 2"/>
          <p:cNvSpPr>
            <a:spLocks noGrp="1"/>
          </p:cNvSpPr>
          <p:nvPr>
            <p:ph idx="1"/>
          </p:nvPr>
        </p:nvSpPr>
        <p:spPr>
          <a:xfrm>
            <a:off x="457200" y="2819400"/>
            <a:ext cx="8229600" cy="3505200"/>
          </a:xfrm>
        </p:spPr>
        <p:txBody>
          <a:bodyPr>
            <a:normAutofit/>
          </a:bodyPr>
          <a:lstStyle/>
          <a:p>
            <a:pPr>
              <a:buNone/>
            </a:pPr>
            <a:endParaRPr lang="en-US" sz="3200" b="1" dirty="0" smtClean="0">
              <a:solidFill>
                <a:srgbClr val="FF0000"/>
              </a:solidFill>
            </a:endParaRPr>
          </a:p>
          <a:p>
            <a:r>
              <a:rPr lang="en-US" sz="3200" dirty="0" smtClean="0"/>
              <a:t>    A.   Boost fan attendance rates</a:t>
            </a:r>
          </a:p>
          <a:p>
            <a:r>
              <a:rPr lang="en-US" sz="3200" dirty="0" smtClean="0"/>
              <a:t>    B.    Reduce the tickets’ printing costs</a:t>
            </a:r>
          </a:p>
          <a:p>
            <a:r>
              <a:rPr lang="en-US" sz="3200" dirty="0" smtClean="0"/>
              <a:t>    C.   Discourage counterfeiting activities</a:t>
            </a:r>
          </a:p>
          <a:p>
            <a:r>
              <a:rPr lang="en-US" sz="3200" dirty="0" smtClean="0"/>
              <a:t>    D.   Communicate ticket purchase terms</a:t>
            </a:r>
          </a:p>
          <a:p>
            <a:pPr>
              <a:buNone/>
            </a:pPr>
            <a:endParaRPr lang="en-US" sz="3200" dirty="0" smtClean="0"/>
          </a:p>
          <a:p>
            <a:pPr>
              <a:buNone/>
            </a:pPr>
            <a:endParaRPr lang="en-US" sz="3200" dirty="0" smtClean="0"/>
          </a:p>
          <a:p>
            <a:pPr>
              <a:buNone/>
            </a:pPr>
            <a:endParaRPr lang="en-US" sz="3200" dirty="0" smtClean="0"/>
          </a:p>
          <a:p>
            <a:pPr>
              <a:buNone/>
            </a:pPr>
            <a:endParaRPr lang="en-US" sz="3200" dirty="0" smtClean="0"/>
          </a:p>
          <a:p>
            <a:pPr>
              <a:buNone/>
            </a:pPr>
            <a:endParaRPr lang="en-US" sz="3200" b="1" dirty="0">
              <a:solidFill>
                <a:srgbClr val="FF0000"/>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371600"/>
            <a:ext cx="7543800" cy="1981200"/>
          </a:xfrm>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4000" dirty="0" smtClean="0"/>
              <a:t>91.  When creating tickets for a sport/event, organizations often embed special watermarks into the ticket design to:	</a:t>
            </a:r>
            <a:r>
              <a:rPr lang="en-US" sz="3200" dirty="0" smtClean="0"/>
              <a:t/>
            </a:r>
            <a:br>
              <a:rPr lang="en-US" sz="3200" dirty="0" smtClean="0"/>
            </a:br>
            <a:endParaRPr lang="en-US" sz="3600" dirty="0"/>
          </a:p>
        </p:txBody>
      </p:sp>
      <p:sp>
        <p:nvSpPr>
          <p:cNvPr id="3" name="Content Placeholder 2"/>
          <p:cNvSpPr>
            <a:spLocks noGrp="1"/>
          </p:cNvSpPr>
          <p:nvPr>
            <p:ph idx="1"/>
          </p:nvPr>
        </p:nvSpPr>
        <p:spPr>
          <a:xfrm>
            <a:off x="304800" y="2819400"/>
            <a:ext cx="8382000" cy="3505200"/>
          </a:xfrm>
        </p:spPr>
        <p:txBody>
          <a:bodyPr>
            <a:normAutofit/>
          </a:bodyPr>
          <a:lstStyle/>
          <a:p>
            <a:pPr>
              <a:buNone/>
            </a:pPr>
            <a:endParaRPr lang="en-US" sz="3200" b="1" dirty="0" smtClean="0">
              <a:solidFill>
                <a:srgbClr val="FF0000"/>
              </a:solidFill>
            </a:endParaRPr>
          </a:p>
          <a:p>
            <a:r>
              <a:rPr lang="en-US" sz="3200" dirty="0" smtClean="0"/>
              <a:t>    A.   Boost fan attendance rates</a:t>
            </a:r>
          </a:p>
          <a:p>
            <a:r>
              <a:rPr lang="en-US" sz="3200" dirty="0" smtClean="0"/>
              <a:t>    B.    Reduce the tickets’ printing costs</a:t>
            </a:r>
          </a:p>
          <a:p>
            <a:r>
              <a:rPr lang="en-US" sz="3200" dirty="0" smtClean="0"/>
              <a:t>    </a:t>
            </a:r>
            <a:r>
              <a:rPr lang="en-US" sz="3200" b="1" dirty="0" smtClean="0">
                <a:solidFill>
                  <a:srgbClr val="FF0000"/>
                </a:solidFill>
              </a:rPr>
              <a:t>C.   Discourage counterfeiting activities</a:t>
            </a:r>
          </a:p>
          <a:p>
            <a:r>
              <a:rPr lang="en-US" sz="3200" dirty="0" smtClean="0"/>
              <a:t>    D.   Communicate ticket purchase terms</a:t>
            </a:r>
          </a:p>
          <a:p>
            <a:pPr>
              <a:buNone/>
            </a:pPr>
            <a:endParaRPr lang="en-US" sz="3200" dirty="0" smtClean="0"/>
          </a:p>
          <a:p>
            <a:pPr>
              <a:buNone/>
            </a:pPr>
            <a:endParaRPr lang="en-US" sz="3200" dirty="0" smtClean="0"/>
          </a:p>
          <a:p>
            <a:pPr>
              <a:buNone/>
            </a:pPr>
            <a:endParaRPr lang="en-US" sz="3200" dirty="0" smtClean="0"/>
          </a:p>
          <a:p>
            <a:pPr>
              <a:buNone/>
            </a:pPr>
            <a:endParaRPr lang="en-US" sz="3200" dirty="0" smtClean="0"/>
          </a:p>
          <a:p>
            <a:pPr>
              <a:buNone/>
            </a:pPr>
            <a:endParaRPr lang="en-US" sz="3200" b="1"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990600"/>
          </a:xfrm>
        </p:spPr>
        <p:txBody>
          <a:bodyPr>
            <a:normAutofit/>
          </a:bodyPr>
          <a:lstStyle/>
          <a:p>
            <a:r>
              <a:rPr lang="en-US" dirty="0" smtClean="0"/>
              <a:t>MERGER</a:t>
            </a:r>
            <a:endParaRPr lang="en-US" dirty="0"/>
          </a:p>
        </p:txBody>
      </p:sp>
      <p:sp>
        <p:nvSpPr>
          <p:cNvPr id="3" name="Content Placeholder 2"/>
          <p:cNvSpPr>
            <a:spLocks noGrp="1"/>
          </p:cNvSpPr>
          <p:nvPr>
            <p:ph idx="1"/>
          </p:nvPr>
        </p:nvSpPr>
        <p:spPr>
          <a:xfrm>
            <a:off x="457200" y="2057400"/>
            <a:ext cx="8229600" cy="4267200"/>
          </a:xfrm>
        </p:spPr>
        <p:txBody>
          <a:bodyPr>
            <a:normAutofit/>
          </a:bodyPr>
          <a:lstStyle/>
          <a:p>
            <a:r>
              <a:rPr lang="en-US" dirty="0" smtClean="0"/>
              <a:t>The terms merger, buyout, and takeover refer to ways a business can combine with another business or entity.</a:t>
            </a:r>
          </a:p>
          <a:p>
            <a:endParaRPr lang="en-US" dirty="0" smtClean="0"/>
          </a:p>
          <a:p>
            <a:r>
              <a:rPr lang="en-US" b="1" i="1" dirty="0" smtClean="0"/>
              <a:t>In a deal that would forever change the petroleum industry, Exxon and Mobil merged in 1999 to the tune of $82 billion. The entity has enjoyed tremendous success, turning record profits in each of the past several years.</a:t>
            </a:r>
          </a:p>
          <a:p>
            <a:endParaRPr lang="en-US" dirty="0" smtClean="0"/>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SPORTS PARTNERSHIP VS. BUSINESS MERGER</a:t>
            </a:r>
            <a:endParaRPr lang="en-US" dirty="0"/>
          </a:p>
        </p:txBody>
      </p:sp>
      <p:pic>
        <p:nvPicPr>
          <p:cNvPr id="4" name="Content Placeholder 3" descr="EXXON.jpg"/>
          <p:cNvPicPr>
            <a:picLocks noGrp="1" noChangeAspect="1"/>
          </p:cNvPicPr>
          <p:nvPr>
            <p:ph idx="1"/>
          </p:nvPr>
        </p:nvPicPr>
        <p:blipFill>
          <a:blip r:embed="rId2"/>
          <a:stretch>
            <a:fillRect/>
          </a:stretch>
        </p:blipFill>
        <p:spPr>
          <a:xfrm>
            <a:off x="6400800" y="3200400"/>
            <a:ext cx="2056341" cy="1542256"/>
          </a:xfrm>
        </p:spPr>
      </p:pic>
      <p:pic>
        <p:nvPicPr>
          <p:cNvPr id="5" name="Picture 4" descr="Golf logo.jpg"/>
          <p:cNvPicPr>
            <a:picLocks noChangeAspect="1"/>
          </p:cNvPicPr>
          <p:nvPr/>
        </p:nvPicPr>
        <p:blipFill>
          <a:blip r:embed="rId3"/>
          <a:stretch>
            <a:fillRect/>
          </a:stretch>
        </p:blipFill>
        <p:spPr>
          <a:xfrm>
            <a:off x="609600" y="2971800"/>
            <a:ext cx="4373217" cy="914400"/>
          </a:xfrm>
          <a:prstGeom prst="rect">
            <a:avLst/>
          </a:prstGeom>
        </p:spPr>
      </p:pic>
      <p:sp>
        <p:nvSpPr>
          <p:cNvPr id="6" name="TextBox 5"/>
          <p:cNvSpPr txBox="1"/>
          <p:nvPr/>
        </p:nvSpPr>
        <p:spPr>
          <a:xfrm>
            <a:off x="609600" y="3974068"/>
            <a:ext cx="3733800" cy="369332"/>
          </a:xfrm>
          <a:prstGeom prst="rect">
            <a:avLst/>
          </a:prstGeom>
          <a:noFill/>
        </p:spPr>
        <p:txBody>
          <a:bodyPr wrap="square" rtlCol="0">
            <a:spAutoFit/>
          </a:bodyPr>
          <a:lstStyle/>
          <a:p>
            <a:r>
              <a:rPr lang="en-US" b="1" i="1" u="sng" dirty="0" smtClean="0"/>
              <a:t>Sports Partnership</a:t>
            </a:r>
            <a:endParaRPr lang="en-US" b="1" i="1" u="sng" dirty="0"/>
          </a:p>
        </p:txBody>
      </p:sp>
      <p:sp>
        <p:nvSpPr>
          <p:cNvPr id="8" name="TextBox 7"/>
          <p:cNvSpPr txBox="1"/>
          <p:nvPr/>
        </p:nvSpPr>
        <p:spPr>
          <a:xfrm>
            <a:off x="6324600" y="4953000"/>
            <a:ext cx="2819400" cy="381000"/>
          </a:xfrm>
          <a:prstGeom prst="rect">
            <a:avLst/>
          </a:prstGeom>
          <a:noFill/>
        </p:spPr>
        <p:txBody>
          <a:bodyPr wrap="square" rtlCol="0">
            <a:spAutoFit/>
          </a:bodyPr>
          <a:lstStyle/>
          <a:p>
            <a:r>
              <a:rPr lang="en-US" b="1" i="1" dirty="0" smtClean="0"/>
              <a:t>Business Merger</a:t>
            </a:r>
            <a:endParaRPr lang="en-US" b="1" i="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SPONSORSHIP PROPOSAL</a:t>
            </a:r>
            <a:endParaRPr lang="en-US" dirty="0"/>
          </a:p>
        </p:txBody>
      </p:sp>
      <p:sp>
        <p:nvSpPr>
          <p:cNvPr id="3" name="Content Placeholder 2"/>
          <p:cNvSpPr>
            <a:spLocks noGrp="1"/>
          </p:cNvSpPr>
          <p:nvPr>
            <p:ph idx="1"/>
          </p:nvPr>
        </p:nvSpPr>
        <p:spPr>
          <a:xfrm>
            <a:off x="457200" y="2286000"/>
            <a:ext cx="8229600" cy="4038600"/>
          </a:xfrm>
        </p:spPr>
        <p:txBody>
          <a:bodyPr>
            <a:normAutofit/>
          </a:bodyPr>
          <a:lstStyle/>
          <a:p>
            <a:endParaRPr lang="en-US" dirty="0" smtClean="0"/>
          </a:p>
          <a:p>
            <a:r>
              <a:rPr lang="en-US" sz="2800" dirty="0" smtClean="0"/>
              <a:t>Information about sponsorship, cost, marketing opportunities, and audience demographics are examples of information in the proposal. Would typically include references from previous clients.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AMBUSH MARKETING</a:t>
            </a:r>
            <a:endParaRPr lang="en-US" dirty="0"/>
          </a:p>
        </p:txBody>
      </p:sp>
      <p:sp>
        <p:nvSpPr>
          <p:cNvPr id="3" name="Content Placeholder 2"/>
          <p:cNvSpPr>
            <a:spLocks noGrp="1"/>
          </p:cNvSpPr>
          <p:nvPr>
            <p:ph idx="1"/>
          </p:nvPr>
        </p:nvSpPr>
        <p:spPr>
          <a:xfrm>
            <a:off x="457200" y="2514600"/>
            <a:ext cx="8229600" cy="3810000"/>
          </a:xfrm>
        </p:spPr>
        <p:txBody>
          <a:bodyPr/>
          <a:lstStyle/>
          <a:p>
            <a:r>
              <a:rPr lang="en-US" dirty="0" smtClean="0"/>
              <a:t>Typically, it is a legal marketing technique where a non-sponsoring business tries to influence the market into believing that it is a sponsor. </a:t>
            </a:r>
          </a:p>
          <a:p>
            <a:endParaRPr lang="en-US" dirty="0" smtClean="0"/>
          </a:p>
          <a:p>
            <a:r>
              <a:rPr lang="en-US" dirty="0" smtClean="0"/>
              <a:t>Prior to the London Olympics, the Committee added rules to try and prevent such tactics.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AMBUSH MARKETING</a:t>
            </a:r>
            <a:endParaRPr lang="en-US" dirty="0"/>
          </a:p>
        </p:txBody>
      </p:sp>
      <p:sp>
        <p:nvSpPr>
          <p:cNvPr id="3" name="Content Placeholder 2"/>
          <p:cNvSpPr>
            <a:spLocks noGrp="1"/>
          </p:cNvSpPr>
          <p:nvPr>
            <p:ph idx="1"/>
          </p:nvPr>
        </p:nvSpPr>
        <p:spPr/>
        <p:txBody>
          <a:bodyPr>
            <a:normAutofit fontScale="92500" lnSpcReduction="20000"/>
          </a:bodyPr>
          <a:lstStyle/>
          <a:p>
            <a:endParaRPr lang="en-US" dirty="0" smtClean="0"/>
          </a:p>
          <a:p>
            <a:r>
              <a:rPr lang="en-US" dirty="0" smtClean="0"/>
              <a:t>During the torch relay, the Olympics’ brand police witnessed  a window display at a real estate agency.  The Olympic rings were made from plastic gym ropes and torches crafted from old “For Sale” signs.</a:t>
            </a:r>
          </a:p>
          <a:p>
            <a:endParaRPr lang="en-US" dirty="0" smtClean="0"/>
          </a:p>
          <a:p>
            <a:r>
              <a:rPr lang="en-US" dirty="0" smtClean="0"/>
              <a:t>Officials demanded the trademark-infringing display be removed or else face formal legal action: “. . . . .  use of the Olympic rings in the window of a commercial office inevitably creates an association between the real estate chain and the Games and allows the real estate brand to benefit from the goodwill and excitement of the Olympic Torch Relay.”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AMBUSH MARKETING</a:t>
            </a:r>
            <a:endParaRPr lang="en-US" dirty="0"/>
          </a:p>
        </p:txBody>
      </p:sp>
      <p:pic>
        <p:nvPicPr>
          <p:cNvPr id="4" name="Content Placeholder 3" descr="home_img1_ambush.jpg"/>
          <p:cNvPicPr>
            <a:picLocks noGrp="1" noChangeAspect="1"/>
          </p:cNvPicPr>
          <p:nvPr>
            <p:ph idx="1"/>
          </p:nvPr>
        </p:nvPicPr>
        <p:blipFill>
          <a:blip r:embed="rId2"/>
          <a:stretch>
            <a:fillRect/>
          </a:stretch>
        </p:blipFill>
        <p:spPr>
          <a:xfrm>
            <a:off x="2286000" y="2159191"/>
            <a:ext cx="4495800" cy="3875690"/>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218</TotalTime>
  <Words>969</Words>
  <Application>Microsoft Office PowerPoint</Application>
  <PresentationFormat>On-screen Show (4:3)</PresentationFormat>
  <Paragraphs>143</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Flow</vt:lpstr>
      <vt:lpstr>SEM 1.07 SEM 1.10</vt:lpstr>
      <vt:lpstr>EXCLUSIVE SPONSOR</vt:lpstr>
      <vt:lpstr>PARTNERSHIP</vt:lpstr>
      <vt:lpstr>MERGER</vt:lpstr>
      <vt:lpstr>              SPORTS PARTNERSHIP VS. BUSINESS MERGER</vt:lpstr>
      <vt:lpstr>SPONSORSHIP PROPOSAL</vt:lpstr>
      <vt:lpstr>AMBUSH MARKETING</vt:lpstr>
      <vt:lpstr>AMBUSH MARKETING</vt:lpstr>
      <vt:lpstr>AMBUSH MARKETING</vt:lpstr>
      <vt:lpstr>LOGOS - REDESIGN</vt:lpstr>
      <vt:lpstr>TEAM NAME AND TEAM COLORS</vt:lpstr>
      <vt:lpstr>LOGOS - REDESIGNED</vt:lpstr>
      <vt:lpstr>LOGOS - REDESIGNED</vt:lpstr>
      <vt:lpstr>LOGOS - REDESIGNED</vt:lpstr>
      <vt:lpstr>TEAM NAME AND TEAM COLORS</vt:lpstr>
      <vt:lpstr>COUNTERFEITING ACTIVITIES</vt:lpstr>
      <vt:lpstr>COUNTERFEITING ACTIVITIES</vt:lpstr>
      <vt:lpstr>REVIEW</vt:lpstr>
      <vt:lpstr> 85. If Coca-Cola is the only soft-drink sponsor of your favorite team, Coca-Cola is considered a(n) __________ sponsor</vt:lpstr>
      <vt:lpstr> 85. If Coca-Cola is the only soft-drink sponsor of your favorite team, Coca-Cola is considered a(n) __________ sponsor</vt:lpstr>
      <vt:lpstr> 86. The relationship between a sponsor &amp; a sport entity is often described as a:</vt:lpstr>
      <vt:lpstr> 86. The relationship between a sponsor &amp; a sport entity is often described as a:</vt:lpstr>
      <vt:lpstr> 87. Information about sponsorship, cost, marketing opportunities, and audience demographics are examples of information:</vt:lpstr>
      <vt:lpstr> 87. Information about sponsorship, cost, marketing opportunities, and audience demographics are examples of information:</vt:lpstr>
      <vt:lpstr> 88. Mask Co. set up a hospitality tent outside the Olympics arena. Its goal was to have patrons view it as an Olympics sponsor, although it had not paid sponsorship fees.  This is an example of which type of marketing:</vt:lpstr>
      <vt:lpstr>          88. Mask Co. set up a hospitality tent outside the Olympics arena. Its goal was to have patrons view it as an Olympics sponsor, although it had not paid sponsorship fees.  This is an example of which type of marketing:</vt:lpstr>
      <vt:lpstr>          89. What do some professional sport teams do to promote renewed interest in a team that is losing support from fans?  </vt:lpstr>
      <vt:lpstr>          89. What do some professional sport teams do to promote renewed interest in a team that is losing support from fans?  </vt:lpstr>
      <vt:lpstr>          90.  Which of the following are the most important considerations when designing a team logo:  </vt:lpstr>
      <vt:lpstr>          90.  Which of the following are the most important considerations when designing a team logo:  </vt:lpstr>
      <vt:lpstr>          91.  When creating tickets for a sport/event, organizations often embed special watermarks into the ticket design to:  </vt:lpstr>
      <vt:lpstr>          91.  When creating tickets for a sport/event, organizations often embed special watermarks into the ticket design to:  </vt:lpstr>
    </vt:vector>
  </TitlesOfParts>
  <Company>dps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 1.07</dc:title>
  <dc:creator>susan_herman</dc:creator>
  <cp:lastModifiedBy>susan_herman</cp:lastModifiedBy>
  <cp:revision>22</cp:revision>
  <dcterms:created xsi:type="dcterms:W3CDTF">2013-02-03T13:41:45Z</dcterms:created>
  <dcterms:modified xsi:type="dcterms:W3CDTF">2013-02-08T01:13:25Z</dcterms:modified>
</cp:coreProperties>
</file>