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6593F-EE17-4861-B6D7-13D29A77E796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EFA43-997A-445C-A326-D7C188D1A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0EFA43-997A-445C-A326-D7C188D1AB9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5DA5A4F-3E0C-49CD-B385-1AF366A4ECBC}" type="datetimeFigureOut">
              <a:rPr lang="en-US" smtClean="0"/>
              <a:pPr/>
              <a:t>11/8/2009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7DBB3C7-8F63-4E29-AB1B-8558BB3D6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Práctica</a:t>
            </a:r>
            <a:r>
              <a:rPr lang="en-US" dirty="0" smtClean="0"/>
              <a:t> de los </a:t>
            </a:r>
            <a:r>
              <a:rPr lang="en-US" dirty="0" err="1" smtClean="0"/>
              <a:t>verbos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04800"/>
            <a:ext cx="1981200" cy="1143000"/>
          </a:xfrm>
        </p:spPr>
        <p:txBody>
          <a:bodyPr/>
          <a:lstStyle/>
          <a:p>
            <a:r>
              <a:rPr lang="en-US" b="0" dirty="0" err="1" smtClean="0">
                <a:latin typeface="Impact" pitchFamily="34" charset="0"/>
              </a:rPr>
              <a:t>hacer</a:t>
            </a:r>
            <a:r>
              <a:rPr lang="en-US" b="0" dirty="0" smtClean="0">
                <a:latin typeface="Impact" pitchFamily="34" charset="0"/>
              </a:rPr>
              <a:t> </a:t>
            </a:r>
            <a:r>
              <a:rPr lang="en-US" b="0" dirty="0" smtClean="0">
                <a:latin typeface="Impact" pitchFamily="34" charset="0"/>
              </a:rPr>
              <a:t>=</a:t>
            </a:r>
            <a:endParaRPr lang="en-US" b="0" dirty="0">
              <a:latin typeface="Impact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latin typeface="Impact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Yo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_____________ un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viaje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Las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chicas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_____________ la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maleta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Nosotros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_____________ cola.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Tú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_____________  un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viaje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  <a:endParaRPr lang="en-US" sz="3200" dirty="0">
              <a:solidFill>
                <a:schemeClr val="accent5"/>
              </a:solidFill>
              <a:latin typeface="Impact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5257800" y="0"/>
          <a:ext cx="3505200" cy="175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592545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hago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latin typeface="Impact" pitchFamily="34" charset="0"/>
                        </a:rPr>
                        <a:t>hacemos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haces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hacéis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hace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hacen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57400" y="2057400"/>
            <a:ext cx="108234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hago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2743200"/>
            <a:ext cx="130035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hacen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3581400"/>
            <a:ext cx="183736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hacemos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4343400"/>
            <a:ext cx="127791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haces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81200" y="533400"/>
            <a:ext cx="31438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to do, to make</a:t>
            </a:r>
            <a:endParaRPr lang="en-US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8" grpId="0"/>
      <p:bldP spid="9" grpId="0"/>
      <p:bldP spid="10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>
            <a:normAutofit lnSpcReduction="10000"/>
          </a:bodyPr>
          <a:lstStyle/>
          <a:p>
            <a:endParaRPr lang="en-US" sz="3400" dirty="0" smtClean="0">
              <a:solidFill>
                <a:schemeClr val="accent5"/>
              </a:solidFill>
              <a:latin typeface="Impact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Juan 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_________ la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maleta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en el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coche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Marga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y José ________ la mesa.</a:t>
            </a:r>
          </a:p>
          <a:p>
            <a:pPr>
              <a:lnSpc>
                <a:spcPct val="170000"/>
              </a:lnSpc>
            </a:pP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Vosotros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________ el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libro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en la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mochila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¿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Qué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_________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tú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en la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maleta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?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endParaRPr lang="en-US" sz="3400" dirty="0">
              <a:solidFill>
                <a:schemeClr val="accent5"/>
              </a:solidFill>
              <a:latin typeface="Impac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b="0" dirty="0" err="1" smtClean="0">
                <a:latin typeface="Impact" pitchFamily="34" charset="0"/>
              </a:rPr>
              <a:t>poner</a:t>
            </a:r>
            <a:r>
              <a:rPr lang="en-US" b="0" dirty="0" smtClean="0">
                <a:latin typeface="Impact" pitchFamily="34" charset="0"/>
              </a:rPr>
              <a:t> </a:t>
            </a:r>
            <a:r>
              <a:rPr lang="en-US" b="0" dirty="0" smtClean="0">
                <a:latin typeface="Impact" pitchFamily="34" charset="0"/>
              </a:rPr>
              <a:t>=</a:t>
            </a:r>
            <a:endParaRPr lang="en-US" b="0" dirty="0">
              <a:latin typeface="Impact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5334000" y="152400"/>
          <a:ext cx="3505200" cy="175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592545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pongo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latin typeface="Impact" pitchFamily="34" charset="0"/>
                        </a:rPr>
                        <a:t>ponemos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Impact" pitchFamily="34" charset="0"/>
                        </a:rPr>
                        <a:t>pones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ponéis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Impact" pitchFamily="34" charset="0"/>
                        </a:rPr>
                        <a:t>pone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ponen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57400" y="2057400"/>
            <a:ext cx="108395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solidFill>
                  <a:schemeClr val="accent2"/>
                </a:solidFill>
                <a:latin typeface="Impact" pitchFamily="34" charset="0"/>
              </a:rPr>
              <a:t>pone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2971800"/>
            <a:ext cx="131157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ponen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3962400"/>
            <a:ext cx="140936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ponéis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8400" y="4876800"/>
            <a:ext cx="128913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solidFill>
                  <a:schemeClr val="accent2"/>
                </a:solidFill>
                <a:latin typeface="Impact" pitchFamily="34" charset="0"/>
              </a:rPr>
              <a:t>pones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533400"/>
            <a:ext cx="334380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to </a:t>
            </a:r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put, to place</a:t>
            </a:r>
            <a:endParaRPr lang="en-US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3400" dirty="0" smtClean="0">
              <a:solidFill>
                <a:schemeClr val="accent5"/>
              </a:solidFill>
              <a:latin typeface="Impact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María</a:t>
            </a:r>
            <a:r>
              <a:rPr lang="en-US" sz="3400" dirty="0" smtClean="0">
                <a:latin typeface="Impact" pitchFamily="34" charset="0"/>
              </a:rPr>
              <a:t> 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_________ mucho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equipaje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Yo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 mi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libro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todos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los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días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Nosotros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 los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boletos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Lola y Alicia _________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sus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amigos a la fiesta.</a:t>
            </a:r>
            <a:r>
              <a:rPr lang="en-US" sz="3400" dirty="0" smtClean="0">
                <a:latin typeface="Impact" pitchFamily="34" charset="0"/>
              </a:rPr>
              <a:t> </a:t>
            </a:r>
            <a:endParaRPr lang="en-US" sz="3400" dirty="0">
              <a:latin typeface="Impac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 smtClean="0">
                <a:latin typeface="Impact" pitchFamily="34" charset="0"/>
              </a:rPr>
              <a:t>traer</a:t>
            </a:r>
            <a:r>
              <a:rPr lang="en-US" b="0" dirty="0" smtClean="0">
                <a:latin typeface="Impact" pitchFamily="34" charset="0"/>
              </a:rPr>
              <a:t> </a:t>
            </a:r>
            <a:r>
              <a:rPr lang="en-US" b="0" dirty="0" smtClean="0">
                <a:latin typeface="Impact" pitchFamily="34" charset="0"/>
              </a:rPr>
              <a:t>=</a:t>
            </a:r>
            <a:endParaRPr lang="en-US" b="0" dirty="0">
              <a:latin typeface="Impact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724400" y="152401"/>
          <a:ext cx="3505200" cy="175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592545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traigo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latin typeface="Impact" pitchFamily="34" charset="0"/>
                        </a:rPr>
                        <a:t>traemos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traes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traéis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trae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traen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2286000"/>
            <a:ext cx="91563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trae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3124200"/>
            <a:ext cx="1261884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traigo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3886200"/>
            <a:ext cx="168026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traemos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4724400"/>
            <a:ext cx="114326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traen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533400"/>
            <a:ext cx="185980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t</a:t>
            </a:r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o bring</a:t>
            </a:r>
            <a:endParaRPr lang="en-US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400" dirty="0" smtClean="0">
              <a:solidFill>
                <a:schemeClr val="accent5"/>
              </a:solidFill>
              <a:latin typeface="Impact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El </a:t>
            </a: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avión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_________  a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las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nueve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Nosotros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_________  a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las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diez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Yo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_________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después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de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las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clases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Tú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_________  antes de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las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600" dirty="0" err="1" smtClean="0">
                <a:solidFill>
                  <a:schemeClr val="accent5"/>
                </a:solidFill>
                <a:latin typeface="Impact" pitchFamily="34" charset="0"/>
              </a:rPr>
              <a:t>doce</a:t>
            </a:r>
            <a:r>
              <a:rPr lang="en-US" sz="36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  <a:endParaRPr lang="en-US" sz="3400" dirty="0">
              <a:solidFill>
                <a:schemeClr val="accent5"/>
              </a:solidFill>
              <a:latin typeface="Impac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b="0" dirty="0" err="1" smtClean="0">
                <a:latin typeface="Impact" pitchFamily="34" charset="0"/>
              </a:rPr>
              <a:t>salir</a:t>
            </a:r>
            <a:r>
              <a:rPr lang="en-US" b="0" dirty="0" smtClean="0">
                <a:latin typeface="Impact" pitchFamily="34" charset="0"/>
              </a:rPr>
              <a:t> </a:t>
            </a:r>
            <a:r>
              <a:rPr lang="en-US" b="0" dirty="0" smtClean="0">
                <a:latin typeface="Impact" pitchFamily="34" charset="0"/>
              </a:rPr>
              <a:t>=</a:t>
            </a:r>
            <a:endParaRPr lang="en-US" b="0" dirty="0">
              <a:latin typeface="Impact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724400" y="152401"/>
          <a:ext cx="3505200" cy="175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592545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salgo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latin typeface="Impact" pitchFamily="34" charset="0"/>
                        </a:rPr>
                        <a:t>salimos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Impact" pitchFamily="34" charset="0"/>
                        </a:rPr>
                        <a:t>sales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salís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smtClean="0">
                          <a:latin typeface="Impact" pitchFamily="34" charset="0"/>
                        </a:rPr>
                        <a:t>sale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salen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1981200"/>
            <a:ext cx="95250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solidFill>
                  <a:schemeClr val="accent2"/>
                </a:solidFill>
                <a:latin typeface="Impact" pitchFamily="34" charset="0"/>
              </a:rPr>
              <a:t>sale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2971800"/>
            <a:ext cx="161454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salimos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3810000"/>
            <a:ext cx="117852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salgo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4724400"/>
            <a:ext cx="115768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smtClean="0">
                <a:solidFill>
                  <a:schemeClr val="accent2"/>
                </a:solidFill>
                <a:latin typeface="Impact" pitchFamily="34" charset="0"/>
              </a:rPr>
              <a:t>sales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609600"/>
            <a:ext cx="188384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to </a:t>
            </a:r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leave</a:t>
            </a:r>
            <a:endParaRPr lang="en-US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400" dirty="0" smtClean="0">
              <a:solidFill>
                <a:schemeClr val="accent5"/>
              </a:solidFill>
              <a:latin typeface="Impact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¿</a:t>
            </a: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Cuánto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años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_________ 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Quique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3400" dirty="0" err="1" smtClean="0">
                <a:solidFill>
                  <a:schemeClr val="accent5"/>
                </a:solidFill>
                <a:latin typeface="Impact" pitchFamily="34" charset="0"/>
              </a:rPr>
              <a:t>Yo</a:t>
            </a:r>
            <a:r>
              <a:rPr lang="en-US" sz="3400" dirty="0" smtClean="0">
                <a:solidFill>
                  <a:schemeClr val="accent5"/>
                </a:solidFill>
                <a:latin typeface="Impact" pitchFamily="34" charset="0"/>
              </a:rPr>
              <a:t> 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_________ quince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años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Vosotros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 _________ los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libros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Marta y Juan _________ dos </a:t>
            </a:r>
            <a:r>
              <a:rPr lang="en-US" sz="3200" dirty="0" err="1" smtClean="0">
                <a:solidFill>
                  <a:schemeClr val="accent5"/>
                </a:solidFill>
                <a:latin typeface="Impact" pitchFamily="34" charset="0"/>
              </a:rPr>
              <a:t>perros</a:t>
            </a:r>
            <a:r>
              <a:rPr lang="en-US" sz="3200" dirty="0" smtClean="0">
                <a:solidFill>
                  <a:schemeClr val="accent5"/>
                </a:solidFill>
                <a:latin typeface="Impact" pitchFamily="34" charset="0"/>
              </a:rPr>
              <a:t>.</a:t>
            </a:r>
            <a:endParaRPr lang="en-US" sz="3400" dirty="0">
              <a:solidFill>
                <a:schemeClr val="accent5"/>
              </a:solidFill>
              <a:latin typeface="Impac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 smtClean="0">
                <a:latin typeface="Impact" pitchFamily="34" charset="0"/>
              </a:rPr>
              <a:t>tener</a:t>
            </a:r>
            <a:r>
              <a:rPr lang="en-US" b="0" dirty="0" smtClean="0">
                <a:latin typeface="Impact" pitchFamily="34" charset="0"/>
              </a:rPr>
              <a:t> </a:t>
            </a:r>
            <a:r>
              <a:rPr lang="en-US" b="0" dirty="0" smtClean="0">
                <a:latin typeface="Impact" pitchFamily="34" charset="0"/>
              </a:rPr>
              <a:t>=</a:t>
            </a:r>
            <a:endParaRPr lang="en-US" b="0" dirty="0">
              <a:latin typeface="Impact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724400" y="152401"/>
          <a:ext cx="3505200" cy="175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</a:tblGrid>
              <a:tr h="592545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tengo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solidFill>
                            <a:schemeClr val="tx1"/>
                          </a:solidFill>
                          <a:latin typeface="Impact" pitchFamily="34" charset="0"/>
                        </a:rPr>
                        <a:t>tenemos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tienes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tenéis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  <a:tr h="541927"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tiene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 smtClean="0">
                          <a:latin typeface="Impact" pitchFamily="34" charset="0"/>
                        </a:rPr>
                        <a:t>tienen</a:t>
                      </a:r>
                      <a:endParaRPr lang="en-US" sz="3200" b="0" dirty="0">
                        <a:latin typeface="Impac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-Shape 4"/>
          <p:cNvSpPr/>
          <p:nvPr/>
        </p:nvSpPr>
        <p:spPr>
          <a:xfrm>
            <a:off x="4648200" y="762000"/>
            <a:ext cx="3505200" cy="1143000"/>
          </a:xfrm>
          <a:prstGeom prst="corner">
            <a:avLst>
              <a:gd name="adj1" fmla="val 50000"/>
              <a:gd name="adj2" fmla="val 140141"/>
            </a:avLst>
          </a:prstGeom>
          <a:noFill/>
          <a:ln w="762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86200" y="2057400"/>
            <a:ext cx="111120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tiene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2971800"/>
            <a:ext cx="121700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tengo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3657600"/>
            <a:ext cx="1316386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tenéis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1400" y="4419600"/>
            <a:ext cx="1338828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 smtClean="0">
                <a:solidFill>
                  <a:schemeClr val="accent2"/>
                </a:solidFill>
                <a:latin typeface="Impact" pitchFamily="34" charset="0"/>
              </a:rPr>
              <a:t>tienen</a:t>
            </a:r>
            <a:endParaRPr lang="en-US" sz="3400" dirty="0">
              <a:solidFill>
                <a:schemeClr val="accent2"/>
              </a:solidFill>
              <a:latin typeface="Impac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1200" y="533400"/>
            <a:ext cx="174599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to </a:t>
            </a:r>
            <a:r>
              <a:rPr lang="en-US" sz="41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have</a:t>
            </a:r>
            <a:endParaRPr lang="en-US" sz="41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8" grpId="0"/>
      <p:bldP spid="9" grpId="0"/>
      <p:bldP spid="10" grpId="0"/>
      <p:bldP spid="11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210</Words>
  <Application>Microsoft Office PowerPoint</Application>
  <PresentationFormat>On-screen Show (4:3)</PresentationFormat>
  <Paragraphs>87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Práctica de los verbos</vt:lpstr>
      <vt:lpstr>hacer =</vt:lpstr>
      <vt:lpstr>poner =</vt:lpstr>
      <vt:lpstr>traer =</vt:lpstr>
      <vt:lpstr>salir =</vt:lpstr>
      <vt:lpstr>tener =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 de los verbos</dc:title>
  <dc:creator>Kate Kaszynski</dc:creator>
  <cp:lastModifiedBy>Kate Kaszynski</cp:lastModifiedBy>
  <cp:revision>8</cp:revision>
  <dcterms:created xsi:type="dcterms:W3CDTF">2009-11-08T15:36:13Z</dcterms:created>
  <dcterms:modified xsi:type="dcterms:W3CDTF">2009-11-08T21:12:44Z</dcterms:modified>
</cp:coreProperties>
</file>