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3"/>
  </p:notesMasterIdLst>
  <p:sldIdLst>
    <p:sldId id="281" r:id="rId2"/>
    <p:sldId id="256" r:id="rId3"/>
    <p:sldId id="257" r:id="rId4"/>
    <p:sldId id="258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59" r:id="rId17"/>
    <p:sldId id="260" r:id="rId18"/>
    <p:sldId id="262" r:id="rId19"/>
    <p:sldId id="265" r:id="rId20"/>
    <p:sldId id="266" r:id="rId21"/>
    <p:sldId id="267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4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DA210D7-73E2-47B9-9F48-395E329FB8C3}" type="datetimeFigureOut">
              <a:rPr lang="en-US"/>
              <a:pPr>
                <a:defRPr/>
              </a:pPr>
              <a:t>11/13/2009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F2CCF2B-D02E-440B-948F-2680C4AC5D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D4FC08C-4BCB-4B76-A94A-413A8E8E09ED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9458" name="Rectangle 2"/>
          <p:cNvSpPr>
            <a:spLocks noGrp="1" noRo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44B6D54-26BC-4EF4-8CA6-5C48F592A518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21506" name="Rectangle 2"/>
          <p:cNvSpPr>
            <a:spLocks noGrp="1" noRo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08EFA1F-0B75-4BCA-B8BB-35D46C197AC1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23554" name="Rectangle 2"/>
          <p:cNvSpPr>
            <a:spLocks noGrp="1" noRo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01F78E-BC88-465D-B27A-345037BE75FA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25602" name="Rectangle 2"/>
          <p:cNvSpPr>
            <a:spLocks noGrp="1" noRo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54EDAD-17A8-4274-B883-B425E22C3B78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27650" name="Rectangle 2"/>
          <p:cNvSpPr>
            <a:spLocks noGrp="1" noRo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8594540-67B5-4A55-82B9-1874EF9F27A7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30722" name="Rectangle 2"/>
          <p:cNvSpPr>
            <a:spLocks noGrp="1" noRo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8B31B38-09AA-4759-8C26-B9DA9040973A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32770" name="Rectangle 2"/>
          <p:cNvSpPr>
            <a:spLocks noGrp="1" noRo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8B56BDD-FD76-4FA3-823C-44D440F3CCCA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34818" name="Rectangle 2"/>
          <p:cNvSpPr>
            <a:spLocks noGrp="1" noRo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D454B58-0E83-4F1F-BFA2-26E378933F34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36866" name="Rectangle 2"/>
          <p:cNvSpPr>
            <a:spLocks noGrp="1" noRo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2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23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24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25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26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1" name="Rounded Rectangle 29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2" name="Rounded Rectangle 30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6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ctangle 9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0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Rectangle 18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7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676292-3AAD-486E-A6D0-290D54099857}" type="datetimeFigureOut">
              <a:rPr lang="en-US"/>
              <a:pPr>
                <a:defRPr/>
              </a:pPr>
              <a:t>11/13/2009</a:t>
            </a:fld>
            <a:endParaRPr lang="en-US"/>
          </a:p>
        </p:txBody>
      </p:sp>
      <p:sp>
        <p:nvSpPr>
          <p:cNvPr id="18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9E8920F2-87FA-41CE-9F20-CF1030E381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4AC7F3-0BFB-42EC-8090-B9CEECA4C477}" type="datetimeFigureOut">
              <a:rPr lang="en-US"/>
              <a:pPr>
                <a:defRPr/>
              </a:pPr>
              <a:t>11/13/2009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E7B853-57DD-4092-97EA-599E2ECC54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A575C2-DBE4-4420-995B-B7161D0AD514}" type="datetimeFigureOut">
              <a:rPr lang="en-US"/>
              <a:pPr>
                <a:defRPr/>
              </a:pPr>
              <a:t>11/13/2009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7BF04A-E745-4D16-ADBE-A0249552A1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B482C9-AD8F-445E-83F6-5420475A6B23}" type="datetimeFigureOut">
              <a:rPr lang="en-US"/>
              <a:pPr>
                <a:defRPr/>
              </a:pPr>
              <a:t>11/13/2009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8EB4C7-1B4E-49C3-9E2C-B93C4EBD72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3F5949-F733-4A24-98B3-7B4DFDA42C5E}" type="datetimeFigureOut">
              <a:rPr lang="en-US"/>
              <a:pPr>
                <a:defRPr/>
              </a:pPr>
              <a:t>11/13/2009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7BD7DB-7551-4E9C-8301-8A4C759596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3A899D-F56E-4E48-A247-81C8A575F2A5}" type="datetimeFigureOut">
              <a:rPr lang="en-US"/>
              <a:pPr>
                <a:defRPr/>
              </a:pPr>
              <a:t>11/13/2009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C7441-93A7-4506-8A89-7482ED4647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79C1DD2-B666-453C-8B3D-0A65F93ACE01}" type="datetimeFigureOut">
              <a:rPr lang="en-US"/>
              <a:pPr>
                <a:defRPr/>
              </a:pPr>
              <a:t>11/13/2009</a:t>
            </a:fld>
            <a:endParaRPr lang="en-US"/>
          </a:p>
        </p:txBody>
      </p:sp>
      <p:sp>
        <p:nvSpPr>
          <p:cNvPr id="8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9F0AF2A-944F-42CE-B7D4-289C91A492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4CD485-8D1A-455D-AD55-AD516A12360F}" type="datetimeFigureOut">
              <a:rPr lang="en-US"/>
              <a:pPr>
                <a:defRPr/>
              </a:pPr>
              <a:t>11/13/2009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38FFF6-8FC1-4D68-B3ED-2238F9E292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475EA4-65B5-4FE3-8271-FD23F3105247}" type="datetimeFigureOut">
              <a:rPr lang="en-US"/>
              <a:pPr>
                <a:defRPr/>
              </a:pPr>
              <a:t>11/13/2009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8E7283-7C35-4A64-B6F9-1A1FD5DCDF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5700F9-80B4-4AB8-8A7B-615271D5A82E}" type="datetimeFigureOut">
              <a:rPr lang="en-US"/>
              <a:pPr>
                <a:defRPr/>
              </a:pPr>
              <a:t>11/13/2009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F41E7-EA38-4517-AA74-85C824A4E8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5838BD-DB5A-43AB-9A79-A345B57929DB}" type="datetimeFigureOut">
              <a:rPr lang="en-US"/>
              <a:pPr>
                <a:defRPr/>
              </a:pPr>
              <a:t>11/13/2009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980D73-F729-42A2-BBFD-336F0DA3FA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39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40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fld id="{22E30C01-B893-4B19-BFC7-B01E316C1AB4}" type="datetimeFigureOut">
              <a:rPr lang="en-US"/>
              <a:pPr>
                <a:defRPr/>
              </a:pPr>
              <a:t>11/13/2009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8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4BA2AB6D-1EF4-4C21-9D6F-055DBC9823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5" r:id="rId2"/>
    <p:sldLayoutId id="2147483694" r:id="rId3"/>
    <p:sldLayoutId id="2147483693" r:id="rId4"/>
    <p:sldLayoutId id="2147483697" r:id="rId5"/>
    <p:sldLayoutId id="2147483698" r:id="rId6"/>
    <p:sldLayoutId id="2147483692" r:id="rId7"/>
    <p:sldLayoutId id="2147483691" r:id="rId8"/>
    <p:sldLayoutId id="2147483690" r:id="rId9"/>
    <p:sldLayoutId id="2147483689" r:id="rId10"/>
    <p:sldLayoutId id="214748368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hyperlink" Target="smrproje1ppt.ppt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smrproje1ppt.ppt" TargetMode="External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5" Type="http://schemas.openxmlformats.org/officeDocument/2006/relationships/hyperlink" Target="smrproje1ppt.ppt" TargetMode="External"/><Relationship Id="rId4" Type="http://schemas.openxmlformats.org/officeDocument/2006/relationships/image" Target="../media/image2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5" Type="http://schemas.openxmlformats.org/officeDocument/2006/relationships/hyperlink" Target="smrproje1ppt.ppt" TargetMode="External"/><Relationship Id="rId4" Type="http://schemas.openxmlformats.org/officeDocument/2006/relationships/image" Target="../media/image2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5" Type="http://schemas.openxmlformats.org/officeDocument/2006/relationships/hyperlink" Target="smrproje1ppt.ppt" TargetMode="External"/><Relationship Id="rId4" Type="http://schemas.openxmlformats.org/officeDocument/2006/relationships/image" Target="../media/image2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5" Type="http://schemas.openxmlformats.org/officeDocument/2006/relationships/hyperlink" Target="smrproje1ppt.ppt" TargetMode="External"/><Relationship Id="rId4" Type="http://schemas.openxmlformats.org/officeDocument/2006/relationships/image" Target="../media/image2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smrproje1ppt.ppt" TargetMode="External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hyperlink" Target="smrproje1ppt.ppt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hyperlink" Target="smrproje1ppt.ppt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hyperlink" Target="smrproje1ppt.ppt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5" Type="http://schemas.openxmlformats.org/officeDocument/2006/relationships/hyperlink" Target="smrproje1ppt.ppt" TargetMode="External"/><Relationship Id="rId4" Type="http://schemas.openxmlformats.org/officeDocument/2006/relationships/image" Target="../media/image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38200" y="685800"/>
            <a:ext cx="5029200" cy="1066800"/>
          </a:xfrm>
        </p:spPr>
        <p:txBody>
          <a:bodyPr/>
          <a:lstStyle/>
          <a:p>
            <a:r>
              <a:rPr lang="en-US" smtClean="0">
                <a:solidFill>
                  <a:schemeClr val="bg1"/>
                </a:solidFill>
              </a:rPr>
              <a:t>Quick</a:t>
            </a:r>
            <a:r>
              <a:rPr lang="en-US" smtClean="0"/>
              <a:t> </a:t>
            </a:r>
            <a:r>
              <a:rPr lang="en-US" smtClean="0">
                <a:solidFill>
                  <a:schemeClr val="bg1"/>
                </a:solidFill>
              </a:rPr>
              <a:t>Date</a:t>
            </a:r>
            <a:r>
              <a:rPr lang="en-US" smtClean="0"/>
              <a:t> </a:t>
            </a:r>
            <a:r>
              <a:rPr lang="en-US" smtClean="0">
                <a:solidFill>
                  <a:schemeClr val="bg1"/>
                </a:solidFill>
              </a:rPr>
              <a:t>Review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981200"/>
            <a:ext cx="8610600" cy="1447800"/>
          </a:xfrm>
        </p:spPr>
        <p:txBody>
          <a:bodyPr/>
          <a:lstStyle/>
          <a:p>
            <a:r>
              <a:rPr lang="en-US" sz="2400" smtClean="0">
                <a:solidFill>
                  <a:srgbClr val="F8F8F8"/>
                </a:solidFill>
              </a:rPr>
              <a:t>Formula:  Es el __________ de ___________.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3276600" y="251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9999FF"/>
                </a:solidFill>
                <a:latin typeface="Times New Roman" pitchFamily="18" charset="0"/>
              </a:rPr>
              <a:t>number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5791200" y="251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9999FF"/>
                </a:solidFill>
                <a:latin typeface="Times New Roman" pitchFamily="18" charset="0"/>
              </a:rPr>
              <a:t>month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609600" y="3200400"/>
            <a:ext cx="2590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FontTx/>
              <a:buChar char="•"/>
            </a:pPr>
            <a:r>
              <a:rPr kumimoji="1" lang="en-US" sz="2800">
                <a:solidFill>
                  <a:srgbClr val="F8F8F8"/>
                </a:solidFill>
                <a:latin typeface="Impact" pitchFamily="34" charset="0"/>
              </a:rPr>
              <a:t>It’s </a:t>
            </a:r>
            <a:r>
              <a:rPr kumimoji="1" lang="en-US" sz="2800">
                <a:solidFill>
                  <a:schemeClr val="accent2"/>
                </a:solidFill>
                <a:latin typeface="Impact" pitchFamily="34" charset="0"/>
              </a:rPr>
              <a:t>January</a:t>
            </a:r>
            <a:r>
              <a:rPr kumimoji="1" lang="en-US" sz="2800">
                <a:solidFill>
                  <a:srgbClr val="F8F8F8"/>
                </a:solidFill>
                <a:latin typeface="Impact" pitchFamily="34" charset="0"/>
              </a:rPr>
              <a:t> 5</a:t>
            </a:r>
            <a:r>
              <a:rPr kumimoji="1" lang="en-US" sz="2800" baseline="30000">
                <a:solidFill>
                  <a:srgbClr val="F8F8F8"/>
                </a:solidFill>
                <a:latin typeface="Impact" pitchFamily="34" charset="0"/>
              </a:rPr>
              <a:t>th</a:t>
            </a:r>
            <a:r>
              <a:rPr kumimoji="1" lang="en-US" sz="2800">
                <a:solidFill>
                  <a:srgbClr val="F8F8F8"/>
                </a:solidFill>
                <a:latin typeface="Impact" pitchFamily="34" charset="0"/>
              </a:rPr>
              <a:t>.</a:t>
            </a: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3810000" y="3200400"/>
            <a:ext cx="3962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kumimoji="1" lang="en-US" sz="2800">
                <a:solidFill>
                  <a:srgbClr val="F8F8F8"/>
                </a:solidFill>
                <a:latin typeface="Impact" pitchFamily="34" charset="0"/>
              </a:rPr>
              <a:t>Es el cinco de enero.</a:t>
            </a:r>
          </a:p>
        </p:txBody>
      </p:sp>
      <p:sp>
        <p:nvSpPr>
          <p:cNvPr id="5130" name="Line 10"/>
          <p:cNvSpPr>
            <a:spLocks noChangeShapeType="1"/>
          </p:cNvSpPr>
          <p:nvPr/>
        </p:nvSpPr>
        <p:spPr bwMode="auto">
          <a:xfrm>
            <a:off x="3429000" y="4038600"/>
            <a:ext cx="48006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1" name="Line 11"/>
          <p:cNvSpPr>
            <a:spLocks noChangeShapeType="1"/>
          </p:cNvSpPr>
          <p:nvPr/>
        </p:nvSpPr>
        <p:spPr bwMode="auto">
          <a:xfrm>
            <a:off x="3429000" y="4953000"/>
            <a:ext cx="48006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685800" y="4495800"/>
            <a:ext cx="2590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FontTx/>
              <a:buChar char="•"/>
            </a:pPr>
            <a:r>
              <a:rPr kumimoji="1" lang="en-US" sz="2800">
                <a:solidFill>
                  <a:schemeClr val="accent2"/>
                </a:solidFill>
                <a:latin typeface="Impact" pitchFamily="34" charset="0"/>
              </a:rPr>
              <a:t>It’s August 1</a:t>
            </a:r>
            <a:r>
              <a:rPr kumimoji="1" lang="en-US" sz="2800" baseline="30000">
                <a:solidFill>
                  <a:schemeClr val="accent2"/>
                </a:solidFill>
                <a:latin typeface="Impact" pitchFamily="34" charset="0"/>
              </a:rPr>
              <a:t>st</a:t>
            </a:r>
            <a:r>
              <a:rPr kumimoji="1" lang="en-US" sz="2800">
                <a:solidFill>
                  <a:schemeClr val="accent2"/>
                </a:solidFill>
                <a:latin typeface="Impact" pitchFamily="34" charset="0"/>
              </a:rPr>
              <a:t>.</a:t>
            </a:r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3886200" y="4343400"/>
            <a:ext cx="3962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kumimoji="1" lang="en-US" sz="2800">
                <a:solidFill>
                  <a:schemeClr val="accent2"/>
                </a:solidFill>
                <a:latin typeface="Impact" pitchFamily="34" charset="0"/>
              </a:rPr>
              <a:t>Es el</a:t>
            </a:r>
            <a:r>
              <a:rPr kumimoji="1" lang="en-US" sz="2800">
                <a:solidFill>
                  <a:srgbClr val="F8F8F8"/>
                </a:solidFill>
                <a:latin typeface="Impact" pitchFamily="34" charset="0"/>
              </a:rPr>
              <a:t> </a:t>
            </a:r>
            <a:r>
              <a:rPr kumimoji="1" lang="en-US" sz="2800">
                <a:solidFill>
                  <a:schemeClr val="folHlink"/>
                </a:solidFill>
                <a:latin typeface="Impact" pitchFamily="34" charset="0"/>
              </a:rPr>
              <a:t>primero</a:t>
            </a:r>
            <a:r>
              <a:rPr kumimoji="1" lang="en-US" sz="2800">
                <a:solidFill>
                  <a:srgbClr val="F8F8F8"/>
                </a:solidFill>
                <a:latin typeface="Impact" pitchFamily="34" charset="0"/>
              </a:rPr>
              <a:t> </a:t>
            </a:r>
            <a:r>
              <a:rPr kumimoji="1" lang="en-US" sz="2800">
                <a:solidFill>
                  <a:schemeClr val="accent2"/>
                </a:solidFill>
                <a:latin typeface="Impact" pitchFamily="34" charset="0"/>
              </a:rPr>
              <a:t>de agosto.</a:t>
            </a:r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609600" y="5791200"/>
            <a:ext cx="2819400" cy="781050"/>
          </a:xfrm>
          <a:prstGeom prst="rect">
            <a:avLst/>
          </a:prstGeom>
          <a:noFill/>
          <a:ln w="19050">
            <a:solidFill>
              <a:srgbClr val="9999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200">
                <a:solidFill>
                  <a:srgbClr val="9999FF"/>
                </a:solidFill>
                <a:latin typeface="Impact" pitchFamily="34" charset="0"/>
              </a:rPr>
              <a:t>Use “primero” for the 1</a:t>
            </a:r>
            <a:r>
              <a:rPr lang="en-US" sz="2200" baseline="30000">
                <a:solidFill>
                  <a:srgbClr val="9999FF"/>
                </a:solidFill>
                <a:latin typeface="Impact" pitchFamily="34" charset="0"/>
              </a:rPr>
              <a:t>st</a:t>
            </a:r>
            <a:r>
              <a:rPr lang="en-US" sz="2200">
                <a:solidFill>
                  <a:srgbClr val="9999FF"/>
                </a:solidFill>
                <a:latin typeface="Impact" pitchFamily="34" charset="0"/>
              </a:rPr>
              <a:t> of the month.</a:t>
            </a:r>
          </a:p>
        </p:txBody>
      </p:sp>
      <p:sp>
        <p:nvSpPr>
          <p:cNvPr id="5135" name="Line 15"/>
          <p:cNvSpPr>
            <a:spLocks noChangeShapeType="1"/>
          </p:cNvSpPr>
          <p:nvPr/>
        </p:nvSpPr>
        <p:spPr bwMode="auto">
          <a:xfrm flipV="1">
            <a:off x="3429000" y="4953000"/>
            <a:ext cx="1219200" cy="838200"/>
          </a:xfrm>
          <a:prstGeom prst="line">
            <a:avLst/>
          </a:prstGeom>
          <a:noFill/>
          <a:ln w="57150">
            <a:solidFill>
              <a:srgbClr val="9999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36" name="Line 16"/>
          <p:cNvSpPr>
            <a:spLocks noChangeShapeType="1"/>
          </p:cNvSpPr>
          <p:nvPr/>
        </p:nvSpPr>
        <p:spPr bwMode="auto">
          <a:xfrm flipH="1" flipV="1">
            <a:off x="6477000" y="4876800"/>
            <a:ext cx="228600" cy="609600"/>
          </a:xfrm>
          <a:prstGeom prst="line">
            <a:avLst/>
          </a:prstGeom>
          <a:noFill/>
          <a:ln w="57150">
            <a:solidFill>
              <a:srgbClr val="9999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5943600" y="5486400"/>
            <a:ext cx="2438400" cy="1116013"/>
          </a:xfrm>
          <a:prstGeom prst="rect">
            <a:avLst/>
          </a:prstGeom>
          <a:noFill/>
          <a:ln w="19050">
            <a:solidFill>
              <a:srgbClr val="9999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200">
                <a:solidFill>
                  <a:srgbClr val="9999FF"/>
                </a:solidFill>
                <a:latin typeface="Impact" pitchFamily="34" charset="0"/>
              </a:rPr>
              <a:t>Months are not capitalized in Spanish!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utoUpdateAnimBg="0"/>
      <p:bldP spid="5124" grpId="0" autoUpdateAnimBg="0"/>
      <p:bldP spid="5125" grpId="0" autoUpdateAnimBg="0"/>
      <p:bldP spid="5128" grpId="0" autoUpdateAnimBg="0"/>
      <p:bldP spid="5129" grpId="0" autoUpdateAnimBg="0"/>
      <p:bldP spid="5130" grpId="0" animBg="1"/>
      <p:bldP spid="5131" grpId="0" animBg="1"/>
      <p:bldP spid="5132" grpId="0" autoUpdateAnimBg="0"/>
      <p:bldP spid="5133" grpId="0" autoUpdateAnimBg="0"/>
      <p:bldP spid="5134" grpId="0" animBg="1" autoUpdateAnimBg="0"/>
      <p:bldP spid="5135" grpId="0" animBg="1"/>
      <p:bldP spid="5136" grpId="0" animBg="1"/>
      <p:bldP spid="5137" grpId="0" animBg="1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2209800" y="4419600"/>
            <a:ext cx="448945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5400">
                <a:latin typeface="Impact" pitchFamily="34" charset="0"/>
              </a:rPr>
              <a:t>Mi amigo y yo    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4191000" y="5410200"/>
            <a:ext cx="33655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5400">
                <a:latin typeface="Impact" pitchFamily="34" charset="0"/>
              </a:rPr>
              <a:t>esper</a:t>
            </a:r>
            <a:r>
              <a:rPr lang="en-US" sz="5400" u="sng">
                <a:solidFill>
                  <a:schemeClr val="accent2"/>
                </a:solidFill>
                <a:latin typeface="Impact" pitchFamily="34" charset="0"/>
              </a:rPr>
              <a:t>ando</a:t>
            </a:r>
            <a:r>
              <a:rPr lang="en-US" sz="5400">
                <a:latin typeface="Impact" pitchFamily="34" charset="0"/>
              </a:rPr>
              <a:t>.</a:t>
            </a:r>
            <a:endParaRPr lang="en-US" sz="5400" u="sng">
              <a:latin typeface="Impact" pitchFamily="34" charset="0"/>
            </a:endParaRP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1371600" y="5410200"/>
            <a:ext cx="26416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5400">
                <a:solidFill>
                  <a:schemeClr val="accent2"/>
                </a:solidFill>
                <a:latin typeface="Impact" pitchFamily="34" charset="0"/>
              </a:rPr>
              <a:t>est</a:t>
            </a:r>
            <a:r>
              <a:rPr lang="en-US" sz="5400">
                <a:solidFill>
                  <a:schemeClr val="accent2"/>
                </a:solidFill>
                <a:latin typeface="Impact" pitchFamily="34" charset="0"/>
                <a:cs typeface="Times New Roman" pitchFamily="18" charset="0"/>
              </a:rPr>
              <a:t>amos</a:t>
            </a:r>
            <a:endParaRPr lang="en-US" sz="5400">
              <a:solidFill>
                <a:schemeClr val="accent2"/>
              </a:solidFill>
              <a:latin typeface="Impact" pitchFamily="34" charset="0"/>
            </a:endParaRPr>
          </a:p>
        </p:txBody>
      </p:sp>
      <p:pic>
        <p:nvPicPr>
          <p:cNvPr id="26628" name="Picture 7" descr="M:\Clip Art\Buttons\General 07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29600" y="6242050"/>
            <a:ext cx="91440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9" name="Text Box 8"/>
          <p:cNvSpPr txBox="1">
            <a:spLocks noChangeArrowheads="1"/>
          </p:cNvSpPr>
          <p:nvPr/>
        </p:nvSpPr>
        <p:spPr bwMode="auto">
          <a:xfrm>
            <a:off x="8305800" y="6324600"/>
            <a:ext cx="838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400" b="1">
                <a:latin typeface="Comic Sans MS" pitchFamily="66" charset="0"/>
                <a:hlinkClick r:id="rId4"/>
              </a:rPr>
              <a:t>index</a:t>
            </a:r>
            <a:endParaRPr lang="en-US" sz="1400" b="1">
              <a:latin typeface="Comic Sans MS" pitchFamily="66" charset="0"/>
            </a:endParaRPr>
          </a:p>
        </p:txBody>
      </p:sp>
      <p:sp>
        <p:nvSpPr>
          <p:cNvPr id="26630" name="Text Box 9"/>
          <p:cNvSpPr txBox="1">
            <a:spLocks noChangeArrowheads="1"/>
          </p:cNvSpPr>
          <p:nvPr/>
        </p:nvSpPr>
        <p:spPr bwMode="auto">
          <a:xfrm>
            <a:off x="212725" y="163513"/>
            <a:ext cx="7175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accent2"/>
                </a:solidFill>
              </a:rPr>
              <a:t>RIVAS</a:t>
            </a:r>
          </a:p>
        </p:txBody>
      </p:sp>
      <p:sp>
        <p:nvSpPr>
          <p:cNvPr id="26631" name="Text Box 10"/>
          <p:cNvSpPr txBox="1">
            <a:spLocks noChangeArrowheads="1"/>
          </p:cNvSpPr>
          <p:nvPr/>
        </p:nvSpPr>
        <p:spPr bwMode="auto">
          <a:xfrm>
            <a:off x="3657600" y="6477000"/>
            <a:ext cx="1828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>
                <a:latin typeface="Comic Sans MS" pitchFamily="66" charset="0"/>
                <a:hlinkClick r:id="" action="ppaction://hlinkshowjump?jump=firstslide"/>
              </a:rPr>
              <a:t>index</a:t>
            </a:r>
            <a:endParaRPr lang="en-US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3276600" y="1447800"/>
            <a:ext cx="242411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5400" dirty="0" err="1">
                <a:solidFill>
                  <a:schemeClr val="accent3"/>
                </a:solidFill>
                <a:latin typeface="Impact" pitchFamily="34" charset="0"/>
              </a:rPr>
              <a:t>esperar</a:t>
            </a:r>
            <a:endParaRPr lang="en-US" sz="5400" dirty="0">
              <a:solidFill>
                <a:schemeClr val="accent3"/>
              </a:solidFill>
              <a:latin typeface="Impact" pitchFamily="34" charset="0"/>
            </a:endParaRPr>
          </a:p>
        </p:txBody>
      </p:sp>
      <p:sp>
        <p:nvSpPr>
          <p:cNvPr id="13" name="Text Box 3"/>
          <p:cNvSpPr txBox="1">
            <a:spLocks noChangeArrowheads="1"/>
          </p:cNvSpPr>
          <p:nvPr/>
        </p:nvSpPr>
        <p:spPr bwMode="auto">
          <a:xfrm>
            <a:off x="3048000" y="2895600"/>
            <a:ext cx="301148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5400" dirty="0">
                <a:solidFill>
                  <a:schemeClr val="accent4"/>
                </a:solidFill>
                <a:latin typeface="Impact" pitchFamily="34" charset="0"/>
              </a:rPr>
              <a:t>to wait for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build="p" autoUpdateAnimBg="0"/>
      <p:bldP spid="16389" grpId="0" build="p" autoUpdateAnimBg="0"/>
      <p:bldP spid="16390" grpId="0" build="p" autoUpdateAnimBg="0"/>
      <p:bldP spid="13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685800"/>
            <a:ext cx="8229600" cy="1069975"/>
          </a:xfrm>
        </p:spPr>
        <p:txBody>
          <a:bodyPr/>
          <a:lstStyle/>
          <a:p>
            <a:r>
              <a:rPr lang="en-US" smtClean="0">
                <a:latin typeface="Impact" pitchFamily="34" charset="0"/>
              </a:rPr>
              <a:t>Forming the Present Participle of –er &amp; -ir verbs</a:t>
            </a:r>
          </a:p>
        </p:txBody>
      </p:sp>
      <p:sp>
        <p:nvSpPr>
          <p:cNvPr id="55300" name="Text Box 4"/>
          <p:cNvSpPr txBox="1">
            <a:spLocks noChangeArrowheads="1"/>
          </p:cNvSpPr>
          <p:nvPr/>
        </p:nvSpPr>
        <p:spPr bwMode="auto">
          <a:xfrm>
            <a:off x="457200" y="2209800"/>
            <a:ext cx="55118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2600" dirty="0">
                <a:solidFill>
                  <a:schemeClr val="accent3"/>
                </a:solidFill>
                <a:latin typeface="Impact" pitchFamily="34" charset="0"/>
              </a:rPr>
              <a:t>To form the present participle:</a:t>
            </a:r>
          </a:p>
        </p:txBody>
      </p:sp>
      <p:sp>
        <p:nvSpPr>
          <p:cNvPr id="55301" name="Text Box 5"/>
          <p:cNvSpPr txBox="1">
            <a:spLocks noChangeArrowheads="1"/>
          </p:cNvSpPr>
          <p:nvPr/>
        </p:nvSpPr>
        <p:spPr bwMode="auto">
          <a:xfrm>
            <a:off x="4876800" y="4343400"/>
            <a:ext cx="995363" cy="461963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>
                <a:solidFill>
                  <a:schemeClr val="accent2"/>
                </a:solidFill>
                <a:latin typeface="Impact" pitchFamily="34" charset="0"/>
              </a:rPr>
              <a:t>-iendo</a:t>
            </a:r>
          </a:p>
        </p:txBody>
      </p:sp>
      <p:sp>
        <p:nvSpPr>
          <p:cNvPr id="55302" name="Text Box 6"/>
          <p:cNvSpPr txBox="1">
            <a:spLocks noChangeArrowheads="1"/>
          </p:cNvSpPr>
          <p:nvPr/>
        </p:nvSpPr>
        <p:spPr bwMode="auto">
          <a:xfrm>
            <a:off x="381000" y="4267200"/>
            <a:ext cx="441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Impact" pitchFamily="34" charset="0"/>
              </a:rPr>
              <a:t>	  2. add the following: </a:t>
            </a:r>
          </a:p>
        </p:txBody>
      </p:sp>
      <p:sp>
        <p:nvSpPr>
          <p:cNvPr id="55303" name="Rectangle 7"/>
          <p:cNvSpPr>
            <a:spLocks noChangeArrowheads="1"/>
          </p:cNvSpPr>
          <p:nvPr/>
        </p:nvSpPr>
        <p:spPr bwMode="auto">
          <a:xfrm>
            <a:off x="533400" y="2895600"/>
            <a:ext cx="6324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Impact" pitchFamily="34" charset="0"/>
              </a:rPr>
              <a:t>	</a:t>
            </a:r>
            <a:r>
              <a:rPr lang="en-US" sz="2400">
                <a:solidFill>
                  <a:schemeClr val="tx2"/>
                </a:solidFill>
                <a:latin typeface="Impact" pitchFamily="34" charset="0"/>
              </a:rPr>
              <a:t>1. drop the ending of the infinitive: </a:t>
            </a:r>
          </a:p>
        </p:txBody>
      </p:sp>
      <p:sp>
        <p:nvSpPr>
          <p:cNvPr id="55304" name="Text Box 8"/>
          <p:cNvSpPr txBox="1">
            <a:spLocks noChangeArrowheads="1"/>
          </p:cNvSpPr>
          <p:nvPr/>
        </p:nvSpPr>
        <p:spPr bwMode="auto">
          <a:xfrm>
            <a:off x="2209800" y="3354388"/>
            <a:ext cx="1204913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000" dirty="0">
                <a:solidFill>
                  <a:schemeClr val="accent3"/>
                </a:solidFill>
                <a:latin typeface="Impact" pitchFamily="34" charset="0"/>
              </a:rPr>
              <a:t>comer</a:t>
            </a:r>
          </a:p>
        </p:txBody>
      </p:sp>
      <p:sp>
        <p:nvSpPr>
          <p:cNvPr id="55305" name="Line 9"/>
          <p:cNvSpPr>
            <a:spLocks noChangeShapeType="1"/>
          </p:cNvSpPr>
          <p:nvPr/>
        </p:nvSpPr>
        <p:spPr bwMode="auto">
          <a:xfrm flipH="1">
            <a:off x="2819400" y="3429000"/>
            <a:ext cx="381000" cy="4572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5306" name="Line 10"/>
          <p:cNvSpPr>
            <a:spLocks noChangeShapeType="1"/>
          </p:cNvSpPr>
          <p:nvPr/>
        </p:nvSpPr>
        <p:spPr bwMode="auto">
          <a:xfrm>
            <a:off x="2895600" y="3429000"/>
            <a:ext cx="228600" cy="5334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5307" name="Line 11"/>
          <p:cNvSpPr>
            <a:spLocks noChangeShapeType="1"/>
          </p:cNvSpPr>
          <p:nvPr/>
        </p:nvSpPr>
        <p:spPr bwMode="auto">
          <a:xfrm>
            <a:off x="3505200" y="37338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5308" name="Text Box 12"/>
          <p:cNvSpPr txBox="1">
            <a:spLocks noChangeArrowheads="1"/>
          </p:cNvSpPr>
          <p:nvPr/>
        </p:nvSpPr>
        <p:spPr bwMode="auto">
          <a:xfrm>
            <a:off x="4800600" y="3430588"/>
            <a:ext cx="868363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000" dirty="0">
                <a:solidFill>
                  <a:schemeClr val="accent3"/>
                </a:solidFill>
                <a:latin typeface="Impact" pitchFamily="34" charset="0"/>
              </a:rPr>
              <a:t>com</a:t>
            </a:r>
          </a:p>
        </p:txBody>
      </p:sp>
      <p:sp>
        <p:nvSpPr>
          <p:cNvPr id="55309" name="Text Box 13"/>
          <p:cNvSpPr txBox="1">
            <a:spLocks noChangeArrowheads="1"/>
          </p:cNvSpPr>
          <p:nvPr/>
        </p:nvSpPr>
        <p:spPr bwMode="auto">
          <a:xfrm>
            <a:off x="3200400" y="5257800"/>
            <a:ext cx="22987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 b="1">
                <a:solidFill>
                  <a:schemeClr val="tx2"/>
                </a:solidFill>
                <a:latin typeface="Impact" pitchFamily="34" charset="0"/>
              </a:rPr>
              <a:t>com</a:t>
            </a:r>
            <a:r>
              <a:rPr lang="en-US" sz="4000" b="1" u="sng">
                <a:solidFill>
                  <a:schemeClr val="accent2"/>
                </a:solidFill>
                <a:latin typeface="Impact" pitchFamily="34" charset="0"/>
              </a:rPr>
              <a:t>iendo</a:t>
            </a:r>
          </a:p>
        </p:txBody>
      </p:sp>
      <p:sp>
        <p:nvSpPr>
          <p:cNvPr id="28684" name="Text Box 14"/>
          <p:cNvSpPr txBox="1">
            <a:spLocks noChangeArrowheads="1"/>
          </p:cNvSpPr>
          <p:nvPr/>
        </p:nvSpPr>
        <p:spPr bwMode="auto">
          <a:xfrm>
            <a:off x="212725" y="163513"/>
            <a:ext cx="7175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accent2"/>
                </a:solidFill>
              </a:rPr>
              <a:t>RIVAS</a:t>
            </a:r>
          </a:p>
        </p:txBody>
      </p:sp>
      <p:pic>
        <p:nvPicPr>
          <p:cNvPr id="28685" name="Picture 15" descr="M:\Clip Art\Buttons\General 07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29600" y="6234113"/>
            <a:ext cx="91440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86" name="Text Box 16"/>
          <p:cNvSpPr txBox="1">
            <a:spLocks noChangeArrowheads="1"/>
          </p:cNvSpPr>
          <p:nvPr/>
        </p:nvSpPr>
        <p:spPr bwMode="auto">
          <a:xfrm>
            <a:off x="8305800" y="6316663"/>
            <a:ext cx="838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400" b="1">
                <a:latin typeface="Comic Sans MS" pitchFamily="66" charset="0"/>
                <a:hlinkClick r:id="rId3"/>
              </a:rPr>
              <a:t>index</a:t>
            </a:r>
            <a:endParaRPr lang="en-US" sz="1400" b="1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53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53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53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5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5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5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53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55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55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55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0" grpId="0" build="p" autoUpdateAnimBg="0"/>
      <p:bldP spid="55301" grpId="0" animBg="1" autoUpdateAnimBg="0"/>
      <p:bldP spid="55302" grpId="0" autoUpdateAnimBg="0"/>
      <p:bldP spid="55303" grpId="0" build="p" autoUpdateAnimBg="0"/>
      <p:bldP spid="55304" grpId="0" build="p" autoUpdateAnimBg="0"/>
      <p:bldP spid="55305" grpId="0" animBg="1"/>
      <p:bldP spid="55306" grpId="0" animBg="1"/>
      <p:bldP spid="55307" grpId="0" animBg="1"/>
      <p:bldP spid="55308" grpId="0" build="p" autoUpdateAnimBg="0"/>
      <p:bldP spid="55309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43000"/>
            <a:ext cx="8229600" cy="1069975"/>
          </a:xfrm>
        </p:spPr>
        <p:txBody>
          <a:bodyPr/>
          <a:lstStyle/>
          <a:p>
            <a:r>
              <a:rPr lang="en-US" smtClean="0"/>
              <a:t>Practice with Present Progressive</a:t>
            </a:r>
            <a:br>
              <a:rPr lang="en-US" smtClean="0"/>
            </a:br>
            <a:r>
              <a:rPr lang="en-US" smtClean="0"/>
              <a:t>-er verbs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3352800" y="3505200"/>
            <a:ext cx="202406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5400" dirty="0">
                <a:solidFill>
                  <a:schemeClr val="accent4"/>
                </a:solidFill>
                <a:latin typeface="Impact" pitchFamily="34" charset="0"/>
              </a:rPr>
              <a:t>to rain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685800" y="5105400"/>
            <a:ext cx="22955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5400">
                <a:latin typeface="Impact" pitchFamily="34" charset="0"/>
              </a:rPr>
              <a:t>Afuera  </a:t>
            </a: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5257800" y="5105400"/>
            <a:ext cx="3022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5400">
                <a:latin typeface="Impact" pitchFamily="34" charset="0"/>
              </a:rPr>
              <a:t>llov</a:t>
            </a:r>
            <a:r>
              <a:rPr lang="en-US" sz="5400" u="sng">
                <a:solidFill>
                  <a:schemeClr val="accent2"/>
                </a:solidFill>
                <a:latin typeface="Impact" pitchFamily="34" charset="0"/>
              </a:rPr>
              <a:t>iendo</a:t>
            </a:r>
            <a:r>
              <a:rPr lang="en-US" sz="5400" u="sng">
                <a:latin typeface="Impact" pitchFamily="34" charset="0"/>
              </a:rPr>
              <a:t>.</a:t>
            </a:r>
          </a:p>
        </p:txBody>
      </p:sp>
      <p:sp>
        <p:nvSpPr>
          <p:cNvPr id="30727" name="Text Box 7"/>
          <p:cNvSpPr txBox="1">
            <a:spLocks noChangeArrowheads="1"/>
          </p:cNvSpPr>
          <p:nvPr/>
        </p:nvSpPr>
        <p:spPr bwMode="auto">
          <a:xfrm>
            <a:off x="3276600" y="5105400"/>
            <a:ext cx="142716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5400">
                <a:solidFill>
                  <a:schemeClr val="accent2"/>
                </a:solidFill>
                <a:latin typeface="Impact" pitchFamily="34" charset="0"/>
              </a:rPr>
              <a:t>est</a:t>
            </a:r>
            <a:r>
              <a:rPr lang="en-US" sz="5400">
                <a:solidFill>
                  <a:schemeClr val="accent2"/>
                </a:solidFill>
                <a:latin typeface="Impact" pitchFamily="34" charset="0"/>
                <a:cs typeface="Times New Roman" pitchFamily="18" charset="0"/>
              </a:rPr>
              <a:t>á</a:t>
            </a:r>
            <a:endParaRPr lang="en-US" sz="5400">
              <a:solidFill>
                <a:schemeClr val="accent2"/>
              </a:solidFill>
              <a:latin typeface="Impact" pitchFamily="34" charset="0"/>
            </a:endParaRPr>
          </a:p>
        </p:txBody>
      </p:sp>
      <p:pic>
        <p:nvPicPr>
          <p:cNvPr id="29702" name="Picture 8" descr="M:\Clip Art\Buttons\General 07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6242050"/>
            <a:ext cx="91440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3" name="Text Box 9"/>
          <p:cNvSpPr txBox="1">
            <a:spLocks noChangeArrowheads="1"/>
          </p:cNvSpPr>
          <p:nvPr/>
        </p:nvSpPr>
        <p:spPr bwMode="auto">
          <a:xfrm>
            <a:off x="8305800" y="6324600"/>
            <a:ext cx="838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400" b="1">
                <a:latin typeface="Comic Sans MS" pitchFamily="66" charset="0"/>
                <a:hlinkClick r:id="rId5"/>
              </a:rPr>
              <a:t>index</a:t>
            </a:r>
            <a:endParaRPr lang="en-US" sz="1400" b="1">
              <a:latin typeface="Comic Sans MS" pitchFamily="66" charset="0"/>
            </a:endParaRPr>
          </a:p>
        </p:txBody>
      </p:sp>
      <p:sp>
        <p:nvSpPr>
          <p:cNvPr id="29704" name="Text Box 10"/>
          <p:cNvSpPr txBox="1">
            <a:spLocks noChangeArrowheads="1"/>
          </p:cNvSpPr>
          <p:nvPr/>
        </p:nvSpPr>
        <p:spPr bwMode="auto">
          <a:xfrm>
            <a:off x="212725" y="163513"/>
            <a:ext cx="7175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accent2"/>
                </a:solidFill>
              </a:rPr>
              <a:t>RIVAS</a:t>
            </a:r>
          </a:p>
        </p:txBody>
      </p:sp>
      <p:sp>
        <p:nvSpPr>
          <p:cNvPr id="29705" name="Text Box 11"/>
          <p:cNvSpPr txBox="1">
            <a:spLocks noChangeArrowheads="1"/>
          </p:cNvSpPr>
          <p:nvPr/>
        </p:nvSpPr>
        <p:spPr bwMode="auto">
          <a:xfrm>
            <a:off x="3657600" y="6477000"/>
            <a:ext cx="1828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>
                <a:latin typeface="Comic Sans MS" pitchFamily="66" charset="0"/>
                <a:hlinkClick r:id="" action="ppaction://hlinkshowjump?jump=firstslide"/>
              </a:rPr>
              <a:t>index</a:t>
            </a:r>
            <a:endParaRPr lang="en-US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3429000" y="2209800"/>
            <a:ext cx="182245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5400" dirty="0" err="1">
                <a:solidFill>
                  <a:schemeClr val="accent3"/>
                </a:solidFill>
                <a:latin typeface="Impact" pitchFamily="34" charset="0"/>
              </a:rPr>
              <a:t>llover</a:t>
            </a:r>
            <a:endParaRPr lang="en-US" sz="5400" dirty="0">
              <a:solidFill>
                <a:schemeClr val="accent3"/>
              </a:solidFill>
              <a:latin typeface="Impac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 autoUpdateAnimBg="0"/>
      <p:bldP spid="30724" grpId="0" build="p" autoUpdateAnimBg="0"/>
      <p:bldP spid="30725" grpId="0" build="p" autoUpdateAnimBg="0"/>
      <p:bldP spid="30727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3581400" y="2590800"/>
            <a:ext cx="1803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5400" dirty="0">
                <a:solidFill>
                  <a:schemeClr val="accent4"/>
                </a:solidFill>
                <a:latin typeface="Impact" pitchFamily="34" charset="0"/>
              </a:rPr>
              <a:t>to eat</a:t>
            </a: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762000" y="4800600"/>
            <a:ext cx="279558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5400">
                <a:latin typeface="Impact" pitchFamily="34" charset="0"/>
              </a:rPr>
              <a:t>Josefina  </a:t>
            </a:r>
          </a:p>
        </p:txBody>
      </p:sp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5334000" y="4800600"/>
            <a:ext cx="3175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5400">
                <a:latin typeface="Impact" pitchFamily="34" charset="0"/>
              </a:rPr>
              <a:t>com</a:t>
            </a:r>
            <a:r>
              <a:rPr lang="en-US" sz="5400" u="sng">
                <a:solidFill>
                  <a:schemeClr val="accent2"/>
                </a:solidFill>
                <a:latin typeface="Impact" pitchFamily="34" charset="0"/>
              </a:rPr>
              <a:t>iendo</a:t>
            </a:r>
            <a:r>
              <a:rPr lang="en-US" sz="5400" u="sng">
                <a:latin typeface="Impact" pitchFamily="34" charset="0"/>
              </a:rPr>
              <a:t>.</a:t>
            </a:r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3352800" y="4800600"/>
            <a:ext cx="142716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5400">
                <a:solidFill>
                  <a:schemeClr val="accent2"/>
                </a:solidFill>
                <a:latin typeface="Impact" pitchFamily="34" charset="0"/>
              </a:rPr>
              <a:t>est</a:t>
            </a:r>
            <a:r>
              <a:rPr lang="en-US" sz="5400">
                <a:solidFill>
                  <a:schemeClr val="accent2"/>
                </a:solidFill>
                <a:latin typeface="Impact" pitchFamily="34" charset="0"/>
                <a:cs typeface="Times New Roman" pitchFamily="18" charset="0"/>
              </a:rPr>
              <a:t>á</a:t>
            </a:r>
            <a:endParaRPr lang="en-US" sz="5400">
              <a:solidFill>
                <a:schemeClr val="accent2"/>
              </a:solidFill>
              <a:latin typeface="Impact" pitchFamily="34" charset="0"/>
            </a:endParaRPr>
          </a:p>
        </p:txBody>
      </p:sp>
      <p:pic>
        <p:nvPicPr>
          <p:cNvPr id="31749" name="Picture 7" descr="M:\Clip Art\Buttons\General 07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6318250"/>
            <a:ext cx="91440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50" name="Text Box 8"/>
          <p:cNvSpPr txBox="1">
            <a:spLocks noChangeArrowheads="1"/>
          </p:cNvSpPr>
          <p:nvPr/>
        </p:nvSpPr>
        <p:spPr bwMode="auto">
          <a:xfrm>
            <a:off x="8305800" y="6400800"/>
            <a:ext cx="838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400" b="1">
                <a:latin typeface="Comic Sans MS" pitchFamily="66" charset="0"/>
                <a:hlinkClick r:id="rId5"/>
              </a:rPr>
              <a:t>index</a:t>
            </a:r>
            <a:endParaRPr lang="en-US" sz="1400" b="1">
              <a:latin typeface="Comic Sans MS" pitchFamily="66" charset="0"/>
            </a:endParaRPr>
          </a:p>
        </p:txBody>
      </p:sp>
      <p:sp>
        <p:nvSpPr>
          <p:cNvPr id="31751" name="Text Box 9"/>
          <p:cNvSpPr txBox="1">
            <a:spLocks noChangeArrowheads="1"/>
          </p:cNvSpPr>
          <p:nvPr/>
        </p:nvSpPr>
        <p:spPr bwMode="auto">
          <a:xfrm>
            <a:off x="212725" y="163513"/>
            <a:ext cx="7175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accent2"/>
                </a:solidFill>
              </a:rPr>
              <a:t>RIVAS</a:t>
            </a:r>
          </a:p>
        </p:txBody>
      </p:sp>
      <p:sp>
        <p:nvSpPr>
          <p:cNvPr id="31752" name="Text Box 10"/>
          <p:cNvSpPr txBox="1">
            <a:spLocks noChangeArrowheads="1"/>
          </p:cNvSpPr>
          <p:nvPr/>
        </p:nvSpPr>
        <p:spPr bwMode="auto">
          <a:xfrm>
            <a:off x="3657600" y="6477000"/>
            <a:ext cx="1828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>
                <a:latin typeface="Comic Sans MS" pitchFamily="66" charset="0"/>
                <a:hlinkClick r:id="" action="ppaction://hlinkshowjump?jump=firstslide"/>
              </a:rPr>
              <a:t>index</a:t>
            </a:r>
            <a:endParaRPr lang="en-US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3276600" y="1447800"/>
            <a:ext cx="201771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5400" dirty="0">
                <a:solidFill>
                  <a:schemeClr val="accent3"/>
                </a:solidFill>
                <a:latin typeface="Impact" pitchFamily="34" charset="0"/>
              </a:rPr>
              <a:t>comer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7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7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7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27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 autoUpdateAnimBg="0"/>
      <p:bldP spid="32772" grpId="0" build="p" autoUpdateAnimBg="0"/>
      <p:bldP spid="32773" grpId="0" build="p" autoUpdateAnimBg="0"/>
      <p:bldP spid="32774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3581400" y="2590800"/>
            <a:ext cx="18446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5400" dirty="0">
                <a:solidFill>
                  <a:schemeClr val="accent4"/>
                </a:solidFill>
                <a:latin typeface="Impact" pitchFamily="34" charset="0"/>
              </a:rPr>
              <a:t>to run</a:t>
            </a:r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2057400" y="4495800"/>
            <a:ext cx="481171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5400">
                <a:latin typeface="Impact" pitchFamily="34" charset="0"/>
              </a:rPr>
              <a:t> Los corredores  </a:t>
            </a:r>
          </a:p>
        </p:txBody>
      </p:sp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4114800" y="5486400"/>
            <a:ext cx="32131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5400">
                <a:latin typeface="Impact" pitchFamily="34" charset="0"/>
              </a:rPr>
              <a:t>corr</a:t>
            </a:r>
            <a:r>
              <a:rPr lang="en-US" sz="5400" u="sng">
                <a:solidFill>
                  <a:schemeClr val="accent2"/>
                </a:solidFill>
                <a:latin typeface="Impact" pitchFamily="34" charset="0"/>
              </a:rPr>
              <a:t>iendo</a:t>
            </a:r>
            <a:r>
              <a:rPr lang="en-US" sz="5400" u="sng">
                <a:latin typeface="Impact" pitchFamily="34" charset="0"/>
              </a:rPr>
              <a:t>.</a:t>
            </a:r>
          </a:p>
        </p:txBody>
      </p:sp>
      <p:sp>
        <p:nvSpPr>
          <p:cNvPr id="34822" name="Text Box 6"/>
          <p:cNvSpPr txBox="1">
            <a:spLocks noChangeArrowheads="1"/>
          </p:cNvSpPr>
          <p:nvPr/>
        </p:nvSpPr>
        <p:spPr bwMode="auto">
          <a:xfrm>
            <a:off x="2286000" y="5486400"/>
            <a:ext cx="178911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5400">
                <a:solidFill>
                  <a:schemeClr val="accent2"/>
                </a:solidFill>
                <a:latin typeface="Impact" pitchFamily="34" charset="0"/>
              </a:rPr>
              <a:t>est</a:t>
            </a:r>
            <a:r>
              <a:rPr lang="en-US" sz="5400">
                <a:solidFill>
                  <a:schemeClr val="accent2"/>
                </a:solidFill>
                <a:latin typeface="Impact" pitchFamily="34" charset="0"/>
                <a:cs typeface="Times New Roman" pitchFamily="18" charset="0"/>
              </a:rPr>
              <a:t>án</a:t>
            </a:r>
            <a:endParaRPr lang="en-US" sz="5400">
              <a:solidFill>
                <a:schemeClr val="accent2"/>
              </a:solidFill>
              <a:latin typeface="Impact" pitchFamily="34" charset="0"/>
            </a:endParaRPr>
          </a:p>
        </p:txBody>
      </p:sp>
      <p:pic>
        <p:nvPicPr>
          <p:cNvPr id="33797" name="Picture 7" descr="M:\Clip Art\Buttons\General 07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6242050"/>
            <a:ext cx="91440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8" name="Text Box 8"/>
          <p:cNvSpPr txBox="1">
            <a:spLocks noChangeArrowheads="1"/>
          </p:cNvSpPr>
          <p:nvPr/>
        </p:nvSpPr>
        <p:spPr bwMode="auto">
          <a:xfrm>
            <a:off x="8305800" y="6324600"/>
            <a:ext cx="838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400" b="1">
                <a:latin typeface="Comic Sans MS" pitchFamily="66" charset="0"/>
                <a:hlinkClick r:id="rId5"/>
              </a:rPr>
              <a:t>index</a:t>
            </a:r>
            <a:endParaRPr lang="en-US" sz="1400" b="1">
              <a:latin typeface="Comic Sans MS" pitchFamily="66" charset="0"/>
            </a:endParaRPr>
          </a:p>
        </p:txBody>
      </p:sp>
      <p:sp>
        <p:nvSpPr>
          <p:cNvPr id="33799" name="Text Box 9"/>
          <p:cNvSpPr txBox="1">
            <a:spLocks noChangeArrowheads="1"/>
          </p:cNvSpPr>
          <p:nvPr/>
        </p:nvSpPr>
        <p:spPr bwMode="auto">
          <a:xfrm>
            <a:off x="212725" y="163513"/>
            <a:ext cx="7175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accent2"/>
                </a:solidFill>
              </a:rPr>
              <a:t>RIVAS</a:t>
            </a:r>
          </a:p>
        </p:txBody>
      </p:sp>
      <p:sp>
        <p:nvSpPr>
          <p:cNvPr id="33800" name="Text Box 10"/>
          <p:cNvSpPr txBox="1">
            <a:spLocks noChangeArrowheads="1"/>
          </p:cNvSpPr>
          <p:nvPr/>
        </p:nvSpPr>
        <p:spPr bwMode="auto">
          <a:xfrm>
            <a:off x="3657600" y="6477000"/>
            <a:ext cx="1828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>
                <a:latin typeface="Comic Sans MS" pitchFamily="66" charset="0"/>
                <a:hlinkClick r:id="" action="ppaction://hlinkshowjump?jump=firstslide"/>
              </a:rPr>
              <a:t>index</a:t>
            </a:r>
            <a:endParaRPr lang="en-US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3276600" y="1447800"/>
            <a:ext cx="19812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5400" dirty="0" err="1">
                <a:solidFill>
                  <a:schemeClr val="accent3"/>
                </a:solidFill>
                <a:latin typeface="Impact" pitchFamily="34" charset="0"/>
              </a:rPr>
              <a:t>correr</a:t>
            </a:r>
            <a:endParaRPr lang="en-US" sz="5400" dirty="0">
              <a:solidFill>
                <a:schemeClr val="accent3"/>
              </a:solidFill>
              <a:latin typeface="Impac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8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8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8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48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 autoUpdateAnimBg="0"/>
      <p:bldP spid="34820" grpId="0" build="p" autoUpdateAnimBg="0"/>
      <p:bldP spid="34821" grpId="0" build="p" autoUpdateAnimBg="0"/>
      <p:bldP spid="34822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3581400" y="2590800"/>
            <a:ext cx="233838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5400" dirty="0">
                <a:solidFill>
                  <a:schemeClr val="accent4"/>
                </a:solidFill>
                <a:latin typeface="Impact" pitchFamily="34" charset="0"/>
              </a:rPr>
              <a:t>to write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3200400" y="4419600"/>
            <a:ext cx="29797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5400">
                <a:latin typeface="Impact" pitchFamily="34" charset="0"/>
              </a:rPr>
              <a:t>Nosotros  </a:t>
            </a:r>
          </a:p>
        </p:txBody>
      </p:sp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4648200" y="5257800"/>
            <a:ext cx="37592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5400">
                <a:latin typeface="Impact" pitchFamily="34" charset="0"/>
              </a:rPr>
              <a:t>escrib</a:t>
            </a:r>
            <a:r>
              <a:rPr lang="en-US" sz="5400" u="sng">
                <a:solidFill>
                  <a:schemeClr val="accent2"/>
                </a:solidFill>
                <a:latin typeface="Impact" pitchFamily="34" charset="0"/>
              </a:rPr>
              <a:t>iendo</a:t>
            </a:r>
            <a:r>
              <a:rPr lang="en-US" sz="5400" u="sng">
                <a:latin typeface="Impact" pitchFamily="34" charset="0"/>
              </a:rPr>
              <a:t>.</a:t>
            </a:r>
          </a:p>
        </p:txBody>
      </p:sp>
      <p:sp>
        <p:nvSpPr>
          <p:cNvPr id="36870" name="Text Box 6"/>
          <p:cNvSpPr txBox="1">
            <a:spLocks noChangeArrowheads="1"/>
          </p:cNvSpPr>
          <p:nvPr/>
        </p:nvSpPr>
        <p:spPr bwMode="auto">
          <a:xfrm>
            <a:off x="1981200" y="5257800"/>
            <a:ext cx="26416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5400">
                <a:solidFill>
                  <a:schemeClr val="accent2"/>
                </a:solidFill>
                <a:latin typeface="Impact" pitchFamily="34" charset="0"/>
              </a:rPr>
              <a:t>est</a:t>
            </a:r>
            <a:r>
              <a:rPr lang="en-US" sz="5400">
                <a:solidFill>
                  <a:schemeClr val="accent2"/>
                </a:solidFill>
                <a:latin typeface="Impact" pitchFamily="34" charset="0"/>
                <a:cs typeface="Times New Roman" pitchFamily="18" charset="0"/>
              </a:rPr>
              <a:t>amos</a:t>
            </a:r>
            <a:endParaRPr lang="en-US" sz="5400">
              <a:solidFill>
                <a:schemeClr val="accent2"/>
              </a:solidFill>
              <a:latin typeface="Impact" pitchFamily="34" charset="0"/>
            </a:endParaRPr>
          </a:p>
        </p:txBody>
      </p:sp>
      <p:pic>
        <p:nvPicPr>
          <p:cNvPr id="35845" name="Picture 7" descr="M:\Clip Art\Buttons\General 07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6242050"/>
            <a:ext cx="91440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6" name="Text Box 8"/>
          <p:cNvSpPr txBox="1">
            <a:spLocks noChangeArrowheads="1"/>
          </p:cNvSpPr>
          <p:nvPr/>
        </p:nvSpPr>
        <p:spPr bwMode="auto">
          <a:xfrm>
            <a:off x="8305800" y="6324600"/>
            <a:ext cx="838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400" b="1">
                <a:latin typeface="Comic Sans MS" pitchFamily="66" charset="0"/>
                <a:hlinkClick r:id="rId5"/>
              </a:rPr>
              <a:t>index</a:t>
            </a:r>
            <a:endParaRPr lang="en-US" sz="1400" b="1">
              <a:latin typeface="Comic Sans MS" pitchFamily="66" charset="0"/>
            </a:endParaRPr>
          </a:p>
        </p:txBody>
      </p:sp>
      <p:sp>
        <p:nvSpPr>
          <p:cNvPr id="35847" name="Text Box 9"/>
          <p:cNvSpPr txBox="1">
            <a:spLocks noChangeArrowheads="1"/>
          </p:cNvSpPr>
          <p:nvPr/>
        </p:nvSpPr>
        <p:spPr bwMode="auto">
          <a:xfrm>
            <a:off x="212725" y="163513"/>
            <a:ext cx="7175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accent2"/>
                </a:solidFill>
              </a:rPr>
              <a:t>RIVAS</a:t>
            </a:r>
          </a:p>
        </p:txBody>
      </p:sp>
      <p:sp>
        <p:nvSpPr>
          <p:cNvPr id="35848" name="Text Box 10"/>
          <p:cNvSpPr txBox="1">
            <a:spLocks noChangeArrowheads="1"/>
          </p:cNvSpPr>
          <p:nvPr/>
        </p:nvSpPr>
        <p:spPr bwMode="auto">
          <a:xfrm>
            <a:off x="3657600" y="6477000"/>
            <a:ext cx="1828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>
                <a:latin typeface="Comic Sans MS" pitchFamily="66" charset="0"/>
                <a:hlinkClick r:id="" action="ppaction://hlinkshowjump?jump=firstslide"/>
              </a:rPr>
              <a:t>index</a:t>
            </a:r>
            <a:endParaRPr lang="en-US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3276600" y="1447800"/>
            <a:ext cx="24415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5400" dirty="0" err="1">
                <a:solidFill>
                  <a:schemeClr val="accent3"/>
                </a:solidFill>
                <a:latin typeface="Impact" pitchFamily="34" charset="0"/>
              </a:rPr>
              <a:t>escribir</a:t>
            </a:r>
            <a:endParaRPr lang="en-US" sz="5400" dirty="0">
              <a:solidFill>
                <a:schemeClr val="accent3"/>
              </a:solidFill>
              <a:latin typeface="Impac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8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8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68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68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 autoUpdateAnimBg="0"/>
      <p:bldP spid="36868" grpId="0" build="p" autoUpdateAnimBg="0"/>
      <p:bldP spid="36869" grpId="0" build="p" autoUpdateAnimBg="0"/>
      <p:bldP spid="36870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685800"/>
            <a:ext cx="8763000" cy="5943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chemeClr val="accent2"/>
                </a:solidFill>
                <a:latin typeface="Impact" pitchFamily="34" charset="0"/>
              </a:rPr>
              <a:t>Ejemplos:</a:t>
            </a:r>
          </a:p>
          <a:p>
            <a:pPr eaLnBrk="1" hangingPunct="1">
              <a:lnSpc>
                <a:spcPct val="90000"/>
              </a:lnSpc>
              <a:buFont typeface="Georgia" pitchFamily="18" charset="0"/>
              <a:buNone/>
            </a:pPr>
            <a:r>
              <a:rPr lang="en-US" smtClean="0">
                <a:solidFill>
                  <a:schemeClr val="accent2"/>
                </a:solidFill>
                <a:latin typeface="Impact" pitchFamily="34" charset="0"/>
              </a:rPr>
              <a:t> 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chemeClr val="accent2"/>
                </a:solidFill>
                <a:latin typeface="Impact" pitchFamily="34" charset="0"/>
              </a:rPr>
              <a:t>I am danc</a:t>
            </a:r>
            <a:r>
              <a:rPr lang="en-US" u="sng" smtClean="0">
                <a:solidFill>
                  <a:schemeClr val="accent2"/>
                </a:solidFill>
                <a:latin typeface="Impact" pitchFamily="34" charset="0"/>
              </a:rPr>
              <a:t>ing</a:t>
            </a:r>
            <a:r>
              <a:rPr lang="en-US" smtClean="0">
                <a:solidFill>
                  <a:schemeClr val="accent2"/>
                </a:solidFill>
                <a:latin typeface="Impact" pitchFamily="34" charset="0"/>
              </a:rPr>
              <a:t>. (bailar)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chemeClr val="accent2"/>
                </a:solidFill>
                <a:latin typeface="Impact" pitchFamily="34" charset="0"/>
              </a:rPr>
              <a:t>Yo estoy bail</a:t>
            </a:r>
            <a:r>
              <a:rPr lang="en-US" u="sng" smtClean="0">
                <a:solidFill>
                  <a:schemeClr val="accent2"/>
                </a:solidFill>
                <a:latin typeface="Impact" pitchFamily="34" charset="0"/>
              </a:rPr>
              <a:t>ando</a:t>
            </a:r>
            <a:r>
              <a:rPr lang="en-US" smtClean="0">
                <a:solidFill>
                  <a:schemeClr val="accent2"/>
                </a:solidFill>
                <a:latin typeface="Impact" pitchFamily="34" charset="0"/>
              </a:rPr>
              <a:t>.</a:t>
            </a:r>
          </a:p>
          <a:p>
            <a:pPr eaLnBrk="1" hangingPunct="1">
              <a:lnSpc>
                <a:spcPct val="90000"/>
              </a:lnSpc>
              <a:buFont typeface="Georgia" pitchFamily="18" charset="0"/>
              <a:buNone/>
            </a:pPr>
            <a:r>
              <a:rPr lang="en-US" smtClean="0">
                <a:solidFill>
                  <a:schemeClr val="accent2"/>
                </a:solidFill>
                <a:latin typeface="Impact" pitchFamily="34" charset="0"/>
              </a:rPr>
              <a:t>  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chemeClr val="accent2"/>
                </a:solidFill>
                <a:latin typeface="Impact" pitchFamily="34" charset="0"/>
              </a:rPr>
              <a:t>She is skat</a:t>
            </a:r>
            <a:r>
              <a:rPr lang="en-US" u="sng" smtClean="0">
                <a:solidFill>
                  <a:schemeClr val="accent2"/>
                </a:solidFill>
                <a:latin typeface="Impact" pitchFamily="34" charset="0"/>
              </a:rPr>
              <a:t>ing</a:t>
            </a:r>
            <a:r>
              <a:rPr lang="en-US" smtClean="0">
                <a:solidFill>
                  <a:schemeClr val="accent2"/>
                </a:solidFill>
                <a:latin typeface="Impact" pitchFamily="34" charset="0"/>
              </a:rPr>
              <a:t>. (patinar)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chemeClr val="accent2"/>
                </a:solidFill>
                <a:latin typeface="Impact" pitchFamily="34" charset="0"/>
              </a:rPr>
              <a:t>Ella está patin</a:t>
            </a:r>
            <a:r>
              <a:rPr lang="en-US" u="sng" smtClean="0">
                <a:solidFill>
                  <a:schemeClr val="accent2"/>
                </a:solidFill>
                <a:latin typeface="Impact" pitchFamily="34" charset="0"/>
              </a:rPr>
              <a:t>ando</a:t>
            </a:r>
            <a:r>
              <a:rPr lang="en-US" smtClean="0">
                <a:solidFill>
                  <a:schemeClr val="accent2"/>
                </a:solidFill>
                <a:latin typeface="Impact" pitchFamily="34" charset="0"/>
              </a:rPr>
              <a:t>.  </a:t>
            </a:r>
          </a:p>
          <a:p>
            <a:pPr eaLnBrk="1" hangingPunct="1">
              <a:lnSpc>
                <a:spcPct val="90000"/>
              </a:lnSpc>
            </a:pPr>
            <a:endParaRPr lang="en-US" smtClean="0">
              <a:solidFill>
                <a:schemeClr val="accent2"/>
              </a:solidFill>
              <a:latin typeface="Impact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chemeClr val="accent2"/>
                </a:solidFill>
                <a:latin typeface="Impact" pitchFamily="34" charset="0"/>
              </a:rPr>
              <a:t>Juan is eat</a:t>
            </a:r>
            <a:r>
              <a:rPr lang="en-US" u="sng" smtClean="0">
                <a:solidFill>
                  <a:schemeClr val="accent2"/>
                </a:solidFill>
                <a:latin typeface="Impact" pitchFamily="34" charset="0"/>
              </a:rPr>
              <a:t>ing</a:t>
            </a:r>
            <a:r>
              <a:rPr lang="en-US" smtClean="0">
                <a:solidFill>
                  <a:schemeClr val="accent2"/>
                </a:solidFill>
                <a:latin typeface="Impact" pitchFamily="34" charset="0"/>
              </a:rPr>
              <a:t> tacos. (comer)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chemeClr val="accent2"/>
                </a:solidFill>
                <a:latin typeface="Impact" pitchFamily="34" charset="0"/>
              </a:rPr>
              <a:t>Juan está com</a:t>
            </a:r>
            <a:r>
              <a:rPr lang="en-US" u="sng" smtClean="0">
                <a:solidFill>
                  <a:schemeClr val="accent2"/>
                </a:solidFill>
                <a:latin typeface="Impact" pitchFamily="34" charset="0"/>
              </a:rPr>
              <a:t>iendo</a:t>
            </a:r>
            <a:r>
              <a:rPr lang="en-US" smtClean="0">
                <a:solidFill>
                  <a:schemeClr val="accent2"/>
                </a:solidFill>
                <a:latin typeface="Impact" pitchFamily="34" charset="0"/>
              </a:rPr>
              <a:t> tacos. </a:t>
            </a:r>
          </a:p>
          <a:p>
            <a:pPr eaLnBrk="1" hangingPunct="1">
              <a:lnSpc>
                <a:spcPct val="90000"/>
              </a:lnSpc>
            </a:pPr>
            <a:endParaRPr lang="en-US" smtClean="0">
              <a:solidFill>
                <a:schemeClr val="accent2"/>
              </a:solidFill>
              <a:latin typeface="Impact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chemeClr val="accent2"/>
                </a:solidFill>
                <a:latin typeface="Impact" pitchFamily="34" charset="0"/>
              </a:rPr>
              <a:t>They are writ</a:t>
            </a:r>
            <a:r>
              <a:rPr lang="en-US" u="sng" smtClean="0">
                <a:solidFill>
                  <a:schemeClr val="accent2"/>
                </a:solidFill>
                <a:latin typeface="Impact" pitchFamily="34" charset="0"/>
              </a:rPr>
              <a:t>ing</a:t>
            </a:r>
            <a:r>
              <a:rPr lang="en-US" smtClean="0">
                <a:solidFill>
                  <a:schemeClr val="accent2"/>
                </a:solidFill>
                <a:latin typeface="Impact" pitchFamily="34" charset="0"/>
              </a:rPr>
              <a:t> letters. (escribir)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chemeClr val="accent2"/>
                </a:solidFill>
                <a:latin typeface="Impact" pitchFamily="34" charset="0"/>
              </a:rPr>
              <a:t>Ellos están escrib</a:t>
            </a:r>
            <a:r>
              <a:rPr lang="en-US" u="sng" smtClean="0">
                <a:solidFill>
                  <a:schemeClr val="accent2"/>
                </a:solidFill>
                <a:latin typeface="Impact" pitchFamily="34" charset="0"/>
              </a:rPr>
              <a:t>iendo </a:t>
            </a:r>
            <a:r>
              <a:rPr lang="en-US" smtClean="0">
                <a:solidFill>
                  <a:schemeClr val="accent2"/>
                </a:solidFill>
                <a:latin typeface="Impact" pitchFamily="34" charset="0"/>
              </a:rPr>
              <a:t>cartas. 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9600" y="2743200"/>
            <a:ext cx="4572000" cy="3505200"/>
          </a:xfrm>
        </p:spPr>
        <p:txBody>
          <a:bodyPr>
            <a:normAutofit/>
          </a:bodyPr>
          <a:lstStyle/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sz="3400" dirty="0" smtClean="0">
                <a:solidFill>
                  <a:schemeClr val="accent3"/>
                </a:solidFill>
                <a:latin typeface="Impact" pitchFamily="34" charset="0"/>
              </a:rPr>
              <a:t>leer </a:t>
            </a:r>
            <a:r>
              <a:rPr lang="en-US" sz="3400" dirty="0" smtClean="0">
                <a:solidFill>
                  <a:schemeClr val="accent3"/>
                </a:solidFill>
                <a:latin typeface="Impact" pitchFamily="34" charset="0"/>
                <a:sym typeface="Wingdings" pitchFamily="2" charset="2"/>
              </a:rPr>
              <a:t> </a:t>
            </a:r>
            <a:r>
              <a:rPr lang="en-US" sz="3400" dirty="0" err="1" smtClean="0">
                <a:solidFill>
                  <a:schemeClr val="accent3"/>
                </a:solidFill>
                <a:latin typeface="Impact" pitchFamily="34" charset="0"/>
                <a:sym typeface="Wingdings" pitchFamily="2" charset="2"/>
              </a:rPr>
              <a:t>leyendo</a:t>
            </a:r>
            <a:endParaRPr lang="en-US" sz="3400" dirty="0" smtClean="0">
              <a:solidFill>
                <a:schemeClr val="accent3"/>
              </a:solidFill>
              <a:latin typeface="Impact" pitchFamily="34" charset="0"/>
            </a:endParaRP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sz="3400" dirty="0" err="1" smtClean="0">
                <a:solidFill>
                  <a:schemeClr val="accent3"/>
                </a:solidFill>
                <a:latin typeface="Impact" pitchFamily="34" charset="0"/>
              </a:rPr>
              <a:t>traer</a:t>
            </a:r>
            <a:r>
              <a:rPr lang="en-US" sz="3400" dirty="0" smtClean="0">
                <a:solidFill>
                  <a:schemeClr val="accent3"/>
                </a:solidFill>
                <a:latin typeface="Impact" pitchFamily="34" charset="0"/>
              </a:rPr>
              <a:t> </a:t>
            </a:r>
            <a:r>
              <a:rPr lang="en-US" sz="3400" dirty="0" smtClean="0">
                <a:solidFill>
                  <a:schemeClr val="accent3"/>
                </a:solidFill>
                <a:latin typeface="Impact" pitchFamily="34" charset="0"/>
                <a:sym typeface="Wingdings" pitchFamily="2" charset="2"/>
              </a:rPr>
              <a:t> </a:t>
            </a:r>
            <a:r>
              <a:rPr lang="en-US" sz="3400" dirty="0" err="1" smtClean="0">
                <a:solidFill>
                  <a:schemeClr val="accent3"/>
                </a:solidFill>
                <a:latin typeface="Impact" pitchFamily="34" charset="0"/>
                <a:sym typeface="Wingdings" pitchFamily="2" charset="2"/>
              </a:rPr>
              <a:t>t</a:t>
            </a:r>
            <a:r>
              <a:rPr lang="en-US" sz="3400" dirty="0" err="1" smtClean="0">
                <a:solidFill>
                  <a:schemeClr val="accent3"/>
                </a:solidFill>
                <a:latin typeface="Impact" pitchFamily="34" charset="0"/>
              </a:rPr>
              <a:t>rayendo</a:t>
            </a:r>
            <a:endParaRPr lang="en-US" sz="3400" dirty="0" smtClean="0">
              <a:solidFill>
                <a:schemeClr val="accent3"/>
              </a:solidFill>
              <a:latin typeface="Impact" pitchFamily="34" charset="0"/>
            </a:endParaRP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sz="3400" dirty="0" err="1" smtClean="0">
                <a:solidFill>
                  <a:schemeClr val="accent3"/>
                </a:solidFill>
                <a:latin typeface="Impact" pitchFamily="34" charset="0"/>
              </a:rPr>
              <a:t>oír</a:t>
            </a:r>
            <a:r>
              <a:rPr lang="en-US" sz="3400" dirty="0" smtClean="0">
                <a:solidFill>
                  <a:schemeClr val="accent3"/>
                </a:solidFill>
                <a:latin typeface="Impact" pitchFamily="34" charset="0"/>
              </a:rPr>
              <a:t> </a:t>
            </a:r>
            <a:r>
              <a:rPr lang="en-US" sz="3400" dirty="0" smtClean="0">
                <a:solidFill>
                  <a:schemeClr val="accent3"/>
                </a:solidFill>
                <a:latin typeface="Impact" pitchFamily="34" charset="0"/>
                <a:sym typeface="Wingdings" pitchFamily="2" charset="2"/>
              </a:rPr>
              <a:t> </a:t>
            </a:r>
            <a:r>
              <a:rPr lang="en-US" sz="3400" dirty="0" err="1" smtClean="0">
                <a:solidFill>
                  <a:schemeClr val="accent3"/>
                </a:solidFill>
                <a:latin typeface="Impact" pitchFamily="34" charset="0"/>
                <a:sym typeface="Wingdings" pitchFamily="2" charset="2"/>
              </a:rPr>
              <a:t>oyendo</a:t>
            </a:r>
            <a:endParaRPr lang="en-US" sz="3400" dirty="0" smtClean="0">
              <a:solidFill>
                <a:schemeClr val="accent3"/>
              </a:solidFill>
              <a:latin typeface="Impact" pitchFamily="34" charset="0"/>
              <a:sym typeface="Wingdings" pitchFamily="2" charset="2"/>
            </a:endParaRP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sz="3400" dirty="0" err="1" smtClean="0">
                <a:solidFill>
                  <a:schemeClr val="accent3"/>
                </a:solidFill>
                <a:latin typeface="Impact" pitchFamily="34" charset="0"/>
              </a:rPr>
              <a:t>caer</a:t>
            </a:r>
            <a:r>
              <a:rPr lang="en-US" sz="3400" dirty="0" smtClean="0">
                <a:solidFill>
                  <a:schemeClr val="accent3"/>
                </a:solidFill>
                <a:latin typeface="Impact" pitchFamily="34" charset="0"/>
              </a:rPr>
              <a:t> </a:t>
            </a:r>
            <a:r>
              <a:rPr lang="en-US" sz="3400" dirty="0" smtClean="0">
                <a:solidFill>
                  <a:schemeClr val="accent3"/>
                </a:solidFill>
                <a:latin typeface="Impact" pitchFamily="34" charset="0"/>
                <a:sym typeface="Wingdings" pitchFamily="2" charset="2"/>
              </a:rPr>
              <a:t> </a:t>
            </a:r>
            <a:r>
              <a:rPr lang="en-US" sz="3400" dirty="0" err="1" smtClean="0">
                <a:solidFill>
                  <a:schemeClr val="accent3"/>
                </a:solidFill>
                <a:latin typeface="Impact" pitchFamily="34" charset="0"/>
                <a:sym typeface="Wingdings" pitchFamily="2" charset="2"/>
              </a:rPr>
              <a:t>cayendo</a:t>
            </a:r>
            <a:endParaRPr lang="en-US" sz="3400" dirty="0" smtClean="0">
              <a:solidFill>
                <a:schemeClr val="accent3"/>
              </a:solidFill>
              <a:latin typeface="Impact" pitchFamily="34" charset="0"/>
            </a:endParaRP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en-US" sz="3400" dirty="0">
              <a:solidFill>
                <a:schemeClr val="accent3"/>
              </a:solidFill>
              <a:latin typeface="Impact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2895600"/>
            <a:ext cx="3886200" cy="1662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400" dirty="0" err="1">
                <a:solidFill>
                  <a:schemeClr val="accent3"/>
                </a:solidFill>
                <a:latin typeface="Impact" pitchFamily="34" charset="0"/>
              </a:rPr>
              <a:t>estoy</a:t>
            </a:r>
            <a:r>
              <a:rPr lang="en-US" sz="3400" dirty="0">
                <a:solidFill>
                  <a:schemeClr val="accent3"/>
                </a:solidFill>
                <a:latin typeface="Impact" pitchFamily="34" charset="0"/>
              </a:rPr>
              <a:t>	</a:t>
            </a:r>
            <a:r>
              <a:rPr lang="en-US" sz="3400" dirty="0" err="1">
                <a:solidFill>
                  <a:schemeClr val="accent3"/>
                </a:solidFill>
                <a:latin typeface="Impact" pitchFamily="34" charset="0"/>
              </a:rPr>
              <a:t>estamos</a:t>
            </a:r>
            <a:endParaRPr lang="en-US" sz="3400" dirty="0">
              <a:solidFill>
                <a:schemeClr val="accent3"/>
              </a:solidFill>
              <a:latin typeface="Impact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400" dirty="0" err="1">
                <a:solidFill>
                  <a:schemeClr val="accent3"/>
                </a:solidFill>
                <a:latin typeface="Impact" pitchFamily="34" charset="0"/>
              </a:rPr>
              <a:t>estás</a:t>
            </a:r>
            <a:r>
              <a:rPr lang="en-US" sz="3400" dirty="0">
                <a:solidFill>
                  <a:schemeClr val="accent3"/>
                </a:solidFill>
                <a:latin typeface="Impact" pitchFamily="34" charset="0"/>
              </a:rPr>
              <a:t>	</a:t>
            </a:r>
            <a:r>
              <a:rPr lang="en-US" sz="3400" dirty="0" err="1">
                <a:solidFill>
                  <a:schemeClr val="accent3"/>
                </a:solidFill>
                <a:latin typeface="Impact" pitchFamily="34" charset="0"/>
              </a:rPr>
              <a:t>estáis</a:t>
            </a:r>
            <a:endParaRPr lang="en-US" sz="3400" dirty="0">
              <a:solidFill>
                <a:schemeClr val="accent3"/>
              </a:solidFill>
              <a:latin typeface="Impact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400" dirty="0" err="1">
                <a:solidFill>
                  <a:schemeClr val="accent3"/>
                </a:solidFill>
                <a:latin typeface="Impact" pitchFamily="34" charset="0"/>
              </a:rPr>
              <a:t>está</a:t>
            </a:r>
            <a:r>
              <a:rPr lang="en-US" sz="3400" dirty="0">
                <a:solidFill>
                  <a:schemeClr val="accent3"/>
                </a:solidFill>
                <a:latin typeface="Impact" pitchFamily="34" charset="0"/>
              </a:rPr>
              <a:t>		</a:t>
            </a:r>
            <a:r>
              <a:rPr lang="en-US" sz="3400" dirty="0" err="1">
                <a:solidFill>
                  <a:schemeClr val="accent3"/>
                </a:solidFill>
                <a:latin typeface="Impact" pitchFamily="34" charset="0"/>
              </a:rPr>
              <a:t>están</a:t>
            </a:r>
            <a:endParaRPr lang="en-US" sz="3400" dirty="0">
              <a:solidFill>
                <a:schemeClr val="accent3"/>
              </a:solidFill>
              <a:latin typeface="Impact" pitchFamily="34" charset="0"/>
            </a:endParaRPr>
          </a:p>
        </p:txBody>
      </p:sp>
      <p:sp>
        <p:nvSpPr>
          <p:cNvPr id="7" name="Right Brace 6"/>
          <p:cNvSpPr/>
          <p:nvPr/>
        </p:nvSpPr>
        <p:spPr>
          <a:xfrm>
            <a:off x="3581400" y="2667000"/>
            <a:ext cx="457200" cy="2057400"/>
          </a:xfrm>
          <a:prstGeom prst="rightBrace">
            <a:avLst>
              <a:gd name="adj1" fmla="val 8333"/>
              <a:gd name="adj2" fmla="val 50000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04800" y="685800"/>
            <a:ext cx="5410200" cy="1570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chemeClr val="accent3"/>
                </a:solidFill>
                <a:latin typeface="Impact" pitchFamily="34" charset="0"/>
              </a:rPr>
              <a:t>When the stem of the ER or IR verb ends in a vowel…the participle is –</a:t>
            </a:r>
            <a:r>
              <a:rPr lang="en-US" sz="3200" dirty="0" err="1">
                <a:solidFill>
                  <a:schemeClr val="accent3"/>
                </a:solidFill>
                <a:latin typeface="Impact" pitchFamily="34" charset="0"/>
              </a:rPr>
              <a:t>yendo</a:t>
            </a:r>
            <a:endParaRPr lang="en-US" sz="3200" dirty="0">
              <a:solidFill>
                <a:schemeClr val="accent3"/>
              </a:solidFill>
              <a:latin typeface="Impact" pitchFamily="34" charset="0"/>
            </a:endParaRPr>
          </a:p>
        </p:txBody>
      </p:sp>
      <p:sp>
        <p:nvSpPr>
          <p:cNvPr id="17413" name="Oval 6"/>
          <p:cNvSpPr>
            <a:spLocks noChangeArrowheads="1"/>
          </p:cNvSpPr>
          <p:nvPr/>
        </p:nvSpPr>
        <p:spPr bwMode="auto">
          <a:xfrm>
            <a:off x="5105400" y="3352800"/>
            <a:ext cx="304800" cy="5334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4" name="Oval 7"/>
          <p:cNvSpPr>
            <a:spLocks noChangeArrowheads="1"/>
          </p:cNvSpPr>
          <p:nvPr/>
        </p:nvSpPr>
        <p:spPr bwMode="auto">
          <a:xfrm>
            <a:off x="4953000" y="2819400"/>
            <a:ext cx="304800" cy="5334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5" name="Oval 8"/>
          <p:cNvSpPr>
            <a:spLocks noChangeArrowheads="1"/>
          </p:cNvSpPr>
          <p:nvPr/>
        </p:nvSpPr>
        <p:spPr bwMode="auto">
          <a:xfrm>
            <a:off x="4800600" y="3962400"/>
            <a:ext cx="304800" cy="5334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6" name="Oval 9"/>
          <p:cNvSpPr>
            <a:spLocks noChangeArrowheads="1"/>
          </p:cNvSpPr>
          <p:nvPr/>
        </p:nvSpPr>
        <p:spPr bwMode="auto">
          <a:xfrm>
            <a:off x="5029200" y="4495800"/>
            <a:ext cx="304800" cy="5334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8" grpId="0"/>
      <p:bldP spid="17413" grpId="0" animBg="1"/>
      <p:bldP spid="17414" grpId="0" animBg="1"/>
      <p:bldP spid="17415" grpId="0" animBg="1"/>
      <p:bldP spid="1741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/>
          </p:cNvSpPr>
          <p:nvPr>
            <p:ph type="body" idx="1"/>
          </p:nvPr>
        </p:nvSpPr>
        <p:spPr>
          <a:xfrm>
            <a:off x="0" y="1143000"/>
            <a:ext cx="2438400" cy="5715000"/>
          </a:xfrm>
        </p:spPr>
        <p:txBody>
          <a:bodyPr/>
          <a:lstStyle/>
          <a:p>
            <a:r>
              <a:rPr lang="en-US" sz="3200" smtClean="0">
                <a:solidFill>
                  <a:schemeClr val="accent2"/>
                </a:solidFill>
                <a:latin typeface="Impact" pitchFamily="34" charset="0"/>
              </a:rPr>
              <a:t>ir</a:t>
            </a:r>
          </a:p>
          <a:p>
            <a:pPr>
              <a:buFont typeface="Georgia" pitchFamily="18" charset="0"/>
              <a:buNone/>
            </a:pPr>
            <a:r>
              <a:rPr lang="en-US" sz="3200" u="sng" smtClean="0">
                <a:solidFill>
                  <a:schemeClr val="accent2"/>
                </a:solidFill>
                <a:latin typeface="Impact" pitchFamily="34" charset="0"/>
              </a:rPr>
              <a:t>e</a:t>
            </a:r>
            <a:r>
              <a:rPr lang="en-US" sz="3200" u="sng" smtClean="0">
                <a:solidFill>
                  <a:schemeClr val="accent2"/>
                </a:solidFill>
                <a:latin typeface="Impact" pitchFamily="34" charset="0"/>
                <a:sym typeface="Wingdings" pitchFamily="2" charset="2"/>
              </a:rPr>
              <a:t>i</a:t>
            </a:r>
            <a:endParaRPr lang="en-US" sz="3200" u="sng" smtClean="0">
              <a:solidFill>
                <a:schemeClr val="accent2"/>
              </a:solidFill>
              <a:latin typeface="Impact" pitchFamily="34" charset="0"/>
            </a:endParaRPr>
          </a:p>
          <a:p>
            <a:r>
              <a:rPr lang="en-US" sz="3200" smtClean="0">
                <a:solidFill>
                  <a:schemeClr val="accent2"/>
                </a:solidFill>
                <a:latin typeface="Impact" pitchFamily="34" charset="0"/>
              </a:rPr>
              <a:t>decir</a:t>
            </a:r>
          </a:p>
          <a:p>
            <a:r>
              <a:rPr lang="en-US" sz="3200" smtClean="0">
                <a:solidFill>
                  <a:schemeClr val="accent2"/>
                </a:solidFill>
                <a:latin typeface="Impact" pitchFamily="34" charset="0"/>
              </a:rPr>
              <a:t>sentir</a:t>
            </a:r>
          </a:p>
          <a:p>
            <a:r>
              <a:rPr lang="en-US" sz="3200" smtClean="0">
                <a:solidFill>
                  <a:schemeClr val="accent2"/>
                </a:solidFill>
                <a:latin typeface="Impact" pitchFamily="34" charset="0"/>
              </a:rPr>
              <a:t>servir</a:t>
            </a:r>
          </a:p>
          <a:p>
            <a:r>
              <a:rPr lang="en-US" sz="3200" smtClean="0">
                <a:solidFill>
                  <a:schemeClr val="accent2"/>
                </a:solidFill>
                <a:latin typeface="Impact" pitchFamily="34" charset="0"/>
              </a:rPr>
              <a:t>pedir</a:t>
            </a:r>
          </a:p>
          <a:p>
            <a:pPr>
              <a:buFont typeface="Georgia" pitchFamily="18" charset="0"/>
              <a:buNone/>
            </a:pPr>
            <a:r>
              <a:rPr lang="en-US" sz="3200" u="sng" smtClean="0">
                <a:solidFill>
                  <a:schemeClr val="accent2"/>
                </a:solidFill>
                <a:latin typeface="Impact" pitchFamily="34" charset="0"/>
              </a:rPr>
              <a:t>o</a:t>
            </a:r>
            <a:r>
              <a:rPr lang="en-US" sz="3200" u="sng" smtClean="0">
                <a:solidFill>
                  <a:schemeClr val="accent2"/>
                </a:solidFill>
                <a:latin typeface="Impact" pitchFamily="34" charset="0"/>
                <a:sym typeface="Wingdings" pitchFamily="2" charset="2"/>
              </a:rPr>
              <a:t>u</a:t>
            </a:r>
            <a:endParaRPr lang="en-US" sz="3200" u="sng" smtClean="0">
              <a:solidFill>
                <a:schemeClr val="accent2"/>
              </a:solidFill>
              <a:latin typeface="Impact" pitchFamily="34" charset="0"/>
            </a:endParaRPr>
          </a:p>
          <a:p>
            <a:r>
              <a:rPr lang="en-US" sz="3200" smtClean="0">
                <a:solidFill>
                  <a:schemeClr val="accent2"/>
                </a:solidFill>
                <a:latin typeface="Impact" pitchFamily="34" charset="0"/>
              </a:rPr>
              <a:t>poder</a:t>
            </a:r>
          </a:p>
          <a:p>
            <a:r>
              <a:rPr lang="en-US" sz="3200" smtClean="0">
                <a:solidFill>
                  <a:schemeClr val="accent2"/>
                </a:solidFill>
                <a:latin typeface="Impact" pitchFamily="34" charset="0"/>
              </a:rPr>
              <a:t>dormir</a:t>
            </a:r>
          </a:p>
          <a:p>
            <a:r>
              <a:rPr lang="en-US" sz="3200" smtClean="0">
                <a:solidFill>
                  <a:schemeClr val="accent2"/>
                </a:solidFill>
                <a:latin typeface="Impact" pitchFamily="34" charset="0"/>
              </a:rPr>
              <a:t>morir</a:t>
            </a:r>
          </a:p>
        </p:txBody>
      </p:sp>
      <p:sp>
        <p:nvSpPr>
          <p:cNvPr id="2" name="Title 1"/>
          <p:cNvSpPr>
            <a:spLocks/>
          </p:cNvSpPr>
          <p:nvPr/>
        </p:nvSpPr>
        <p:spPr bwMode="auto">
          <a:xfrm>
            <a:off x="0" y="2286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en-US" sz="4600" dirty="0" err="1">
                <a:solidFill>
                  <a:schemeClr val="accent3"/>
                </a:solidFill>
                <a:latin typeface="Impact" pitchFamily="34" charset="0"/>
                <a:ea typeface="+mj-ea"/>
                <a:cs typeface="+mj-cs"/>
              </a:rPr>
              <a:t>Irregulares</a:t>
            </a:r>
            <a:endParaRPr lang="en-US" sz="4600" dirty="0">
              <a:solidFill>
                <a:schemeClr val="accent3"/>
              </a:solidFill>
              <a:latin typeface="Impact" pitchFamily="34" charset="0"/>
              <a:ea typeface="+mj-ea"/>
              <a:cs typeface="+mj-cs"/>
            </a:endParaRPr>
          </a:p>
        </p:txBody>
      </p:sp>
      <p:sp>
        <p:nvSpPr>
          <p:cNvPr id="22533" name="Rectangle 5"/>
          <p:cNvSpPr>
            <a:spLocks/>
          </p:cNvSpPr>
          <p:nvPr/>
        </p:nvSpPr>
        <p:spPr bwMode="auto">
          <a:xfrm>
            <a:off x="1676400" y="1295400"/>
            <a:ext cx="31242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>
              <a:buFontTx/>
              <a:buChar char="•"/>
            </a:pPr>
            <a:r>
              <a:rPr lang="en-US" sz="3300">
                <a:solidFill>
                  <a:srgbClr val="A04DA3"/>
                </a:solidFill>
                <a:latin typeface="Impact" pitchFamily="34" charset="0"/>
              </a:rPr>
              <a:t>to go</a:t>
            </a:r>
            <a:endParaRPr lang="en-US" sz="3300" u="sng">
              <a:solidFill>
                <a:schemeClr val="accent2"/>
              </a:solidFill>
              <a:latin typeface="Impact" pitchFamily="34" charset="0"/>
            </a:endParaRPr>
          </a:p>
          <a:p>
            <a:pPr marL="365125" indent="-255588">
              <a:buFontTx/>
              <a:buChar char="•"/>
            </a:pPr>
            <a:endParaRPr lang="en-US" sz="3300" u="sng">
              <a:solidFill>
                <a:schemeClr val="accent2"/>
              </a:solidFill>
              <a:latin typeface="Impact" pitchFamily="34" charset="0"/>
            </a:endParaRPr>
          </a:p>
          <a:p>
            <a:pPr marL="365125" indent="-255588">
              <a:buFontTx/>
              <a:buChar char="•"/>
            </a:pPr>
            <a:r>
              <a:rPr lang="en-US" sz="3300">
                <a:solidFill>
                  <a:srgbClr val="A04DA3"/>
                </a:solidFill>
                <a:latin typeface="Impact" pitchFamily="34" charset="0"/>
              </a:rPr>
              <a:t>to say, tell</a:t>
            </a:r>
          </a:p>
          <a:p>
            <a:pPr marL="365125" indent="-255588">
              <a:buFontTx/>
              <a:buChar char="•"/>
            </a:pPr>
            <a:r>
              <a:rPr lang="en-US" sz="3300">
                <a:solidFill>
                  <a:srgbClr val="A04DA3"/>
                </a:solidFill>
                <a:latin typeface="Impact" pitchFamily="34" charset="0"/>
              </a:rPr>
              <a:t>to feel</a:t>
            </a:r>
          </a:p>
          <a:p>
            <a:pPr marL="365125" indent="-255588">
              <a:buFontTx/>
              <a:buChar char="•"/>
            </a:pPr>
            <a:r>
              <a:rPr lang="en-US" sz="3300">
                <a:solidFill>
                  <a:srgbClr val="A04DA3"/>
                </a:solidFill>
                <a:latin typeface="Impact" pitchFamily="34" charset="0"/>
              </a:rPr>
              <a:t>to serve</a:t>
            </a:r>
          </a:p>
          <a:p>
            <a:pPr marL="365125" indent="-255588">
              <a:buFontTx/>
              <a:buChar char="•"/>
            </a:pPr>
            <a:r>
              <a:rPr lang="en-US" sz="3300">
                <a:solidFill>
                  <a:srgbClr val="A04DA3"/>
                </a:solidFill>
                <a:latin typeface="Impact" pitchFamily="34" charset="0"/>
              </a:rPr>
              <a:t>to ask for</a:t>
            </a:r>
          </a:p>
          <a:p>
            <a:pPr marL="365125" indent="-255588">
              <a:buFontTx/>
              <a:buChar char="•"/>
            </a:pPr>
            <a:endParaRPr lang="en-US" sz="3300">
              <a:solidFill>
                <a:srgbClr val="A04DA3"/>
              </a:solidFill>
              <a:latin typeface="Impact" pitchFamily="34" charset="0"/>
            </a:endParaRPr>
          </a:p>
          <a:p>
            <a:pPr marL="365125" indent="-255588">
              <a:buFontTx/>
              <a:buChar char="•"/>
            </a:pPr>
            <a:r>
              <a:rPr lang="en-US" sz="3300">
                <a:solidFill>
                  <a:srgbClr val="A04DA3"/>
                </a:solidFill>
                <a:latin typeface="Impact" pitchFamily="34" charset="0"/>
              </a:rPr>
              <a:t>to be able to</a:t>
            </a:r>
          </a:p>
          <a:p>
            <a:pPr marL="365125" indent="-255588">
              <a:buFontTx/>
              <a:buChar char="•"/>
            </a:pPr>
            <a:r>
              <a:rPr lang="en-US" sz="3300">
                <a:solidFill>
                  <a:srgbClr val="A04DA3"/>
                </a:solidFill>
                <a:latin typeface="Impact" pitchFamily="34" charset="0"/>
              </a:rPr>
              <a:t>to sleep</a:t>
            </a:r>
          </a:p>
          <a:p>
            <a:pPr marL="365125" indent="-255588">
              <a:buFontTx/>
              <a:buChar char="•"/>
            </a:pPr>
            <a:r>
              <a:rPr lang="en-US" sz="3300">
                <a:solidFill>
                  <a:srgbClr val="A04DA3"/>
                </a:solidFill>
                <a:latin typeface="Impact" pitchFamily="34" charset="0"/>
              </a:rPr>
              <a:t>to die</a:t>
            </a:r>
          </a:p>
        </p:txBody>
      </p:sp>
      <p:sp>
        <p:nvSpPr>
          <p:cNvPr id="22534" name="Rectangle 6"/>
          <p:cNvSpPr>
            <a:spLocks/>
          </p:cNvSpPr>
          <p:nvPr/>
        </p:nvSpPr>
        <p:spPr bwMode="auto">
          <a:xfrm>
            <a:off x="4267200" y="1143000"/>
            <a:ext cx="24384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•"/>
            </a:pPr>
            <a:r>
              <a:rPr lang="en-US" sz="3200">
                <a:solidFill>
                  <a:schemeClr val="accent2"/>
                </a:solidFill>
                <a:latin typeface="Impact" pitchFamily="34" charset="0"/>
              </a:rPr>
              <a:t>yendo</a:t>
            </a:r>
          </a:p>
          <a:p>
            <a:pPr marL="365125" indent="-255588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None/>
            </a:pPr>
            <a:r>
              <a:rPr lang="en-US" sz="3200" u="sng">
                <a:solidFill>
                  <a:schemeClr val="accent2"/>
                </a:solidFill>
                <a:latin typeface="Impact" pitchFamily="34" charset="0"/>
              </a:rPr>
              <a:t>e</a:t>
            </a:r>
            <a:r>
              <a:rPr lang="en-US" sz="3200" u="sng">
                <a:solidFill>
                  <a:schemeClr val="accent2"/>
                </a:solidFill>
                <a:latin typeface="Impact" pitchFamily="34" charset="0"/>
                <a:sym typeface="Wingdings" pitchFamily="2" charset="2"/>
              </a:rPr>
              <a:t>i</a:t>
            </a:r>
            <a:endParaRPr lang="en-US" sz="3200" u="sng">
              <a:solidFill>
                <a:schemeClr val="accent2"/>
              </a:solidFill>
              <a:latin typeface="Impact" pitchFamily="34" charset="0"/>
            </a:endParaRPr>
          </a:p>
          <a:p>
            <a:pPr marL="365125" indent="-255588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•"/>
            </a:pPr>
            <a:r>
              <a:rPr lang="en-US" sz="3200">
                <a:solidFill>
                  <a:schemeClr val="accent2"/>
                </a:solidFill>
                <a:latin typeface="Impact" pitchFamily="34" charset="0"/>
              </a:rPr>
              <a:t>diciendo</a:t>
            </a:r>
          </a:p>
          <a:p>
            <a:pPr marL="365125" indent="-255588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•"/>
            </a:pPr>
            <a:r>
              <a:rPr lang="en-US" sz="3200">
                <a:solidFill>
                  <a:schemeClr val="accent2"/>
                </a:solidFill>
                <a:latin typeface="Impact" pitchFamily="34" charset="0"/>
              </a:rPr>
              <a:t>sintiendo</a:t>
            </a:r>
          </a:p>
          <a:p>
            <a:pPr marL="365125" indent="-255588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•"/>
            </a:pPr>
            <a:r>
              <a:rPr lang="en-US" sz="3200">
                <a:solidFill>
                  <a:schemeClr val="accent2"/>
                </a:solidFill>
                <a:latin typeface="Impact" pitchFamily="34" charset="0"/>
              </a:rPr>
              <a:t>sirviendo</a:t>
            </a:r>
          </a:p>
          <a:p>
            <a:pPr marL="365125" indent="-255588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•"/>
            </a:pPr>
            <a:r>
              <a:rPr lang="en-US" sz="3200">
                <a:solidFill>
                  <a:schemeClr val="accent2"/>
                </a:solidFill>
                <a:latin typeface="Impact" pitchFamily="34" charset="0"/>
              </a:rPr>
              <a:t>pidiendo</a:t>
            </a:r>
          </a:p>
          <a:p>
            <a:pPr marL="365125" indent="-255588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None/>
            </a:pPr>
            <a:r>
              <a:rPr lang="en-US" sz="3200" u="sng">
                <a:solidFill>
                  <a:schemeClr val="accent2"/>
                </a:solidFill>
                <a:latin typeface="Impact" pitchFamily="34" charset="0"/>
              </a:rPr>
              <a:t>o</a:t>
            </a:r>
            <a:r>
              <a:rPr lang="en-US" sz="3200" u="sng">
                <a:solidFill>
                  <a:schemeClr val="accent2"/>
                </a:solidFill>
                <a:latin typeface="Impact" pitchFamily="34" charset="0"/>
                <a:sym typeface="Wingdings" pitchFamily="2" charset="2"/>
              </a:rPr>
              <a:t>u</a:t>
            </a:r>
            <a:endParaRPr lang="en-US" sz="3200" u="sng">
              <a:solidFill>
                <a:schemeClr val="accent2"/>
              </a:solidFill>
              <a:latin typeface="Impact" pitchFamily="34" charset="0"/>
            </a:endParaRPr>
          </a:p>
          <a:p>
            <a:pPr marL="365125" indent="-255588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•"/>
            </a:pPr>
            <a:r>
              <a:rPr lang="en-US" sz="3200">
                <a:solidFill>
                  <a:schemeClr val="accent2"/>
                </a:solidFill>
                <a:latin typeface="Impact" pitchFamily="34" charset="0"/>
              </a:rPr>
              <a:t>pudiendo</a:t>
            </a:r>
          </a:p>
          <a:p>
            <a:pPr marL="365125" indent="-255588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•"/>
            </a:pPr>
            <a:r>
              <a:rPr lang="en-US" sz="3200">
                <a:solidFill>
                  <a:schemeClr val="accent2"/>
                </a:solidFill>
                <a:latin typeface="Impact" pitchFamily="34" charset="0"/>
              </a:rPr>
              <a:t>durmiendo</a:t>
            </a:r>
          </a:p>
          <a:p>
            <a:pPr marL="365125" indent="-255588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•"/>
            </a:pPr>
            <a:r>
              <a:rPr lang="en-US" sz="3200">
                <a:solidFill>
                  <a:schemeClr val="accent2"/>
                </a:solidFill>
                <a:latin typeface="Impact" pitchFamily="34" charset="0"/>
              </a:rPr>
              <a:t>muriendo</a:t>
            </a:r>
          </a:p>
        </p:txBody>
      </p:sp>
      <p:sp>
        <p:nvSpPr>
          <p:cNvPr id="39941" name="Line 8"/>
          <p:cNvSpPr>
            <a:spLocks noChangeShapeType="1"/>
          </p:cNvSpPr>
          <p:nvPr/>
        </p:nvSpPr>
        <p:spPr bwMode="auto">
          <a:xfrm>
            <a:off x="1676400" y="1143000"/>
            <a:ext cx="0" cy="533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2" name="Line 9"/>
          <p:cNvSpPr>
            <a:spLocks noChangeShapeType="1"/>
          </p:cNvSpPr>
          <p:nvPr/>
        </p:nvSpPr>
        <p:spPr bwMode="auto">
          <a:xfrm>
            <a:off x="4267200" y="1143000"/>
            <a:ext cx="0" cy="533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3" name="Line 13"/>
          <p:cNvSpPr>
            <a:spLocks noChangeShapeType="1"/>
          </p:cNvSpPr>
          <p:nvPr/>
        </p:nvSpPr>
        <p:spPr bwMode="auto">
          <a:xfrm>
            <a:off x="6629400" y="1143000"/>
            <a:ext cx="0" cy="533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4" name="Line 14"/>
          <p:cNvSpPr>
            <a:spLocks noChangeShapeType="1"/>
          </p:cNvSpPr>
          <p:nvPr/>
        </p:nvSpPr>
        <p:spPr bwMode="auto">
          <a:xfrm>
            <a:off x="0" y="1143000"/>
            <a:ext cx="662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5" name="Line 14"/>
          <p:cNvSpPr>
            <a:spLocks noChangeShapeType="1"/>
          </p:cNvSpPr>
          <p:nvPr/>
        </p:nvSpPr>
        <p:spPr bwMode="auto">
          <a:xfrm>
            <a:off x="0" y="1828800"/>
            <a:ext cx="662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6" name="Line 14"/>
          <p:cNvSpPr>
            <a:spLocks noChangeShapeType="1"/>
          </p:cNvSpPr>
          <p:nvPr/>
        </p:nvSpPr>
        <p:spPr bwMode="auto">
          <a:xfrm>
            <a:off x="0" y="2209800"/>
            <a:ext cx="662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7" name="Line 14"/>
          <p:cNvSpPr>
            <a:spLocks noChangeShapeType="1"/>
          </p:cNvSpPr>
          <p:nvPr/>
        </p:nvSpPr>
        <p:spPr bwMode="auto">
          <a:xfrm>
            <a:off x="0" y="2819400"/>
            <a:ext cx="662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8" name="Line 14"/>
          <p:cNvSpPr>
            <a:spLocks noChangeShapeType="1"/>
          </p:cNvSpPr>
          <p:nvPr/>
        </p:nvSpPr>
        <p:spPr bwMode="auto">
          <a:xfrm>
            <a:off x="0" y="3276600"/>
            <a:ext cx="662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9" name="Line 14"/>
          <p:cNvSpPr>
            <a:spLocks noChangeShapeType="1"/>
          </p:cNvSpPr>
          <p:nvPr/>
        </p:nvSpPr>
        <p:spPr bwMode="auto">
          <a:xfrm>
            <a:off x="0" y="3810000"/>
            <a:ext cx="662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0" name="Line 14"/>
          <p:cNvSpPr>
            <a:spLocks noChangeShapeType="1"/>
          </p:cNvSpPr>
          <p:nvPr/>
        </p:nvSpPr>
        <p:spPr bwMode="auto">
          <a:xfrm>
            <a:off x="0" y="4343400"/>
            <a:ext cx="662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1" name="Line 14"/>
          <p:cNvSpPr>
            <a:spLocks noChangeShapeType="1"/>
          </p:cNvSpPr>
          <p:nvPr/>
        </p:nvSpPr>
        <p:spPr bwMode="auto">
          <a:xfrm>
            <a:off x="0" y="4876800"/>
            <a:ext cx="662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2" name="Line 14"/>
          <p:cNvSpPr>
            <a:spLocks noChangeShapeType="1"/>
          </p:cNvSpPr>
          <p:nvPr/>
        </p:nvSpPr>
        <p:spPr bwMode="auto">
          <a:xfrm>
            <a:off x="0" y="5410200"/>
            <a:ext cx="662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3" name="Line 14"/>
          <p:cNvSpPr>
            <a:spLocks noChangeShapeType="1"/>
          </p:cNvSpPr>
          <p:nvPr/>
        </p:nvSpPr>
        <p:spPr bwMode="auto">
          <a:xfrm>
            <a:off x="0" y="5943600"/>
            <a:ext cx="662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4" name="Line 14"/>
          <p:cNvSpPr>
            <a:spLocks noChangeShapeType="1"/>
          </p:cNvSpPr>
          <p:nvPr/>
        </p:nvSpPr>
        <p:spPr bwMode="auto">
          <a:xfrm>
            <a:off x="0" y="6477000"/>
            <a:ext cx="662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5" name="Line 8"/>
          <p:cNvSpPr>
            <a:spLocks noChangeShapeType="1"/>
          </p:cNvSpPr>
          <p:nvPr/>
        </p:nvSpPr>
        <p:spPr bwMode="auto">
          <a:xfrm>
            <a:off x="14288" y="1143000"/>
            <a:ext cx="0" cy="533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6" name="Text Box 31"/>
          <p:cNvSpPr txBox="1">
            <a:spLocks noChangeArrowheads="1"/>
          </p:cNvSpPr>
          <p:nvPr/>
        </p:nvSpPr>
        <p:spPr bwMode="auto">
          <a:xfrm>
            <a:off x="6781800" y="1676400"/>
            <a:ext cx="2362200" cy="411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300">
                <a:solidFill>
                  <a:schemeClr val="accent1"/>
                </a:solidFill>
                <a:latin typeface="Impact" pitchFamily="34" charset="0"/>
              </a:rPr>
              <a:t>Los “stem changers” que terminan con –ir </a:t>
            </a:r>
          </a:p>
          <a:p>
            <a:r>
              <a:rPr lang="en-US" sz="3300">
                <a:solidFill>
                  <a:schemeClr val="accent1"/>
                </a:solidFill>
                <a:latin typeface="Impact" pitchFamily="34" charset="0"/>
              </a:rPr>
              <a:t>cambian </a:t>
            </a:r>
          </a:p>
          <a:p>
            <a:r>
              <a:rPr lang="en-US" sz="3300" u="sng">
                <a:solidFill>
                  <a:schemeClr val="accent1"/>
                </a:solidFill>
                <a:latin typeface="Impact" pitchFamily="34" charset="0"/>
              </a:rPr>
              <a:t>o-u, e-i</a:t>
            </a:r>
          </a:p>
          <a:p>
            <a:endParaRPr lang="en-US" sz="3300" u="sng">
              <a:solidFill>
                <a:schemeClr val="accent1"/>
              </a:solidFill>
              <a:latin typeface="Impac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5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5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5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5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25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5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25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25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25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25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25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25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25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25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25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25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25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25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25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25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25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25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225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225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22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22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2253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2253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225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225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22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22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2253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2253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225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225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uiExpand="1" build="p"/>
      <p:bldP spid="22533" grpId="0" uiExpand="1" build="p"/>
      <p:bldP spid="22534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382000" cy="5049838"/>
          </a:xfr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  <a:latin typeface="Impact" pitchFamily="34" charset="0"/>
              </a:rPr>
              <a:t>No es posible usar el participio presente solo como un verbo.</a:t>
            </a:r>
          </a:p>
          <a:p>
            <a:endParaRPr lang="en-US" sz="3200" smtClean="0">
              <a:solidFill>
                <a:schemeClr val="accent1"/>
              </a:solidFill>
              <a:latin typeface="Impact" pitchFamily="34" charset="0"/>
            </a:endParaRPr>
          </a:p>
          <a:p>
            <a:r>
              <a:rPr lang="en-US" sz="3200" smtClean="0">
                <a:solidFill>
                  <a:schemeClr val="accent1"/>
                </a:solidFill>
                <a:latin typeface="Impact" pitchFamily="34" charset="0"/>
              </a:rPr>
              <a:t>Nosotros corriendo = We running?!</a:t>
            </a:r>
          </a:p>
          <a:p>
            <a:endParaRPr lang="en-US" sz="3200" smtClean="0">
              <a:solidFill>
                <a:schemeClr val="accent1"/>
              </a:solidFill>
              <a:latin typeface="Impact" pitchFamily="34" charset="0"/>
            </a:endParaRPr>
          </a:p>
          <a:p>
            <a:r>
              <a:rPr lang="en-US" sz="3200" smtClean="0">
                <a:solidFill>
                  <a:schemeClr val="accent1"/>
                </a:solidFill>
                <a:latin typeface="Impact" pitchFamily="34" charset="0"/>
              </a:rPr>
              <a:t>Siempre usamos una forma del verbo “estar”.</a:t>
            </a:r>
          </a:p>
          <a:p>
            <a:endParaRPr lang="en-US" smtClean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457200"/>
            <a:ext cx="7620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90000" lnSpcReduction="10000"/>
          </a:bodyPr>
          <a:lstStyle/>
          <a:p>
            <a:pPr eaLnBrk="0" fontAlgn="auto" hangingPunct="0">
              <a:spcAft>
                <a:spcPts val="0"/>
              </a:spcAft>
              <a:defRPr/>
            </a:pPr>
            <a:r>
              <a:rPr lang="en-US" sz="7200" dirty="0">
                <a:solidFill>
                  <a:schemeClr val="accent4"/>
                </a:solidFill>
                <a:latin typeface="Impact" pitchFamily="34" charset="0"/>
                <a:ea typeface="+mj-ea"/>
                <a:cs typeface="+mj-cs"/>
              </a:rPr>
              <a:t>¡</a:t>
            </a:r>
            <a:r>
              <a:rPr lang="en-US" sz="7200" dirty="0" err="1">
                <a:solidFill>
                  <a:schemeClr val="accent4"/>
                </a:solidFill>
                <a:latin typeface="Impact" pitchFamily="34" charset="0"/>
                <a:ea typeface="+mj-ea"/>
                <a:cs typeface="+mj-cs"/>
              </a:rPr>
              <a:t>Importante</a:t>
            </a:r>
            <a:r>
              <a:rPr lang="en-US" sz="7200" dirty="0">
                <a:solidFill>
                  <a:schemeClr val="accent4"/>
                </a:solidFill>
                <a:latin typeface="Impact" pitchFamily="34" charset="0"/>
                <a:ea typeface="+mj-ea"/>
                <a:cs typeface="+mj-cs"/>
              </a:rPr>
              <a:t>!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685800" y="3352800"/>
            <a:ext cx="3352800" cy="0"/>
          </a:xfrm>
          <a:prstGeom prst="line">
            <a:avLst/>
          </a:prstGeom>
          <a:ln w="412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ctrTitle"/>
          </p:nvPr>
        </p:nvSpPr>
        <p:spPr>
          <a:xfrm>
            <a:off x="457200" y="2401888"/>
            <a:ext cx="8458200" cy="1470025"/>
          </a:xfrm>
        </p:spPr>
        <p:txBody>
          <a:bodyPr/>
          <a:lstStyle/>
          <a:p>
            <a:pPr eaLnBrk="1" hangingPunct="1"/>
            <a:r>
              <a:rPr lang="en-US" sz="6200" smtClean="0">
                <a:latin typeface="Impact" pitchFamily="34" charset="0"/>
              </a:rPr>
              <a:t>el presente progresivo</a:t>
            </a:r>
          </a:p>
        </p:txBody>
      </p:sp>
      <p:sp>
        <p:nvSpPr>
          <p:cNvPr id="14338" name="Subtitle 2"/>
          <p:cNvSpPr>
            <a:spLocks noGrp="1"/>
          </p:cNvSpPr>
          <p:nvPr>
            <p:ph type="subTitle" idx="1"/>
          </p:nvPr>
        </p:nvSpPr>
        <p:spPr>
          <a:xfrm>
            <a:off x="457200" y="3900488"/>
            <a:ext cx="4953000" cy="1752600"/>
          </a:xfrm>
        </p:spPr>
        <p:txBody>
          <a:bodyPr/>
          <a:lstStyle/>
          <a:p>
            <a:pPr marL="63500"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4724400"/>
          </a:xfrm>
        </p:spPr>
        <p:txBody>
          <a:bodyPr/>
          <a:lstStyle/>
          <a:p>
            <a:pPr>
              <a:lnSpc>
                <a:spcPct val="200000"/>
              </a:lnSpc>
              <a:buFont typeface="Arial" charset="0"/>
              <a:buChar char="•"/>
            </a:pPr>
            <a:r>
              <a:rPr lang="en-US" smtClean="0">
                <a:solidFill>
                  <a:schemeClr val="accent2"/>
                </a:solidFill>
                <a:latin typeface="Impact" pitchFamily="34" charset="0"/>
              </a:rPr>
              <a:t>Mi amiga ____________________ (comprar) las flores. </a:t>
            </a:r>
          </a:p>
          <a:p>
            <a:pPr>
              <a:lnSpc>
                <a:spcPct val="200000"/>
              </a:lnSpc>
              <a:buFont typeface="Arial" charset="0"/>
              <a:buChar char="•"/>
            </a:pPr>
            <a:r>
              <a:rPr lang="en-US" smtClean="0">
                <a:solidFill>
                  <a:schemeClr val="accent2"/>
                </a:solidFill>
                <a:latin typeface="Impact" pitchFamily="34" charset="0"/>
              </a:rPr>
              <a:t>Los chicos __________________ (hablar) con las chicas. </a:t>
            </a:r>
          </a:p>
          <a:p>
            <a:pPr>
              <a:lnSpc>
                <a:spcPct val="200000"/>
              </a:lnSpc>
              <a:buFont typeface="Arial" charset="0"/>
              <a:buChar char="•"/>
            </a:pPr>
            <a:r>
              <a:rPr lang="en-US" smtClean="0">
                <a:solidFill>
                  <a:schemeClr val="accent2"/>
                </a:solidFill>
                <a:latin typeface="Impact" pitchFamily="34" charset="0"/>
              </a:rPr>
              <a:t>Nosotros ______________________ (leer) un libro. </a:t>
            </a:r>
          </a:p>
          <a:p>
            <a:pPr>
              <a:lnSpc>
                <a:spcPct val="200000"/>
              </a:lnSpc>
              <a:buFont typeface="Arial" charset="0"/>
              <a:buChar char="•"/>
            </a:pPr>
            <a:r>
              <a:rPr lang="en-US" smtClean="0">
                <a:solidFill>
                  <a:schemeClr val="accent2"/>
                </a:solidFill>
                <a:latin typeface="Impact" pitchFamily="34" charset="0"/>
              </a:rPr>
              <a:t>Manuel y Juan ______________________ . (comer)</a:t>
            </a:r>
          </a:p>
          <a:p>
            <a:pPr>
              <a:lnSpc>
                <a:spcPct val="200000"/>
              </a:lnSpc>
              <a:buFont typeface="Arial" charset="0"/>
              <a:buChar char="•"/>
            </a:pPr>
            <a:r>
              <a:rPr lang="en-US" smtClean="0">
                <a:solidFill>
                  <a:schemeClr val="accent2"/>
                </a:solidFill>
                <a:latin typeface="Impact" pitchFamily="34" charset="0"/>
              </a:rPr>
              <a:t>Ella ___________________ (traer) los libros a la clase.</a:t>
            </a:r>
          </a:p>
          <a:p>
            <a:pPr>
              <a:lnSpc>
                <a:spcPct val="200000"/>
              </a:lnSpc>
            </a:pPr>
            <a:endParaRPr lang="en-US" smtClean="0"/>
          </a:p>
        </p:txBody>
      </p:sp>
      <p:sp>
        <p:nvSpPr>
          <p:cNvPr id="4" name="Title 1"/>
          <p:cNvSpPr>
            <a:spLocks/>
          </p:cNvSpPr>
          <p:nvPr/>
        </p:nvSpPr>
        <p:spPr bwMode="auto">
          <a:xfrm>
            <a:off x="0" y="2286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en-US" sz="4600" dirty="0" err="1">
                <a:solidFill>
                  <a:schemeClr val="accent3"/>
                </a:solidFill>
                <a:latin typeface="Impact" pitchFamily="34" charset="0"/>
                <a:ea typeface="+mj-ea"/>
                <a:cs typeface="+mj-cs"/>
              </a:rPr>
              <a:t>Práctica</a:t>
            </a:r>
            <a:endParaRPr lang="en-US" sz="4600" dirty="0">
              <a:solidFill>
                <a:schemeClr val="accent3"/>
              </a:solidFill>
              <a:latin typeface="Impact" pitchFamily="34" charset="0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62200" y="1295400"/>
            <a:ext cx="2927350" cy="584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dirty="0" err="1">
                <a:solidFill>
                  <a:schemeClr val="accent4"/>
                </a:solidFill>
                <a:latin typeface="Impact" pitchFamily="34" charset="0"/>
              </a:rPr>
              <a:t>está</a:t>
            </a:r>
            <a:r>
              <a:rPr lang="en-US" sz="3200" dirty="0">
                <a:solidFill>
                  <a:schemeClr val="accent4"/>
                </a:solidFill>
                <a:latin typeface="Impact" pitchFamily="34" charset="0"/>
              </a:rPr>
              <a:t> </a:t>
            </a:r>
            <a:r>
              <a:rPr lang="en-US" sz="3200" dirty="0" err="1">
                <a:solidFill>
                  <a:schemeClr val="accent4"/>
                </a:solidFill>
                <a:latin typeface="Impact" pitchFamily="34" charset="0"/>
              </a:rPr>
              <a:t>comprando</a:t>
            </a:r>
            <a:endParaRPr lang="en-US" sz="3200" dirty="0">
              <a:solidFill>
                <a:schemeClr val="accent4"/>
              </a:solidFill>
              <a:latin typeface="Impact" pitchFamily="34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438400" y="2209800"/>
            <a:ext cx="27733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C4652D"/>
                </a:solidFill>
                <a:latin typeface="Impact" pitchFamily="34" charset="0"/>
              </a:rPr>
              <a:t>están hablando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33600" y="3124200"/>
            <a:ext cx="3067050" cy="584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dirty="0" err="1">
                <a:solidFill>
                  <a:schemeClr val="accent4"/>
                </a:solidFill>
                <a:latin typeface="Impact" pitchFamily="34" charset="0"/>
              </a:rPr>
              <a:t>estamos</a:t>
            </a:r>
            <a:r>
              <a:rPr lang="en-US" sz="3200" dirty="0">
                <a:solidFill>
                  <a:schemeClr val="accent4"/>
                </a:solidFill>
                <a:latin typeface="Impact" pitchFamily="34" charset="0"/>
              </a:rPr>
              <a:t> </a:t>
            </a:r>
            <a:r>
              <a:rPr lang="en-US" sz="3200" dirty="0" err="1">
                <a:solidFill>
                  <a:schemeClr val="accent4"/>
                </a:solidFill>
                <a:latin typeface="Impact" pitchFamily="34" charset="0"/>
              </a:rPr>
              <a:t>leyendo</a:t>
            </a:r>
            <a:endParaRPr lang="en-US" sz="3200" dirty="0">
              <a:solidFill>
                <a:schemeClr val="accent4"/>
              </a:solidFill>
              <a:latin typeface="Impact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95600" y="3962400"/>
            <a:ext cx="2897188" cy="584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dirty="0" err="1">
                <a:solidFill>
                  <a:schemeClr val="accent4"/>
                </a:solidFill>
                <a:latin typeface="Impact" pitchFamily="34" charset="0"/>
              </a:rPr>
              <a:t>están</a:t>
            </a:r>
            <a:r>
              <a:rPr lang="en-US" sz="3200" dirty="0">
                <a:solidFill>
                  <a:schemeClr val="accent4"/>
                </a:solidFill>
                <a:latin typeface="Impact" pitchFamily="34" charset="0"/>
              </a:rPr>
              <a:t> </a:t>
            </a:r>
            <a:r>
              <a:rPr lang="en-US" sz="3200" dirty="0" err="1">
                <a:solidFill>
                  <a:schemeClr val="accent4"/>
                </a:solidFill>
                <a:latin typeface="Impact" pitchFamily="34" charset="0"/>
              </a:rPr>
              <a:t>comiendo</a:t>
            </a:r>
            <a:endParaRPr lang="en-US" sz="3200" dirty="0">
              <a:solidFill>
                <a:schemeClr val="accent4"/>
              </a:solidFill>
              <a:latin typeface="Impact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47800" y="4876800"/>
            <a:ext cx="2503488" cy="584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dirty="0" err="1">
                <a:solidFill>
                  <a:schemeClr val="accent4"/>
                </a:solidFill>
                <a:latin typeface="Impact" pitchFamily="34" charset="0"/>
              </a:rPr>
              <a:t>está</a:t>
            </a:r>
            <a:r>
              <a:rPr lang="en-US" sz="3200" dirty="0">
                <a:solidFill>
                  <a:schemeClr val="accent4"/>
                </a:solidFill>
                <a:latin typeface="Impact" pitchFamily="34" charset="0"/>
              </a:rPr>
              <a:t> </a:t>
            </a:r>
            <a:r>
              <a:rPr lang="en-US" sz="3200" dirty="0" err="1">
                <a:solidFill>
                  <a:schemeClr val="accent4"/>
                </a:solidFill>
                <a:latin typeface="Impact" pitchFamily="34" charset="0"/>
              </a:rPr>
              <a:t>trayendo</a:t>
            </a:r>
            <a:endParaRPr lang="en-US" sz="3200" dirty="0">
              <a:solidFill>
                <a:schemeClr val="accent4"/>
              </a:solidFill>
              <a:latin typeface="Impac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/>
      <p:bldP spid="6" grpId="0"/>
      <p:bldP spid="7" grpId="0"/>
      <p:bldP spid="8" grpId="0"/>
      <p:bldP spid="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4876800"/>
          </a:xfrm>
        </p:spPr>
        <p:txBody>
          <a:bodyPr/>
          <a:lstStyle/>
          <a:p>
            <a:pPr>
              <a:lnSpc>
                <a:spcPct val="200000"/>
              </a:lnSpc>
              <a:buFont typeface="Arial" charset="0"/>
              <a:buChar char="•"/>
            </a:pPr>
            <a:r>
              <a:rPr lang="en-US" smtClean="0">
                <a:solidFill>
                  <a:schemeClr val="accent2"/>
                </a:solidFill>
                <a:latin typeface="Impact" pitchFamily="34" charset="0"/>
              </a:rPr>
              <a:t>Tú no _____________________ (llevar) una gorra.</a:t>
            </a:r>
          </a:p>
          <a:p>
            <a:pPr>
              <a:lnSpc>
                <a:spcPct val="200000"/>
              </a:lnSpc>
              <a:buFont typeface="Arial" charset="0"/>
              <a:buChar char="•"/>
            </a:pPr>
            <a:r>
              <a:rPr lang="en-US" smtClean="0">
                <a:solidFill>
                  <a:schemeClr val="accent2"/>
                </a:solidFill>
                <a:latin typeface="Impact" pitchFamily="34" charset="0"/>
              </a:rPr>
              <a:t>___________________ (nevar) en Minnesota ahora.</a:t>
            </a:r>
          </a:p>
          <a:p>
            <a:pPr>
              <a:lnSpc>
                <a:spcPct val="200000"/>
              </a:lnSpc>
              <a:buFont typeface="Arial" charset="0"/>
              <a:buChar char="•"/>
            </a:pPr>
            <a:r>
              <a:rPr lang="en-US" smtClean="0">
                <a:solidFill>
                  <a:schemeClr val="accent2"/>
                </a:solidFill>
                <a:latin typeface="Impact" pitchFamily="34" charset="0"/>
              </a:rPr>
              <a:t>No __________________ (llover) hoy, pero hace frío.</a:t>
            </a:r>
          </a:p>
          <a:p>
            <a:pPr>
              <a:lnSpc>
                <a:spcPct val="200000"/>
              </a:lnSpc>
              <a:buFont typeface="Arial" charset="0"/>
              <a:buChar char="•"/>
            </a:pPr>
            <a:r>
              <a:rPr lang="en-US" smtClean="0">
                <a:solidFill>
                  <a:schemeClr val="accent2"/>
                </a:solidFill>
                <a:latin typeface="Impact" pitchFamily="34" charset="0"/>
              </a:rPr>
              <a:t>Mis amigos y yo _________________ (bailar) en la fiesta.</a:t>
            </a:r>
          </a:p>
          <a:p>
            <a:pPr>
              <a:lnSpc>
                <a:spcPct val="200000"/>
              </a:lnSpc>
              <a:buFont typeface="Arial" charset="0"/>
              <a:buChar char="•"/>
            </a:pPr>
            <a:r>
              <a:rPr lang="en-US" smtClean="0">
                <a:solidFill>
                  <a:schemeClr val="accent2"/>
                </a:solidFill>
                <a:latin typeface="Impact" pitchFamily="34" charset="0"/>
              </a:rPr>
              <a:t>Las plantas no _________________ (crecer).</a:t>
            </a:r>
          </a:p>
          <a:p>
            <a:pPr>
              <a:lnSpc>
                <a:spcPct val="200000"/>
              </a:lnSpc>
            </a:pPr>
            <a:endParaRPr lang="en-US" smtClean="0"/>
          </a:p>
        </p:txBody>
      </p:sp>
      <p:sp>
        <p:nvSpPr>
          <p:cNvPr id="4" name="Title 1"/>
          <p:cNvSpPr>
            <a:spLocks/>
          </p:cNvSpPr>
          <p:nvPr/>
        </p:nvSpPr>
        <p:spPr bwMode="auto">
          <a:xfrm>
            <a:off x="0" y="2286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en-US" sz="4600" dirty="0" err="1">
                <a:solidFill>
                  <a:schemeClr val="accent3"/>
                </a:solidFill>
                <a:latin typeface="Impact" pitchFamily="34" charset="0"/>
                <a:ea typeface="+mj-ea"/>
                <a:cs typeface="+mj-cs"/>
              </a:rPr>
              <a:t>Práctica</a:t>
            </a:r>
            <a:endParaRPr lang="en-US" sz="4600" dirty="0">
              <a:solidFill>
                <a:schemeClr val="accent3"/>
              </a:solidFill>
              <a:latin typeface="Impact" pitchFamily="34" charset="0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28800" y="1219200"/>
            <a:ext cx="2644775" cy="584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dirty="0" err="1">
                <a:solidFill>
                  <a:schemeClr val="accent4"/>
                </a:solidFill>
                <a:latin typeface="Impact" pitchFamily="34" charset="0"/>
              </a:rPr>
              <a:t>estás</a:t>
            </a:r>
            <a:r>
              <a:rPr lang="en-US" sz="3200" dirty="0">
                <a:solidFill>
                  <a:schemeClr val="accent4"/>
                </a:solidFill>
                <a:latin typeface="Impact" pitchFamily="34" charset="0"/>
              </a:rPr>
              <a:t> </a:t>
            </a:r>
            <a:r>
              <a:rPr lang="en-US" sz="3200" dirty="0" err="1">
                <a:solidFill>
                  <a:schemeClr val="accent4"/>
                </a:solidFill>
                <a:latin typeface="Impact" pitchFamily="34" charset="0"/>
              </a:rPr>
              <a:t>llevando</a:t>
            </a:r>
            <a:endParaRPr lang="en-US" sz="3200" dirty="0">
              <a:solidFill>
                <a:schemeClr val="accent4"/>
              </a:solidFill>
              <a:latin typeface="Impact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2133600"/>
            <a:ext cx="2401888" cy="584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dirty="0" err="1">
                <a:solidFill>
                  <a:schemeClr val="accent4"/>
                </a:solidFill>
                <a:latin typeface="Impact" pitchFamily="34" charset="0"/>
              </a:rPr>
              <a:t>Está</a:t>
            </a:r>
            <a:r>
              <a:rPr lang="en-US" sz="3200" dirty="0">
                <a:solidFill>
                  <a:schemeClr val="accent4"/>
                </a:solidFill>
                <a:latin typeface="Impact" pitchFamily="34" charset="0"/>
              </a:rPr>
              <a:t> </a:t>
            </a:r>
            <a:r>
              <a:rPr lang="en-US" sz="3200" dirty="0" err="1">
                <a:solidFill>
                  <a:schemeClr val="accent4"/>
                </a:solidFill>
                <a:latin typeface="Impact" pitchFamily="34" charset="0"/>
              </a:rPr>
              <a:t>nevando</a:t>
            </a:r>
            <a:endParaRPr lang="en-US" sz="3200" dirty="0">
              <a:solidFill>
                <a:schemeClr val="accent4"/>
              </a:solidFill>
              <a:latin typeface="Impact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66800" y="3048000"/>
            <a:ext cx="2566988" cy="584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dirty="0" err="1">
                <a:solidFill>
                  <a:schemeClr val="accent4"/>
                </a:solidFill>
                <a:latin typeface="Impact" pitchFamily="34" charset="0"/>
              </a:rPr>
              <a:t>está</a:t>
            </a:r>
            <a:r>
              <a:rPr lang="en-US" sz="3200" dirty="0">
                <a:solidFill>
                  <a:schemeClr val="accent4"/>
                </a:solidFill>
                <a:latin typeface="Impact" pitchFamily="34" charset="0"/>
              </a:rPr>
              <a:t> </a:t>
            </a:r>
            <a:r>
              <a:rPr lang="en-US" sz="3200" dirty="0" err="1">
                <a:solidFill>
                  <a:schemeClr val="accent4"/>
                </a:solidFill>
                <a:latin typeface="Impact" pitchFamily="34" charset="0"/>
              </a:rPr>
              <a:t>lloviendo</a:t>
            </a:r>
            <a:endParaRPr lang="en-US" sz="3200" dirty="0">
              <a:solidFill>
                <a:schemeClr val="accent4"/>
              </a:solidFill>
              <a:latin typeface="Impact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19400" y="3962400"/>
            <a:ext cx="3201988" cy="584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dirty="0" err="1">
                <a:solidFill>
                  <a:schemeClr val="accent4"/>
                </a:solidFill>
                <a:latin typeface="Impact" pitchFamily="34" charset="0"/>
              </a:rPr>
              <a:t>estámos</a:t>
            </a:r>
            <a:r>
              <a:rPr lang="en-US" sz="3200" dirty="0">
                <a:solidFill>
                  <a:schemeClr val="accent4"/>
                </a:solidFill>
                <a:latin typeface="Impact" pitchFamily="34" charset="0"/>
              </a:rPr>
              <a:t> </a:t>
            </a:r>
            <a:r>
              <a:rPr lang="en-US" sz="3200" dirty="0" err="1">
                <a:solidFill>
                  <a:schemeClr val="accent4"/>
                </a:solidFill>
                <a:latin typeface="Impact" pitchFamily="34" charset="0"/>
              </a:rPr>
              <a:t>bailando</a:t>
            </a:r>
            <a:endParaRPr lang="en-US" sz="3200" dirty="0">
              <a:solidFill>
                <a:schemeClr val="accent4"/>
              </a:solidFill>
              <a:latin typeface="Impact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67000" y="4800600"/>
            <a:ext cx="2932113" cy="584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dirty="0" err="1">
                <a:solidFill>
                  <a:schemeClr val="accent4"/>
                </a:solidFill>
                <a:latin typeface="Impact" pitchFamily="34" charset="0"/>
              </a:rPr>
              <a:t>están</a:t>
            </a:r>
            <a:r>
              <a:rPr lang="en-US" sz="3200" dirty="0">
                <a:solidFill>
                  <a:schemeClr val="accent4"/>
                </a:solidFill>
                <a:latin typeface="Impact" pitchFamily="34" charset="0"/>
              </a:rPr>
              <a:t> </a:t>
            </a:r>
            <a:r>
              <a:rPr lang="en-US" sz="3200" dirty="0" err="1">
                <a:solidFill>
                  <a:schemeClr val="accent4"/>
                </a:solidFill>
                <a:latin typeface="Impact" pitchFamily="34" charset="0"/>
              </a:rPr>
              <a:t>creciendo</a:t>
            </a:r>
            <a:endParaRPr lang="en-US" sz="3200" dirty="0">
              <a:solidFill>
                <a:schemeClr val="accent4"/>
              </a:solidFill>
              <a:latin typeface="Impac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/>
      <p:bldP spid="6" grpId="0"/>
      <p:bldP spid="7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0"/>
            <a:ext cx="8305800" cy="4324350"/>
          </a:xfrm>
        </p:spPr>
        <p:txBody>
          <a:bodyPr>
            <a:normAutofit/>
          </a:bodyPr>
          <a:lstStyle/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sz="3500" dirty="0" smtClean="0">
                <a:solidFill>
                  <a:schemeClr val="accent3"/>
                </a:solidFill>
                <a:latin typeface="Impact" pitchFamily="34" charset="0"/>
              </a:rPr>
              <a:t>In English we have this tense:  I am </a:t>
            </a:r>
            <a:r>
              <a:rPr lang="en-US" sz="3500" u="sng" dirty="0" smtClean="0">
                <a:solidFill>
                  <a:schemeClr val="accent3"/>
                </a:solidFill>
                <a:latin typeface="Impact" pitchFamily="34" charset="0"/>
              </a:rPr>
              <a:t>speaking.</a:t>
            </a:r>
            <a:endParaRPr lang="en-US" sz="3500" dirty="0" smtClean="0">
              <a:solidFill>
                <a:schemeClr val="accent3"/>
              </a:solidFill>
              <a:latin typeface="Impact" pitchFamily="34" charset="0"/>
            </a:endParaRP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en-US" sz="3500" dirty="0" smtClean="0">
              <a:solidFill>
                <a:schemeClr val="accent3"/>
              </a:solidFill>
              <a:latin typeface="Impact" pitchFamily="34" charset="0"/>
            </a:endParaRP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sz="3500" dirty="0" smtClean="0">
                <a:solidFill>
                  <a:schemeClr val="accent3"/>
                </a:solidFill>
                <a:latin typeface="Impact" pitchFamily="34" charset="0"/>
              </a:rPr>
              <a:t>In English,  it is formed by using the verb “to be” and the </a:t>
            </a:r>
            <a:r>
              <a:rPr lang="en-US" sz="3500" i="1" dirty="0" smtClean="0">
                <a:solidFill>
                  <a:schemeClr val="accent3"/>
                </a:solidFill>
                <a:latin typeface="Impact" pitchFamily="34" charset="0"/>
              </a:rPr>
              <a:t>present participle</a:t>
            </a:r>
            <a:r>
              <a:rPr lang="en-US" sz="3500" dirty="0" smtClean="0">
                <a:solidFill>
                  <a:schemeClr val="accent3"/>
                </a:solidFill>
                <a:latin typeface="Impact" pitchFamily="34" charset="0"/>
              </a:rPr>
              <a:t> or </a:t>
            </a:r>
            <a:r>
              <a:rPr lang="en-US" sz="3500" i="1" dirty="0" smtClean="0">
                <a:solidFill>
                  <a:schemeClr val="accent3"/>
                </a:solidFill>
                <a:latin typeface="Impact" pitchFamily="34" charset="0"/>
              </a:rPr>
              <a:t>gerund</a:t>
            </a:r>
            <a:r>
              <a:rPr lang="en-US" sz="3500" dirty="0" smtClean="0">
                <a:solidFill>
                  <a:schemeClr val="accent3"/>
                </a:solidFill>
                <a:latin typeface="Impact" pitchFamily="34" charset="0"/>
              </a:rPr>
              <a:t>  (-</a:t>
            </a:r>
            <a:r>
              <a:rPr lang="en-US" sz="3500" dirty="0" err="1" smtClean="0">
                <a:solidFill>
                  <a:schemeClr val="accent3"/>
                </a:solidFill>
                <a:latin typeface="Impact" pitchFamily="34" charset="0"/>
              </a:rPr>
              <a:t>ing</a:t>
            </a:r>
            <a:r>
              <a:rPr lang="en-US" sz="3500" dirty="0" smtClean="0">
                <a:solidFill>
                  <a:schemeClr val="accent3"/>
                </a:solidFill>
                <a:latin typeface="Impact" pitchFamily="34" charset="0"/>
              </a:rPr>
              <a:t>).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en-US" sz="3500" dirty="0">
              <a:solidFill>
                <a:schemeClr val="accent3"/>
              </a:solidFill>
              <a:latin typeface="Impac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8229600" cy="1066800"/>
          </a:xfrm>
        </p:spPr>
        <p:txBody>
          <a:bodyPr/>
          <a:lstStyle/>
          <a:p>
            <a:pPr eaLnBrk="1" hangingPunct="1"/>
            <a:r>
              <a:rPr lang="en-US" sz="4200" smtClean="0">
                <a:latin typeface="Impact" pitchFamily="34" charset="0"/>
              </a:rPr>
              <a:t>En español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7848600" cy="4724400"/>
          </a:xfrm>
        </p:spPr>
        <p:txBody>
          <a:bodyPr/>
          <a:lstStyle/>
          <a:p>
            <a:pPr eaLnBrk="1" hangingPunct="1"/>
            <a:r>
              <a:rPr lang="en-US" sz="3400" smtClean="0">
                <a:solidFill>
                  <a:schemeClr val="accent2"/>
                </a:solidFill>
                <a:latin typeface="Impact" pitchFamily="34" charset="0"/>
              </a:rPr>
              <a:t>In Spanish, we use the verb </a:t>
            </a:r>
            <a:r>
              <a:rPr lang="en-US" sz="3400" u="sng" smtClean="0">
                <a:solidFill>
                  <a:schemeClr val="accent2"/>
                </a:solidFill>
                <a:latin typeface="Impact" pitchFamily="34" charset="0"/>
              </a:rPr>
              <a:t>estar </a:t>
            </a:r>
            <a:r>
              <a:rPr lang="en-US" sz="3400" smtClean="0">
                <a:solidFill>
                  <a:schemeClr val="accent2"/>
                </a:solidFill>
                <a:latin typeface="Impact" pitchFamily="34" charset="0"/>
              </a:rPr>
              <a:t>and the ending </a:t>
            </a:r>
            <a:r>
              <a:rPr lang="en-US" sz="3400" u="sng" smtClean="0">
                <a:solidFill>
                  <a:schemeClr val="accent2"/>
                </a:solidFill>
                <a:latin typeface="Impact" pitchFamily="34" charset="0"/>
              </a:rPr>
              <a:t>–ando </a:t>
            </a:r>
            <a:r>
              <a:rPr lang="en-US" sz="3400" smtClean="0">
                <a:solidFill>
                  <a:schemeClr val="accent2"/>
                </a:solidFill>
                <a:latin typeface="Impact" pitchFamily="34" charset="0"/>
              </a:rPr>
              <a:t>for AR verbs and </a:t>
            </a:r>
            <a:r>
              <a:rPr lang="en-US" sz="3400" b="1" smtClean="0">
                <a:solidFill>
                  <a:schemeClr val="accent2"/>
                </a:solidFill>
                <a:latin typeface="Impact" pitchFamily="34" charset="0"/>
              </a:rPr>
              <a:t>–</a:t>
            </a:r>
            <a:r>
              <a:rPr lang="en-US" sz="3400" u="sng" smtClean="0">
                <a:solidFill>
                  <a:schemeClr val="accent2"/>
                </a:solidFill>
                <a:latin typeface="Impact" pitchFamily="34" charset="0"/>
              </a:rPr>
              <a:t>iendo</a:t>
            </a:r>
            <a:r>
              <a:rPr lang="en-US" sz="3400" b="1" smtClean="0">
                <a:solidFill>
                  <a:schemeClr val="accent2"/>
                </a:solidFill>
                <a:latin typeface="Impact" pitchFamily="34" charset="0"/>
              </a:rPr>
              <a:t> </a:t>
            </a:r>
            <a:r>
              <a:rPr lang="en-US" sz="3400" smtClean="0">
                <a:solidFill>
                  <a:schemeClr val="accent2"/>
                </a:solidFill>
                <a:latin typeface="Impact" pitchFamily="34" charset="0"/>
              </a:rPr>
              <a:t>or</a:t>
            </a:r>
            <a:r>
              <a:rPr lang="en-US" sz="3400" b="1" smtClean="0">
                <a:solidFill>
                  <a:schemeClr val="accent2"/>
                </a:solidFill>
                <a:latin typeface="Impact" pitchFamily="34" charset="0"/>
              </a:rPr>
              <a:t> –</a:t>
            </a:r>
            <a:r>
              <a:rPr lang="en-US" sz="3400" u="sng" smtClean="0">
                <a:solidFill>
                  <a:schemeClr val="accent2"/>
                </a:solidFill>
                <a:latin typeface="Impact" pitchFamily="34" charset="0"/>
              </a:rPr>
              <a:t>yendo </a:t>
            </a:r>
            <a:r>
              <a:rPr lang="en-US" sz="3400" smtClean="0">
                <a:solidFill>
                  <a:schemeClr val="accent2"/>
                </a:solidFill>
                <a:latin typeface="Impact" pitchFamily="34" charset="0"/>
              </a:rPr>
              <a:t>for ER &amp; IR verbs.</a:t>
            </a:r>
          </a:p>
          <a:p>
            <a:pPr eaLnBrk="1" hangingPunct="1">
              <a:buFont typeface="Georgia" pitchFamily="18" charset="0"/>
              <a:buNone/>
            </a:pPr>
            <a:endParaRPr lang="en-US" sz="3400" smtClean="0">
              <a:solidFill>
                <a:schemeClr val="accent2"/>
              </a:solidFill>
              <a:latin typeface="Impact" pitchFamily="34" charset="0"/>
            </a:endParaRPr>
          </a:p>
          <a:p>
            <a:pPr eaLnBrk="1" hangingPunct="1"/>
            <a:endParaRPr lang="en-US" sz="3400" smtClean="0">
              <a:solidFill>
                <a:schemeClr val="accent2"/>
              </a:solidFill>
              <a:latin typeface="Impact" pitchFamily="34" charset="0"/>
            </a:endParaRPr>
          </a:p>
          <a:p>
            <a:pPr eaLnBrk="1" hangingPunct="1"/>
            <a:endParaRPr lang="en-US" sz="3400" smtClean="0">
              <a:latin typeface="Impact" pitchFamily="34" charset="0"/>
            </a:endParaRPr>
          </a:p>
          <a:p>
            <a:pPr eaLnBrk="1" hangingPunct="1"/>
            <a:endParaRPr lang="en-US" sz="3400" smtClean="0">
              <a:latin typeface="Impac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026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09600"/>
            <a:ext cx="8229600" cy="1066800"/>
          </a:xfrm>
        </p:spPr>
        <p:txBody>
          <a:bodyPr/>
          <a:lstStyle/>
          <a:p>
            <a:r>
              <a:rPr lang="en-US" smtClean="0">
                <a:latin typeface="Impact" pitchFamily="34" charset="0"/>
              </a:rPr>
              <a:t>Forming the Present Participle of –ar verbs</a:t>
            </a:r>
          </a:p>
        </p:txBody>
      </p:sp>
      <p:pic>
        <p:nvPicPr>
          <p:cNvPr id="17410" name="Picture 1027" descr="M:\Clip Art\Buttons\General 07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29600" y="6242050"/>
            <a:ext cx="91440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Text Box 1028"/>
          <p:cNvSpPr txBox="1">
            <a:spLocks noChangeArrowheads="1"/>
          </p:cNvSpPr>
          <p:nvPr/>
        </p:nvSpPr>
        <p:spPr bwMode="auto">
          <a:xfrm>
            <a:off x="8305800" y="6324600"/>
            <a:ext cx="838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400" b="1">
                <a:latin typeface="Comic Sans MS" pitchFamily="66" charset="0"/>
                <a:hlinkClick r:id="rId3"/>
              </a:rPr>
              <a:t>index</a:t>
            </a:r>
            <a:endParaRPr lang="en-US" sz="1400" b="1">
              <a:latin typeface="Comic Sans MS" pitchFamily="66" charset="0"/>
            </a:endParaRPr>
          </a:p>
        </p:txBody>
      </p:sp>
      <p:sp>
        <p:nvSpPr>
          <p:cNvPr id="28677" name="Text Box 1029"/>
          <p:cNvSpPr txBox="1">
            <a:spLocks noChangeArrowheads="1"/>
          </p:cNvSpPr>
          <p:nvPr/>
        </p:nvSpPr>
        <p:spPr bwMode="auto">
          <a:xfrm>
            <a:off x="457200" y="1905000"/>
            <a:ext cx="5511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2400" dirty="0">
                <a:solidFill>
                  <a:schemeClr val="accent3"/>
                </a:solidFill>
                <a:latin typeface="Impact" pitchFamily="34" charset="0"/>
              </a:rPr>
              <a:t>To form the present participle:</a:t>
            </a:r>
          </a:p>
        </p:txBody>
      </p:sp>
      <p:sp>
        <p:nvSpPr>
          <p:cNvPr id="28679" name="Text Box 1031"/>
          <p:cNvSpPr txBox="1">
            <a:spLocks noChangeArrowheads="1"/>
          </p:cNvSpPr>
          <p:nvPr/>
        </p:nvSpPr>
        <p:spPr bwMode="auto">
          <a:xfrm>
            <a:off x="4876800" y="4267200"/>
            <a:ext cx="968375" cy="49212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600">
                <a:solidFill>
                  <a:schemeClr val="tx2"/>
                </a:solidFill>
                <a:latin typeface="Impact" pitchFamily="34" charset="0"/>
              </a:rPr>
              <a:t>-ando</a:t>
            </a:r>
          </a:p>
        </p:txBody>
      </p:sp>
      <p:sp>
        <p:nvSpPr>
          <p:cNvPr id="28683" name="Text Box 1035"/>
          <p:cNvSpPr txBox="1">
            <a:spLocks noChangeArrowheads="1"/>
          </p:cNvSpPr>
          <p:nvPr/>
        </p:nvSpPr>
        <p:spPr bwMode="auto">
          <a:xfrm>
            <a:off x="381000" y="4267200"/>
            <a:ext cx="44196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600">
                <a:solidFill>
                  <a:schemeClr val="tx2"/>
                </a:solidFill>
                <a:latin typeface="Impact" pitchFamily="34" charset="0"/>
              </a:rPr>
              <a:t>	  2. add the following: </a:t>
            </a:r>
          </a:p>
        </p:txBody>
      </p:sp>
      <p:sp>
        <p:nvSpPr>
          <p:cNvPr id="28684" name="Rectangle 1036"/>
          <p:cNvSpPr>
            <a:spLocks noChangeArrowheads="1"/>
          </p:cNvSpPr>
          <p:nvPr/>
        </p:nvSpPr>
        <p:spPr bwMode="auto">
          <a:xfrm>
            <a:off x="533400" y="2590800"/>
            <a:ext cx="63246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600">
                <a:solidFill>
                  <a:srgbClr val="FF0000"/>
                </a:solidFill>
                <a:latin typeface="Impact" pitchFamily="34" charset="0"/>
              </a:rPr>
              <a:t>	</a:t>
            </a:r>
            <a:r>
              <a:rPr lang="en-US" sz="2600">
                <a:solidFill>
                  <a:schemeClr val="tx2"/>
                </a:solidFill>
                <a:latin typeface="Impact" pitchFamily="34" charset="0"/>
              </a:rPr>
              <a:t>1. drop the ending of the infinitive: </a:t>
            </a:r>
          </a:p>
        </p:txBody>
      </p:sp>
      <p:sp>
        <p:nvSpPr>
          <p:cNvPr id="28686" name="Text Box 1038"/>
          <p:cNvSpPr txBox="1">
            <a:spLocks noChangeArrowheads="1"/>
          </p:cNvSpPr>
          <p:nvPr/>
        </p:nvSpPr>
        <p:spPr bwMode="auto">
          <a:xfrm>
            <a:off x="2209800" y="3354388"/>
            <a:ext cx="1122363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000" dirty="0" err="1">
                <a:solidFill>
                  <a:schemeClr val="accent3"/>
                </a:solidFill>
                <a:latin typeface="Impact" pitchFamily="34" charset="0"/>
              </a:rPr>
              <a:t>bailar</a:t>
            </a:r>
            <a:endParaRPr lang="en-US" sz="3000" dirty="0">
              <a:solidFill>
                <a:schemeClr val="accent3"/>
              </a:solidFill>
              <a:latin typeface="Impact" pitchFamily="34" charset="0"/>
            </a:endParaRPr>
          </a:p>
        </p:txBody>
      </p:sp>
      <p:sp>
        <p:nvSpPr>
          <p:cNvPr id="28687" name="Line 1039"/>
          <p:cNvSpPr>
            <a:spLocks noChangeShapeType="1"/>
          </p:cNvSpPr>
          <p:nvPr/>
        </p:nvSpPr>
        <p:spPr bwMode="auto">
          <a:xfrm flipH="1">
            <a:off x="2819400" y="3429000"/>
            <a:ext cx="381000" cy="4572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88" name="Line 1040"/>
          <p:cNvSpPr>
            <a:spLocks noChangeShapeType="1"/>
          </p:cNvSpPr>
          <p:nvPr/>
        </p:nvSpPr>
        <p:spPr bwMode="auto">
          <a:xfrm>
            <a:off x="2895600" y="3429000"/>
            <a:ext cx="228600" cy="5334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89" name="Line 1041"/>
          <p:cNvSpPr>
            <a:spLocks noChangeShapeType="1"/>
          </p:cNvSpPr>
          <p:nvPr/>
        </p:nvSpPr>
        <p:spPr bwMode="auto">
          <a:xfrm>
            <a:off x="3505200" y="37338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690" name="Text Box 1042"/>
          <p:cNvSpPr txBox="1">
            <a:spLocks noChangeArrowheads="1"/>
          </p:cNvSpPr>
          <p:nvPr/>
        </p:nvSpPr>
        <p:spPr bwMode="auto">
          <a:xfrm>
            <a:off x="4800600" y="3430588"/>
            <a:ext cx="79057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000" dirty="0">
                <a:solidFill>
                  <a:schemeClr val="accent3"/>
                </a:solidFill>
                <a:latin typeface="Impact" pitchFamily="34" charset="0"/>
              </a:rPr>
              <a:t>bail</a:t>
            </a:r>
          </a:p>
        </p:txBody>
      </p:sp>
      <p:sp>
        <p:nvSpPr>
          <p:cNvPr id="28691" name="Text Box 1043"/>
          <p:cNvSpPr txBox="1">
            <a:spLocks noChangeArrowheads="1"/>
          </p:cNvSpPr>
          <p:nvPr/>
        </p:nvSpPr>
        <p:spPr bwMode="auto">
          <a:xfrm>
            <a:off x="3200400" y="5257800"/>
            <a:ext cx="25146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5000">
                <a:solidFill>
                  <a:schemeClr val="tx2"/>
                </a:solidFill>
                <a:latin typeface="Impact" pitchFamily="34" charset="0"/>
              </a:rPr>
              <a:t>bail</a:t>
            </a:r>
            <a:r>
              <a:rPr lang="en-US" sz="5000" u="sng">
                <a:solidFill>
                  <a:schemeClr val="accent2"/>
                </a:solidFill>
                <a:latin typeface="Impact" pitchFamily="34" charset="0"/>
              </a:rPr>
              <a:t>ando</a:t>
            </a:r>
          </a:p>
        </p:txBody>
      </p:sp>
      <p:sp>
        <p:nvSpPr>
          <p:cNvPr id="17422" name="Text Box 1044"/>
          <p:cNvSpPr txBox="1">
            <a:spLocks noChangeArrowheads="1"/>
          </p:cNvSpPr>
          <p:nvPr/>
        </p:nvSpPr>
        <p:spPr bwMode="auto">
          <a:xfrm>
            <a:off x="212725" y="163513"/>
            <a:ext cx="7175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accent2"/>
                </a:solidFill>
              </a:rPr>
              <a:t>RIVAS</a:t>
            </a:r>
          </a:p>
        </p:txBody>
      </p:sp>
      <p:sp>
        <p:nvSpPr>
          <p:cNvPr id="17423" name="Text Box 1045"/>
          <p:cNvSpPr txBox="1">
            <a:spLocks noChangeArrowheads="1"/>
          </p:cNvSpPr>
          <p:nvPr/>
        </p:nvSpPr>
        <p:spPr bwMode="auto">
          <a:xfrm>
            <a:off x="3657600" y="6477000"/>
            <a:ext cx="1828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>
                <a:latin typeface="Comic Sans MS" pitchFamily="66" charset="0"/>
                <a:hlinkClick r:id="" action="ppaction://hlinkshowjump?jump=firstslide"/>
              </a:rPr>
              <a:t>index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86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86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8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8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8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86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8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7" grpId="0" build="p" autoUpdateAnimBg="0"/>
      <p:bldP spid="28679" grpId="0" animBg="1" autoUpdateAnimBg="0"/>
      <p:bldP spid="28683" grpId="0" autoUpdateAnimBg="0"/>
      <p:bldP spid="28684" grpId="0" build="p" autoUpdateAnimBg="0"/>
      <p:bldP spid="28686" grpId="0" build="p" autoUpdateAnimBg="0"/>
      <p:bldP spid="28687" grpId="0" animBg="1"/>
      <p:bldP spid="28688" grpId="0" animBg="1"/>
      <p:bldP spid="28689" grpId="0" animBg="1"/>
      <p:bldP spid="28690" grpId="0" build="p" autoUpdateAnimBg="0"/>
      <p:bldP spid="28691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0"/>
            <a:ext cx="8229600" cy="1069975"/>
          </a:xfrm>
        </p:spPr>
        <p:txBody>
          <a:bodyPr/>
          <a:lstStyle/>
          <a:p>
            <a:r>
              <a:rPr lang="en-US" smtClean="0">
                <a:latin typeface="Impact" pitchFamily="34" charset="0"/>
              </a:rPr>
              <a:t>Practice with Present Progressive –ar verbs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3352800" y="3505200"/>
            <a:ext cx="2641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5400" dirty="0">
                <a:solidFill>
                  <a:schemeClr val="accent4"/>
                </a:solidFill>
                <a:latin typeface="Impact" pitchFamily="34" charset="0"/>
              </a:rPr>
              <a:t>to dance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1905000" y="5105400"/>
            <a:ext cx="100171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5400">
                <a:latin typeface="Impact" pitchFamily="34" charset="0"/>
              </a:rPr>
              <a:t>t</a:t>
            </a:r>
            <a:r>
              <a:rPr lang="en-US" sz="5400">
                <a:latin typeface="Impact" pitchFamily="34" charset="0"/>
                <a:cs typeface="Times New Roman" pitchFamily="18" charset="0"/>
              </a:rPr>
              <a:t>ú</a:t>
            </a:r>
            <a:r>
              <a:rPr lang="en-US" sz="5400">
                <a:latin typeface="Impact" pitchFamily="34" charset="0"/>
              </a:rPr>
              <a:t>  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5257800" y="5105400"/>
            <a:ext cx="27368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5400">
                <a:latin typeface="Impact" pitchFamily="34" charset="0"/>
              </a:rPr>
              <a:t>bail</a:t>
            </a:r>
            <a:r>
              <a:rPr lang="en-US" sz="5400" u="sng">
                <a:solidFill>
                  <a:schemeClr val="accent2"/>
                </a:solidFill>
                <a:latin typeface="Impact" pitchFamily="34" charset="0"/>
              </a:rPr>
              <a:t>ando</a:t>
            </a: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3657600" y="2362200"/>
            <a:ext cx="19367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5400" dirty="0" err="1">
                <a:solidFill>
                  <a:schemeClr val="accent3"/>
                </a:solidFill>
                <a:latin typeface="Impact" pitchFamily="34" charset="0"/>
              </a:rPr>
              <a:t>bailar</a:t>
            </a:r>
            <a:endParaRPr lang="en-US" sz="5400" dirty="0">
              <a:solidFill>
                <a:schemeClr val="accent3"/>
              </a:solidFill>
              <a:latin typeface="Impact" pitchFamily="34" charset="0"/>
            </a:endParaRP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3276600" y="5105400"/>
            <a:ext cx="175418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5400">
                <a:solidFill>
                  <a:schemeClr val="accent2"/>
                </a:solidFill>
                <a:latin typeface="Impact" pitchFamily="34" charset="0"/>
              </a:rPr>
              <a:t>est</a:t>
            </a:r>
            <a:r>
              <a:rPr lang="en-US" sz="5400">
                <a:solidFill>
                  <a:schemeClr val="accent2"/>
                </a:solidFill>
                <a:latin typeface="Impact" pitchFamily="34" charset="0"/>
                <a:cs typeface="Times New Roman" pitchFamily="18" charset="0"/>
              </a:rPr>
              <a:t>ás</a:t>
            </a:r>
            <a:endParaRPr lang="en-US" sz="5400">
              <a:solidFill>
                <a:schemeClr val="accent2"/>
              </a:solidFill>
              <a:latin typeface="Impact" pitchFamily="34" charset="0"/>
            </a:endParaRPr>
          </a:p>
        </p:txBody>
      </p:sp>
      <p:pic>
        <p:nvPicPr>
          <p:cNvPr id="18439" name="Picture 8" descr="M:\Clip Art\Buttons\General 07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29600" y="6242050"/>
            <a:ext cx="91440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40" name="Text Box 9"/>
          <p:cNvSpPr txBox="1">
            <a:spLocks noChangeArrowheads="1"/>
          </p:cNvSpPr>
          <p:nvPr/>
        </p:nvSpPr>
        <p:spPr bwMode="auto">
          <a:xfrm>
            <a:off x="8305800" y="6324600"/>
            <a:ext cx="838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400" b="1">
                <a:latin typeface="Comic Sans MS" pitchFamily="66" charset="0"/>
                <a:hlinkClick r:id="rId4"/>
              </a:rPr>
              <a:t>index</a:t>
            </a:r>
            <a:endParaRPr lang="en-US" sz="1400" b="1">
              <a:latin typeface="Comic Sans MS" pitchFamily="66" charset="0"/>
            </a:endParaRPr>
          </a:p>
        </p:txBody>
      </p:sp>
      <p:sp>
        <p:nvSpPr>
          <p:cNvPr id="18441" name="Text Box 11"/>
          <p:cNvSpPr txBox="1">
            <a:spLocks noChangeArrowheads="1"/>
          </p:cNvSpPr>
          <p:nvPr/>
        </p:nvSpPr>
        <p:spPr bwMode="auto">
          <a:xfrm>
            <a:off x="304800" y="228600"/>
            <a:ext cx="7175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accent2"/>
                </a:solidFill>
              </a:rPr>
              <a:t>RIVAS</a:t>
            </a:r>
          </a:p>
        </p:txBody>
      </p:sp>
      <p:sp>
        <p:nvSpPr>
          <p:cNvPr id="18442" name="Text Box 12"/>
          <p:cNvSpPr txBox="1">
            <a:spLocks noChangeArrowheads="1"/>
          </p:cNvSpPr>
          <p:nvPr/>
        </p:nvSpPr>
        <p:spPr bwMode="auto">
          <a:xfrm>
            <a:off x="3657600" y="6477000"/>
            <a:ext cx="1828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>
                <a:latin typeface="Comic Sans MS" pitchFamily="66" charset="0"/>
                <a:hlinkClick r:id="" action="ppaction://hlinkshowjump?jump=firstslide"/>
              </a:rPr>
              <a:t>index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  <p:bldP spid="8196" grpId="0" build="p" autoUpdateAnimBg="0"/>
      <p:bldP spid="8197" grpId="0" build="p" autoUpdateAnimBg="0"/>
      <p:bldP spid="8199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1219200" y="5105400"/>
            <a:ext cx="173196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5400">
                <a:latin typeface="Impact" pitchFamily="34" charset="0"/>
              </a:rPr>
              <a:t>Juan  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5257800" y="5029200"/>
            <a:ext cx="29083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5400">
                <a:latin typeface="Impact" pitchFamily="34" charset="0"/>
              </a:rPr>
              <a:t>nad</a:t>
            </a:r>
            <a:r>
              <a:rPr lang="en-US" sz="5400" u="sng">
                <a:solidFill>
                  <a:schemeClr val="accent2"/>
                </a:solidFill>
                <a:latin typeface="Impact" pitchFamily="34" charset="0"/>
              </a:rPr>
              <a:t>ando</a:t>
            </a:r>
            <a:r>
              <a:rPr lang="en-US" sz="5400">
                <a:latin typeface="Impact" pitchFamily="34" charset="0"/>
              </a:rPr>
              <a:t>.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3581400" y="5029200"/>
            <a:ext cx="142716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5400">
                <a:solidFill>
                  <a:schemeClr val="accent2"/>
                </a:solidFill>
                <a:latin typeface="Impact" pitchFamily="34" charset="0"/>
              </a:rPr>
              <a:t>est</a:t>
            </a:r>
            <a:r>
              <a:rPr lang="en-US" sz="5400">
                <a:solidFill>
                  <a:schemeClr val="accent2"/>
                </a:solidFill>
                <a:latin typeface="Impact" pitchFamily="34" charset="0"/>
                <a:cs typeface="Times New Roman" pitchFamily="18" charset="0"/>
              </a:rPr>
              <a:t>á</a:t>
            </a:r>
            <a:endParaRPr lang="en-US" sz="5400">
              <a:solidFill>
                <a:schemeClr val="accent2"/>
              </a:solidFill>
              <a:latin typeface="Impact" pitchFamily="34" charset="0"/>
            </a:endParaRPr>
          </a:p>
        </p:txBody>
      </p:sp>
      <p:pic>
        <p:nvPicPr>
          <p:cNvPr id="20484" name="Picture 7" descr="M:\Clip Art\Buttons\General 07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29600" y="6242050"/>
            <a:ext cx="91440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5" name="Text Box 8"/>
          <p:cNvSpPr txBox="1">
            <a:spLocks noChangeArrowheads="1"/>
          </p:cNvSpPr>
          <p:nvPr/>
        </p:nvSpPr>
        <p:spPr bwMode="auto">
          <a:xfrm>
            <a:off x="8305800" y="6324600"/>
            <a:ext cx="838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400" b="1">
                <a:latin typeface="Comic Sans MS" pitchFamily="66" charset="0"/>
                <a:hlinkClick r:id="rId4"/>
              </a:rPr>
              <a:t>index</a:t>
            </a:r>
            <a:endParaRPr lang="en-US" sz="1400" b="1">
              <a:latin typeface="Comic Sans MS" pitchFamily="66" charset="0"/>
            </a:endParaRPr>
          </a:p>
        </p:txBody>
      </p:sp>
      <p:sp>
        <p:nvSpPr>
          <p:cNvPr id="20486" name="Text Box 9"/>
          <p:cNvSpPr txBox="1">
            <a:spLocks noChangeArrowheads="1"/>
          </p:cNvSpPr>
          <p:nvPr/>
        </p:nvSpPr>
        <p:spPr bwMode="auto">
          <a:xfrm>
            <a:off x="212725" y="163513"/>
            <a:ext cx="7175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accent2"/>
                </a:solidFill>
              </a:rPr>
              <a:t>RIVAS</a:t>
            </a:r>
          </a:p>
        </p:txBody>
      </p:sp>
      <p:sp>
        <p:nvSpPr>
          <p:cNvPr id="20487" name="Text Box 10"/>
          <p:cNvSpPr txBox="1">
            <a:spLocks noChangeArrowheads="1"/>
          </p:cNvSpPr>
          <p:nvPr/>
        </p:nvSpPr>
        <p:spPr bwMode="auto">
          <a:xfrm>
            <a:off x="3657600" y="6477000"/>
            <a:ext cx="1828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>
                <a:latin typeface="Comic Sans MS" pitchFamily="66" charset="0"/>
                <a:hlinkClick r:id="" action="ppaction://hlinkshowjump?jump=firstslide"/>
              </a:rPr>
              <a:t>index</a:t>
            </a:r>
            <a:endParaRPr lang="en-US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3657600" y="1447800"/>
            <a:ext cx="185261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5400" dirty="0" err="1">
                <a:solidFill>
                  <a:schemeClr val="accent3"/>
                </a:solidFill>
                <a:latin typeface="Impact" pitchFamily="34" charset="0"/>
              </a:rPr>
              <a:t>nadar</a:t>
            </a:r>
            <a:endParaRPr lang="en-US" sz="5400" dirty="0">
              <a:solidFill>
                <a:schemeClr val="accent3"/>
              </a:solidFill>
              <a:latin typeface="Impact" pitchFamily="34" charset="0"/>
            </a:endParaRPr>
          </a:p>
        </p:txBody>
      </p:sp>
      <p:sp>
        <p:nvSpPr>
          <p:cNvPr id="13" name="Text Box 3"/>
          <p:cNvSpPr txBox="1">
            <a:spLocks noChangeArrowheads="1"/>
          </p:cNvSpPr>
          <p:nvPr/>
        </p:nvSpPr>
        <p:spPr bwMode="auto">
          <a:xfrm>
            <a:off x="3352800" y="3505200"/>
            <a:ext cx="23844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5400" dirty="0">
                <a:solidFill>
                  <a:schemeClr val="accent4"/>
                </a:solidFill>
                <a:latin typeface="Impact" pitchFamily="34" charset="0"/>
              </a:rPr>
              <a:t>to swim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 autoUpdateAnimBg="0"/>
      <p:bldP spid="10244" grpId="0" build="p" autoUpdateAnimBg="0"/>
      <p:bldP spid="10245" grpId="0" build="p" autoUpdateAnimBg="0"/>
      <p:bldP spid="13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209800" y="4419600"/>
            <a:ext cx="52133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5400">
                <a:latin typeface="Impact" pitchFamily="34" charset="0"/>
              </a:rPr>
              <a:t>Los estudiantes   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3733800" y="5410200"/>
            <a:ext cx="332105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5400">
                <a:latin typeface="Impact" pitchFamily="34" charset="0"/>
              </a:rPr>
              <a:t>trabaj</a:t>
            </a:r>
            <a:r>
              <a:rPr lang="en-US" sz="5400" u="sng">
                <a:solidFill>
                  <a:schemeClr val="accent2"/>
                </a:solidFill>
                <a:latin typeface="Impact" pitchFamily="34" charset="0"/>
              </a:rPr>
              <a:t>ando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1752600" y="5410200"/>
            <a:ext cx="178911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5400">
                <a:solidFill>
                  <a:schemeClr val="accent2"/>
                </a:solidFill>
                <a:latin typeface="Impact" pitchFamily="34" charset="0"/>
              </a:rPr>
              <a:t>est</a:t>
            </a:r>
            <a:r>
              <a:rPr lang="en-US" sz="5400">
                <a:solidFill>
                  <a:schemeClr val="accent2"/>
                </a:solidFill>
                <a:latin typeface="Impact" pitchFamily="34" charset="0"/>
                <a:cs typeface="Times New Roman" pitchFamily="18" charset="0"/>
              </a:rPr>
              <a:t>án</a:t>
            </a:r>
            <a:endParaRPr lang="en-US" sz="5400">
              <a:solidFill>
                <a:schemeClr val="accent2"/>
              </a:solidFill>
              <a:latin typeface="Impact" pitchFamily="34" charset="0"/>
            </a:endParaRPr>
          </a:p>
        </p:txBody>
      </p:sp>
      <p:pic>
        <p:nvPicPr>
          <p:cNvPr id="22532" name="Picture 7" descr="M:\Clip Art\Buttons\General 07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29600" y="6242050"/>
            <a:ext cx="91440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3" name="Text Box 8"/>
          <p:cNvSpPr txBox="1">
            <a:spLocks noChangeArrowheads="1"/>
          </p:cNvSpPr>
          <p:nvPr/>
        </p:nvSpPr>
        <p:spPr bwMode="auto">
          <a:xfrm>
            <a:off x="8305800" y="6324600"/>
            <a:ext cx="838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400" b="1">
                <a:latin typeface="Comic Sans MS" pitchFamily="66" charset="0"/>
                <a:hlinkClick r:id="rId4"/>
              </a:rPr>
              <a:t>index</a:t>
            </a:r>
            <a:endParaRPr lang="en-US" sz="1400" b="1">
              <a:latin typeface="Comic Sans MS" pitchFamily="66" charset="0"/>
            </a:endParaRPr>
          </a:p>
        </p:txBody>
      </p:sp>
      <p:sp>
        <p:nvSpPr>
          <p:cNvPr id="22534" name="Text Box 9"/>
          <p:cNvSpPr txBox="1">
            <a:spLocks noChangeArrowheads="1"/>
          </p:cNvSpPr>
          <p:nvPr/>
        </p:nvSpPr>
        <p:spPr bwMode="auto">
          <a:xfrm>
            <a:off x="212725" y="163513"/>
            <a:ext cx="7175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accent2"/>
                </a:solidFill>
              </a:rPr>
              <a:t>RIVAS</a:t>
            </a:r>
          </a:p>
        </p:txBody>
      </p:sp>
      <p:sp>
        <p:nvSpPr>
          <p:cNvPr id="22535" name="Text Box 10"/>
          <p:cNvSpPr txBox="1">
            <a:spLocks noChangeArrowheads="1"/>
          </p:cNvSpPr>
          <p:nvPr/>
        </p:nvSpPr>
        <p:spPr bwMode="auto">
          <a:xfrm>
            <a:off x="3657600" y="6477000"/>
            <a:ext cx="1828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>
                <a:latin typeface="Comic Sans MS" pitchFamily="66" charset="0"/>
                <a:hlinkClick r:id="" action="ppaction://hlinkshowjump?jump=firstslide"/>
              </a:rPr>
              <a:t>index</a:t>
            </a:r>
            <a:endParaRPr lang="en-US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3352800" y="1295400"/>
            <a:ext cx="249396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5400" dirty="0" err="1">
                <a:solidFill>
                  <a:schemeClr val="accent3"/>
                </a:solidFill>
                <a:latin typeface="Impact" pitchFamily="34" charset="0"/>
              </a:rPr>
              <a:t>trabajar</a:t>
            </a:r>
            <a:endParaRPr lang="en-US" sz="5400" dirty="0">
              <a:solidFill>
                <a:schemeClr val="accent3"/>
              </a:solidFill>
              <a:latin typeface="Impact" pitchFamily="34" charset="0"/>
            </a:endParaRPr>
          </a:p>
        </p:txBody>
      </p:sp>
      <p:sp>
        <p:nvSpPr>
          <p:cNvPr id="13" name="Text Box 3"/>
          <p:cNvSpPr txBox="1">
            <a:spLocks noChangeArrowheads="1"/>
          </p:cNvSpPr>
          <p:nvPr/>
        </p:nvSpPr>
        <p:spPr bwMode="auto">
          <a:xfrm>
            <a:off x="3276600" y="2819400"/>
            <a:ext cx="22701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5400" dirty="0">
                <a:solidFill>
                  <a:schemeClr val="accent4"/>
                </a:solidFill>
                <a:latin typeface="Impact" pitchFamily="34" charset="0"/>
              </a:rPr>
              <a:t>to work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2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 build="p" autoUpdateAnimBg="0"/>
      <p:bldP spid="12293" grpId="0" build="p" autoUpdateAnimBg="0"/>
      <p:bldP spid="12294" grpId="0" build="p" autoUpdateAnimBg="0"/>
      <p:bldP spid="13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2209800" y="4419600"/>
            <a:ext cx="46132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5400">
                <a:latin typeface="Impact" pitchFamily="34" charset="0"/>
              </a:rPr>
              <a:t>Mi compa</a:t>
            </a:r>
            <a:r>
              <a:rPr lang="en-US" sz="5400">
                <a:latin typeface="Impact" pitchFamily="34" charset="0"/>
                <a:cs typeface="Times New Roman" pitchFamily="18" charset="0"/>
              </a:rPr>
              <a:t>ñera</a:t>
            </a:r>
            <a:r>
              <a:rPr lang="en-US" sz="5400">
                <a:latin typeface="Impact" pitchFamily="34" charset="0"/>
              </a:rPr>
              <a:t>   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2895600" y="5486400"/>
            <a:ext cx="56515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5400">
                <a:latin typeface="Impact" pitchFamily="34" charset="0"/>
              </a:rPr>
              <a:t>busc</a:t>
            </a:r>
            <a:r>
              <a:rPr lang="en-US" sz="5400" u="sng">
                <a:solidFill>
                  <a:schemeClr val="accent2"/>
                </a:solidFill>
                <a:latin typeface="Impact" pitchFamily="34" charset="0"/>
              </a:rPr>
              <a:t>ando</a:t>
            </a:r>
            <a:r>
              <a:rPr lang="en-US" sz="5400">
                <a:latin typeface="Impact" pitchFamily="34" charset="0"/>
              </a:rPr>
              <a:t> su tarea.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1219200" y="5486400"/>
            <a:ext cx="142716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5400">
                <a:solidFill>
                  <a:schemeClr val="accent2"/>
                </a:solidFill>
                <a:latin typeface="Impact" pitchFamily="34" charset="0"/>
              </a:rPr>
              <a:t>est</a:t>
            </a:r>
            <a:r>
              <a:rPr lang="en-US" sz="5400">
                <a:solidFill>
                  <a:schemeClr val="accent2"/>
                </a:solidFill>
                <a:latin typeface="Impact" pitchFamily="34" charset="0"/>
                <a:cs typeface="Times New Roman" pitchFamily="18" charset="0"/>
              </a:rPr>
              <a:t>á</a:t>
            </a:r>
            <a:endParaRPr lang="en-US" sz="5400">
              <a:solidFill>
                <a:schemeClr val="accent2"/>
              </a:solidFill>
              <a:latin typeface="Impact" pitchFamily="34" charset="0"/>
            </a:endParaRPr>
          </a:p>
        </p:txBody>
      </p:sp>
      <p:pic>
        <p:nvPicPr>
          <p:cNvPr id="24580" name="Picture 7" descr="M:\Clip Art\Buttons\General 07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6242050"/>
            <a:ext cx="91440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1" name="Text Box 8"/>
          <p:cNvSpPr txBox="1">
            <a:spLocks noChangeArrowheads="1"/>
          </p:cNvSpPr>
          <p:nvPr/>
        </p:nvSpPr>
        <p:spPr bwMode="auto">
          <a:xfrm>
            <a:off x="8305800" y="6324600"/>
            <a:ext cx="838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400" b="1">
                <a:latin typeface="Comic Sans MS" pitchFamily="66" charset="0"/>
                <a:hlinkClick r:id="rId5"/>
              </a:rPr>
              <a:t>index</a:t>
            </a:r>
            <a:endParaRPr lang="en-US" sz="1400" b="1">
              <a:latin typeface="Comic Sans MS" pitchFamily="66" charset="0"/>
            </a:endParaRPr>
          </a:p>
        </p:txBody>
      </p:sp>
      <p:sp>
        <p:nvSpPr>
          <p:cNvPr id="24582" name="Text Box 9"/>
          <p:cNvSpPr txBox="1">
            <a:spLocks noChangeArrowheads="1"/>
          </p:cNvSpPr>
          <p:nvPr/>
        </p:nvSpPr>
        <p:spPr bwMode="auto">
          <a:xfrm>
            <a:off x="212725" y="163513"/>
            <a:ext cx="7175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accent2"/>
                </a:solidFill>
              </a:rPr>
              <a:t>RIVAS</a:t>
            </a:r>
          </a:p>
        </p:txBody>
      </p:sp>
      <p:sp>
        <p:nvSpPr>
          <p:cNvPr id="24583" name="Text Box 10"/>
          <p:cNvSpPr txBox="1">
            <a:spLocks noChangeArrowheads="1"/>
          </p:cNvSpPr>
          <p:nvPr/>
        </p:nvSpPr>
        <p:spPr bwMode="auto">
          <a:xfrm>
            <a:off x="3657600" y="6477000"/>
            <a:ext cx="1828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>
                <a:latin typeface="Comic Sans MS" pitchFamily="66" charset="0"/>
                <a:hlinkClick r:id="" action="ppaction://hlinkshowjump?jump=firstslide"/>
              </a:rPr>
              <a:t>index</a:t>
            </a:r>
            <a:endParaRPr lang="en-US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3581400" y="1143000"/>
            <a:ext cx="21717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5400" dirty="0" err="1">
                <a:solidFill>
                  <a:schemeClr val="accent3"/>
                </a:solidFill>
                <a:latin typeface="Impact" pitchFamily="34" charset="0"/>
              </a:rPr>
              <a:t>buscar</a:t>
            </a:r>
            <a:endParaRPr lang="en-US" sz="5400" dirty="0">
              <a:solidFill>
                <a:schemeClr val="accent3"/>
              </a:solidFill>
              <a:latin typeface="Impact" pitchFamily="34" charset="0"/>
            </a:endParaRPr>
          </a:p>
        </p:txBody>
      </p:sp>
      <p:sp>
        <p:nvSpPr>
          <p:cNvPr id="13" name="Text Box 3"/>
          <p:cNvSpPr txBox="1">
            <a:spLocks noChangeArrowheads="1"/>
          </p:cNvSpPr>
          <p:nvPr/>
        </p:nvSpPr>
        <p:spPr bwMode="auto">
          <a:xfrm>
            <a:off x="3352800" y="2895600"/>
            <a:ext cx="302736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5400" dirty="0">
                <a:solidFill>
                  <a:schemeClr val="accent4"/>
                </a:solidFill>
                <a:latin typeface="Impact" pitchFamily="34" charset="0"/>
              </a:rPr>
              <a:t>to look for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 autoUpdateAnimBg="0"/>
      <p:bldP spid="14341" grpId="0" autoUpdateAnimBg="0"/>
      <p:bldP spid="14342" grpId="0" autoUpdateAnimBg="0"/>
      <p:bldP spid="13" grpId="0" build="p" autoUpdateAnimBg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111</TotalTime>
  <Words>481</Words>
  <Application>Microsoft Office PowerPoint</Application>
  <PresentationFormat>On-screen Show (4:3)</PresentationFormat>
  <Paragraphs>205</Paragraphs>
  <Slides>21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Design Template</vt:lpstr>
      </vt:variant>
      <vt:variant>
        <vt:i4>4</vt:i4>
      </vt:variant>
      <vt:variant>
        <vt:lpstr>Slide Titles</vt:lpstr>
      </vt:variant>
      <vt:variant>
        <vt:i4>21</vt:i4>
      </vt:variant>
    </vt:vector>
  </HeadingPairs>
  <TitlesOfParts>
    <vt:vector size="34" baseType="lpstr">
      <vt:lpstr>Arial</vt:lpstr>
      <vt:lpstr>Trebuchet MS</vt:lpstr>
      <vt:lpstr>Georgia</vt:lpstr>
      <vt:lpstr>Wingdings 2</vt:lpstr>
      <vt:lpstr>Calibri</vt:lpstr>
      <vt:lpstr>Times New Roman</vt:lpstr>
      <vt:lpstr>Impact</vt:lpstr>
      <vt:lpstr>Comic Sans MS</vt:lpstr>
      <vt:lpstr>Wingdings</vt:lpstr>
      <vt:lpstr>Urban</vt:lpstr>
      <vt:lpstr>Urban</vt:lpstr>
      <vt:lpstr>Urban</vt:lpstr>
      <vt:lpstr>Urban</vt:lpstr>
      <vt:lpstr>Quick Date Review</vt:lpstr>
      <vt:lpstr>el presente progresivo</vt:lpstr>
      <vt:lpstr>Slide 3</vt:lpstr>
      <vt:lpstr>En español</vt:lpstr>
      <vt:lpstr>Forming the Present Participle of –ar verbs</vt:lpstr>
      <vt:lpstr>Practice with Present Progressive –ar verbs</vt:lpstr>
      <vt:lpstr>Slide 7</vt:lpstr>
      <vt:lpstr>Slide 8</vt:lpstr>
      <vt:lpstr>Slide 9</vt:lpstr>
      <vt:lpstr>Slide 10</vt:lpstr>
      <vt:lpstr>Forming the Present Participle of –er &amp; -ir verbs</vt:lpstr>
      <vt:lpstr>Practice with Present Progressive -er verbs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presente progresivo</dc:title>
  <dc:creator>Kate Kaszynski</dc:creator>
  <cp:lastModifiedBy>tgromala</cp:lastModifiedBy>
  <cp:revision>17</cp:revision>
  <dcterms:created xsi:type="dcterms:W3CDTF">2009-11-08T04:46:19Z</dcterms:created>
  <dcterms:modified xsi:type="dcterms:W3CDTF">2009-11-13T18:21:13Z</dcterms:modified>
</cp:coreProperties>
</file>