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2" r:id="rId6"/>
    <p:sldId id="263" r:id="rId7"/>
    <p:sldId id="260" r:id="rId8"/>
    <p:sldId id="264" r:id="rId9"/>
    <p:sldId id="268" r:id="rId10"/>
    <p:sldId id="269" r:id="rId11"/>
    <p:sldId id="270" r:id="rId12"/>
    <p:sldId id="271" r:id="rId13"/>
    <p:sldId id="272" r:id="rId14"/>
    <p:sldId id="265" r:id="rId15"/>
    <p:sldId id="267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>
        <p:scale>
          <a:sx n="75" d="100"/>
          <a:sy n="75" d="100"/>
        </p:scale>
        <p:origin x="-11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A2AE393-DA0C-433E-9857-516A9CFC4823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B52B62-EACF-4164-85B8-6005A6C25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E393-DA0C-433E-9857-516A9CFC4823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B52B62-EACF-4164-85B8-6005A6C25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A2AE393-DA0C-433E-9857-516A9CFC4823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B52B62-EACF-4164-85B8-6005A6C25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E393-DA0C-433E-9857-516A9CFC4823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B52B62-EACF-4164-85B8-6005A6C25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2AE393-DA0C-433E-9857-516A9CFC4823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1B52B62-EACF-4164-85B8-6005A6C25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E393-DA0C-433E-9857-516A9CFC4823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B52B62-EACF-4164-85B8-6005A6C25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E393-DA0C-433E-9857-516A9CFC4823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B52B62-EACF-4164-85B8-6005A6C25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E393-DA0C-433E-9857-516A9CFC4823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B52B62-EACF-4164-85B8-6005A6C25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2AE393-DA0C-433E-9857-516A9CFC4823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B52B62-EACF-4164-85B8-6005A6C25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E393-DA0C-433E-9857-516A9CFC4823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B52B62-EACF-4164-85B8-6005A6C25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AE393-DA0C-433E-9857-516A9CFC4823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B52B62-EACF-4164-85B8-6005A6C250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A2AE393-DA0C-433E-9857-516A9CFC4823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B52B62-EACF-4164-85B8-6005A6C250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Disorders of the eye</a:t>
            </a:r>
          </a:p>
        </p:txBody>
      </p:sp>
      <p:sp>
        <p:nvSpPr>
          <p:cNvPr id="18435" name="Footer Placeholder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3.04 Understand the functions and disorders of the sensory system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575DAD-A0B5-4C50-8439-FFA735A77229}" type="slidenum">
              <a:rPr lang="en-US" altLang="en-US" sz="1400" smtClean="0"/>
              <a:pPr eaLnBrk="1" hangingPunct="1"/>
              <a:t>1</a:t>
            </a:fld>
            <a:endParaRPr lang="en-US" altLang="en-US" sz="1400" smtClean="0"/>
          </a:p>
        </p:txBody>
      </p:sp>
      <p:sp>
        <p:nvSpPr>
          <p:cNvPr id="3" name="Rectangle 2"/>
          <p:cNvSpPr/>
          <p:nvPr/>
        </p:nvSpPr>
        <p:spPr>
          <a:xfrm>
            <a:off x="3514725" y="3649663"/>
            <a:ext cx="15414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FFFF"/>
              </a:buClr>
              <a:buSzPct val="75000"/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Cataract</a:t>
            </a:r>
            <a:endParaRPr lang="en-US" sz="3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1338" y="1844675"/>
            <a:ext cx="17605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Glaucoma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329925">
            <a:off x="5551488" y="3340100"/>
            <a:ext cx="1812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Hyperopia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259897">
            <a:off x="2392363" y="4181475"/>
            <a:ext cx="13604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Myopia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107637">
            <a:off x="6421438" y="1722438"/>
            <a:ext cx="18923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Presbyopia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226057">
            <a:off x="1454150" y="1722438"/>
            <a:ext cx="21209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Astigmatism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6150" y="2563813"/>
            <a:ext cx="3354388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Diabetic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retinopathy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46262">
            <a:off x="1768475" y="2649538"/>
            <a:ext cx="26082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Detached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retina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2590800" y="5105400"/>
            <a:ext cx="4746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Have you heard of these conditions?</a:t>
            </a:r>
          </a:p>
          <a:p>
            <a:pPr algn="ctr" eaLnBrk="1" hangingPunct="1"/>
            <a:r>
              <a:rPr lang="en-US" altLang="en-US"/>
              <a:t>What do you know about them?</a:t>
            </a:r>
          </a:p>
        </p:txBody>
      </p:sp>
      <p:sp>
        <p:nvSpPr>
          <p:cNvPr id="2" name="TextBox 1"/>
          <p:cNvSpPr txBox="1"/>
          <p:nvPr/>
        </p:nvSpPr>
        <p:spPr>
          <a:xfrm rot="20914534">
            <a:off x="1300163" y="3400425"/>
            <a:ext cx="258286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blindness</a:t>
            </a:r>
          </a:p>
        </p:txBody>
      </p:sp>
      <p:sp>
        <p:nvSpPr>
          <p:cNvPr id="4" name="TextBox 3"/>
          <p:cNvSpPr txBox="1"/>
          <p:nvPr/>
        </p:nvSpPr>
        <p:spPr>
          <a:xfrm rot="645774">
            <a:off x="6007100" y="4237038"/>
            <a:ext cx="23622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Conjunctivitis</a:t>
            </a:r>
          </a:p>
        </p:txBody>
      </p:sp>
    </p:spTree>
    <p:extLst>
      <p:ext uri="{BB962C8B-B14F-4D97-AF65-F5344CB8AC3E}">
        <p14:creationId xmlns:p14="http://schemas.microsoft.com/office/powerpoint/2010/main" val="13498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Conjuntivitis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Pink eye, inflammation of conjunctiva membrane in front of eye</a:t>
            </a:r>
          </a:p>
          <a:p>
            <a:r>
              <a:rPr lang="en-US" dirty="0" smtClean="0"/>
              <a:t>Highly contagious </a:t>
            </a:r>
          </a:p>
          <a:p>
            <a:r>
              <a:rPr lang="en-US" dirty="0" smtClean="0"/>
              <a:t>Caused by virus or bacteria</a:t>
            </a:r>
          </a:p>
          <a:p>
            <a:pPr marL="0" indent="0">
              <a:buNone/>
            </a:pPr>
            <a:r>
              <a:rPr lang="en-US" dirty="0" smtClean="0"/>
              <a:t>Symptoms</a:t>
            </a:r>
          </a:p>
          <a:p>
            <a:r>
              <a:rPr lang="en-US" dirty="0" smtClean="0"/>
              <a:t>Redness, swelling, discharge, highly contagious</a:t>
            </a:r>
          </a:p>
          <a:p>
            <a:pPr marL="0" indent="0">
              <a:buNone/>
            </a:pPr>
            <a:r>
              <a:rPr lang="en-US" dirty="0" smtClean="0"/>
              <a:t>Treatment</a:t>
            </a:r>
          </a:p>
          <a:p>
            <a:r>
              <a:rPr lang="en-US" dirty="0" smtClean="0"/>
              <a:t>Antibiotic eye drops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Sty Hordeolum</a:t>
            </a:r>
          </a:p>
          <a:p>
            <a:r>
              <a:rPr lang="en-US" dirty="0" smtClean="0"/>
              <a:t>Abscess of an eyelash due to infection of a sebaceous gland</a:t>
            </a:r>
          </a:p>
          <a:p>
            <a:pPr marL="0" indent="0">
              <a:buNone/>
            </a:pPr>
            <a:r>
              <a:rPr lang="en-US" dirty="0" smtClean="0"/>
              <a:t>Symptoms</a:t>
            </a:r>
          </a:p>
          <a:p>
            <a:r>
              <a:rPr lang="en-US" dirty="0" smtClean="0"/>
              <a:t>Red painful and swollen area on eyelid</a:t>
            </a:r>
          </a:p>
          <a:p>
            <a:pPr marL="0" indent="0">
              <a:buNone/>
            </a:pPr>
            <a:r>
              <a:rPr lang="en-US" dirty="0" smtClean="0"/>
              <a:t>Treatment</a:t>
            </a:r>
          </a:p>
          <a:p>
            <a:r>
              <a:rPr lang="en-US" dirty="0" smtClean="0"/>
              <a:t>Warm wet compress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9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08"/>
            <a:ext cx="7242048" cy="1143000"/>
          </a:xfrm>
        </p:spPr>
        <p:txBody>
          <a:bodyPr/>
          <a:lstStyle/>
          <a:p>
            <a:r>
              <a:rPr lang="en-US" dirty="0" smtClean="0"/>
              <a:t>Vision Defects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962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Glaucoma</a:t>
            </a:r>
          </a:p>
          <a:p>
            <a:r>
              <a:rPr lang="en-US" sz="2000" dirty="0" smtClean="0"/>
              <a:t>Excessive intraocular pressure causing destruction of the retina and atrophy of the optic nerve.</a:t>
            </a:r>
          </a:p>
          <a:p>
            <a:pPr marL="0" indent="0">
              <a:buNone/>
            </a:pPr>
            <a:r>
              <a:rPr lang="en-US" sz="2000" dirty="0" smtClean="0"/>
              <a:t>Cause overproduction of aqueous humor, lack of drainage</a:t>
            </a:r>
          </a:p>
          <a:p>
            <a:pPr marL="0" indent="0">
              <a:buNone/>
            </a:pPr>
            <a:r>
              <a:rPr lang="en-US" sz="2000" dirty="0" smtClean="0"/>
              <a:t>Symptoms</a:t>
            </a:r>
          </a:p>
          <a:p>
            <a:r>
              <a:rPr lang="en-US" sz="2000" dirty="0" smtClean="0"/>
              <a:t>Develop gradual mild aching</a:t>
            </a:r>
          </a:p>
          <a:p>
            <a:r>
              <a:rPr lang="en-US" sz="2000" dirty="0" smtClean="0"/>
              <a:t>Loss of peripheral vision</a:t>
            </a:r>
          </a:p>
          <a:p>
            <a:r>
              <a:rPr lang="en-US" sz="2000" dirty="0" smtClean="0"/>
              <a:t>Halo around light </a:t>
            </a:r>
          </a:p>
          <a:p>
            <a:pPr marL="0" indent="0">
              <a:buNone/>
            </a:pPr>
            <a:r>
              <a:rPr lang="en-US" sz="2000" dirty="0" smtClean="0"/>
              <a:t>Treatment</a:t>
            </a:r>
          </a:p>
          <a:p>
            <a:r>
              <a:rPr lang="en-US" sz="2000" dirty="0" smtClean="0"/>
              <a:t>Object is to lower the intraocular pressure. May use special eye drops.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352044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Cataracts</a:t>
            </a:r>
          </a:p>
          <a:p>
            <a:r>
              <a:rPr lang="en-US" dirty="0" smtClean="0"/>
              <a:t>Lens of the eye gradually becomes cloudy, occurs after 70</a:t>
            </a:r>
          </a:p>
          <a:p>
            <a:r>
              <a:rPr lang="en-US" dirty="0" smtClean="0"/>
              <a:t>Increase exposure to the sun may speed up development of cataracts</a:t>
            </a:r>
          </a:p>
          <a:p>
            <a:pPr marL="0" indent="0">
              <a:buNone/>
            </a:pPr>
            <a:r>
              <a:rPr lang="en-US" dirty="0" smtClean="0"/>
              <a:t>Causes</a:t>
            </a:r>
          </a:p>
          <a:p>
            <a:r>
              <a:rPr lang="en-US" dirty="0" smtClean="0"/>
              <a:t>Painful gradual blurring and loss of vision</a:t>
            </a:r>
          </a:p>
          <a:p>
            <a:r>
              <a:rPr lang="en-US" dirty="0" smtClean="0"/>
              <a:t>Lens</a:t>
            </a:r>
            <a:r>
              <a:rPr lang="en-US" dirty="0" smtClean="0"/>
              <a:t> </a:t>
            </a:r>
            <a:r>
              <a:rPr lang="en-US" dirty="0" smtClean="0"/>
              <a:t>turns from </a:t>
            </a:r>
            <a:r>
              <a:rPr lang="en-US" dirty="0" smtClean="0"/>
              <a:t>clear</a:t>
            </a:r>
            <a:r>
              <a:rPr lang="en-US" dirty="0" smtClean="0"/>
              <a:t> </a:t>
            </a:r>
            <a:r>
              <a:rPr lang="en-US" dirty="0" smtClean="0"/>
              <a:t>to milky white </a:t>
            </a:r>
          </a:p>
          <a:p>
            <a:pPr marL="0" indent="0">
              <a:buNone/>
            </a:pPr>
            <a:r>
              <a:rPr lang="en-US" dirty="0" smtClean="0"/>
              <a:t>Treatment</a:t>
            </a:r>
          </a:p>
          <a:p>
            <a:r>
              <a:rPr lang="en-US" dirty="0" smtClean="0"/>
              <a:t>Surgical removal of the 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0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Defects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Detached Retina</a:t>
            </a:r>
          </a:p>
          <a:p>
            <a:r>
              <a:rPr lang="en-US" dirty="0" smtClean="0"/>
              <a:t>Occurs with aging or traumatic injury </a:t>
            </a:r>
          </a:p>
          <a:p>
            <a:r>
              <a:rPr lang="en-US" dirty="0" smtClean="0"/>
              <a:t>The vitreous fluid contracts as it ages and pulls on retina causing a tear </a:t>
            </a:r>
          </a:p>
          <a:p>
            <a:pPr marL="0" indent="0">
              <a:buNone/>
            </a:pPr>
            <a:r>
              <a:rPr lang="en-US" dirty="0" smtClean="0"/>
              <a:t>Symptoms</a:t>
            </a:r>
          </a:p>
          <a:p>
            <a:r>
              <a:rPr lang="en-US" dirty="0" smtClean="0"/>
              <a:t>Loss of central vision</a:t>
            </a:r>
          </a:p>
          <a:p>
            <a:pPr marL="0" indent="0">
              <a:buNone/>
            </a:pPr>
            <a:r>
              <a:rPr lang="en-US" dirty="0" smtClean="0"/>
              <a:t>Treatment</a:t>
            </a:r>
          </a:p>
          <a:p>
            <a:r>
              <a:rPr lang="en-US" dirty="0" smtClean="0"/>
              <a:t>Laser or freezing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600200"/>
            <a:ext cx="4422648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Macular Degeneration</a:t>
            </a:r>
          </a:p>
          <a:p>
            <a:r>
              <a:rPr lang="en-US" dirty="0" smtClean="0"/>
              <a:t>Occurs as a person ages macula responsible for sharp central vision</a:t>
            </a:r>
          </a:p>
          <a:p>
            <a:r>
              <a:rPr lang="en-US" dirty="0" smtClean="0"/>
              <a:t>Smoking can aggravate this condition </a:t>
            </a:r>
          </a:p>
          <a:p>
            <a:r>
              <a:rPr lang="en-US" dirty="0" smtClean="0"/>
              <a:t>People with diabetics are more prone to this condition</a:t>
            </a:r>
          </a:p>
          <a:p>
            <a:pPr marL="0" indent="0">
              <a:buNone/>
            </a:pPr>
            <a:r>
              <a:rPr lang="en-US" dirty="0" smtClean="0"/>
              <a:t>Symptoms</a:t>
            </a:r>
          </a:p>
          <a:p>
            <a:r>
              <a:rPr lang="en-US" dirty="0" smtClean="0"/>
              <a:t>Dimming or distortion of vision</a:t>
            </a:r>
          </a:p>
          <a:p>
            <a:r>
              <a:rPr lang="en-US" dirty="0" smtClean="0"/>
              <a:t>Obvious at night</a:t>
            </a:r>
          </a:p>
          <a:p>
            <a:pPr marL="0" indent="0">
              <a:buNone/>
            </a:pPr>
            <a:r>
              <a:rPr lang="en-US" dirty="0" smtClean="0"/>
              <a:t>Two types </a:t>
            </a:r>
          </a:p>
          <a:p>
            <a:r>
              <a:rPr lang="en-US" dirty="0" smtClean="0"/>
              <a:t>Dry gradual thin retina</a:t>
            </a:r>
          </a:p>
          <a:p>
            <a:r>
              <a:rPr lang="en-US" dirty="0" smtClean="0"/>
              <a:t>Wet leakage under retina</a:t>
            </a:r>
          </a:p>
          <a:p>
            <a:pPr marL="0" indent="0">
              <a:buNone/>
            </a:pPr>
            <a:r>
              <a:rPr lang="en-US" dirty="0" smtClean="0"/>
              <a:t>Treatment </a:t>
            </a:r>
          </a:p>
          <a:p>
            <a:r>
              <a:rPr lang="en-US" dirty="0" smtClean="0"/>
              <a:t>Laser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6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Diabetic Retinopathy</a:t>
            </a:r>
          </a:p>
          <a:p>
            <a:r>
              <a:rPr lang="en-US" dirty="0" smtClean="0"/>
              <a:t>Diabetes can harm your eyes, damages small blood vessels in the back of your eye</a:t>
            </a:r>
          </a:p>
          <a:p>
            <a:pPr marL="0" indent="0">
              <a:buNone/>
            </a:pPr>
            <a:r>
              <a:rPr lang="en-US" dirty="0" smtClean="0"/>
              <a:t>Cause</a:t>
            </a:r>
          </a:p>
          <a:p>
            <a:r>
              <a:rPr lang="en-US" dirty="0" smtClean="0"/>
              <a:t>Uncontrolled diabetes </a:t>
            </a:r>
          </a:p>
          <a:p>
            <a:pPr marL="0" indent="0">
              <a:buNone/>
            </a:pPr>
            <a:r>
              <a:rPr lang="en-US" dirty="0" smtClean="0"/>
              <a:t>Symptoms</a:t>
            </a:r>
          </a:p>
          <a:p>
            <a:r>
              <a:rPr lang="en-US" dirty="0" smtClean="0"/>
              <a:t>Trouble seeing at night</a:t>
            </a:r>
          </a:p>
          <a:p>
            <a:r>
              <a:rPr lang="en-US" dirty="0" smtClean="0"/>
              <a:t>Floaters in the eyes</a:t>
            </a:r>
          </a:p>
          <a:p>
            <a:r>
              <a:rPr lang="en-US" dirty="0" smtClean="0"/>
              <a:t>Blurred vision</a:t>
            </a:r>
          </a:p>
          <a:p>
            <a:r>
              <a:rPr lang="en-US" dirty="0" smtClean="0"/>
              <a:t>Vision loss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379428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0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8250" y="-476250"/>
            <a:ext cx="58293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70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3524" y="-450477"/>
            <a:ext cx="6172200" cy="798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778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Bubble maps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BM Two A</a:t>
            </a:r>
          </a:p>
          <a:p>
            <a:r>
              <a:rPr lang="en-US" dirty="0" smtClean="0"/>
              <a:t>How do we test for visual acuity?</a:t>
            </a:r>
          </a:p>
          <a:p>
            <a:r>
              <a:rPr lang="en-US" dirty="0" smtClean="0"/>
              <a:t>What is 20/20</a:t>
            </a:r>
          </a:p>
          <a:p>
            <a:r>
              <a:rPr lang="en-US" dirty="0" smtClean="0"/>
              <a:t>What does PERRLA mean?</a:t>
            </a:r>
          </a:p>
          <a:p>
            <a:r>
              <a:rPr lang="en-US" dirty="0" smtClean="0"/>
              <a:t>Draw a pair of glasses that you would wear if you needed them. Be creative!</a:t>
            </a:r>
          </a:p>
          <a:p>
            <a:r>
              <a:rPr lang="en-US" dirty="0" smtClean="0"/>
              <a:t>Color pictures on bubble map and write in color.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BM Two B</a:t>
            </a:r>
          </a:p>
          <a:p>
            <a:r>
              <a:rPr lang="en-US" dirty="0" smtClean="0"/>
              <a:t>Pick </a:t>
            </a:r>
            <a:r>
              <a:rPr lang="en-US" dirty="0" smtClean="0"/>
              <a:t>two</a:t>
            </a:r>
            <a:r>
              <a:rPr lang="en-US" dirty="0" smtClean="0"/>
              <a:t> diseases </a:t>
            </a:r>
            <a:r>
              <a:rPr lang="en-US" dirty="0" smtClean="0"/>
              <a:t>or </a:t>
            </a:r>
            <a:r>
              <a:rPr lang="en-US" dirty="0" smtClean="0"/>
              <a:t>disorders </a:t>
            </a:r>
            <a:r>
              <a:rPr lang="en-US" dirty="0" smtClean="0"/>
              <a:t>of the eye and draw a picture of it and put the disease in the picture where it is affected. Describe what happens</a:t>
            </a:r>
          </a:p>
          <a:p>
            <a:r>
              <a:rPr lang="en-US" dirty="0" smtClean="0"/>
              <a:t>Complete BM in color and write in color.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3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/>
              <a:t>Disorders of the eye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3657600" cy="438943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Color blindness</a:t>
            </a:r>
          </a:p>
          <a:p>
            <a:pPr>
              <a:defRPr/>
            </a:pPr>
            <a:r>
              <a:rPr lang="en-US" sz="2800" dirty="0" smtClean="0"/>
              <a:t>Do you see the number?</a:t>
            </a:r>
          </a:p>
          <a:p>
            <a:pPr>
              <a:defRPr/>
            </a:pPr>
            <a:r>
              <a:rPr lang="en-US" sz="2800" dirty="0" smtClean="0"/>
              <a:t>What is color blindness?</a:t>
            </a:r>
          </a:p>
          <a:p>
            <a:pPr>
              <a:defRPr/>
            </a:pPr>
            <a:r>
              <a:rPr lang="en-US" sz="2800" dirty="0" smtClean="0"/>
              <a:t>What causes it?</a:t>
            </a:r>
          </a:p>
          <a:p>
            <a:pPr>
              <a:defRPr/>
            </a:pPr>
            <a:r>
              <a:rPr lang="en-US" sz="2800" dirty="0" smtClean="0"/>
              <a:t>Who is most likely to have color blindness?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3.04 Understand the functions and disorders of the sensory system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7F1D86-9AC7-4FDA-A60B-99824A99738E}" type="slidenum">
              <a:rPr lang="en-US" altLang="en-US" sz="1400" smtClean="0"/>
              <a:pPr eaLnBrk="1" hangingPunct="1"/>
              <a:t>2</a:t>
            </a:fld>
            <a:endParaRPr lang="en-US" altLang="en-US" sz="1400" smtClean="0"/>
          </a:p>
        </p:txBody>
      </p:sp>
      <p:pic>
        <p:nvPicPr>
          <p:cNvPr id="21510" name="Picture 2" descr="https://encrypted-tbn0.google.com/images?q=tbn:ANd9GcR615zRM7-ZhpUptCt9dMnGldx4630L-QMTDvOzCyDc320UlY-a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1200" y="4953000"/>
            <a:ext cx="1757211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50800"/>
                <a:solidFill>
                  <a:srgbClr val="FF0000"/>
                </a:solidFill>
              </a:rPr>
              <a:t>Ishihara chart</a:t>
            </a:r>
          </a:p>
        </p:txBody>
      </p:sp>
    </p:spTree>
    <p:extLst>
      <p:ext uri="{BB962C8B-B14F-4D97-AF65-F5344CB8AC3E}">
        <p14:creationId xmlns:p14="http://schemas.microsoft.com/office/powerpoint/2010/main" val="24360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Blindness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Occurs when there is a problem with the color sensing granules in nerve cells in the eye (cones)</a:t>
            </a:r>
          </a:p>
          <a:p>
            <a:r>
              <a:rPr lang="en-US" dirty="0" smtClean="0"/>
              <a:t>If one pigment missing may have trouble telling between red or green most common type.</a:t>
            </a:r>
          </a:p>
          <a:p>
            <a:pPr marL="0" indent="0">
              <a:buNone/>
            </a:pPr>
            <a:r>
              <a:rPr lang="en-US" dirty="0" smtClean="0"/>
              <a:t>Cause </a:t>
            </a:r>
          </a:p>
          <a:p>
            <a:r>
              <a:rPr lang="en-US" dirty="0" smtClean="0"/>
              <a:t>Mostly genetic about 1 in 10 men have some form of color blindness, very few women.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Treatment</a:t>
            </a:r>
          </a:p>
          <a:p>
            <a:r>
              <a:rPr lang="en-US" dirty="0" smtClean="0"/>
              <a:t>No known </a:t>
            </a:r>
          </a:p>
          <a:p>
            <a:r>
              <a:rPr lang="en-US" dirty="0" smtClean="0"/>
              <a:t>Special contact lenses and glasses may help </a:t>
            </a:r>
          </a:p>
          <a:p>
            <a:pPr marL="0" indent="0">
              <a:buNone/>
            </a:pPr>
            <a:r>
              <a:rPr lang="en-US" dirty="0" smtClean="0"/>
              <a:t>Check for color blindness with a Ishihara chart. </a:t>
            </a:r>
            <a:endParaRPr lang="en-US" dirty="0"/>
          </a:p>
        </p:txBody>
      </p:sp>
      <p:pic>
        <p:nvPicPr>
          <p:cNvPr id="7" name="Picture 2" descr="https://encrypted-tbn0.google.com/images?q=tbn:ANd9GcR615zRM7-ZhpUptCt9dMnGldx4630L-QMTDvOzCyDc320UlY-a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51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3.04 Understand the functions and disorders of the sensory system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A2E843-269D-4A6A-A0D4-C4E2E059EF14}" type="slidenum">
              <a:rPr lang="en-US" altLang="en-US" sz="1400" smtClean="0"/>
              <a:pPr eaLnBrk="1" hangingPunct="1"/>
              <a:t>4</a:t>
            </a:fld>
            <a:endParaRPr lang="en-US" altLang="en-US" sz="1400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365375"/>
            <a:ext cx="19304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901950"/>
            <a:ext cx="1895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819400"/>
            <a:ext cx="18907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2439988"/>
            <a:ext cx="19065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 b="4288"/>
          <a:stretch>
            <a:fillRect/>
          </a:stretch>
        </p:blipFill>
        <p:spPr bwMode="auto">
          <a:xfrm>
            <a:off x="3708400" y="912813"/>
            <a:ext cx="23907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Box 3"/>
          <p:cNvSpPr txBox="1">
            <a:spLocks noChangeArrowheads="1"/>
          </p:cNvSpPr>
          <p:nvPr/>
        </p:nvSpPr>
        <p:spPr bwMode="auto">
          <a:xfrm>
            <a:off x="838200" y="45720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Compare the symptoms and treatments of these                 common eye disorders.</a:t>
            </a:r>
          </a:p>
          <a:p>
            <a:pPr algn="ctr" eaLnBrk="1" hangingPunct="1"/>
            <a:r>
              <a:rPr lang="en-US" altLang="en-US"/>
              <a:t>Can a person have more than one of these disorders?  Explain.</a:t>
            </a:r>
          </a:p>
        </p:txBody>
      </p:sp>
      <p:pic>
        <p:nvPicPr>
          <p:cNvPr id="2868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-17463"/>
            <a:ext cx="51879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1232245">
            <a:off x="223838" y="1408113"/>
            <a:ext cx="33909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with Focus</a:t>
            </a:r>
          </a:p>
        </p:txBody>
      </p:sp>
    </p:spTree>
    <p:extLst>
      <p:ext uri="{BB962C8B-B14F-4D97-AF65-F5344CB8AC3E}">
        <p14:creationId xmlns:p14="http://schemas.microsoft.com/office/powerpoint/2010/main" val="14422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Presbyopia</a:t>
            </a:r>
          </a:p>
          <a:p>
            <a:r>
              <a:rPr lang="en-US" dirty="0" smtClean="0"/>
              <a:t>Lens lose elasticity </a:t>
            </a:r>
          </a:p>
          <a:p>
            <a:r>
              <a:rPr lang="en-US" dirty="0" smtClean="0"/>
              <a:t>Can’t focus on close or distant object</a:t>
            </a:r>
          </a:p>
          <a:p>
            <a:r>
              <a:rPr lang="en-US" dirty="0" smtClean="0"/>
              <a:t>Usually after the age of 40</a:t>
            </a:r>
          </a:p>
          <a:p>
            <a:pPr marL="0" indent="0">
              <a:buNone/>
            </a:pPr>
            <a:r>
              <a:rPr lang="en-US" dirty="0" smtClean="0"/>
              <a:t>Treatment</a:t>
            </a:r>
          </a:p>
          <a:p>
            <a:r>
              <a:rPr lang="en-US" dirty="0" smtClean="0"/>
              <a:t>Bifocals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Hyperopia</a:t>
            </a:r>
          </a:p>
          <a:p>
            <a:r>
              <a:rPr lang="en-US" dirty="0" smtClean="0"/>
              <a:t>Farsighted, focal point beyond the retina because eyeball too short convex lens helps.</a:t>
            </a:r>
          </a:p>
          <a:p>
            <a:pPr marL="0" indent="0">
              <a:buNone/>
            </a:pPr>
            <a:r>
              <a:rPr lang="en-US" dirty="0" smtClean="0"/>
              <a:t>Myopia</a:t>
            </a:r>
          </a:p>
          <a:p>
            <a:r>
              <a:rPr lang="en-US" dirty="0" smtClean="0"/>
              <a:t>Nearsightedness, eyeball too long</a:t>
            </a:r>
          </a:p>
          <a:p>
            <a:r>
              <a:rPr lang="en-US" dirty="0" smtClean="0"/>
              <a:t>Concave lenses help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189547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19018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1895475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99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Visual Defects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Amblyopia: lazy eye</a:t>
            </a:r>
          </a:p>
          <a:p>
            <a:r>
              <a:rPr lang="en-US" dirty="0" smtClean="0"/>
              <a:t>Poor vision in one eye because of abnormal dominance of the other eye</a:t>
            </a:r>
          </a:p>
          <a:p>
            <a:r>
              <a:rPr lang="en-US" dirty="0" smtClean="0"/>
              <a:t>Usually occurs in childhood</a:t>
            </a:r>
          </a:p>
          <a:p>
            <a:r>
              <a:rPr lang="en-US" dirty="0" smtClean="0"/>
              <a:t>If not corrected can lead to blindness in lazy eye</a:t>
            </a:r>
          </a:p>
          <a:p>
            <a:pPr marL="0" indent="0">
              <a:buNone/>
            </a:pPr>
            <a:r>
              <a:rPr lang="en-US" dirty="0" smtClean="0"/>
              <a:t>Treatment</a:t>
            </a:r>
          </a:p>
          <a:p>
            <a:r>
              <a:rPr lang="en-US" dirty="0" smtClean="0"/>
              <a:t>Cover dominant eye forcing weak eye to work</a:t>
            </a:r>
          </a:p>
          <a:p>
            <a:r>
              <a:rPr lang="en-US" dirty="0" smtClean="0"/>
              <a:t>Corrective lenses or surgery may be needed.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352044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Astigmatism</a:t>
            </a:r>
          </a:p>
          <a:p>
            <a:r>
              <a:rPr lang="en-US" dirty="0" smtClean="0"/>
              <a:t>Irregular curvature of the cornea or lens causing blurred vision and eye strain</a:t>
            </a:r>
          </a:p>
          <a:p>
            <a:pPr marL="0" indent="0">
              <a:buNone/>
            </a:pPr>
            <a:r>
              <a:rPr lang="en-US" dirty="0" smtClean="0"/>
              <a:t>Treatment</a:t>
            </a:r>
          </a:p>
          <a:p>
            <a:r>
              <a:rPr lang="en-US" dirty="0" smtClean="0"/>
              <a:t>Corrective lenses.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55444"/>
            <a:ext cx="2232025" cy="189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47117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3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68400" y="304800"/>
            <a:ext cx="3937000" cy="1143000"/>
          </a:xfrm>
        </p:spPr>
        <p:txBody>
          <a:bodyPr/>
          <a:lstStyle/>
          <a:p>
            <a:r>
              <a:rPr lang="en-US" altLang="en-US" smtClean="0"/>
              <a:t>Testing vision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257300" y="1600200"/>
            <a:ext cx="3962400" cy="4389438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How do we test visual acuity?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800" dirty="0" smtClean="0"/>
              <a:t>What is 20/20?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800" dirty="0" smtClean="0"/>
              <a:t>What does PERRLA mean?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3.04 Understand the functions and disorders of the sensory system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359E21-2D87-4BE2-B05D-A8CCC6D663D6}" type="slidenum">
              <a:rPr lang="en-US" altLang="en-US" sz="1400" smtClean="0"/>
              <a:pPr eaLnBrk="1" hangingPunct="1"/>
              <a:t>7</a:t>
            </a:fld>
            <a:endParaRPr lang="en-US" altLang="en-US" sz="1400" smtClean="0"/>
          </a:p>
        </p:txBody>
      </p:sp>
      <p:pic>
        <p:nvPicPr>
          <p:cNvPr id="29702" name="Picture 2" descr="http://upload.wikimedia.org/wikipedia/commons/thumb/9/9f/Snellen_chart.svg/220px-Snellen_char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6830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20897729">
            <a:off x="243331" y="4784403"/>
            <a:ext cx="503343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the difference between</a:t>
            </a:r>
          </a:p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 ophthalmologist and an optician?</a:t>
            </a:r>
          </a:p>
        </p:txBody>
      </p:sp>
      <p:pic>
        <p:nvPicPr>
          <p:cNvPr id="29704" name="Picture 4" descr="https://encrypted-tbn2.google.com/images?q=tbn:ANd9GcQ2Ou6GiIbQGkfb5L7gW54A-WlGmyJud7YMTuNEuWhKR5KQS5N-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507">
            <a:off x="6705600" y="304800"/>
            <a:ext cx="18573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8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Snellen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Snellen chart</a:t>
            </a:r>
          </a:p>
          <a:p>
            <a:r>
              <a:rPr lang="en-US" dirty="0" smtClean="0"/>
              <a:t>Uses letter and symbols in calibrated heights to check vision defects </a:t>
            </a:r>
          </a:p>
          <a:p>
            <a:r>
              <a:rPr lang="en-US" dirty="0" smtClean="0"/>
              <a:t>Measures visual acuity</a:t>
            </a:r>
          </a:p>
          <a:p>
            <a:pPr marL="0" indent="0">
              <a:buNone/>
            </a:pPr>
            <a:r>
              <a:rPr lang="en-US" dirty="0" smtClean="0"/>
              <a:t>Ophthalmoscope</a:t>
            </a:r>
          </a:p>
          <a:p>
            <a:r>
              <a:rPr lang="en-US" dirty="0" smtClean="0"/>
              <a:t>Instrument used for viewing inside the eye.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26" y="1143000"/>
            <a:ext cx="36352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01" y="4419600"/>
            <a:ext cx="1304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79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Vision Defects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12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</TotalTime>
  <Words>752</Words>
  <Application>Microsoft Office PowerPoint</Application>
  <PresentationFormat>On-screen Show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Disorders of the eye</vt:lpstr>
      <vt:lpstr>Disorders of the eye</vt:lpstr>
      <vt:lpstr>Color Blindness</vt:lpstr>
      <vt:lpstr>PowerPoint Presentation</vt:lpstr>
      <vt:lpstr>Vision Defects</vt:lpstr>
      <vt:lpstr>Visual Defects cont.</vt:lpstr>
      <vt:lpstr>Testing vision</vt:lpstr>
      <vt:lpstr>Snellen Chart</vt:lpstr>
      <vt:lpstr>Vision Defects</vt:lpstr>
      <vt:lpstr>Conjuntivitis</vt:lpstr>
      <vt:lpstr>Vision Defects cont.</vt:lpstr>
      <vt:lpstr>Vision Defects cont.</vt:lpstr>
      <vt:lpstr>Vision Defects</vt:lpstr>
      <vt:lpstr>PowerPoint Presentation</vt:lpstr>
      <vt:lpstr>PowerPoint Presentation</vt:lpstr>
      <vt:lpstr>Questions for Bubble maps</vt:lpstr>
    </vt:vector>
  </TitlesOfParts>
  <Company>Public Schools of Robeson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Disorders of the eye</dc:title>
  <dc:creator>Suzanne Patterson</dc:creator>
  <cp:lastModifiedBy>Suzanne Patterson</cp:lastModifiedBy>
  <cp:revision>7</cp:revision>
  <dcterms:created xsi:type="dcterms:W3CDTF">2013-11-02T00:04:40Z</dcterms:created>
  <dcterms:modified xsi:type="dcterms:W3CDTF">2013-11-08T02:34:50Z</dcterms:modified>
</cp:coreProperties>
</file>