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58" r:id="rId4"/>
    <p:sldId id="259" r:id="rId5"/>
    <p:sldId id="277" r:id="rId6"/>
    <p:sldId id="278" r:id="rId7"/>
    <p:sldId id="279" r:id="rId8"/>
    <p:sldId id="280" r:id="rId9"/>
    <p:sldId id="281" r:id="rId10"/>
    <p:sldId id="260" r:id="rId11"/>
    <p:sldId id="261" r:id="rId12"/>
    <p:sldId id="262" r:id="rId13"/>
    <p:sldId id="263" r:id="rId14"/>
    <p:sldId id="282" r:id="rId15"/>
    <p:sldId id="283" r:id="rId16"/>
    <p:sldId id="284" r:id="rId17"/>
    <p:sldId id="285" r:id="rId18"/>
    <p:sldId id="264" r:id="rId19"/>
    <p:sldId id="272" r:id="rId20"/>
    <p:sldId id="286" r:id="rId21"/>
    <p:sldId id="265" r:id="rId22"/>
    <p:sldId id="266" r:id="rId23"/>
    <p:sldId id="267" r:id="rId24"/>
    <p:sldId id="268" r:id="rId25"/>
    <p:sldId id="269" r:id="rId26"/>
    <p:sldId id="287" r:id="rId27"/>
    <p:sldId id="288" r:id="rId28"/>
    <p:sldId id="289" r:id="rId29"/>
    <p:sldId id="270" r:id="rId30"/>
    <p:sldId id="290" r:id="rId31"/>
    <p:sldId id="291" r:id="rId32"/>
    <p:sldId id="292" r:id="rId33"/>
    <p:sldId id="271" r:id="rId34"/>
    <p:sldId id="276" r:id="rId35"/>
    <p:sldId id="275" r:id="rId36"/>
    <p:sldId id="274"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4A53C-D36A-4EFD-9C9C-FBDC2176B44C}" type="datetimeFigureOut">
              <a:rPr lang="en-US" smtClean="0"/>
              <a:pPr/>
              <a:t>7/15/2009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7775D7-8C4C-41C9-98A4-4C2379CAF5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775D7-8C4C-41C9-98A4-4C2379CAF5E7}"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775D7-8C4C-41C9-98A4-4C2379CAF5E7}"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E5002C6-C401-4856-A387-DAA898E946B3}" type="datetimeFigureOut">
              <a:rPr lang="en-US" smtClean="0"/>
              <a:pPr/>
              <a:t>7/15/2009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A6895FE-B65F-4B08-BE37-965ABADF136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pPr/>
              <a:t>7/15/2009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pPr/>
              <a:t>7/15/2009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E5002C6-C401-4856-A387-DAA898E946B3}" type="datetimeFigureOut">
              <a:rPr lang="en-US" smtClean="0"/>
              <a:pPr/>
              <a:t>7/15/2009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895FE-B65F-4B08-BE37-965ABADF136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5002C6-C401-4856-A387-DAA898E946B3}" type="datetimeFigureOut">
              <a:rPr lang="en-US" smtClean="0"/>
              <a:pPr/>
              <a:t>7/15/2009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A6895FE-B65F-4B08-BE37-965ABADF13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5002C6-C401-4856-A387-DAA898E946B3}" type="datetimeFigureOut">
              <a:rPr lang="en-US" smtClean="0"/>
              <a:pPr/>
              <a:t>7/15/2009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5FE-B65F-4B08-BE37-965ABADF136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5002C6-C401-4856-A387-DAA898E946B3}" type="datetimeFigureOut">
              <a:rPr lang="en-US" smtClean="0"/>
              <a:pPr/>
              <a:t>7/15/2009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895FE-B65F-4B08-BE37-965ABADF136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5002C6-C401-4856-A387-DAA898E946B3}" type="datetimeFigureOut">
              <a:rPr lang="en-US" smtClean="0"/>
              <a:pPr/>
              <a:t>7/15/2009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895FE-B65F-4B08-BE37-965ABADF13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002C6-C401-4856-A387-DAA898E946B3}" type="datetimeFigureOut">
              <a:rPr lang="en-US" smtClean="0"/>
              <a:pPr/>
              <a:t>7/15/2009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895FE-B65F-4B08-BE37-965ABADF13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002C6-C401-4856-A387-DAA898E946B3}" type="datetimeFigureOut">
              <a:rPr lang="en-US" smtClean="0"/>
              <a:pPr/>
              <a:t>7/15/2009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895FE-B65F-4B08-BE37-965ABADF136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E5002C6-C401-4856-A387-DAA898E946B3}" type="datetimeFigureOut">
              <a:rPr lang="en-US" smtClean="0"/>
              <a:pPr/>
              <a:t>7/15/2009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A6895FE-B65F-4B08-BE37-965ABADF136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E5002C6-C401-4856-A387-DAA898E946B3}" type="datetimeFigureOut">
              <a:rPr lang="en-US" smtClean="0"/>
              <a:pPr/>
              <a:t>7/15/2009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6895FE-B65F-4B08-BE37-965ABADF1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hildbirthconnection.org/pop.asp?ck=1038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3" Type="http://schemas.openxmlformats.org/officeDocument/2006/relationships/hyperlink" Target="http://www.childbirthconnection.org/pop.asp?ck=1038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hyperlink" Target="http://www.childbirthconnection.org/pop.asp?ck=10384" TargetMode="External"/><Relationship Id="rId4" Type="http://schemas.openxmlformats.org/officeDocument/2006/relationships/image" Target="../media/image11.gif"/></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childbirthconnection.org/pop.asp?ck=10386" TargetMode="Externa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286000"/>
          </a:xfrm>
        </p:spPr>
        <p:txBody>
          <a:bodyPr>
            <a:normAutofit fontScale="92500" lnSpcReduction="20000"/>
          </a:bodyPr>
          <a:lstStyle/>
          <a:p>
            <a:r>
              <a:rPr lang="en-US" sz="4000" dirty="0" smtClean="0"/>
              <a:t>Anatomy and Physiology</a:t>
            </a:r>
          </a:p>
          <a:p>
            <a:r>
              <a:rPr lang="en-US" sz="4000" dirty="0" smtClean="0"/>
              <a:t>Nursing Care</a:t>
            </a:r>
          </a:p>
          <a:p>
            <a:r>
              <a:rPr lang="en-US" sz="4000" dirty="0" smtClean="0"/>
              <a:t>Nutrition</a:t>
            </a:r>
          </a:p>
          <a:p>
            <a:r>
              <a:rPr lang="en-US" sz="4000" dirty="0" smtClean="0"/>
              <a:t>Chapters 10-12</a:t>
            </a:r>
          </a:p>
          <a:p>
            <a:endParaRPr lang="en-US" dirty="0"/>
          </a:p>
        </p:txBody>
      </p:sp>
      <p:sp>
        <p:nvSpPr>
          <p:cNvPr id="2" name="Title 1"/>
          <p:cNvSpPr>
            <a:spLocks noGrp="1"/>
          </p:cNvSpPr>
          <p:nvPr>
            <p:ph type="ctrTitle"/>
          </p:nvPr>
        </p:nvSpPr>
        <p:spPr/>
        <p:txBody>
          <a:bodyPr>
            <a:normAutofit/>
          </a:bodyPr>
          <a:lstStyle/>
          <a:p>
            <a:r>
              <a:rPr sz="6600" smtClean="0"/>
              <a:t>Pregnancy</a:t>
            </a:r>
            <a:endParaRPr lang="en-US" sz="6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the reproductive </a:t>
            </a:r>
            <a:r>
              <a:rPr lang="en-US" dirty="0" smtClean="0"/>
              <a:t>system; page 238</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 pregnancy capacity 10 ml term 5 liters!</a:t>
            </a:r>
          </a:p>
          <a:p>
            <a:r>
              <a:rPr lang="en-US" dirty="0" smtClean="0"/>
              <a:t>Above the symphysis pubis at 12-14 weeks</a:t>
            </a:r>
          </a:p>
          <a:p>
            <a:r>
              <a:rPr lang="en-US" dirty="0" smtClean="0"/>
              <a:t>At umbilicus at 22-24 weeks</a:t>
            </a:r>
          </a:p>
          <a:p>
            <a:r>
              <a:rPr lang="en-US" dirty="0" smtClean="0"/>
              <a:t>At xyphoid process at 38 weeks.  </a:t>
            </a:r>
          </a:p>
          <a:p>
            <a:r>
              <a:rPr lang="en-US" dirty="0" smtClean="0"/>
              <a:t>Note the probable signs of pregnancy are due to changes in the </a:t>
            </a:r>
            <a:r>
              <a:rPr lang="en-US" dirty="0" smtClean="0"/>
              <a:t>uterus and may also be symptoms of pathology</a:t>
            </a:r>
            <a:endParaRPr lang="en-US" dirty="0" smtClean="0"/>
          </a:p>
          <a:p>
            <a:r>
              <a:rPr lang="en-US" dirty="0" smtClean="0"/>
              <a:t>Increased blood flow; by term 1/6 of maternal blood flow is to the uterine vascular system!!</a:t>
            </a:r>
          </a:p>
          <a:p>
            <a:r>
              <a:rPr lang="en-US" dirty="0" smtClean="0"/>
              <a:t>Increased leukorrhea</a:t>
            </a:r>
          </a:p>
          <a:p>
            <a:r>
              <a:rPr lang="en-US" dirty="0" smtClean="0"/>
              <a:t>Glycogen rich vaginal environment means increased vulnerability to vaginal infections.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Fundal Height </a:t>
            </a:r>
            <a:r>
              <a:rPr lang="en-US" dirty="0" smtClean="0"/>
              <a:t>Measurement; 273</a:t>
            </a:r>
            <a:endParaRPr lang="en-US" dirty="0"/>
          </a:p>
        </p:txBody>
      </p:sp>
      <p:sp>
        <p:nvSpPr>
          <p:cNvPr id="3" name="Content Placeholder 2"/>
          <p:cNvSpPr>
            <a:spLocks noGrp="1"/>
          </p:cNvSpPr>
          <p:nvPr>
            <p:ph sz="quarter" idx="1"/>
          </p:nvPr>
        </p:nvSpPr>
        <p:spPr/>
        <p:txBody>
          <a:bodyPr/>
          <a:lstStyle/>
          <a:p>
            <a:r>
              <a:rPr lang="en-US" dirty="0" smtClean="0"/>
              <a:t>Is approximately the same in centimeters as gestational age from 18-30 weeks gestation</a:t>
            </a:r>
          </a:p>
          <a:p>
            <a:r>
              <a:rPr lang="en-US" dirty="0" smtClean="0"/>
              <a:t>May detect interuterine growth retardation if the height  is stable or decreased</a:t>
            </a:r>
          </a:p>
          <a:p>
            <a:r>
              <a:rPr lang="en-US" dirty="0" smtClean="0"/>
              <a:t>May detect multifetal gestation or hydramnios if the height is greater than expected.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Fundal Height Measurement</a:t>
            </a:r>
            <a:endParaRPr lang="en-US" dirty="0"/>
          </a:p>
        </p:txBody>
      </p:sp>
      <p:pic>
        <p:nvPicPr>
          <p:cNvPr id="10244" name="Picture 4" descr="http://bp3.blogger.com/_x1-2BmcClzo/RwZjxNSH0LI/AAAAAAAAAGQ/aY2IVVJXnPc/s320/4.JPG"/>
          <p:cNvPicPr>
            <a:picLocks noChangeAspect="1" noChangeArrowheads="1"/>
          </p:cNvPicPr>
          <p:nvPr/>
        </p:nvPicPr>
        <p:blipFill>
          <a:blip r:embed="rId2"/>
          <a:srcRect/>
          <a:stretch>
            <a:fillRect/>
          </a:stretch>
        </p:blipFill>
        <p:spPr bwMode="auto">
          <a:xfrm>
            <a:off x="3352800" y="2286000"/>
            <a:ext cx="2609850" cy="3048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Breast </a:t>
            </a:r>
            <a:r>
              <a:rPr lang="en-US" dirty="0" smtClean="0"/>
              <a:t>Changes; 242</a:t>
            </a:r>
            <a:endParaRPr lang="en-US" dirty="0"/>
          </a:p>
        </p:txBody>
      </p:sp>
      <p:sp>
        <p:nvSpPr>
          <p:cNvPr id="4" name="Content Placeholder 3"/>
          <p:cNvSpPr>
            <a:spLocks noGrp="1"/>
          </p:cNvSpPr>
          <p:nvPr>
            <p:ph sz="quarter" idx="1"/>
          </p:nvPr>
        </p:nvSpPr>
        <p:spPr/>
        <p:txBody>
          <a:bodyPr/>
          <a:lstStyle/>
          <a:p>
            <a:r>
              <a:rPr lang="en-US" dirty="0" smtClean="0"/>
              <a:t>Increasing Estrogen and Progesterone bring early presumptive breast symptoms</a:t>
            </a:r>
          </a:p>
          <a:p>
            <a:r>
              <a:rPr lang="en-US" dirty="0" smtClean="0"/>
              <a:t>Nipples and areola become more pigmented</a:t>
            </a:r>
          </a:p>
          <a:p>
            <a:r>
              <a:rPr lang="en-US" dirty="0" smtClean="0"/>
              <a:t>Increased blood supply</a:t>
            </a:r>
          </a:p>
          <a:p>
            <a:r>
              <a:rPr lang="en-US" dirty="0" smtClean="0"/>
              <a:t>Second and Third trimesters growth of the mammary glands</a:t>
            </a:r>
          </a:p>
          <a:p>
            <a:r>
              <a:rPr lang="en-US" dirty="0" smtClean="0"/>
              <a:t>Colostrum may be seen as early as 16 weeks gestation</a:t>
            </a:r>
          </a:p>
          <a:p>
            <a:r>
              <a:rPr lang="en-US" dirty="0" smtClean="0"/>
              <a:t>Note that mothers who miscarry after 16 weeks gestation may have milk come in like mothers who deliver their babies.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Breast feeding</a:t>
            </a:r>
            <a:endParaRPr lang="en-US" dirty="0"/>
          </a:p>
        </p:txBody>
      </p:sp>
      <p:sp>
        <p:nvSpPr>
          <p:cNvPr id="3" name="Content Placeholder 2"/>
          <p:cNvSpPr>
            <a:spLocks noGrp="1"/>
          </p:cNvSpPr>
          <p:nvPr>
            <p:ph sz="quarter" idx="1"/>
          </p:nvPr>
        </p:nvSpPr>
        <p:spPr/>
        <p:txBody>
          <a:bodyPr/>
          <a:lstStyle/>
          <a:p>
            <a:r>
              <a:rPr lang="en-US" dirty="0" smtClean="0"/>
              <a:t>Discuss feeding of infant early in prenatal care</a:t>
            </a:r>
          </a:p>
          <a:p>
            <a:r>
              <a:rPr lang="en-US" dirty="0" smtClean="0"/>
              <a:t>Ask open ended questions such as, “what have you heard about breast feeding?” or “how do you plan to feed your baby?”</a:t>
            </a:r>
          </a:p>
          <a:p>
            <a:r>
              <a:rPr lang="en-US" dirty="0" smtClean="0"/>
              <a:t>Gently give information on the benefits of breastfeeding to both Mom and Baby</a:t>
            </a:r>
          </a:p>
          <a:p>
            <a:r>
              <a:rPr lang="en-US" dirty="0" smtClean="0"/>
              <a:t>Contraindications to breast feeding are: </a:t>
            </a:r>
          </a:p>
          <a:p>
            <a:pPr lvl="1"/>
            <a:r>
              <a:rPr lang="en-US" dirty="0" smtClean="0"/>
              <a:t>HIV positive</a:t>
            </a:r>
          </a:p>
          <a:p>
            <a:pPr lvl="1"/>
            <a:r>
              <a:rPr lang="en-US" dirty="0" smtClean="0"/>
              <a:t>Breast cancer</a:t>
            </a:r>
          </a:p>
          <a:p>
            <a:pPr lvl="1"/>
            <a:r>
              <a:rPr lang="en-US" dirty="0" smtClean="0"/>
              <a:t>Active tuberculosis???????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Breast feeding and TB according to the CDC</a:t>
            </a:r>
            <a:endParaRPr lang="en-US" sz="4400" dirty="0"/>
          </a:p>
        </p:txBody>
      </p:sp>
      <p:sp>
        <p:nvSpPr>
          <p:cNvPr id="3" name="Content Placeholder 2"/>
          <p:cNvSpPr>
            <a:spLocks noGrp="1"/>
          </p:cNvSpPr>
          <p:nvPr>
            <p:ph sz="quarter" idx="1"/>
          </p:nvPr>
        </p:nvSpPr>
        <p:spPr/>
        <p:txBody>
          <a:bodyPr>
            <a:noAutofit/>
          </a:bodyPr>
          <a:lstStyle/>
          <a:p>
            <a:r>
              <a:rPr lang="en-US" sz="3200" dirty="0" smtClean="0"/>
              <a:t>Breastfeeding should not be discouraged for women being treated with the first-line antituberculosis drugs because the concentrations of these drugs in breast milk are too small to produce toxicity in the nursing newborn. For the same reason, drugs in breast milk are not an effective treatment for TB disease or LTBI in a nursing infant. Breastfeeding women taking INH should also take pyridoxine (vitamin B6) supplementation.</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Breastfeeding and TB according to the WHO</a:t>
            </a:r>
            <a:endParaRPr lang="en-US" dirty="0"/>
          </a:p>
        </p:txBody>
      </p:sp>
      <p:pic>
        <p:nvPicPr>
          <p:cNvPr id="36866" name="Picture 2"/>
          <p:cNvPicPr>
            <a:picLocks noGrp="1" noChangeAspect="1" noChangeArrowheads="1"/>
          </p:cNvPicPr>
          <p:nvPr>
            <p:ph sz="quarter" idx="1"/>
          </p:nvPr>
        </p:nvPicPr>
        <p:blipFill>
          <a:blip r:embed="rId2"/>
          <a:srcRect/>
          <a:stretch>
            <a:fillRect/>
          </a:stretch>
        </p:blipFill>
        <p:spPr bwMode="auto">
          <a:xfrm>
            <a:off x="1809750" y="2185987"/>
            <a:ext cx="5981700" cy="30956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Nipple </a:t>
            </a:r>
            <a:r>
              <a:rPr lang="en-US" dirty="0" smtClean="0"/>
              <a:t>inversion; 278</a:t>
            </a:r>
            <a:endParaRPr lang="en-US" dirty="0"/>
          </a:p>
        </p:txBody>
      </p:sp>
      <p:sp>
        <p:nvSpPr>
          <p:cNvPr id="3" name="Content Placeholder 2"/>
          <p:cNvSpPr>
            <a:spLocks noGrp="1"/>
          </p:cNvSpPr>
          <p:nvPr>
            <p:ph sz="quarter" idx="1"/>
          </p:nvPr>
        </p:nvSpPr>
        <p:spPr/>
        <p:txBody>
          <a:bodyPr/>
          <a:lstStyle/>
          <a:p>
            <a:r>
              <a:rPr lang="en-US" dirty="0" smtClean="0"/>
              <a:t>Anticipatory care for women with nipple inversion</a:t>
            </a:r>
          </a:p>
          <a:p>
            <a:r>
              <a:rPr lang="en-US" dirty="0" smtClean="0"/>
              <a:t>Pinch test to determine</a:t>
            </a:r>
          </a:p>
          <a:p>
            <a:r>
              <a:rPr lang="en-US" dirty="0" smtClean="0"/>
              <a:t>Exercises to break adhesions may cause uterine contractions and not proved to be helpful</a:t>
            </a:r>
          </a:p>
          <a:p>
            <a:r>
              <a:rPr lang="en-US" dirty="0" smtClean="0"/>
              <a:t>Remember breast stimulation is contraindicated in women at risk for preterm labor</a:t>
            </a:r>
          </a:p>
          <a:p>
            <a:r>
              <a:rPr lang="en-US" dirty="0" smtClean="0"/>
              <a:t>Breast shield a benign treatment but not clinically proven to be helpful; worn one to two hours a day in last trimester of pregnancy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Cardiovascular System </a:t>
            </a:r>
            <a:r>
              <a:rPr lang="en-US" dirty="0" smtClean="0"/>
              <a:t>Changes; 242</a:t>
            </a:r>
            <a:endParaRPr lang="en-US" dirty="0"/>
          </a:p>
        </p:txBody>
      </p:sp>
      <p:sp>
        <p:nvSpPr>
          <p:cNvPr id="3" name="Content Placeholder 2"/>
          <p:cNvSpPr>
            <a:spLocks noGrp="1"/>
          </p:cNvSpPr>
          <p:nvPr>
            <p:ph sz="quarter" idx="1"/>
          </p:nvPr>
        </p:nvSpPr>
        <p:spPr/>
        <p:txBody>
          <a:bodyPr/>
          <a:lstStyle/>
          <a:p>
            <a:r>
              <a:rPr lang="en-US" dirty="0" smtClean="0"/>
              <a:t>Slight cardiac hypertrophy that returns to normal after childbirth</a:t>
            </a:r>
          </a:p>
          <a:p>
            <a:r>
              <a:rPr lang="en-US" dirty="0" smtClean="0"/>
              <a:t>Increase in Blood Volume and Cardiac Output to meet the demands of increased uterine vascularity</a:t>
            </a:r>
          </a:p>
          <a:p>
            <a:r>
              <a:rPr lang="en-US" dirty="0" smtClean="0"/>
              <a:t>Pulse increases at 14-20 weeks to about 10-15 bpm</a:t>
            </a:r>
          </a:p>
          <a:p>
            <a:r>
              <a:rPr lang="en-US" dirty="0" smtClean="0"/>
              <a:t>During second trimester normally the blood pressure decreases slightly</a:t>
            </a:r>
          </a:p>
          <a:p>
            <a:r>
              <a:rPr lang="en-US" dirty="0" smtClean="0"/>
              <a:t>Supine hypotensive syndrome</a:t>
            </a:r>
          </a:p>
          <a:p>
            <a:r>
              <a:rPr lang="en-US" dirty="0" smtClean="0"/>
              <a:t>Compression of iliac veins and inferior vena cava contributes to dependent edema, varicose veins and hemorrhoids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Supine Hypotension Syndrome</a:t>
            </a:r>
            <a:endParaRPr lang="en-US" dirty="0"/>
          </a:p>
        </p:txBody>
      </p:sp>
      <p:pic>
        <p:nvPicPr>
          <p:cNvPr id="29698" name="Picture 2" descr="http://i10.photobucket.com/albums/a101/JHWalker/shs1.jpg"/>
          <p:cNvPicPr>
            <a:picLocks noChangeAspect="1" noChangeArrowheads="1"/>
          </p:cNvPicPr>
          <p:nvPr/>
        </p:nvPicPr>
        <p:blipFill>
          <a:blip r:embed="rId2"/>
          <a:srcRect/>
          <a:stretch>
            <a:fillRect/>
          </a:stretch>
        </p:blipFill>
        <p:spPr bwMode="auto">
          <a:xfrm>
            <a:off x="2209800" y="2362200"/>
            <a:ext cx="4714875" cy="27717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4400" dirty="0" smtClean="0"/>
              <a:t>General Terms, See page 235</a:t>
            </a:r>
            <a:endParaRPr lang="en-US" sz="4400" dirty="0"/>
          </a:p>
        </p:txBody>
      </p:sp>
      <p:sp>
        <p:nvSpPr>
          <p:cNvPr id="12" name="Content Placeholder 11"/>
          <p:cNvSpPr>
            <a:spLocks noGrp="1"/>
          </p:cNvSpPr>
          <p:nvPr>
            <p:ph sz="quarter" idx="1"/>
          </p:nvPr>
        </p:nvSpPr>
        <p:spPr/>
        <p:txBody>
          <a:bodyPr>
            <a:normAutofit fontScale="92500"/>
          </a:bodyPr>
          <a:lstStyle/>
          <a:p>
            <a:r>
              <a:rPr lang="en-US" sz="4000" dirty="0" smtClean="0"/>
              <a:t>Gravida; number of pregnancies</a:t>
            </a:r>
          </a:p>
          <a:p>
            <a:r>
              <a:rPr lang="en-US" sz="4000" dirty="0" smtClean="0"/>
              <a:t>Term; 37 complete weeks</a:t>
            </a:r>
          </a:p>
          <a:p>
            <a:r>
              <a:rPr lang="en-US" sz="4000" dirty="0" smtClean="0"/>
              <a:t>Preterm; 20-end of 37 weeks</a:t>
            </a:r>
          </a:p>
          <a:p>
            <a:r>
              <a:rPr lang="en-US" sz="4000" dirty="0" smtClean="0"/>
              <a:t>Aborted; spontaneous or therapeutic</a:t>
            </a:r>
          </a:p>
          <a:p>
            <a:r>
              <a:rPr lang="en-US" sz="4000" dirty="0" smtClean="0"/>
              <a:t>Living</a:t>
            </a:r>
          </a:p>
          <a:p>
            <a:r>
              <a:rPr lang="en-US" sz="4000" dirty="0" smtClean="0"/>
              <a:t>Parity; note this is the number of fetuses delivered after 20 weeks gestation</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Supine hypotension</a:t>
            </a:r>
            <a:endParaRPr lang="en-US" dirty="0"/>
          </a:p>
        </p:txBody>
      </p:sp>
      <p:sp>
        <p:nvSpPr>
          <p:cNvPr id="4" name="Content Placeholder 3"/>
          <p:cNvSpPr>
            <a:spLocks noGrp="1"/>
          </p:cNvSpPr>
          <p:nvPr>
            <p:ph sz="quarter" idx="1"/>
          </p:nvPr>
        </p:nvSpPr>
        <p:spPr/>
        <p:txBody>
          <a:bodyPr>
            <a:noAutofit/>
          </a:bodyPr>
          <a:lstStyle/>
          <a:p>
            <a:r>
              <a:rPr lang="en-US" sz="3200" dirty="0" smtClean="0"/>
              <a:t>Symptoms</a:t>
            </a:r>
          </a:p>
          <a:p>
            <a:pPr lvl="1"/>
            <a:r>
              <a:rPr lang="en-US" sz="2800" dirty="0" smtClean="0"/>
              <a:t>Pallor</a:t>
            </a:r>
          </a:p>
          <a:p>
            <a:pPr lvl="1"/>
            <a:r>
              <a:rPr lang="en-US" sz="2800" dirty="0" smtClean="0"/>
              <a:t>Dizziness, faintness, breathlessness</a:t>
            </a:r>
          </a:p>
          <a:p>
            <a:pPr lvl="1"/>
            <a:r>
              <a:rPr lang="en-US" sz="2800" dirty="0" smtClean="0"/>
              <a:t>Tachycardia</a:t>
            </a:r>
          </a:p>
          <a:p>
            <a:pPr lvl="1"/>
            <a:r>
              <a:rPr lang="en-US" sz="2800" dirty="0" smtClean="0"/>
              <a:t>Nausea</a:t>
            </a:r>
          </a:p>
          <a:p>
            <a:pPr lvl="1"/>
            <a:r>
              <a:rPr lang="en-US" sz="2800" dirty="0" smtClean="0"/>
              <a:t>Clammy skin, sweating</a:t>
            </a:r>
          </a:p>
          <a:p>
            <a:r>
              <a:rPr lang="en-US" sz="3200" dirty="0" smtClean="0"/>
              <a:t>Interventions</a:t>
            </a:r>
          </a:p>
          <a:p>
            <a:pPr lvl="1"/>
            <a:r>
              <a:rPr lang="en-US" sz="3200" dirty="0" smtClean="0"/>
              <a:t>Position woman on her side until her symptoms subside and vital signs are stable.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volume and composition</a:t>
            </a:r>
            <a:endParaRPr lang="en-US" dirty="0"/>
          </a:p>
        </p:txBody>
      </p:sp>
      <p:sp>
        <p:nvSpPr>
          <p:cNvPr id="3" name="Content Placeholder 2"/>
          <p:cNvSpPr>
            <a:spLocks noGrp="1"/>
          </p:cNvSpPr>
          <p:nvPr>
            <p:ph sz="quarter" idx="1"/>
          </p:nvPr>
        </p:nvSpPr>
        <p:spPr/>
        <p:txBody>
          <a:bodyPr/>
          <a:lstStyle/>
          <a:p>
            <a:r>
              <a:rPr lang="en-US" dirty="0" smtClean="0"/>
              <a:t>Increased blood volume with plasma increase greater than the increase in RBC production. </a:t>
            </a:r>
          </a:p>
          <a:p>
            <a:r>
              <a:rPr lang="en-US" dirty="0" smtClean="0"/>
              <a:t>This causes “hemodilution of pregnancy”</a:t>
            </a:r>
          </a:p>
          <a:p>
            <a:r>
              <a:rPr lang="en-US" dirty="0" smtClean="0"/>
              <a:t>Normal hbg in pregnant woman &gt;11</a:t>
            </a:r>
          </a:p>
          <a:p>
            <a:r>
              <a:rPr lang="en-US" dirty="0" smtClean="0"/>
              <a:t>Normal hct&gt;33</a:t>
            </a:r>
          </a:p>
          <a:p>
            <a:r>
              <a:rPr lang="en-US" dirty="0" smtClean="0"/>
              <a:t>Compare to nonpregnant 12-16 and 37-47</a:t>
            </a:r>
          </a:p>
          <a:p>
            <a:r>
              <a:rPr lang="en-US" dirty="0" smtClean="0"/>
              <a:t>Compare plasma volume of 2400 in non pregnant to 3700 in full term</a:t>
            </a:r>
          </a:p>
          <a:p>
            <a:r>
              <a:rPr lang="en-US" dirty="0" smtClean="0"/>
              <a:t>White blood cell count increases in second trimester</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and Coagulation Times</a:t>
            </a:r>
            <a:endParaRPr lang="en-US" dirty="0"/>
          </a:p>
        </p:txBody>
      </p:sp>
      <p:sp>
        <p:nvSpPr>
          <p:cNvPr id="3" name="Content Placeholder 2"/>
          <p:cNvSpPr>
            <a:spLocks noGrp="1"/>
          </p:cNvSpPr>
          <p:nvPr>
            <p:ph sz="quarter" idx="1"/>
          </p:nvPr>
        </p:nvSpPr>
        <p:spPr/>
        <p:txBody>
          <a:bodyPr/>
          <a:lstStyle/>
          <a:p>
            <a:r>
              <a:rPr lang="en-US" dirty="0" smtClean="0"/>
              <a:t>Circulation time decreases slightly by week 32</a:t>
            </a:r>
          </a:p>
          <a:p>
            <a:r>
              <a:rPr lang="en-US" dirty="0" smtClean="0"/>
              <a:t>There is an increase in various clotting factors</a:t>
            </a:r>
          </a:p>
          <a:p>
            <a:r>
              <a:rPr lang="en-US" dirty="0" smtClean="0"/>
              <a:t>Fibrinolytic activity is depressed</a:t>
            </a:r>
          </a:p>
          <a:p>
            <a:r>
              <a:rPr lang="en-US" dirty="0" smtClean="0"/>
              <a:t>This all provides a protective function to decrease bleeding at birth</a:t>
            </a:r>
          </a:p>
          <a:p>
            <a:r>
              <a:rPr lang="en-US" dirty="0" smtClean="0"/>
              <a:t>However this increases risk for thrombosis.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a:t>
            </a:r>
            <a:endParaRPr lang="en-US" dirty="0"/>
          </a:p>
        </p:txBody>
      </p:sp>
      <p:sp>
        <p:nvSpPr>
          <p:cNvPr id="3" name="Content Placeholder 2"/>
          <p:cNvSpPr>
            <a:spLocks noGrp="1"/>
          </p:cNvSpPr>
          <p:nvPr>
            <p:ph sz="quarter" idx="1"/>
          </p:nvPr>
        </p:nvSpPr>
        <p:spPr/>
        <p:txBody>
          <a:bodyPr/>
          <a:lstStyle/>
          <a:p>
            <a:r>
              <a:rPr lang="en-US" dirty="0" smtClean="0"/>
              <a:t>Oxygen requirements increase in response to the increase in maternal tissues as well as fetal needs.</a:t>
            </a:r>
          </a:p>
          <a:p>
            <a:r>
              <a:rPr lang="en-US" dirty="0" smtClean="0"/>
              <a:t>Estrogen causes the ligaments of chest to relax and affords more chest expansion</a:t>
            </a:r>
          </a:p>
          <a:p>
            <a:r>
              <a:rPr lang="en-US" dirty="0" smtClean="0"/>
              <a:t>Estrogen also causes increased vascularity of tissues</a:t>
            </a:r>
          </a:p>
          <a:p>
            <a:r>
              <a:rPr lang="en-US" dirty="0" smtClean="0"/>
              <a:t>Hence the conditions of pregnancy of nasal stuffiness, epistaxis and changes in the voice.</a:t>
            </a:r>
          </a:p>
          <a:p>
            <a:r>
              <a:rPr lang="en-US" dirty="0" smtClean="0"/>
              <a:t>Towards the end of pregnancy the diaphragm is displaced as much as 4 cm upwards.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Tract Changes</a:t>
            </a:r>
            <a:endParaRPr lang="en-US" dirty="0"/>
          </a:p>
        </p:txBody>
      </p:sp>
      <p:sp>
        <p:nvSpPr>
          <p:cNvPr id="3" name="Content Placeholder 2"/>
          <p:cNvSpPr>
            <a:spLocks noGrp="1"/>
          </p:cNvSpPr>
          <p:nvPr>
            <p:ph sz="quarter" idx="1"/>
          </p:nvPr>
        </p:nvSpPr>
        <p:spPr/>
        <p:txBody>
          <a:bodyPr/>
          <a:lstStyle/>
          <a:p>
            <a:r>
              <a:rPr lang="en-US" dirty="0" smtClean="0"/>
              <a:t>Increased risk for urinary tract infection due to:</a:t>
            </a:r>
          </a:p>
          <a:p>
            <a:pPr lvl="1"/>
            <a:r>
              <a:rPr lang="en-US" dirty="0" smtClean="0"/>
              <a:t>Stagnation of urine</a:t>
            </a:r>
          </a:p>
          <a:p>
            <a:pPr lvl="1"/>
            <a:r>
              <a:rPr lang="en-US" dirty="0" smtClean="0"/>
              <a:t>Increase in nutrients in urine</a:t>
            </a:r>
          </a:p>
          <a:p>
            <a:pPr lvl="1"/>
            <a:r>
              <a:rPr lang="en-US" dirty="0" smtClean="0"/>
              <a:t>Increase in pH of the urine</a:t>
            </a:r>
          </a:p>
          <a:p>
            <a:r>
              <a:rPr lang="en-US" dirty="0" smtClean="0"/>
              <a:t>Urinary frequency due to pressure on the bladder</a:t>
            </a:r>
          </a:p>
          <a:p>
            <a:r>
              <a:rPr lang="en-US" dirty="0" smtClean="0"/>
              <a:t>Hyperemia of the bladder may lead to blood in the urine</a:t>
            </a:r>
          </a:p>
          <a:p>
            <a:r>
              <a:rPr lang="en-US" dirty="0" smtClean="0"/>
              <a:t>Renal function is most efficient when the woman lies in the lateral recumbent position and least efficient when the woman assumes a supine position. See statement on page 247 on pooling of fluid in the legs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Integumentary System</a:t>
            </a:r>
            <a:endParaRPr lang="en-US" dirty="0"/>
          </a:p>
        </p:txBody>
      </p:sp>
      <p:sp>
        <p:nvSpPr>
          <p:cNvPr id="3" name="Content Placeholder 2"/>
          <p:cNvSpPr>
            <a:spLocks noGrp="1"/>
          </p:cNvSpPr>
          <p:nvPr>
            <p:ph sz="quarter" idx="1"/>
          </p:nvPr>
        </p:nvSpPr>
        <p:spPr/>
        <p:txBody>
          <a:bodyPr/>
          <a:lstStyle/>
          <a:p>
            <a:r>
              <a:rPr lang="en-US" dirty="0" smtClean="0"/>
              <a:t>Hyperpigmentation</a:t>
            </a:r>
          </a:p>
          <a:p>
            <a:pPr lvl="1"/>
            <a:r>
              <a:rPr lang="en-US" dirty="0" smtClean="0"/>
              <a:t>Nipples/areola</a:t>
            </a:r>
            <a:endParaRPr lang="en-US" dirty="0" smtClean="0"/>
          </a:p>
          <a:p>
            <a:pPr lvl="1"/>
            <a:r>
              <a:rPr lang="en-US" dirty="0" smtClean="0"/>
              <a:t>Chloasma or mask of pregnancy</a:t>
            </a:r>
          </a:p>
          <a:p>
            <a:pPr lvl="1"/>
            <a:r>
              <a:rPr lang="en-US" dirty="0" smtClean="0"/>
              <a:t>Linea nigra</a:t>
            </a:r>
          </a:p>
          <a:p>
            <a:r>
              <a:rPr lang="en-US" dirty="0" smtClean="0"/>
              <a:t>Increase hair and nail growth</a:t>
            </a:r>
          </a:p>
          <a:p>
            <a:r>
              <a:rPr lang="en-US" dirty="0" smtClean="0"/>
              <a:t>Accelerated sweat and sebaceous gland activity</a:t>
            </a:r>
          </a:p>
          <a:p>
            <a:r>
              <a:rPr lang="en-US" dirty="0" smtClean="0"/>
              <a:t>Increased circulation and vasomotor activity</a:t>
            </a:r>
          </a:p>
          <a:p>
            <a:r>
              <a:rPr lang="en-US" dirty="0" smtClean="0"/>
              <a:t>Increase stretch mark (</a:t>
            </a:r>
            <a:r>
              <a:rPr lang="en-US" dirty="0" err="1" smtClean="0"/>
              <a:t>striae</a:t>
            </a:r>
            <a:r>
              <a:rPr lang="en-US" dirty="0" smtClean="0"/>
              <a:t> </a:t>
            </a:r>
            <a:r>
              <a:rPr lang="en-US" dirty="0" smtClean="0"/>
              <a:t>gravidarum)</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Chloasma or mask of pregnancy</a:t>
            </a:r>
            <a:endParaRPr lang="en-US" dirty="0"/>
          </a:p>
        </p:txBody>
      </p:sp>
      <p:pic>
        <p:nvPicPr>
          <p:cNvPr id="37890" name="Picture 2" descr="http://www.hpathy.com/diseases/images/chloasma-image001.jpg"/>
          <p:cNvPicPr>
            <a:picLocks noChangeAspect="1" noChangeArrowheads="1"/>
          </p:cNvPicPr>
          <p:nvPr/>
        </p:nvPicPr>
        <p:blipFill>
          <a:blip r:embed="rId2"/>
          <a:srcRect/>
          <a:stretch>
            <a:fillRect/>
          </a:stretch>
        </p:blipFill>
        <p:spPr bwMode="auto">
          <a:xfrm>
            <a:off x="2209800" y="2590800"/>
            <a:ext cx="4467225" cy="19335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 Nigra</a:t>
            </a:r>
            <a:endParaRPr lang="en-US" dirty="0"/>
          </a:p>
        </p:txBody>
      </p:sp>
      <p:pic>
        <p:nvPicPr>
          <p:cNvPr id="48130" name="Picture 2" descr="http://www.e-gebelik.net/gebelikte_cilt_ve_guzellik/F%20FOTO/F4.jpg"/>
          <p:cNvPicPr>
            <a:picLocks noChangeAspect="1" noChangeArrowheads="1"/>
          </p:cNvPicPr>
          <p:nvPr/>
        </p:nvPicPr>
        <p:blipFill>
          <a:blip r:embed="rId2"/>
          <a:srcRect/>
          <a:stretch>
            <a:fillRect/>
          </a:stretch>
        </p:blipFill>
        <p:spPr bwMode="auto">
          <a:xfrm>
            <a:off x="5791200" y="3581400"/>
            <a:ext cx="1714500" cy="2162175"/>
          </a:xfrm>
          <a:prstGeom prst="rect">
            <a:avLst/>
          </a:prstGeom>
          <a:noFill/>
        </p:spPr>
      </p:pic>
      <p:pic>
        <p:nvPicPr>
          <p:cNvPr id="48132" name="Picture 4" descr="http://www.visualdxhealth.com/images/dx/webTeen/lineaNigra_57846_lg.jpg"/>
          <p:cNvPicPr>
            <a:picLocks noChangeAspect="1" noChangeArrowheads="1"/>
          </p:cNvPicPr>
          <p:nvPr/>
        </p:nvPicPr>
        <p:blipFill>
          <a:blip r:embed="rId3"/>
          <a:srcRect/>
          <a:stretch>
            <a:fillRect/>
          </a:stretch>
        </p:blipFill>
        <p:spPr bwMode="auto">
          <a:xfrm>
            <a:off x="1219200" y="1981200"/>
            <a:ext cx="3048000" cy="2286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Striae gravidarum</a:t>
            </a:r>
            <a:endParaRPr lang="en-US" dirty="0"/>
          </a:p>
        </p:txBody>
      </p:sp>
      <p:pic>
        <p:nvPicPr>
          <p:cNvPr id="49154" name="Picture 2" descr="http://upload.wikimedia.org/wikipedia/dv/thumb/8/8e/Stretchmarks.jpg/250px-Stretchmarks.jpg"/>
          <p:cNvPicPr>
            <a:picLocks noChangeAspect="1" noChangeArrowheads="1"/>
          </p:cNvPicPr>
          <p:nvPr/>
        </p:nvPicPr>
        <p:blipFill>
          <a:blip r:embed="rId2"/>
          <a:srcRect/>
          <a:stretch>
            <a:fillRect/>
          </a:stretch>
        </p:blipFill>
        <p:spPr bwMode="auto">
          <a:xfrm>
            <a:off x="3276600" y="2057400"/>
            <a:ext cx="2381250" cy="35623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Musculoskeletal System</a:t>
            </a:r>
            <a:endParaRPr lang="en-US" dirty="0"/>
          </a:p>
        </p:txBody>
      </p:sp>
      <p:sp>
        <p:nvSpPr>
          <p:cNvPr id="3" name="Content Placeholder 2"/>
          <p:cNvSpPr>
            <a:spLocks noGrp="1"/>
          </p:cNvSpPr>
          <p:nvPr>
            <p:ph sz="quarter" idx="1"/>
          </p:nvPr>
        </p:nvSpPr>
        <p:spPr/>
        <p:txBody>
          <a:bodyPr>
            <a:normAutofit fontScale="92500"/>
          </a:bodyPr>
          <a:lstStyle/>
          <a:p>
            <a:r>
              <a:rPr lang="en-US" sz="3200" dirty="0" smtClean="0"/>
              <a:t>Woman’s center of gravity shifts forward</a:t>
            </a:r>
          </a:p>
          <a:p>
            <a:r>
              <a:rPr lang="en-US" sz="3200" dirty="0" smtClean="0"/>
              <a:t>Causes curvatures in the lumbosacral area as well as</a:t>
            </a:r>
          </a:p>
          <a:p>
            <a:r>
              <a:rPr lang="en-US" sz="3200" dirty="0" smtClean="0"/>
              <a:t>Curvatures in the cervicodorsal region Page 249</a:t>
            </a:r>
          </a:p>
          <a:p>
            <a:r>
              <a:rPr lang="en-US" sz="3200" dirty="0" smtClean="0"/>
              <a:t>Relaxin hormone prepares body for delivery but also causes</a:t>
            </a:r>
          </a:p>
          <a:p>
            <a:pPr lvl="1"/>
            <a:r>
              <a:rPr lang="en-US" sz="3000" dirty="0" smtClean="0"/>
              <a:t>Instability of sacral iliac joints</a:t>
            </a:r>
          </a:p>
          <a:p>
            <a:pPr lvl="1"/>
            <a:r>
              <a:rPr lang="en-US" sz="3000" dirty="0" smtClean="0"/>
              <a:t>Separation of the symphysis pubis</a:t>
            </a:r>
          </a:p>
          <a:p>
            <a:r>
              <a:rPr lang="en-US" sz="3200" dirty="0" smtClean="0"/>
              <a:t>Muscles of the abdominal wall separate and stretch</a:t>
            </a:r>
          </a:p>
          <a:p>
            <a:pPr lvl="1"/>
            <a:r>
              <a:rPr lang="en-US" sz="3000" dirty="0" smtClean="0"/>
              <a:t>Diastasis recti abdominis; page 250</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GTPAL Questions</a:t>
            </a:r>
            <a:endParaRPr lang="en-US" dirty="0"/>
          </a:p>
        </p:txBody>
      </p:sp>
      <p:sp>
        <p:nvSpPr>
          <p:cNvPr id="3" name="Content Placeholder 2"/>
          <p:cNvSpPr>
            <a:spLocks noGrp="1"/>
          </p:cNvSpPr>
          <p:nvPr>
            <p:ph sz="quarter" idx="1"/>
          </p:nvPr>
        </p:nvSpPr>
        <p:spPr/>
        <p:txBody>
          <a:bodyPr/>
          <a:lstStyle/>
          <a:p>
            <a:r>
              <a:rPr lang="en-US" dirty="0" smtClean="0"/>
              <a:t>A woman presents to the clinic in the first trimester of pregnancy. She has three children living at home.  One of them was born prematurely at 34 weeks.  The other two were full term at birth.  She has a history of one miscarriage.  How do you record her obstetric history using the GTPAL format?</a:t>
            </a:r>
          </a:p>
          <a:p>
            <a:r>
              <a:rPr lang="en-US" dirty="0" smtClean="0"/>
              <a:t>Kathy has just given birth to preterm twins.  She has a four year old child from another pregnancy as well as had a miscarriage. How do you record her obstetric history?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Fitness</a:t>
            </a:r>
            <a:endParaRPr lang="en-US" dirty="0"/>
          </a:p>
        </p:txBody>
      </p:sp>
      <p:sp>
        <p:nvSpPr>
          <p:cNvPr id="3" name="Content Placeholder 2"/>
          <p:cNvSpPr>
            <a:spLocks noGrp="1"/>
          </p:cNvSpPr>
          <p:nvPr>
            <p:ph sz="quarter" idx="1"/>
          </p:nvPr>
        </p:nvSpPr>
        <p:spPr/>
        <p:txBody>
          <a:bodyPr/>
          <a:lstStyle/>
          <a:p>
            <a:r>
              <a:rPr lang="en-US" dirty="0" smtClean="0"/>
              <a:t>Posture and body mechanics page 280</a:t>
            </a:r>
          </a:p>
          <a:p>
            <a:r>
              <a:rPr lang="en-US" dirty="0" smtClean="0"/>
              <a:t>Prevention and care of backache  page 280</a:t>
            </a:r>
          </a:p>
          <a:p>
            <a:r>
              <a:rPr lang="en-US" dirty="0" smtClean="0"/>
              <a:t>Rest and relaxation to diminish common discomforts to prepare for labor</a:t>
            </a:r>
          </a:p>
          <a:p>
            <a:r>
              <a:rPr lang="en-US" dirty="0" smtClean="0"/>
              <a:t>Kegel exercises to improve pelvic floor muscles</a:t>
            </a:r>
          </a:p>
          <a:p>
            <a:r>
              <a:rPr lang="en-US" dirty="0" smtClean="0"/>
              <a:t>Read over the exercise tips for pregnant women page 279</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EXERCISING WITH</a:t>
            </a:r>
            <a:endParaRPr lang="en-US" dirty="0"/>
          </a:p>
        </p:txBody>
      </p:sp>
      <p:sp>
        <p:nvSpPr>
          <p:cNvPr id="3" name="Content Placeholder 2"/>
          <p:cNvSpPr>
            <a:spLocks noGrp="1"/>
          </p:cNvSpPr>
          <p:nvPr>
            <p:ph sz="quarter" idx="1"/>
          </p:nvPr>
        </p:nvSpPr>
        <p:spPr/>
        <p:txBody>
          <a:bodyPr>
            <a:normAutofit lnSpcReduction="10000"/>
          </a:bodyPr>
          <a:lstStyle/>
          <a:p>
            <a:r>
              <a:rPr lang="en-US" b="1" dirty="0" smtClean="0"/>
              <a:t>*bleeding</a:t>
            </a:r>
            <a:br>
              <a:rPr lang="en-US" b="1" dirty="0" smtClean="0"/>
            </a:br>
            <a:r>
              <a:rPr lang="en-US" b="1" dirty="0" smtClean="0"/>
              <a:t/>
            </a:r>
            <a:br>
              <a:rPr lang="en-US" b="1" dirty="0" smtClean="0"/>
            </a:br>
            <a:r>
              <a:rPr lang="en-US" b="1" dirty="0" smtClean="0"/>
              <a:t>* cramping</a:t>
            </a:r>
            <a:br>
              <a:rPr lang="en-US" b="1" dirty="0" smtClean="0"/>
            </a:br>
            <a:r>
              <a:rPr lang="en-US" b="1" dirty="0" smtClean="0"/>
              <a:t/>
            </a:r>
            <a:br>
              <a:rPr lang="en-US" b="1" dirty="0" smtClean="0"/>
            </a:br>
            <a:r>
              <a:rPr lang="en-US" b="1" dirty="0" smtClean="0"/>
              <a:t>*faintness</a:t>
            </a:r>
            <a:br>
              <a:rPr lang="en-US" b="1" dirty="0" smtClean="0"/>
            </a:br>
            <a:r>
              <a:rPr lang="en-US" b="1" dirty="0" smtClean="0"/>
              <a:t/>
            </a:r>
            <a:br>
              <a:rPr lang="en-US" b="1" dirty="0" smtClean="0"/>
            </a:br>
            <a:r>
              <a:rPr lang="en-US" b="1" dirty="0" smtClean="0"/>
              <a:t>*elevated blood pressure</a:t>
            </a:r>
            <a:br>
              <a:rPr lang="en-US" b="1" dirty="0" smtClean="0"/>
            </a:br>
            <a:r>
              <a:rPr lang="en-US" b="1" dirty="0" smtClean="0"/>
              <a:t/>
            </a:r>
            <a:br>
              <a:rPr lang="en-US" b="1" dirty="0" smtClean="0"/>
            </a:br>
            <a:r>
              <a:rPr lang="en-US" b="1" dirty="0" smtClean="0"/>
              <a:t>*dizziness</a:t>
            </a:r>
          </a:p>
          <a:p>
            <a:endParaRPr lang="en-US" b="1" dirty="0" smtClean="0"/>
          </a:p>
          <a:p>
            <a:pPr>
              <a:buNone/>
            </a:pPr>
            <a:r>
              <a:rPr lang="en-US" b="1" dirty="0" smtClean="0"/>
              <a:t>	*joint pain</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guidelines for pregnancy</a:t>
            </a:r>
            <a:endParaRPr lang="en-US" dirty="0"/>
          </a:p>
        </p:txBody>
      </p:sp>
      <p:sp>
        <p:nvSpPr>
          <p:cNvPr id="3" name="Content Placeholder 2"/>
          <p:cNvSpPr>
            <a:spLocks noGrp="1"/>
          </p:cNvSpPr>
          <p:nvPr>
            <p:ph sz="quarter" idx="1"/>
          </p:nvPr>
        </p:nvSpPr>
        <p:spPr/>
        <p:txBody>
          <a:bodyPr/>
          <a:lstStyle/>
          <a:p>
            <a:r>
              <a:rPr lang="en-US" dirty="0" smtClean="0"/>
              <a:t>At least 3 times a week</a:t>
            </a:r>
          </a:p>
          <a:p>
            <a:r>
              <a:rPr lang="en-US" dirty="0" smtClean="0"/>
              <a:t>Avoid overheating</a:t>
            </a:r>
          </a:p>
          <a:p>
            <a:r>
              <a:rPr lang="en-US" dirty="0" smtClean="0"/>
              <a:t>Avoid deep flexion and extension</a:t>
            </a:r>
          </a:p>
          <a:p>
            <a:r>
              <a:rPr lang="en-US" dirty="0" smtClean="0"/>
              <a:t>No prolonged laying on back after 4 months</a:t>
            </a:r>
          </a:p>
          <a:p>
            <a:r>
              <a:rPr lang="en-US" dirty="0" smtClean="0"/>
              <a:t>Drink plenty of fluids</a:t>
            </a:r>
          </a:p>
          <a:p>
            <a:r>
              <a:rPr lang="en-US" dirty="0" smtClean="0"/>
              <a:t>Rise up gradually</a:t>
            </a:r>
          </a:p>
          <a:p>
            <a:r>
              <a:rPr lang="en-US" dirty="0" smtClean="0"/>
              <a:t>Talk test level of intensity</a:t>
            </a:r>
          </a:p>
          <a:p>
            <a:r>
              <a:rPr lang="en-US" dirty="0" smtClean="0"/>
              <a:t>Monitor heart rate &lt;140</a:t>
            </a:r>
          </a:p>
          <a:p>
            <a:r>
              <a:rPr lang="en-US" dirty="0" smtClean="0"/>
              <a:t>Cool down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Gastrointestinal </a:t>
            </a:r>
            <a:r>
              <a:rPr lang="en-US" dirty="0" smtClean="0"/>
              <a:t>System; 250</a:t>
            </a:r>
            <a:endParaRPr lang="en-US" dirty="0"/>
          </a:p>
        </p:txBody>
      </p:sp>
      <p:sp>
        <p:nvSpPr>
          <p:cNvPr id="3" name="Content Placeholder 2"/>
          <p:cNvSpPr>
            <a:spLocks noGrp="1"/>
          </p:cNvSpPr>
          <p:nvPr>
            <p:ph sz="quarter" idx="1"/>
          </p:nvPr>
        </p:nvSpPr>
        <p:spPr/>
        <p:txBody>
          <a:bodyPr/>
          <a:lstStyle/>
          <a:p>
            <a:r>
              <a:rPr lang="en-US" sz="3600" dirty="0" smtClean="0"/>
              <a:t>Nausea in early pregnancy due to increased levels of hCG</a:t>
            </a:r>
          </a:p>
          <a:p>
            <a:r>
              <a:rPr lang="en-US" sz="3600" dirty="0" smtClean="0"/>
              <a:t>Colon is displaced as uterus becomes an abdominal organ</a:t>
            </a:r>
          </a:p>
          <a:p>
            <a:r>
              <a:rPr lang="en-US" sz="3600" dirty="0" smtClean="0"/>
              <a:t>Peristaltic activity is decreased</a:t>
            </a:r>
          </a:p>
          <a:p>
            <a:r>
              <a:rPr lang="en-US" sz="3600" dirty="0" smtClean="0"/>
              <a:t>Hemorrhoid formation due to increased venous pressure</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 12 weeks pregnant">
            <a:hlinkClick r:id="rId3"/>
          </p:cNvPr>
          <p:cNvPicPr>
            <a:picLocks noChangeAspect="1" noChangeArrowheads="1"/>
          </p:cNvPicPr>
          <p:nvPr/>
        </p:nvPicPr>
        <p:blipFill>
          <a:blip r:embed="rId4"/>
          <a:srcRect/>
          <a:stretch>
            <a:fillRect/>
          </a:stretch>
        </p:blipFill>
        <p:spPr bwMode="auto">
          <a:xfrm>
            <a:off x="4038600" y="1295400"/>
            <a:ext cx="4314825" cy="4305301"/>
          </a:xfrm>
          <a:prstGeom prst="rect">
            <a:avLst/>
          </a:prstGeom>
          <a:noFill/>
        </p:spPr>
      </p:pic>
      <p:pic>
        <p:nvPicPr>
          <p:cNvPr id="33796" name="Picture 4" descr="picture 6th week and 7th week pregnant"/>
          <p:cNvPicPr>
            <a:picLocks noChangeAspect="1" noChangeArrowheads="1"/>
          </p:cNvPicPr>
          <p:nvPr/>
        </p:nvPicPr>
        <p:blipFill>
          <a:blip r:embed="rId5"/>
          <a:srcRect/>
          <a:stretch>
            <a:fillRect/>
          </a:stretch>
        </p:blipFill>
        <p:spPr bwMode="auto">
          <a:xfrm>
            <a:off x="228600" y="1295400"/>
            <a:ext cx="3886200" cy="4267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28 weeks pregnant">
            <a:hlinkClick r:id="rId3"/>
          </p:cNvPr>
          <p:cNvPicPr>
            <a:picLocks noChangeAspect="1" noChangeArrowheads="1"/>
          </p:cNvPicPr>
          <p:nvPr/>
        </p:nvPicPr>
        <p:blipFill>
          <a:blip r:embed="rId4"/>
          <a:srcRect/>
          <a:stretch>
            <a:fillRect/>
          </a:stretch>
        </p:blipFill>
        <p:spPr bwMode="auto">
          <a:xfrm>
            <a:off x="4495800" y="990600"/>
            <a:ext cx="4305300" cy="5619751"/>
          </a:xfrm>
          <a:prstGeom prst="rect">
            <a:avLst/>
          </a:prstGeom>
          <a:noFill/>
        </p:spPr>
      </p:pic>
      <p:pic>
        <p:nvPicPr>
          <p:cNvPr id="32772" name="Picture 4" descr="picture 20 weeks pregnant">
            <a:hlinkClick r:id="rId5"/>
          </p:cNvPr>
          <p:cNvPicPr>
            <a:picLocks noChangeAspect="1" noChangeArrowheads="1"/>
          </p:cNvPicPr>
          <p:nvPr/>
        </p:nvPicPr>
        <p:blipFill>
          <a:blip r:embed="rId6"/>
          <a:srcRect/>
          <a:stretch>
            <a:fillRect/>
          </a:stretch>
        </p:blipFill>
        <p:spPr bwMode="auto">
          <a:xfrm>
            <a:off x="457200" y="990600"/>
            <a:ext cx="3990975" cy="5638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 36 weeks pregnant">
            <a:hlinkClick r:id="rId2"/>
          </p:cNvPr>
          <p:cNvPicPr>
            <a:picLocks noChangeAspect="1" noChangeArrowheads="1"/>
          </p:cNvPicPr>
          <p:nvPr/>
        </p:nvPicPr>
        <p:blipFill>
          <a:blip r:embed="rId3"/>
          <a:srcRect/>
          <a:stretch>
            <a:fillRect/>
          </a:stretch>
        </p:blipFill>
        <p:spPr bwMode="auto">
          <a:xfrm>
            <a:off x="533400" y="990599"/>
            <a:ext cx="3886200" cy="5410201"/>
          </a:xfrm>
          <a:prstGeom prst="rect">
            <a:avLst/>
          </a:prstGeom>
          <a:noFill/>
        </p:spPr>
      </p:pic>
      <p:pic>
        <p:nvPicPr>
          <p:cNvPr id="31750" name="Picture 6" descr="picture pregnancy at term internal view"/>
          <p:cNvPicPr>
            <a:picLocks noChangeAspect="1" noChangeArrowheads="1"/>
          </p:cNvPicPr>
          <p:nvPr/>
        </p:nvPicPr>
        <p:blipFill>
          <a:blip r:embed="rId4"/>
          <a:srcRect/>
          <a:stretch>
            <a:fillRect/>
          </a:stretch>
        </p:blipFill>
        <p:spPr bwMode="auto">
          <a:xfrm>
            <a:off x="4876800" y="990600"/>
            <a:ext cx="3886200" cy="54292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3600" dirty="0" smtClean="0"/>
              <a:t>Recognizing Pre term </a:t>
            </a:r>
            <a:r>
              <a:rPr lang="en-US" sz="3600" dirty="0" smtClean="0"/>
              <a:t>Labor; 289</a:t>
            </a:r>
            <a:endParaRPr lang="en-US" sz="3600" dirty="0"/>
          </a:p>
        </p:txBody>
      </p:sp>
      <p:sp>
        <p:nvSpPr>
          <p:cNvPr id="3" name="Content Placeholder 2"/>
          <p:cNvSpPr>
            <a:spLocks noGrp="1"/>
          </p:cNvSpPr>
          <p:nvPr>
            <p:ph sz="quarter" idx="1"/>
          </p:nvPr>
        </p:nvSpPr>
        <p:spPr>
          <a:xfrm>
            <a:off x="914400" y="1143000"/>
            <a:ext cx="7772400" cy="4876800"/>
          </a:xfrm>
        </p:spPr>
        <p:txBody>
          <a:bodyPr>
            <a:noAutofit/>
          </a:bodyPr>
          <a:lstStyle/>
          <a:p>
            <a:r>
              <a:rPr lang="en-US" sz="2400" dirty="0" smtClean="0"/>
              <a:t>Uterine activity</a:t>
            </a:r>
          </a:p>
          <a:p>
            <a:pPr lvl="1"/>
            <a:r>
              <a:rPr lang="en-US" sz="2000" dirty="0" smtClean="0"/>
              <a:t>Uterine contractions more frequent than every 10 minutes persisting for one hour or more</a:t>
            </a:r>
          </a:p>
          <a:p>
            <a:pPr lvl="1"/>
            <a:r>
              <a:rPr lang="en-US" sz="2000" dirty="0" smtClean="0"/>
              <a:t>May be painful or painless</a:t>
            </a:r>
          </a:p>
          <a:p>
            <a:r>
              <a:rPr lang="en-US" sz="2400" dirty="0" smtClean="0"/>
              <a:t>Discomfort</a:t>
            </a:r>
          </a:p>
          <a:p>
            <a:pPr lvl="1"/>
            <a:r>
              <a:rPr lang="en-US" sz="2000" dirty="0" smtClean="0"/>
              <a:t>Lower abdominal cramping</a:t>
            </a:r>
          </a:p>
          <a:p>
            <a:pPr lvl="1"/>
            <a:r>
              <a:rPr lang="en-US" sz="2000" dirty="0" smtClean="0"/>
              <a:t>Dull intermittent low back pain</a:t>
            </a:r>
          </a:p>
          <a:p>
            <a:pPr lvl="1"/>
            <a:r>
              <a:rPr lang="en-US" sz="2000" dirty="0" smtClean="0"/>
              <a:t>Menstrual like </a:t>
            </a:r>
            <a:r>
              <a:rPr lang="en-US" sz="2000" dirty="0" smtClean="0"/>
              <a:t>cramps </a:t>
            </a:r>
            <a:endParaRPr lang="en-US" sz="2000" dirty="0" smtClean="0"/>
          </a:p>
          <a:p>
            <a:pPr lvl="1"/>
            <a:r>
              <a:rPr lang="en-US" sz="2000" dirty="0" smtClean="0"/>
              <a:t>Suprapubic pain or pressure</a:t>
            </a:r>
          </a:p>
          <a:p>
            <a:pPr lvl="1"/>
            <a:r>
              <a:rPr lang="en-US" sz="2000" dirty="0" smtClean="0"/>
              <a:t>Pelvic pressure or heaviness</a:t>
            </a:r>
          </a:p>
          <a:p>
            <a:pPr lvl="1"/>
            <a:r>
              <a:rPr lang="en-US" sz="2000" dirty="0" smtClean="0"/>
              <a:t>Urinary frequency</a:t>
            </a:r>
          </a:p>
          <a:p>
            <a:r>
              <a:rPr lang="en-US" sz="2400" dirty="0" smtClean="0"/>
              <a:t>Vaginal Discharge</a:t>
            </a:r>
          </a:p>
          <a:p>
            <a:pPr lvl="1"/>
            <a:r>
              <a:rPr lang="en-US" sz="2000" dirty="0" smtClean="0"/>
              <a:t>Change in character and amount of usual discharge</a:t>
            </a:r>
          </a:p>
          <a:p>
            <a:pPr lvl="1"/>
            <a:r>
              <a:rPr lang="en-US" sz="2000" dirty="0" smtClean="0"/>
              <a:t>Rupture of amnionic membranes</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Sexuality in Pregnancy BASICS</a:t>
            </a:r>
            <a:endParaRPr lang="en-US" dirty="0"/>
          </a:p>
        </p:txBody>
      </p:sp>
      <p:sp>
        <p:nvSpPr>
          <p:cNvPr id="3" name="Content Placeholder 2"/>
          <p:cNvSpPr>
            <a:spLocks noGrp="1"/>
          </p:cNvSpPr>
          <p:nvPr>
            <p:ph sz="quarter" idx="1"/>
          </p:nvPr>
        </p:nvSpPr>
        <p:spPr/>
        <p:txBody>
          <a:bodyPr>
            <a:noAutofit/>
          </a:bodyPr>
          <a:lstStyle/>
          <a:p>
            <a:r>
              <a:rPr lang="en-US" sz="4000" dirty="0" smtClean="0"/>
              <a:t>Abstain if uterine cramping or bleeding</a:t>
            </a:r>
          </a:p>
          <a:p>
            <a:r>
              <a:rPr lang="en-US" sz="4000" dirty="0" smtClean="0"/>
              <a:t>Abstain if you have a history of premature dilation of the cervix or pre term labor</a:t>
            </a:r>
          </a:p>
          <a:p>
            <a:r>
              <a:rPr lang="en-US" sz="4000" dirty="0" smtClean="0"/>
              <a:t>Make sure women are using safer sex behaviors to prevent STDs</a:t>
            </a:r>
            <a:endParaRPr lang="en-US"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4400" dirty="0" smtClean="0"/>
              <a:t>Need to know basics</a:t>
            </a:r>
            <a:endParaRPr lang="en-US" sz="4400" dirty="0"/>
          </a:p>
        </p:txBody>
      </p:sp>
      <p:sp>
        <p:nvSpPr>
          <p:cNvPr id="4" name="Title 3"/>
          <p:cNvSpPr>
            <a:spLocks noGrp="1"/>
          </p:cNvSpPr>
          <p:nvPr>
            <p:ph type="ctrTitle"/>
          </p:nvPr>
        </p:nvSpPr>
        <p:spPr/>
        <p:txBody>
          <a:bodyPr/>
          <a:lstStyle/>
          <a:p>
            <a:r>
              <a:rPr smtClean="0"/>
              <a:t>Nutrition in Pregnancy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Signs of pregnancy; page 238</a:t>
            </a:r>
            <a:endParaRPr lang="en-US" sz="4400" b="1" dirty="0"/>
          </a:p>
        </p:txBody>
      </p:sp>
      <p:sp>
        <p:nvSpPr>
          <p:cNvPr id="3" name="Content Placeholder 2"/>
          <p:cNvSpPr>
            <a:spLocks noGrp="1"/>
          </p:cNvSpPr>
          <p:nvPr>
            <p:ph sz="quarter" idx="1"/>
          </p:nvPr>
        </p:nvSpPr>
        <p:spPr/>
        <p:txBody>
          <a:bodyPr>
            <a:normAutofit lnSpcReduction="10000"/>
          </a:bodyPr>
          <a:lstStyle/>
          <a:p>
            <a:r>
              <a:rPr lang="en-US" sz="4800" dirty="0" smtClean="0"/>
              <a:t>Presumptive</a:t>
            </a:r>
          </a:p>
          <a:p>
            <a:r>
              <a:rPr lang="en-US" sz="4800" dirty="0" smtClean="0"/>
              <a:t>Probable</a:t>
            </a:r>
          </a:p>
          <a:p>
            <a:r>
              <a:rPr lang="en-US" sz="4800" dirty="0" smtClean="0"/>
              <a:t>Positive</a:t>
            </a:r>
          </a:p>
          <a:p>
            <a:r>
              <a:rPr lang="en-US" sz="4800" dirty="0" smtClean="0"/>
              <a:t>Note that presumptive and probable signs have other possible causes  Table 10-2</a:t>
            </a:r>
            <a:endParaRPr lang="en-US" sz="4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r>
              <a:rPr lang="en-US" sz="3600" dirty="0" smtClean="0"/>
              <a:t>Nutritional needs</a:t>
            </a:r>
            <a:endParaRPr lang="en-US" sz="3600" dirty="0"/>
          </a:p>
        </p:txBody>
      </p:sp>
      <p:sp>
        <p:nvSpPr>
          <p:cNvPr id="3" name="Content Placeholder 2"/>
          <p:cNvSpPr>
            <a:spLocks noGrp="1"/>
          </p:cNvSpPr>
          <p:nvPr>
            <p:ph sz="quarter" idx="1"/>
          </p:nvPr>
        </p:nvSpPr>
        <p:spPr>
          <a:xfrm>
            <a:off x="914400" y="1143000"/>
            <a:ext cx="7772400" cy="4876800"/>
          </a:xfrm>
        </p:spPr>
        <p:txBody>
          <a:bodyPr>
            <a:noAutofit/>
          </a:bodyPr>
          <a:lstStyle/>
          <a:p>
            <a:r>
              <a:rPr lang="en-US" sz="2400" dirty="0" smtClean="0"/>
              <a:t>An increase of 300 calories in the second and third trimester</a:t>
            </a:r>
          </a:p>
          <a:p>
            <a:r>
              <a:rPr lang="en-US" sz="2400" dirty="0" smtClean="0"/>
              <a:t>Protein increase from 50 pre pregnancy to 60 Grams</a:t>
            </a:r>
          </a:p>
          <a:p>
            <a:r>
              <a:rPr lang="en-US" sz="2400" dirty="0" smtClean="0"/>
              <a:t>Folic acid preconception for the prevention of neural tube defects  400 mcg</a:t>
            </a:r>
          </a:p>
          <a:p>
            <a:r>
              <a:rPr lang="en-US" sz="2400" dirty="0" smtClean="0"/>
              <a:t>Folic acid needs increase to 600 mcg</a:t>
            </a:r>
          </a:p>
          <a:p>
            <a:r>
              <a:rPr lang="en-US" sz="2400" dirty="0" smtClean="0"/>
              <a:t>Calcium remains at 1000 mg, remember adolescents need 1300 and most women do not have needs met adequately</a:t>
            </a:r>
          </a:p>
          <a:p>
            <a:r>
              <a:rPr lang="en-US" sz="2400" dirty="0" smtClean="0"/>
              <a:t>Additional iron is needed at the end of the third trimester as blood volume is increasing 27-30 mg/day</a:t>
            </a:r>
          </a:p>
          <a:p>
            <a:r>
              <a:rPr lang="en-US" sz="2400" dirty="0" smtClean="0"/>
              <a:t>Vitamin C needs are increased for tissue formation of fetus as well as enhancing the absorption of iron</a:t>
            </a:r>
          </a:p>
          <a:p>
            <a:r>
              <a:rPr lang="en-US" sz="2400" dirty="0" smtClean="0"/>
              <a:t>Also note indicators of nutritional risk  on page 313</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Weight Gain Guidelines</a:t>
            </a:r>
            <a:endParaRPr lang="en-US" dirty="0"/>
          </a:p>
        </p:txBody>
      </p:sp>
      <p:sp>
        <p:nvSpPr>
          <p:cNvPr id="3" name="Content Placeholder 2"/>
          <p:cNvSpPr>
            <a:spLocks noGrp="1"/>
          </p:cNvSpPr>
          <p:nvPr>
            <p:ph sz="quarter" idx="1"/>
          </p:nvPr>
        </p:nvSpPr>
        <p:spPr/>
        <p:txBody>
          <a:bodyPr/>
          <a:lstStyle/>
          <a:p>
            <a:r>
              <a:rPr lang="en-US" dirty="0" smtClean="0"/>
              <a:t>Based on BMI  page 309</a:t>
            </a:r>
          </a:p>
          <a:p>
            <a:r>
              <a:rPr lang="en-US" dirty="0" smtClean="0"/>
              <a:t>Less than 19.8 or underweight</a:t>
            </a:r>
          </a:p>
          <a:p>
            <a:pPr lvl="1"/>
            <a:r>
              <a:rPr lang="en-US" dirty="0" smtClean="0"/>
              <a:t>Weight gain of 12.5-18 kgs</a:t>
            </a:r>
          </a:p>
          <a:p>
            <a:r>
              <a:rPr lang="en-US" dirty="0" smtClean="0"/>
              <a:t>19.8-26 or “normal”</a:t>
            </a:r>
          </a:p>
          <a:p>
            <a:pPr lvl="1"/>
            <a:r>
              <a:rPr lang="en-US" dirty="0" smtClean="0"/>
              <a:t>Weight gain of 11.5-16 kgs</a:t>
            </a:r>
          </a:p>
          <a:p>
            <a:r>
              <a:rPr lang="en-US" dirty="0" smtClean="0"/>
              <a:t>26-29 high BMI</a:t>
            </a:r>
          </a:p>
          <a:p>
            <a:pPr lvl="1"/>
            <a:r>
              <a:rPr lang="en-US" dirty="0" smtClean="0"/>
              <a:t>Weight gain of 7-11 kgs</a:t>
            </a:r>
          </a:p>
          <a:p>
            <a:r>
              <a:rPr lang="en-US" dirty="0" smtClean="0"/>
              <a:t>Over 29 obese</a:t>
            </a:r>
          </a:p>
          <a:p>
            <a:pPr lvl="1"/>
            <a:r>
              <a:rPr lang="en-US" dirty="0" smtClean="0"/>
              <a:t>At least 7 kg</a:t>
            </a:r>
          </a:p>
          <a:p>
            <a:r>
              <a:rPr lang="en-US" dirty="0" smtClean="0"/>
              <a:t>Adolescents should strive for upper end of recommendation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nutritional concerns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4000" dirty="0" smtClean="0"/>
              <a:t>Mercury poison and fish consumption</a:t>
            </a:r>
          </a:p>
          <a:p>
            <a:pPr lvl="1"/>
            <a:r>
              <a:rPr lang="en-US" sz="3800" dirty="0" smtClean="0"/>
              <a:t>Limit fish intake to two 6 ounce servings a week</a:t>
            </a:r>
          </a:p>
          <a:p>
            <a:r>
              <a:rPr lang="en-US" sz="4000" dirty="0" smtClean="0"/>
              <a:t>Listeria and food safety</a:t>
            </a:r>
          </a:p>
          <a:p>
            <a:pPr lvl="1"/>
            <a:r>
              <a:rPr lang="en-US" sz="3800" dirty="0" smtClean="0"/>
              <a:t>Type of bacteria in food that pregnant women and fetuses are vulnerable to</a:t>
            </a:r>
          </a:p>
          <a:p>
            <a:pPr lvl="1"/>
            <a:r>
              <a:rPr lang="en-US" sz="3800" dirty="0" smtClean="0"/>
              <a:t>Avoid hot dogs, lunch meats that are not reheated</a:t>
            </a:r>
          </a:p>
          <a:p>
            <a:pPr lvl="1"/>
            <a:r>
              <a:rPr lang="en-US" sz="3800" dirty="0" smtClean="0"/>
              <a:t>Avoid soft and semi soft cheese made from unpasteurized milk</a:t>
            </a:r>
          </a:p>
          <a:p>
            <a:pPr lvl="1"/>
            <a:r>
              <a:rPr lang="en-US" sz="3800" dirty="0" smtClean="0"/>
              <a:t>Avoid pate and meat spreads</a:t>
            </a:r>
          </a:p>
          <a:p>
            <a:pPr lvl="1"/>
            <a:r>
              <a:rPr lang="en-US" sz="3800" dirty="0" smtClean="0"/>
              <a:t>Avoid smoke seafood and fish</a:t>
            </a:r>
          </a:p>
          <a:p>
            <a:pPr lvl="1"/>
            <a:r>
              <a:rPr lang="en-US" sz="3800" dirty="0" smtClean="0"/>
              <a:t>Avoid undercooked meat, poultry and fish</a:t>
            </a:r>
          </a:p>
          <a:p>
            <a:pPr lvl="1"/>
            <a:r>
              <a:rPr lang="en-US" sz="3800" dirty="0" smtClean="0"/>
              <a:t>Teach safe food handling and storage practices</a:t>
            </a:r>
            <a:endParaRPr lang="en-US" sz="3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date of Birth; page 256</a:t>
            </a:r>
            <a:endParaRPr lang="en-US" dirty="0"/>
          </a:p>
        </p:txBody>
      </p:sp>
      <p:sp>
        <p:nvSpPr>
          <p:cNvPr id="3" name="Content Placeholder 2"/>
          <p:cNvSpPr>
            <a:spLocks noGrp="1"/>
          </p:cNvSpPr>
          <p:nvPr>
            <p:ph sz="quarter" idx="1"/>
          </p:nvPr>
        </p:nvSpPr>
        <p:spPr/>
        <p:txBody>
          <a:bodyPr>
            <a:noAutofit/>
          </a:bodyPr>
          <a:lstStyle/>
          <a:p>
            <a:r>
              <a:rPr lang="en-US" sz="4400" dirty="0" err="1" smtClean="0"/>
              <a:t>Nagele’s</a:t>
            </a:r>
            <a:r>
              <a:rPr lang="en-US" sz="4400" dirty="0" smtClean="0"/>
              <a:t> rule</a:t>
            </a:r>
          </a:p>
          <a:p>
            <a:r>
              <a:rPr lang="en-US" sz="4400" dirty="0" smtClean="0"/>
              <a:t>Take the first day of the LMP, subtract 3 months and then add 7 days plus one year OR</a:t>
            </a:r>
          </a:p>
          <a:p>
            <a:r>
              <a:rPr lang="en-US" sz="4400" dirty="0" smtClean="0"/>
              <a:t>Take the first day of the LMP add 7 days and count forward 9 months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Care Schedule</a:t>
            </a:r>
            <a:endParaRPr lang="en-US" dirty="0"/>
          </a:p>
        </p:txBody>
      </p:sp>
      <p:sp>
        <p:nvSpPr>
          <p:cNvPr id="3" name="Content Placeholder 2"/>
          <p:cNvSpPr>
            <a:spLocks noGrp="1"/>
          </p:cNvSpPr>
          <p:nvPr>
            <p:ph sz="quarter" idx="1"/>
          </p:nvPr>
        </p:nvSpPr>
        <p:spPr/>
        <p:txBody>
          <a:bodyPr>
            <a:normAutofit/>
          </a:bodyPr>
          <a:lstStyle/>
          <a:p>
            <a:r>
              <a:rPr lang="en-US" sz="4400" dirty="0" smtClean="0"/>
              <a:t>First visit in first trimester</a:t>
            </a:r>
          </a:p>
          <a:p>
            <a:r>
              <a:rPr lang="en-US" sz="4400" dirty="0" smtClean="0"/>
              <a:t>Monthly visits until 28 weeks gestation</a:t>
            </a:r>
          </a:p>
          <a:p>
            <a:r>
              <a:rPr lang="en-US" sz="4400" dirty="0" smtClean="0"/>
              <a:t>Every 2 weeks until 36 weeks gestation</a:t>
            </a:r>
          </a:p>
          <a:p>
            <a:r>
              <a:rPr lang="en-US" sz="4400" dirty="0" smtClean="0"/>
              <a:t>Every week until birth</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Preconception Visit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To identify risk factors that may harm the health of patient or her fetus</a:t>
            </a:r>
          </a:p>
          <a:p>
            <a:r>
              <a:rPr lang="en-US" dirty="0" smtClean="0"/>
              <a:t>To provide counseling on measures to promote optimum health of patient and fetus</a:t>
            </a:r>
          </a:p>
          <a:p>
            <a:r>
              <a:rPr lang="en-US" dirty="0" smtClean="0"/>
              <a:t>Issues include</a:t>
            </a:r>
          </a:p>
          <a:p>
            <a:pPr lvl="1"/>
            <a:r>
              <a:rPr lang="en-US" dirty="0" smtClean="0"/>
              <a:t>Diabetes screen for high risk</a:t>
            </a:r>
          </a:p>
          <a:p>
            <a:pPr lvl="1"/>
            <a:r>
              <a:rPr lang="en-US" dirty="0" smtClean="0"/>
              <a:t>Rubella screening</a:t>
            </a:r>
          </a:p>
          <a:p>
            <a:pPr lvl="1"/>
            <a:r>
              <a:rPr lang="en-US" dirty="0" smtClean="0"/>
              <a:t>Folic acid intake</a:t>
            </a:r>
          </a:p>
          <a:p>
            <a:pPr lvl="1"/>
            <a:r>
              <a:rPr lang="en-US" dirty="0" smtClean="0"/>
              <a:t>Optimum weight</a:t>
            </a:r>
          </a:p>
          <a:p>
            <a:pPr lvl="1"/>
            <a:r>
              <a:rPr lang="en-US" dirty="0" smtClean="0"/>
              <a:t>STD screening; Safer sex practices</a:t>
            </a:r>
          </a:p>
          <a:p>
            <a:pPr lvl="1"/>
            <a:r>
              <a:rPr lang="en-US" dirty="0" smtClean="0"/>
              <a:t>Genetic screening if necessary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 Page 267</a:t>
            </a:r>
            <a:endParaRPr lang="en-US" dirty="0"/>
          </a:p>
        </p:txBody>
      </p:sp>
      <p:sp>
        <p:nvSpPr>
          <p:cNvPr id="3" name="Content Placeholder 2"/>
          <p:cNvSpPr>
            <a:spLocks noGrp="1"/>
          </p:cNvSpPr>
          <p:nvPr>
            <p:ph sz="quarter" idx="1"/>
          </p:nvPr>
        </p:nvSpPr>
        <p:spPr/>
        <p:txBody>
          <a:bodyPr/>
          <a:lstStyle/>
          <a:p>
            <a:r>
              <a:rPr lang="en-US" dirty="0" smtClean="0"/>
              <a:t>Initial labs, note you must gain consent for HIV testing</a:t>
            </a:r>
          </a:p>
          <a:p>
            <a:pPr lvl="1"/>
            <a:r>
              <a:rPr lang="en-US" dirty="0" smtClean="0"/>
              <a:t>Blood and Rh type as well as antibody screen</a:t>
            </a:r>
          </a:p>
          <a:p>
            <a:pPr lvl="1"/>
            <a:r>
              <a:rPr lang="en-US" dirty="0" smtClean="0"/>
              <a:t>Hct/HGB</a:t>
            </a:r>
          </a:p>
          <a:p>
            <a:pPr lvl="1"/>
            <a:r>
              <a:rPr lang="en-US" dirty="0" smtClean="0"/>
              <a:t>Rubella</a:t>
            </a:r>
          </a:p>
          <a:p>
            <a:pPr lvl="1"/>
            <a:r>
              <a:rPr lang="en-US" dirty="0" smtClean="0"/>
              <a:t>VDRL</a:t>
            </a:r>
          </a:p>
          <a:p>
            <a:pPr lvl="1"/>
            <a:r>
              <a:rPr lang="en-US" dirty="0" smtClean="0"/>
              <a:t>Urine culture and dip</a:t>
            </a:r>
          </a:p>
          <a:p>
            <a:pPr lvl="1"/>
            <a:r>
              <a:rPr lang="en-US" dirty="0" smtClean="0"/>
              <a:t>HBsAg</a:t>
            </a:r>
          </a:p>
          <a:p>
            <a:r>
              <a:rPr lang="en-US" dirty="0" smtClean="0"/>
              <a:t>16 weeks gestation screening for neural tube defects (273)</a:t>
            </a:r>
          </a:p>
          <a:p>
            <a:r>
              <a:rPr lang="en-US" dirty="0" smtClean="0"/>
              <a:t>Diabetes screening at 24-28 weeks gestation unless high risk</a:t>
            </a:r>
          </a:p>
          <a:p>
            <a:r>
              <a:rPr lang="en-US" dirty="0" smtClean="0"/>
              <a:t>Group B strep at 35 weeks gestation.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Physical Exam at Visits</a:t>
            </a:r>
            <a:endParaRPr lang="en-US" dirty="0"/>
          </a:p>
        </p:txBody>
      </p:sp>
      <p:sp>
        <p:nvSpPr>
          <p:cNvPr id="3" name="Content Placeholder 2"/>
          <p:cNvSpPr>
            <a:spLocks noGrp="1"/>
          </p:cNvSpPr>
          <p:nvPr>
            <p:ph sz="quarter" idx="1"/>
          </p:nvPr>
        </p:nvSpPr>
        <p:spPr/>
        <p:txBody>
          <a:bodyPr/>
          <a:lstStyle/>
          <a:p>
            <a:r>
              <a:rPr lang="en-US" dirty="0" smtClean="0"/>
              <a:t>Blood Pressure</a:t>
            </a:r>
          </a:p>
          <a:p>
            <a:r>
              <a:rPr lang="en-US" dirty="0" smtClean="0"/>
              <a:t>Urine dip for protein</a:t>
            </a:r>
          </a:p>
          <a:p>
            <a:r>
              <a:rPr lang="en-US" dirty="0" smtClean="0"/>
              <a:t>Evaluation of edema</a:t>
            </a:r>
          </a:p>
          <a:p>
            <a:r>
              <a:rPr lang="en-US" dirty="0" smtClean="0"/>
              <a:t>Fetal heart tones</a:t>
            </a:r>
          </a:p>
          <a:p>
            <a:r>
              <a:rPr lang="en-US" dirty="0" smtClean="0"/>
              <a:t>Fundal height assessment</a:t>
            </a:r>
          </a:p>
          <a:p>
            <a:r>
              <a:rPr lang="en-US" dirty="0" smtClean="0"/>
              <a:t>Leopold’s </a:t>
            </a:r>
            <a:r>
              <a:rPr lang="en-US" dirty="0" smtClean="0"/>
              <a:t>maneuvers </a:t>
            </a:r>
            <a:r>
              <a:rPr lang="en-US" dirty="0" smtClean="0"/>
              <a:t>in third trimester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272</TotalTime>
  <Words>1717</Words>
  <Application>Microsoft Office PowerPoint</Application>
  <PresentationFormat>On-screen Show (4:3)</PresentationFormat>
  <Paragraphs>239</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Equity</vt:lpstr>
      <vt:lpstr>Pregnancy</vt:lpstr>
      <vt:lpstr>General Terms, See page 235</vt:lpstr>
      <vt:lpstr>GTPAL Questions</vt:lpstr>
      <vt:lpstr>Signs of pregnancy; page 238</vt:lpstr>
      <vt:lpstr>Estimating date of Birth; page 256</vt:lpstr>
      <vt:lpstr>Prenatal Care Schedule</vt:lpstr>
      <vt:lpstr>Preconception Visit</vt:lpstr>
      <vt:lpstr>Lab Tests; Page 267</vt:lpstr>
      <vt:lpstr>Elements of Physical Exam at Visits</vt:lpstr>
      <vt:lpstr>Changes in the reproductive system; page 238</vt:lpstr>
      <vt:lpstr>Fundal Height Measurement; 273</vt:lpstr>
      <vt:lpstr>Fundal Height Measurement</vt:lpstr>
      <vt:lpstr>Breast Changes; 242</vt:lpstr>
      <vt:lpstr>Preparing for Breast feeding</vt:lpstr>
      <vt:lpstr>Breast feeding and TB according to the CDC</vt:lpstr>
      <vt:lpstr>Breastfeeding and TB according to the WHO</vt:lpstr>
      <vt:lpstr>Nipple inversion; 278</vt:lpstr>
      <vt:lpstr>Cardiovascular System Changes; 242</vt:lpstr>
      <vt:lpstr>Supine Hypotension Syndrome</vt:lpstr>
      <vt:lpstr>Supine hypotension</vt:lpstr>
      <vt:lpstr>Blood volume and composition</vt:lpstr>
      <vt:lpstr>Circulation and Coagulation Times</vt:lpstr>
      <vt:lpstr>Respiratory</vt:lpstr>
      <vt:lpstr>Urinary Tract Changes</vt:lpstr>
      <vt:lpstr>Integumentary System</vt:lpstr>
      <vt:lpstr>Chloasma or mask of pregnancy</vt:lpstr>
      <vt:lpstr>Linea Nigra</vt:lpstr>
      <vt:lpstr>Striae gravidarum</vt:lpstr>
      <vt:lpstr>Musculoskeletal System</vt:lpstr>
      <vt:lpstr>Prenatal Fitness</vt:lpstr>
      <vt:lpstr>STOP EXERCISING WITH</vt:lpstr>
      <vt:lpstr>Exercise guidelines for pregnancy</vt:lpstr>
      <vt:lpstr>Gastrointestinal System; 250</vt:lpstr>
      <vt:lpstr>Slide 34</vt:lpstr>
      <vt:lpstr>Slide 35</vt:lpstr>
      <vt:lpstr>Slide 36</vt:lpstr>
      <vt:lpstr>Recognizing Pre term Labor; 289</vt:lpstr>
      <vt:lpstr>Sexuality in Pregnancy BASICS</vt:lpstr>
      <vt:lpstr>Nutrition in Pregnancy</vt:lpstr>
      <vt:lpstr>Nutritional needs</vt:lpstr>
      <vt:lpstr>Optimal Weight Gain Guidelines</vt:lpstr>
      <vt:lpstr>Other nutritional concerns</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dc:title>
  <dc:creator>home</dc:creator>
  <cp:lastModifiedBy>vmantz</cp:lastModifiedBy>
  <cp:revision>27</cp:revision>
  <dcterms:created xsi:type="dcterms:W3CDTF">2009-01-22T16:52:53Z</dcterms:created>
  <dcterms:modified xsi:type="dcterms:W3CDTF">2009-07-15T18:17:57Z</dcterms:modified>
</cp:coreProperties>
</file>