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071FA-84F4-40E3-B556-624624C1CB1D}" type="datetimeFigureOut">
              <a:rPr lang="en-US" smtClean="0"/>
              <a:pPr/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42A5B-A36E-4613-ADC5-54A803995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Preterm Labor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other at risk birth concerns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Tocolytics</a:t>
            </a:r>
            <a:r>
              <a:rPr lang="en-US" dirty="0" smtClean="0"/>
              <a:t> utilized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Ritrodrine</a:t>
            </a:r>
            <a:r>
              <a:rPr lang="en-US" dirty="0" smtClean="0"/>
              <a:t> (</a:t>
            </a:r>
            <a:r>
              <a:rPr lang="en-US" dirty="0" err="1" smtClean="0"/>
              <a:t>Yutopar</a:t>
            </a:r>
            <a:r>
              <a:rPr lang="en-US" dirty="0" smtClean="0"/>
              <a:t>)</a:t>
            </a:r>
          </a:p>
          <a:p>
            <a:r>
              <a:rPr lang="en-US" dirty="0" smtClean="0"/>
              <a:t>Terbutaline (</a:t>
            </a:r>
            <a:r>
              <a:rPr lang="en-US" dirty="0" err="1" smtClean="0"/>
              <a:t>Brethine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Magnesium sulfate</a:t>
            </a:r>
          </a:p>
          <a:p>
            <a:r>
              <a:rPr lang="en-US" dirty="0" err="1" smtClean="0"/>
              <a:t>Indomethacin</a:t>
            </a:r>
            <a:r>
              <a:rPr lang="en-US" dirty="0" smtClean="0"/>
              <a:t> (</a:t>
            </a:r>
            <a:r>
              <a:rPr lang="en-US" dirty="0" err="1" smtClean="0"/>
              <a:t>Indocin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Nifedipine</a:t>
            </a:r>
            <a:r>
              <a:rPr lang="en-US" dirty="0" smtClean="0"/>
              <a:t> (</a:t>
            </a:r>
            <a:r>
              <a:rPr lang="en-US" dirty="0" err="1" smtClean="0"/>
              <a:t>Procardia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Magnesium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first line drug</a:t>
            </a:r>
          </a:p>
          <a:p>
            <a:r>
              <a:rPr lang="en-US" dirty="0" smtClean="0"/>
              <a:t>Promotes relaxation of the smooth muscle of the uterus</a:t>
            </a:r>
          </a:p>
          <a:p>
            <a:r>
              <a:rPr lang="en-US" dirty="0" smtClean="0"/>
              <a:t>Once labor is stopped, mother will be discharged on Terbutaline</a:t>
            </a:r>
          </a:p>
          <a:p>
            <a:r>
              <a:rPr lang="en-US" dirty="0" smtClean="0"/>
              <a:t>See nursing alert on page 551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adrenergic agonist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Ritodrine and terbutaline</a:t>
            </a:r>
          </a:p>
          <a:p>
            <a:r>
              <a:rPr lang="en-US" dirty="0" smtClean="0"/>
              <a:t>Concerns MOM</a:t>
            </a:r>
          </a:p>
          <a:p>
            <a:pPr lvl="1"/>
            <a:r>
              <a:rPr lang="en-US" dirty="0" smtClean="0"/>
              <a:t>Pulmonary edema</a:t>
            </a:r>
          </a:p>
          <a:p>
            <a:pPr lvl="1"/>
            <a:r>
              <a:rPr lang="en-US" dirty="0" smtClean="0"/>
              <a:t>Hypotension</a:t>
            </a:r>
          </a:p>
          <a:p>
            <a:pPr lvl="1"/>
            <a:r>
              <a:rPr lang="en-US" dirty="0" smtClean="0"/>
              <a:t>Tachycardia, cardiac arrhythmias, even MI</a:t>
            </a:r>
          </a:p>
          <a:p>
            <a:pPr lvl="1"/>
            <a:r>
              <a:rPr lang="en-US" dirty="0" smtClean="0"/>
              <a:t>Hyperglycemia</a:t>
            </a:r>
          </a:p>
          <a:p>
            <a:r>
              <a:rPr lang="en-US" dirty="0" smtClean="0"/>
              <a:t>Concerns BABY</a:t>
            </a:r>
          </a:p>
          <a:p>
            <a:pPr lvl="1"/>
            <a:r>
              <a:rPr lang="en-US" dirty="0" smtClean="0"/>
              <a:t>Mild tachycardia</a:t>
            </a:r>
          </a:p>
          <a:p>
            <a:pPr lvl="1"/>
            <a:r>
              <a:rPr lang="en-US" dirty="0" smtClean="0"/>
              <a:t>Fetal hyperinsulinism and hyperglycemia which will lead to neonatal hypoglycemia if birth occurs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Nifedipine</a:t>
            </a:r>
            <a:r>
              <a:rPr lang="en-US" dirty="0" smtClean="0"/>
              <a:t> (</a:t>
            </a:r>
            <a:r>
              <a:rPr lang="en-US" dirty="0" err="1" smtClean="0"/>
              <a:t>Procardia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Calcium channel blocker</a:t>
            </a:r>
          </a:p>
          <a:p>
            <a:r>
              <a:rPr lang="en-US" dirty="0" smtClean="0"/>
              <a:t>Can cause severe hypotension if used in conjunction with </a:t>
            </a:r>
            <a:r>
              <a:rPr lang="en-US" dirty="0" err="1" smtClean="0"/>
              <a:t>Mag</a:t>
            </a:r>
            <a:r>
              <a:rPr lang="en-US" dirty="0" smtClean="0"/>
              <a:t> Sulfate</a:t>
            </a:r>
          </a:p>
          <a:p>
            <a:r>
              <a:rPr lang="en-US" dirty="0" smtClean="0"/>
              <a:t>LOOK for</a:t>
            </a:r>
          </a:p>
          <a:p>
            <a:pPr lvl="1"/>
            <a:r>
              <a:rPr lang="en-US" dirty="0" smtClean="0"/>
              <a:t>Transient tachycardia</a:t>
            </a:r>
          </a:p>
          <a:p>
            <a:pPr lvl="1"/>
            <a:r>
              <a:rPr lang="en-US" dirty="0" smtClean="0"/>
              <a:t>Hypotension</a:t>
            </a:r>
          </a:p>
          <a:p>
            <a:pPr lvl="1"/>
            <a:r>
              <a:rPr lang="en-US" dirty="0" smtClean="0"/>
              <a:t>Dizziness, headache</a:t>
            </a:r>
          </a:p>
          <a:p>
            <a:pPr lvl="1"/>
            <a:r>
              <a:rPr lang="en-US" dirty="0" smtClean="0"/>
              <a:t>Peripheral </a:t>
            </a:r>
            <a:r>
              <a:rPr lang="en-US" dirty="0" err="1" smtClean="0"/>
              <a:t>edeam</a:t>
            </a:r>
            <a:endParaRPr lang="en-US" dirty="0" smtClean="0"/>
          </a:p>
          <a:p>
            <a:pPr lvl="1"/>
            <a:r>
              <a:rPr lang="en-US" dirty="0" smtClean="0"/>
              <a:t>Fatigue</a:t>
            </a:r>
          </a:p>
          <a:p>
            <a:pPr lvl="1"/>
            <a:r>
              <a:rPr lang="en-US" dirty="0" smtClean="0"/>
              <a:t>Nausea</a:t>
            </a:r>
          </a:p>
          <a:p>
            <a:pPr lvl="1"/>
            <a:r>
              <a:rPr lang="en-US" dirty="0" smtClean="0"/>
              <a:t>Facial flushing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Indomethacin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only before 32 week gestation after other methods fail and only fro up to 48 hours</a:t>
            </a:r>
          </a:p>
          <a:p>
            <a:r>
              <a:rPr lang="en-US" dirty="0" smtClean="0"/>
              <a:t>Can prematurely close the </a:t>
            </a:r>
            <a:r>
              <a:rPr lang="en-US" dirty="0" err="1" smtClean="0"/>
              <a:t>ductus</a:t>
            </a:r>
            <a:r>
              <a:rPr lang="en-US" dirty="0" smtClean="0"/>
              <a:t> </a:t>
            </a:r>
            <a:r>
              <a:rPr lang="en-US" dirty="0" err="1" smtClean="0"/>
              <a:t>arteriosis</a:t>
            </a:r>
            <a:endParaRPr lang="en-US" dirty="0" smtClean="0"/>
          </a:p>
          <a:p>
            <a:r>
              <a:rPr lang="en-US" dirty="0" smtClean="0"/>
              <a:t>Can also cause decreased renal blood flow in the fetus- </a:t>
            </a:r>
            <a:r>
              <a:rPr lang="en-US" dirty="0" err="1" smtClean="0"/>
              <a:t>oligohydramnios</a:t>
            </a:r>
            <a:r>
              <a:rPr lang="en-US" dirty="0" smtClean="0"/>
              <a:t> develops</a:t>
            </a:r>
          </a:p>
          <a:p>
            <a:r>
              <a:rPr lang="en-US" dirty="0" smtClean="0"/>
              <a:t>May increase the risk of Post Partum hemorrhage if mom does give birth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Antenatal </a:t>
            </a:r>
            <a:r>
              <a:rPr lang="en-US" dirty="0" err="1" smtClean="0"/>
              <a:t>glucocorticoids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Rapidly matures the fetal lungs</a:t>
            </a:r>
          </a:p>
          <a:p>
            <a:r>
              <a:rPr lang="en-US" dirty="0" smtClean="0"/>
              <a:t>Risk of infection involved do not give if has </a:t>
            </a:r>
            <a:r>
              <a:rPr lang="en-US" dirty="0" err="1" smtClean="0"/>
              <a:t>chrioamnionitis</a:t>
            </a:r>
            <a:endParaRPr lang="en-US" dirty="0" smtClean="0"/>
          </a:p>
          <a:p>
            <a:r>
              <a:rPr lang="en-US" dirty="0" smtClean="0"/>
              <a:t>Typically two doses of </a:t>
            </a:r>
            <a:r>
              <a:rPr lang="en-US" dirty="0" err="1" smtClean="0"/>
              <a:t>betamethasone</a:t>
            </a:r>
            <a:r>
              <a:rPr lang="en-US" dirty="0" smtClean="0"/>
              <a:t> 24 hours apart</a:t>
            </a:r>
          </a:p>
          <a:p>
            <a:r>
              <a:rPr lang="en-US" dirty="0" smtClean="0"/>
              <a:t>Hyperglycemia in mom</a:t>
            </a:r>
          </a:p>
          <a:p>
            <a:r>
              <a:rPr lang="en-US" dirty="0" smtClean="0"/>
              <a:t>Post birth hypoglycemia in infant because of hyperglycemia in mom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Preterm Premature Rupture of Membranes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Rupture of membranes before 37 weeks gestation</a:t>
            </a:r>
          </a:p>
          <a:p>
            <a:r>
              <a:rPr lang="en-US" dirty="0" smtClean="0"/>
              <a:t>Infection is serious side effect: </a:t>
            </a:r>
            <a:r>
              <a:rPr lang="en-US" dirty="0" err="1" smtClean="0"/>
              <a:t>chorioamnionitis</a:t>
            </a:r>
            <a:endParaRPr lang="en-US" dirty="0" smtClean="0"/>
          </a:p>
          <a:p>
            <a:r>
              <a:rPr lang="en-US" dirty="0" smtClean="0"/>
              <a:t>Others: </a:t>
            </a:r>
          </a:p>
          <a:p>
            <a:pPr lvl="1"/>
            <a:r>
              <a:rPr lang="en-US" dirty="0" smtClean="0"/>
              <a:t>cord prolapse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ord compression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for PPROM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Confirm </a:t>
            </a:r>
            <a:r>
              <a:rPr lang="en-US" dirty="0" err="1" smtClean="0"/>
              <a:t>amnionic</a:t>
            </a:r>
            <a:r>
              <a:rPr lang="en-US" dirty="0" smtClean="0"/>
              <a:t> fluid</a:t>
            </a:r>
          </a:p>
          <a:p>
            <a:r>
              <a:rPr lang="en-US" dirty="0" smtClean="0"/>
              <a:t>Avoid and limit vaginal exams</a:t>
            </a:r>
          </a:p>
          <a:p>
            <a:r>
              <a:rPr lang="en-US" dirty="0" smtClean="0"/>
              <a:t>Vigilant fetal kick counts</a:t>
            </a:r>
          </a:p>
          <a:p>
            <a:r>
              <a:rPr lang="en-US" dirty="0" smtClean="0"/>
              <a:t>Biophysical profile to assess </a:t>
            </a:r>
            <a:r>
              <a:rPr lang="en-US" smtClean="0"/>
              <a:t>fetal health</a:t>
            </a:r>
            <a:endParaRPr lang="en-US" dirty="0" smtClean="0"/>
          </a:p>
          <a:p>
            <a:r>
              <a:rPr lang="en-US" dirty="0" smtClean="0"/>
              <a:t>Vigilant watch for infection</a:t>
            </a:r>
          </a:p>
          <a:p>
            <a:r>
              <a:rPr lang="en-US" dirty="0" smtClean="0"/>
              <a:t>Watchful care unless s/s of infection or fetal compromise occur, then delivery is most likely the best option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External Version for a breech or shoulder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Attempted at 37 weeks gestation</a:t>
            </a:r>
          </a:p>
          <a:p>
            <a:r>
              <a:rPr lang="en-US" dirty="0" smtClean="0"/>
              <a:t>Ultrasound done before attempts</a:t>
            </a:r>
          </a:p>
          <a:p>
            <a:r>
              <a:rPr lang="en-US" dirty="0" err="1" smtClean="0"/>
              <a:t>Tocolytic</a:t>
            </a:r>
            <a:r>
              <a:rPr lang="en-US" dirty="0" smtClean="0"/>
              <a:t> given to relax the uterus</a:t>
            </a:r>
          </a:p>
          <a:p>
            <a:r>
              <a:rPr lang="en-US" dirty="0" smtClean="0"/>
              <a:t>Continuous monitoring of fetus during and two hours after </a:t>
            </a:r>
            <a:r>
              <a:rPr lang="en-US" dirty="0" err="1" smtClean="0"/>
              <a:t>proceedure</a:t>
            </a:r>
            <a:endParaRPr lang="en-US" dirty="0" smtClean="0"/>
          </a:p>
          <a:p>
            <a:r>
              <a:rPr lang="en-US" dirty="0" smtClean="0"/>
              <a:t>Monitor Mom for contractions two hours afterwards</a:t>
            </a:r>
          </a:p>
          <a:p>
            <a:r>
              <a:rPr lang="en-US" dirty="0" err="1" smtClean="0"/>
              <a:t>RhoGam</a:t>
            </a:r>
            <a:r>
              <a:rPr lang="en-US" dirty="0" smtClean="0"/>
              <a:t> for </a:t>
            </a:r>
            <a:r>
              <a:rPr lang="en-US" dirty="0" err="1" smtClean="0"/>
              <a:t>Rh</a:t>
            </a:r>
            <a:r>
              <a:rPr lang="en-US" dirty="0" smtClean="0"/>
              <a:t> negative Moms after </a:t>
            </a:r>
            <a:r>
              <a:rPr lang="en-US" dirty="0" err="1" smtClean="0"/>
              <a:t>proceedure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Contraindications to a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Uterine anomalies</a:t>
            </a:r>
          </a:p>
          <a:p>
            <a:r>
              <a:rPr lang="en-US" dirty="0" smtClean="0"/>
              <a:t>Previous C Section</a:t>
            </a:r>
          </a:p>
          <a:p>
            <a:r>
              <a:rPr lang="en-US" dirty="0" err="1" smtClean="0"/>
              <a:t>Placent</a:t>
            </a:r>
            <a:r>
              <a:rPr lang="en-US" dirty="0" smtClean="0"/>
              <a:t> </a:t>
            </a:r>
            <a:r>
              <a:rPr lang="en-US" dirty="0" err="1" smtClean="0"/>
              <a:t>previa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Multifetal</a:t>
            </a:r>
            <a:r>
              <a:rPr lang="en-US" dirty="0" smtClean="0"/>
              <a:t> gestation</a:t>
            </a:r>
          </a:p>
          <a:p>
            <a:r>
              <a:rPr lang="en-US" dirty="0" err="1" smtClean="0"/>
              <a:t>Oligohydamnios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Preterm background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between preterm </a:t>
            </a:r>
            <a:r>
              <a:rPr lang="en-US" dirty="0" err="1" smtClean="0"/>
              <a:t>vs</a:t>
            </a:r>
            <a:r>
              <a:rPr lang="en-US" dirty="0" smtClean="0"/>
              <a:t> low birth weight in terms of definition and clinical significance</a:t>
            </a:r>
          </a:p>
          <a:p>
            <a:r>
              <a:rPr lang="en-US" dirty="0" smtClean="0"/>
              <a:t>Review risk factors on page 545 Box 19.1</a:t>
            </a:r>
          </a:p>
          <a:p>
            <a:r>
              <a:rPr lang="en-US" dirty="0" smtClean="0"/>
              <a:t>However 50% of women who give birth have no risk factors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Induction and Augmentation of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Medical indication for an induction:</a:t>
            </a:r>
          </a:p>
          <a:p>
            <a:pPr lvl="1"/>
            <a:r>
              <a:rPr lang="en-US" dirty="0" smtClean="0"/>
              <a:t>Gestational hypertension</a:t>
            </a:r>
          </a:p>
          <a:p>
            <a:pPr lvl="1"/>
            <a:r>
              <a:rPr lang="en-US" dirty="0" smtClean="0"/>
              <a:t>Diabetes </a:t>
            </a:r>
            <a:r>
              <a:rPr lang="en-US" dirty="0" err="1" smtClean="0"/>
              <a:t>meliitus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Chorioamnionitis</a:t>
            </a:r>
            <a:endParaRPr lang="en-US" dirty="0" smtClean="0"/>
          </a:p>
          <a:p>
            <a:pPr lvl="1"/>
            <a:r>
              <a:rPr lang="en-US" dirty="0" smtClean="0"/>
              <a:t>Other</a:t>
            </a:r>
          </a:p>
          <a:p>
            <a:pPr lvl="1"/>
            <a:r>
              <a:rPr lang="en-US" dirty="0" smtClean="0"/>
              <a:t>PROM</a:t>
            </a:r>
          </a:p>
          <a:p>
            <a:pPr lvl="1"/>
            <a:r>
              <a:rPr lang="en-US" dirty="0" smtClean="0"/>
              <a:t>Postdate</a:t>
            </a:r>
          </a:p>
          <a:p>
            <a:pPr lvl="1"/>
            <a:r>
              <a:rPr lang="en-US" dirty="0" smtClean="0"/>
              <a:t>Suspected fetal jeopardy</a:t>
            </a:r>
          </a:p>
          <a:p>
            <a:pPr lvl="1"/>
            <a:r>
              <a:rPr lang="en-US" dirty="0" smtClean="0"/>
              <a:t>Logistic factors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Bishops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page 565 Table 19-3</a:t>
            </a:r>
          </a:p>
          <a:p>
            <a:r>
              <a:rPr lang="en-US" dirty="0" smtClean="0"/>
              <a:t>Score should be 8 or more for a favorable induction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Cervical Ripening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Prostaglandin gels</a:t>
            </a:r>
          </a:p>
          <a:p>
            <a:r>
              <a:rPr lang="en-US" dirty="0" smtClean="0"/>
              <a:t>They soften up the cervix making it more amendable to dilation and effacement</a:t>
            </a:r>
          </a:p>
          <a:p>
            <a:r>
              <a:rPr lang="en-US" dirty="0" smtClean="0"/>
              <a:t>Increase the success rate of induction</a:t>
            </a:r>
          </a:p>
          <a:p>
            <a:r>
              <a:rPr lang="en-US" dirty="0" smtClean="0"/>
              <a:t>Lower amount of </a:t>
            </a:r>
            <a:r>
              <a:rPr lang="en-US" dirty="0" err="1" smtClean="0"/>
              <a:t>pitocin</a:t>
            </a:r>
            <a:r>
              <a:rPr lang="en-US" dirty="0" smtClean="0"/>
              <a:t> that is needed to be utilized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Cervical Ripening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Maternal and fetal assessment for well being</a:t>
            </a:r>
          </a:p>
          <a:p>
            <a:r>
              <a:rPr lang="en-US" dirty="0" smtClean="0"/>
              <a:t>Insert gel or insert in to vagina</a:t>
            </a:r>
          </a:p>
          <a:p>
            <a:r>
              <a:rPr lang="en-US" dirty="0" smtClean="0"/>
              <a:t>Have mom lie down and rest</a:t>
            </a:r>
          </a:p>
          <a:p>
            <a:r>
              <a:rPr lang="en-US" dirty="0" smtClean="0"/>
              <a:t>May get up after a couple hours</a:t>
            </a:r>
          </a:p>
          <a:p>
            <a:r>
              <a:rPr lang="en-US" dirty="0" smtClean="0"/>
              <a:t>Initiate </a:t>
            </a:r>
            <a:r>
              <a:rPr lang="en-US" dirty="0" err="1" smtClean="0"/>
              <a:t>pitocin</a:t>
            </a:r>
            <a:r>
              <a:rPr lang="en-US" dirty="0" smtClean="0"/>
              <a:t> 6-12 hours later</a:t>
            </a:r>
          </a:p>
          <a:p>
            <a:r>
              <a:rPr lang="en-US" dirty="0" smtClean="0"/>
              <a:t>Be prepared to remove if adverse reactions occur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 Dilators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Foley </a:t>
            </a:r>
            <a:r>
              <a:rPr lang="en-US" dirty="0" err="1" smtClean="0"/>
              <a:t>cath</a:t>
            </a:r>
            <a:endParaRPr lang="en-US" dirty="0" smtClean="0"/>
          </a:p>
          <a:p>
            <a:r>
              <a:rPr lang="en-US" dirty="0" err="1" smtClean="0"/>
              <a:t>Laminaria</a:t>
            </a:r>
            <a:r>
              <a:rPr lang="en-US" dirty="0" smtClean="0"/>
              <a:t> inserts</a:t>
            </a:r>
          </a:p>
          <a:p>
            <a:r>
              <a:rPr lang="en-US" dirty="0" smtClean="0"/>
              <a:t>Nursing responsibilities</a:t>
            </a:r>
          </a:p>
          <a:p>
            <a:pPr lvl="1"/>
            <a:r>
              <a:rPr lang="en-US" dirty="0" smtClean="0"/>
              <a:t>Count</a:t>
            </a:r>
          </a:p>
          <a:p>
            <a:pPr lvl="1"/>
            <a:r>
              <a:rPr lang="en-US" dirty="0" smtClean="0"/>
              <a:t>Urinary assessment</a:t>
            </a:r>
          </a:p>
          <a:p>
            <a:pPr lvl="1"/>
            <a:r>
              <a:rPr lang="en-US" dirty="0" smtClean="0"/>
              <a:t>ROM assessment</a:t>
            </a:r>
          </a:p>
          <a:p>
            <a:pPr lvl="1"/>
            <a:r>
              <a:rPr lang="en-US" dirty="0" smtClean="0"/>
              <a:t>Uterine tenderness/contractions</a:t>
            </a:r>
          </a:p>
          <a:p>
            <a:pPr lvl="1"/>
            <a:r>
              <a:rPr lang="en-US" dirty="0" smtClean="0"/>
              <a:t>Vaginal bleeding </a:t>
            </a:r>
          </a:p>
          <a:p>
            <a:pPr lvl="1"/>
            <a:r>
              <a:rPr lang="en-US" dirty="0" smtClean="0"/>
              <a:t>Fetal well being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Amniotomy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performed a woman is committed to giving birth preferably in 24 hours</a:t>
            </a:r>
          </a:p>
          <a:p>
            <a:r>
              <a:rPr lang="en-US" dirty="0" smtClean="0"/>
              <a:t>Presenting part should be engaged to reduce cord </a:t>
            </a:r>
            <a:r>
              <a:rPr lang="en-US" dirty="0" err="1" smtClean="0"/>
              <a:t>prolapse</a:t>
            </a:r>
            <a:r>
              <a:rPr lang="en-US" dirty="0" smtClean="0"/>
              <a:t>/compression</a:t>
            </a:r>
          </a:p>
          <a:p>
            <a:r>
              <a:rPr lang="en-US" dirty="0" smtClean="0"/>
              <a:t>Woman should be free of infection</a:t>
            </a:r>
          </a:p>
          <a:p>
            <a:r>
              <a:rPr lang="en-US" dirty="0" smtClean="0"/>
              <a:t>Assess heart rate before and immediate after </a:t>
            </a:r>
            <a:r>
              <a:rPr lang="en-US" dirty="0" err="1" smtClean="0"/>
              <a:t>amniotomy</a:t>
            </a:r>
            <a:endParaRPr lang="en-US" dirty="0" smtClean="0"/>
          </a:p>
          <a:p>
            <a:r>
              <a:rPr lang="en-US" dirty="0" smtClean="0"/>
              <a:t>Monitor Mom’s temperature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Oxytocin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book page 567 for indications, contraindications and special caution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Oxytocin</a:t>
            </a:r>
            <a:r>
              <a:rPr lang="en-US" dirty="0" smtClean="0"/>
              <a:t>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Water intoxicity</a:t>
            </a:r>
          </a:p>
          <a:p>
            <a:r>
              <a:rPr lang="en-US" dirty="0" smtClean="0"/>
              <a:t>Tumultuous labor</a:t>
            </a:r>
          </a:p>
          <a:p>
            <a:r>
              <a:rPr lang="en-US" dirty="0" smtClean="0"/>
              <a:t>These lead up to:</a:t>
            </a:r>
          </a:p>
          <a:p>
            <a:pPr lvl="1"/>
            <a:r>
              <a:rPr lang="en-US" dirty="0" smtClean="0"/>
              <a:t>Premature </a:t>
            </a:r>
            <a:r>
              <a:rPr lang="en-US" dirty="0" err="1" smtClean="0"/>
              <a:t>seperation</a:t>
            </a:r>
            <a:r>
              <a:rPr lang="en-US" dirty="0" smtClean="0"/>
              <a:t> of the placenta</a:t>
            </a:r>
          </a:p>
          <a:p>
            <a:pPr lvl="1"/>
            <a:r>
              <a:rPr lang="en-US" dirty="0" smtClean="0"/>
              <a:t>Rupture of the uterus</a:t>
            </a:r>
          </a:p>
          <a:p>
            <a:pPr lvl="1"/>
            <a:r>
              <a:rPr lang="en-US" dirty="0" smtClean="0"/>
              <a:t>Lacerations of the cervix</a:t>
            </a:r>
          </a:p>
          <a:p>
            <a:pPr lvl="1"/>
            <a:r>
              <a:rPr lang="en-US" dirty="0" err="1" smtClean="0"/>
              <a:t>Postbirth</a:t>
            </a:r>
            <a:r>
              <a:rPr lang="en-US" dirty="0" smtClean="0"/>
              <a:t> hemorrhage</a:t>
            </a:r>
          </a:p>
          <a:p>
            <a:pPr lvl="1"/>
            <a:r>
              <a:rPr lang="en-US" dirty="0" smtClean="0"/>
              <a:t>Infections</a:t>
            </a:r>
          </a:p>
          <a:p>
            <a:pPr lvl="1"/>
            <a:r>
              <a:rPr lang="en-US" dirty="0" smtClean="0"/>
              <a:t>DIC</a:t>
            </a:r>
          </a:p>
          <a:p>
            <a:pPr lvl="1"/>
            <a:r>
              <a:rPr lang="en-US" dirty="0" err="1" smtClean="0"/>
              <a:t>Amnionic</a:t>
            </a:r>
            <a:r>
              <a:rPr lang="en-US" dirty="0" smtClean="0"/>
              <a:t> </a:t>
            </a:r>
            <a:r>
              <a:rPr lang="en-US" smtClean="0"/>
              <a:t>fluid embolism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Biochemical Markers for pre term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Fetal </a:t>
            </a:r>
            <a:r>
              <a:rPr lang="en-US" dirty="0" err="1" smtClean="0"/>
              <a:t>fibronectin</a:t>
            </a:r>
            <a:endParaRPr lang="en-US" dirty="0" smtClean="0"/>
          </a:p>
          <a:p>
            <a:pPr lvl="1"/>
            <a:r>
              <a:rPr lang="en-US" dirty="0" smtClean="0"/>
              <a:t>Presence is a prediction for labor</a:t>
            </a:r>
          </a:p>
          <a:p>
            <a:pPr lvl="2"/>
            <a:r>
              <a:rPr lang="en-US" dirty="0" smtClean="0"/>
              <a:t>Positive predictive value is low</a:t>
            </a:r>
          </a:p>
          <a:p>
            <a:pPr lvl="1"/>
            <a:r>
              <a:rPr lang="en-US" dirty="0" smtClean="0"/>
              <a:t>Hence it’s lack of presence is a better indicator for who will not go into labor</a:t>
            </a:r>
          </a:p>
          <a:p>
            <a:r>
              <a:rPr lang="en-US" dirty="0" smtClean="0"/>
              <a:t>Salivary </a:t>
            </a:r>
            <a:r>
              <a:rPr lang="en-US" dirty="0" err="1" smtClean="0"/>
              <a:t>estriol</a:t>
            </a:r>
            <a:endParaRPr lang="en-US" dirty="0" smtClean="0"/>
          </a:p>
          <a:p>
            <a:pPr lvl="1"/>
            <a:r>
              <a:rPr lang="en-US" dirty="0" smtClean="0"/>
              <a:t>Shown to increase before preterm birth</a:t>
            </a:r>
          </a:p>
          <a:p>
            <a:pPr lvl="2"/>
            <a:r>
              <a:rPr lang="en-US" dirty="0" smtClean="0"/>
              <a:t>This also have a high negative predictive value and a lower positive predictive value.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Pre Term labor</a:t>
            </a:r>
            <a:br>
              <a:rPr lang="en-US" dirty="0" smtClean="0"/>
            </a:br>
            <a:r>
              <a:rPr lang="en-US" dirty="0" smtClean="0"/>
              <a:t>Signs and symptoms of pre term labor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box page 546 19-2</a:t>
            </a:r>
          </a:p>
          <a:p>
            <a:r>
              <a:rPr lang="en-US" dirty="0" smtClean="0"/>
              <a:t>Infection is a major etiologic factor</a:t>
            </a:r>
          </a:p>
          <a:p>
            <a:endParaRPr lang="en-US" dirty="0"/>
          </a:p>
          <a:p>
            <a:r>
              <a:rPr lang="en-US" dirty="0" smtClean="0"/>
              <a:t>See box page 547 19-3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early signs and symptoms</a:t>
            </a:r>
          </a:p>
          <a:p>
            <a:r>
              <a:rPr lang="en-US" dirty="0" smtClean="0"/>
              <a:t>Preconception care may identify risk factors</a:t>
            </a:r>
          </a:p>
          <a:p>
            <a:r>
              <a:rPr lang="en-US" dirty="0" smtClean="0"/>
              <a:t>Healthy lifestyle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based on three factors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Gestation of 20-37 weeks</a:t>
            </a:r>
          </a:p>
          <a:p>
            <a:r>
              <a:rPr lang="en-US" dirty="0" smtClean="0"/>
              <a:t>Uterine activity</a:t>
            </a:r>
          </a:p>
          <a:p>
            <a:r>
              <a:rPr lang="en-US" dirty="0" smtClean="0"/>
              <a:t>Progressive cervical changes</a:t>
            </a:r>
          </a:p>
          <a:p>
            <a:endParaRPr lang="en-US" dirty="0"/>
          </a:p>
          <a:p>
            <a:r>
              <a:rPr lang="en-US" i="1" dirty="0" smtClean="0"/>
              <a:t>The pregnant woman at 30 weeks gestation with an irritable uterus but no documented cervical changes is not in preterm labor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with bed 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evidence to support it’s efficacy</a:t>
            </a:r>
          </a:p>
          <a:p>
            <a:endParaRPr lang="en-US" dirty="0"/>
          </a:p>
          <a:p>
            <a:r>
              <a:rPr lang="en-US" i="1" dirty="0" smtClean="0"/>
              <a:t>After 3 days there is decreased muscle tone, weight loss, calcium loss and glucose intolerance.  Weeks of bed rest can lead to bone demineralization, constipation, fatigue, isolation, anxiety and depression.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uterine monitoring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Studies have not confirmed that there is benefit in this technology to prevent pre term birth. </a:t>
            </a:r>
          </a:p>
          <a:p>
            <a:endParaRPr lang="en-US" dirty="0"/>
          </a:p>
          <a:p>
            <a:r>
              <a:rPr lang="en-US" i="1" dirty="0" smtClean="0"/>
              <a:t>Palpation of the uterus is more effective than a monitor in conditions such as obese women and is usually sufficient monitoring</a:t>
            </a:r>
            <a:endParaRPr lang="en-US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Tocolytics</a:t>
            </a:r>
            <a:r>
              <a:rPr lang="en-US" dirty="0" smtClean="0"/>
              <a:t> to suppress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not utilized after 34 weeks as the benefits do not outweigh the risks</a:t>
            </a:r>
          </a:p>
          <a:p>
            <a:r>
              <a:rPr lang="en-US" dirty="0" smtClean="0"/>
              <a:t>Best to be expected is 48 hours to days according to book</a:t>
            </a:r>
          </a:p>
          <a:p>
            <a:r>
              <a:rPr lang="en-US" dirty="0" smtClean="0"/>
              <a:t>They afford the opportunity to begin administering antenatal </a:t>
            </a:r>
            <a:r>
              <a:rPr lang="en-US" dirty="0" err="1" smtClean="0"/>
              <a:t>glucocorticoids</a:t>
            </a:r>
            <a:r>
              <a:rPr lang="en-US" dirty="0" smtClean="0"/>
              <a:t> to accelerate fetal lung maturity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867</Words>
  <Application>Microsoft Office PowerPoint</Application>
  <PresentationFormat>On-screen Show (4:3)</PresentationFormat>
  <Paragraphs>164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Preterm Labor</vt:lpstr>
      <vt:lpstr>Preterm background info</vt:lpstr>
      <vt:lpstr>Biochemical Markers for pre term </vt:lpstr>
      <vt:lpstr>Causes of Pre Term labor Signs and symptoms of pre term labor</vt:lpstr>
      <vt:lpstr>Prevention</vt:lpstr>
      <vt:lpstr>Diagnosis based on three factors</vt:lpstr>
      <vt:lpstr>The problem with bed rest</vt:lpstr>
      <vt:lpstr>Home uterine monitoring</vt:lpstr>
      <vt:lpstr>Tocolytics to suppress labor</vt:lpstr>
      <vt:lpstr>Tocolytics utilized</vt:lpstr>
      <vt:lpstr>Magnesium</vt:lpstr>
      <vt:lpstr>Beta adrenergic agonist</vt:lpstr>
      <vt:lpstr>Nifedipine (Procardia)</vt:lpstr>
      <vt:lpstr>Indomethacin</vt:lpstr>
      <vt:lpstr>Antenatal glucocorticoids</vt:lpstr>
      <vt:lpstr>Preterm Premature Rupture of Membranes</vt:lpstr>
      <vt:lpstr>CARE for PPROM</vt:lpstr>
      <vt:lpstr>External Version for a breech or shoulder presentation</vt:lpstr>
      <vt:lpstr>Contraindications to a Version</vt:lpstr>
      <vt:lpstr>Induction and Augmentation of Labor</vt:lpstr>
      <vt:lpstr>Bishops Score</vt:lpstr>
      <vt:lpstr>Cervical Ripening Agents</vt:lpstr>
      <vt:lpstr>Cervical Ripening Care</vt:lpstr>
      <vt:lpstr>Mechanical Dilators</vt:lpstr>
      <vt:lpstr>Amniotomy</vt:lpstr>
      <vt:lpstr>Oxytocin</vt:lpstr>
      <vt:lpstr>Oxytocin concerns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Preterm Labor</dc:title>
  <dc:creator>vmantz</dc:creator>
  <cp:lastModifiedBy>h101binstructor</cp:lastModifiedBy>
  <cp:revision>8</cp:revision>
  <dcterms:created xsi:type="dcterms:W3CDTF">2009-02-03T19:38:09Z</dcterms:created>
  <dcterms:modified xsi:type="dcterms:W3CDTF">2009-02-03T21:11:18Z</dcterms:modified>
</cp:coreProperties>
</file>