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67.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ppt/notesSlides/notesSlide6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Default Extension="jpeg" ContentType="image/jpeg"/>
  <Override PartName="/ppt/notesSlides/notesSlide37.xml" ContentType="application/vnd.openxmlformats-officedocument.presentationml.notesSlide+xml"/>
  <Override PartName="/ppt/notesSlides/notesSlide5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71"/>
  </p:notesMasterIdLst>
  <p:sldIdLst>
    <p:sldId id="256" r:id="rId2"/>
    <p:sldId id="257" r:id="rId3"/>
    <p:sldId id="313" r:id="rId4"/>
    <p:sldId id="258" r:id="rId5"/>
    <p:sldId id="315" r:id="rId6"/>
    <p:sldId id="259" r:id="rId7"/>
    <p:sldId id="260" r:id="rId8"/>
    <p:sldId id="261" r:id="rId9"/>
    <p:sldId id="262" r:id="rId10"/>
    <p:sldId id="263" r:id="rId11"/>
    <p:sldId id="264" r:id="rId12"/>
    <p:sldId id="265" r:id="rId13"/>
    <p:sldId id="266" r:id="rId14"/>
    <p:sldId id="267" r:id="rId15"/>
    <p:sldId id="316" r:id="rId16"/>
    <p:sldId id="268" r:id="rId17"/>
    <p:sldId id="320" r:id="rId18"/>
    <p:sldId id="269" r:id="rId19"/>
    <p:sldId id="271" r:id="rId20"/>
    <p:sldId id="270" r:id="rId21"/>
    <p:sldId id="275" r:id="rId22"/>
    <p:sldId id="272" r:id="rId23"/>
    <p:sldId id="273" r:id="rId24"/>
    <p:sldId id="276" r:id="rId25"/>
    <p:sldId id="274" r:id="rId26"/>
    <p:sldId id="277" r:id="rId27"/>
    <p:sldId id="278" r:id="rId28"/>
    <p:sldId id="279" r:id="rId29"/>
    <p:sldId id="280" r:id="rId30"/>
    <p:sldId id="281" r:id="rId31"/>
    <p:sldId id="282" r:id="rId32"/>
    <p:sldId id="283" r:id="rId33"/>
    <p:sldId id="284" r:id="rId34"/>
    <p:sldId id="318" r:id="rId35"/>
    <p:sldId id="285" r:id="rId36"/>
    <p:sldId id="323" r:id="rId37"/>
    <p:sldId id="286" r:id="rId38"/>
    <p:sldId id="321" r:id="rId39"/>
    <p:sldId id="322" r:id="rId40"/>
    <p:sldId id="287" r:id="rId41"/>
    <p:sldId id="288" r:id="rId42"/>
    <p:sldId id="289" r:id="rId43"/>
    <p:sldId id="290" r:id="rId44"/>
    <p:sldId id="317" r:id="rId45"/>
    <p:sldId id="319" r:id="rId46"/>
    <p:sldId id="291" r:id="rId47"/>
    <p:sldId id="292" r:id="rId48"/>
    <p:sldId id="293" r:id="rId49"/>
    <p:sldId id="294" r:id="rId50"/>
    <p:sldId id="295" r:id="rId51"/>
    <p:sldId id="296" r:id="rId52"/>
    <p:sldId id="297" r:id="rId53"/>
    <p:sldId id="298" r:id="rId54"/>
    <p:sldId id="299" r:id="rId55"/>
    <p:sldId id="300" r:id="rId56"/>
    <p:sldId id="302" r:id="rId57"/>
    <p:sldId id="301" r:id="rId58"/>
    <p:sldId id="303" r:id="rId59"/>
    <p:sldId id="304" r:id="rId60"/>
    <p:sldId id="305" r:id="rId61"/>
    <p:sldId id="306" r:id="rId62"/>
    <p:sldId id="307" r:id="rId63"/>
    <p:sldId id="308" r:id="rId64"/>
    <p:sldId id="309" r:id="rId65"/>
    <p:sldId id="310" r:id="rId66"/>
    <p:sldId id="311" r:id="rId67"/>
    <p:sldId id="324" r:id="rId68"/>
    <p:sldId id="325" r:id="rId69"/>
    <p:sldId id="312" r:id="rId7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284" y="-17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5514"/>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01A64D-CAB8-4A6E-A212-66E7D8955FD3}" type="datetimeFigureOut">
              <a:rPr lang="en-US" smtClean="0"/>
              <a:pPr/>
              <a:t>4/1/2010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1AA99A-B3FA-4607-8BB9-A1079C83F81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point that </a:t>
            </a:r>
            <a:r>
              <a:rPr lang="en-US" baseline="0" dirty="0" err="1" smtClean="0"/>
              <a:t>pitocin</a:t>
            </a:r>
            <a:r>
              <a:rPr lang="en-US" baseline="0" dirty="0" smtClean="0"/>
              <a:t> does not cross the blood brain barrier is not in the book.  This is significant because </a:t>
            </a:r>
            <a:r>
              <a:rPr lang="en-US" baseline="0" dirty="0" err="1" smtClean="0"/>
              <a:t>oxytocin</a:t>
            </a:r>
            <a:r>
              <a:rPr lang="en-US" baseline="0" dirty="0" smtClean="0"/>
              <a:t> is a hormone that facilitates bonding in people.  Natural child birth promoters are concerned that this interferes with the mothering process in the powerful results of a full natural hormone birth.  In addition the contractions brought on my </a:t>
            </a:r>
            <a:r>
              <a:rPr lang="en-US" baseline="0" dirty="0" err="1" smtClean="0"/>
              <a:t>pitocin</a:t>
            </a:r>
            <a:r>
              <a:rPr lang="en-US" baseline="0" dirty="0" smtClean="0"/>
              <a:t> usually result in the use of an epidural earlier than a mother intended or at all if she was hoping to go natural. </a:t>
            </a:r>
            <a:endParaRPr lang="en-US" dirty="0"/>
          </a:p>
        </p:txBody>
      </p:sp>
      <p:sp>
        <p:nvSpPr>
          <p:cNvPr id="4" name="Slide Number Placeholder 3"/>
          <p:cNvSpPr>
            <a:spLocks noGrp="1"/>
          </p:cNvSpPr>
          <p:nvPr>
            <p:ph type="sldNum" sz="quarter" idx="10"/>
          </p:nvPr>
        </p:nvSpPr>
        <p:spPr/>
        <p:txBody>
          <a:bodyPr/>
          <a:lstStyle/>
          <a:p>
            <a:fld id="{AB1AA99A-B3FA-4607-8BB9-A1079C83F811}"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Hospitals</a:t>
            </a:r>
            <a:r>
              <a:rPr lang="en-US" baseline="0" dirty="0" smtClean="0"/>
              <a:t> are starting to require an informed consent to receive an induction with </a:t>
            </a:r>
            <a:r>
              <a:rPr lang="en-US" baseline="0" dirty="0" err="1" smtClean="0"/>
              <a:t>patien’ts</a:t>
            </a:r>
            <a:r>
              <a:rPr lang="en-US" baseline="0" dirty="0" smtClean="0"/>
              <a:t> signature.  The consent at Valley states that the rate of c section doubles in first time moms who receive an induction.  Statistics that I have seen on a local hospital’s yearly report was the 45% of moms who had an induction or augmentation ended up having a c section.  </a:t>
            </a:r>
            <a:endParaRPr lang="en-US" dirty="0"/>
          </a:p>
        </p:txBody>
      </p:sp>
      <p:sp>
        <p:nvSpPr>
          <p:cNvPr id="4" name="Slide Number Placeholder 3"/>
          <p:cNvSpPr>
            <a:spLocks noGrp="1"/>
          </p:cNvSpPr>
          <p:nvPr>
            <p:ph type="sldNum" sz="quarter" idx="10"/>
          </p:nvPr>
        </p:nvSpPr>
        <p:spPr/>
        <p:txBody>
          <a:bodyPr/>
          <a:lstStyle/>
          <a:p>
            <a:fld id="{AB1AA99A-B3FA-4607-8BB9-A1079C83F811}"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 is an interesting website with a horror story</a:t>
            </a:r>
            <a:r>
              <a:rPr lang="en-US" baseline="0" dirty="0" smtClean="0"/>
              <a:t> about episiotomy; http://www.themidwifenextdoor.com/?tag=lacerations </a:t>
            </a:r>
            <a:endParaRPr lang="en-US" dirty="0"/>
          </a:p>
        </p:txBody>
      </p:sp>
      <p:sp>
        <p:nvSpPr>
          <p:cNvPr id="4" name="Slide Number Placeholder 3"/>
          <p:cNvSpPr>
            <a:spLocks noGrp="1"/>
          </p:cNvSpPr>
          <p:nvPr>
            <p:ph type="sldNum" sz="quarter" idx="10"/>
          </p:nvPr>
        </p:nvSpPr>
        <p:spPr/>
        <p:txBody>
          <a:bodyPr/>
          <a:lstStyle/>
          <a:p>
            <a:fld id="{AB1AA99A-B3FA-4607-8BB9-A1079C83F811}"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Forceps not</a:t>
            </a:r>
            <a:r>
              <a:rPr lang="en-US" baseline="0" dirty="0" smtClean="0"/>
              <a:t> only provide traction they can also help to rotate a baby’s head into a more favorable position</a:t>
            </a:r>
            <a:endParaRPr lang="en-US" dirty="0"/>
          </a:p>
        </p:txBody>
      </p:sp>
      <p:sp>
        <p:nvSpPr>
          <p:cNvPr id="4" name="Slide Number Placeholder 3"/>
          <p:cNvSpPr>
            <a:spLocks noGrp="1"/>
          </p:cNvSpPr>
          <p:nvPr>
            <p:ph type="sldNum" sz="quarter" idx="10"/>
          </p:nvPr>
        </p:nvSpPr>
        <p:spPr/>
        <p:txBody>
          <a:bodyPr/>
          <a:lstStyle/>
          <a:p>
            <a:fld id="{AB1AA99A-B3FA-4607-8BB9-A1079C83F811}"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Set up for an </a:t>
            </a:r>
            <a:r>
              <a:rPr lang="en-US" dirty="0" err="1" smtClean="0"/>
              <a:t>amnio</a:t>
            </a:r>
            <a:r>
              <a:rPr lang="en-US" dirty="0" smtClean="0"/>
              <a:t> infusion; mother will have an internal uterine pressure monitor and possibly an internal fetal heart monitor to the baby. </a:t>
            </a:r>
            <a:endParaRPr lang="en-US" dirty="0"/>
          </a:p>
        </p:txBody>
      </p:sp>
      <p:sp>
        <p:nvSpPr>
          <p:cNvPr id="4" name="Slide Number Placeholder 3"/>
          <p:cNvSpPr>
            <a:spLocks noGrp="1"/>
          </p:cNvSpPr>
          <p:nvPr>
            <p:ph type="sldNum" sz="quarter" idx="10"/>
          </p:nvPr>
        </p:nvSpPr>
        <p:spPr/>
        <p:txBody>
          <a:bodyPr/>
          <a:lstStyle/>
          <a:p>
            <a:fld id="{AB1AA99A-B3FA-4607-8BB9-A1079C83F811}"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Many labors</a:t>
            </a:r>
            <a:r>
              <a:rPr lang="en-US" baseline="0" dirty="0" smtClean="0"/>
              <a:t> are augmented with </a:t>
            </a:r>
            <a:r>
              <a:rPr lang="en-US" baseline="0" dirty="0" err="1" smtClean="0"/>
              <a:t>pitocin</a:t>
            </a:r>
            <a:r>
              <a:rPr lang="en-US" baseline="0" dirty="0" smtClean="0"/>
              <a:t> for “failure to progress” or hypotonic labor.  Much can be done by giving the mom privacy, helping her to relax, changing her positions, keeping her moving and a trial of nipple stimulation</a:t>
            </a:r>
            <a:endParaRPr lang="en-US" dirty="0"/>
          </a:p>
        </p:txBody>
      </p:sp>
      <p:sp>
        <p:nvSpPr>
          <p:cNvPr id="4" name="Slide Number Placeholder 3"/>
          <p:cNvSpPr>
            <a:spLocks noGrp="1"/>
          </p:cNvSpPr>
          <p:nvPr>
            <p:ph type="sldNum" sz="quarter" idx="10"/>
          </p:nvPr>
        </p:nvSpPr>
        <p:spPr/>
        <p:txBody>
          <a:bodyPr/>
          <a:lstStyle/>
          <a:p>
            <a:fld id="{AB1AA99A-B3FA-4607-8BB9-A1079C83F811}"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 that the provider is pushing straight down above the </a:t>
            </a:r>
            <a:r>
              <a:rPr lang="en-US" dirty="0" err="1" smtClean="0"/>
              <a:t>symphysis</a:t>
            </a:r>
            <a:r>
              <a:rPr lang="en-US" dirty="0" smtClean="0"/>
              <a:t> pubis to release the shoulder from </a:t>
            </a:r>
            <a:r>
              <a:rPr lang="en-US" dirty="0" err="1" smtClean="0"/>
              <a:t>intrapment</a:t>
            </a:r>
            <a:r>
              <a:rPr lang="en-US" dirty="0" smtClean="0"/>
              <a:t> about the pubic bone.  This technique is vastly different that pushing</a:t>
            </a:r>
            <a:r>
              <a:rPr lang="en-US" baseline="0" dirty="0" smtClean="0"/>
              <a:t> downward which will just further entrap the fetus.  </a:t>
            </a:r>
            <a:endParaRPr lang="en-US" dirty="0"/>
          </a:p>
        </p:txBody>
      </p:sp>
      <p:sp>
        <p:nvSpPr>
          <p:cNvPr id="4" name="Slide Number Placeholder 3"/>
          <p:cNvSpPr>
            <a:spLocks noGrp="1"/>
          </p:cNvSpPr>
          <p:nvPr>
            <p:ph type="sldNum" sz="quarter" idx="10"/>
          </p:nvPr>
        </p:nvSpPr>
        <p:spPr/>
        <p:txBody>
          <a:bodyPr/>
          <a:lstStyle/>
          <a:p>
            <a:fld id="{AB1AA99A-B3FA-4607-8BB9-A1079C83F811}"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B1AA99A-B3FA-4607-8BB9-A1079C83F811}"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back labor</a:t>
            </a:r>
            <a:r>
              <a:rPr lang="en-US" baseline="0" dirty="0" smtClean="0"/>
              <a:t> the baby is typically in the unfavorable posterior position and the back of the baby’s head is pushing on the mom’s coccyx</a:t>
            </a:r>
            <a:endParaRPr lang="en-US" dirty="0"/>
          </a:p>
        </p:txBody>
      </p:sp>
      <p:sp>
        <p:nvSpPr>
          <p:cNvPr id="4" name="Slide Number Placeholder 3"/>
          <p:cNvSpPr>
            <a:spLocks noGrp="1"/>
          </p:cNvSpPr>
          <p:nvPr>
            <p:ph type="sldNum" sz="quarter" idx="10"/>
          </p:nvPr>
        </p:nvSpPr>
        <p:spPr/>
        <p:txBody>
          <a:bodyPr/>
          <a:lstStyle/>
          <a:p>
            <a:fld id="{AB1AA99A-B3FA-4607-8BB9-A1079C83F811}"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 is a website, spinningbabies.com which teaches a principle called optimal fetal positioning.</a:t>
            </a:r>
            <a:r>
              <a:rPr lang="en-US" baseline="0" dirty="0" smtClean="0"/>
              <a:t>  But getting the baby in an optimum position before labor, labor can go much easier.  </a:t>
            </a:r>
            <a:endParaRPr lang="en-US" dirty="0"/>
          </a:p>
        </p:txBody>
      </p:sp>
      <p:sp>
        <p:nvSpPr>
          <p:cNvPr id="4" name="Slide Number Placeholder 3"/>
          <p:cNvSpPr>
            <a:spLocks noGrp="1"/>
          </p:cNvSpPr>
          <p:nvPr>
            <p:ph type="sldNum" sz="quarter" idx="10"/>
          </p:nvPr>
        </p:nvSpPr>
        <p:spPr/>
        <p:txBody>
          <a:bodyPr/>
          <a:lstStyle/>
          <a:p>
            <a:fld id="{AB1AA99A-B3FA-4607-8BB9-A1079C83F811}"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Double hip squeeze</a:t>
            </a:r>
            <a:r>
              <a:rPr lang="en-US" baseline="0" dirty="0" smtClean="0"/>
              <a:t> is applying inward and downward pressure to the mom’s hips during the contractions.  It is </a:t>
            </a:r>
            <a:r>
              <a:rPr lang="en-US" baseline="0" dirty="0" err="1" smtClean="0"/>
              <a:t>continuos</a:t>
            </a:r>
            <a:r>
              <a:rPr lang="en-US" baseline="0" dirty="0" smtClean="0"/>
              <a:t> during the contractions. </a:t>
            </a:r>
          </a:p>
          <a:p>
            <a:r>
              <a:rPr lang="en-US" baseline="0" dirty="0" smtClean="0"/>
              <a:t>You want to make sure you are not on the sides of the hips as that would constrict pelvic expansion and fetal descent and rotation.  The lady leaning on the ball might be rocking during her contraction to help and her support person is applying continuous pressure with her left hand while massaging her back with a massage tool.  </a:t>
            </a:r>
            <a:endParaRPr lang="en-US" dirty="0"/>
          </a:p>
        </p:txBody>
      </p:sp>
      <p:sp>
        <p:nvSpPr>
          <p:cNvPr id="4" name="Slide Number Placeholder 3"/>
          <p:cNvSpPr>
            <a:spLocks noGrp="1"/>
          </p:cNvSpPr>
          <p:nvPr>
            <p:ph type="sldNum" sz="quarter" idx="10"/>
          </p:nvPr>
        </p:nvSpPr>
        <p:spPr/>
        <p:txBody>
          <a:bodyPr/>
          <a:lstStyle/>
          <a:p>
            <a:fld id="{AB1AA99A-B3FA-4607-8BB9-A1079C83F811}" type="slidenum">
              <a:rPr lang="en-US" smtClean="0"/>
              <a:pPr/>
              <a:t>39</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last thought is not in the book.  The pelvic floor and surrounding the pelvis</a:t>
            </a:r>
            <a:r>
              <a:rPr lang="en-US" baseline="0" dirty="0" smtClean="0"/>
              <a:t> is a complex grouping of muscles.  If the mom is tense and is not able to relax and let go of these muscles, they themselves can become an obstruction to the birth of her baby.  While in traditional child birth classes we address relaxation, little is done to target teaching a mother to relax her </a:t>
            </a:r>
            <a:r>
              <a:rPr lang="en-US" baseline="0" dirty="0" err="1" smtClean="0"/>
              <a:t>perineal</a:t>
            </a:r>
            <a:r>
              <a:rPr lang="en-US" baseline="0" dirty="0" smtClean="0"/>
              <a:t> floor  and pelvic muscles. </a:t>
            </a:r>
            <a:endParaRPr lang="en-US" dirty="0"/>
          </a:p>
        </p:txBody>
      </p:sp>
      <p:sp>
        <p:nvSpPr>
          <p:cNvPr id="4" name="Slide Number Placeholder 3"/>
          <p:cNvSpPr>
            <a:spLocks noGrp="1"/>
          </p:cNvSpPr>
          <p:nvPr>
            <p:ph type="sldNum" sz="quarter" idx="10"/>
          </p:nvPr>
        </p:nvSpPr>
        <p:spPr/>
        <p:txBody>
          <a:bodyPr/>
          <a:lstStyle/>
          <a:p>
            <a:fld id="{AB1AA99A-B3FA-4607-8BB9-A1079C83F811}" type="slidenum">
              <a:rPr lang="en-US" smtClean="0"/>
              <a:pPr/>
              <a:t>40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41</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42</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43</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44</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Precipitate birth is not included</a:t>
            </a:r>
            <a:r>
              <a:rPr lang="en-US" baseline="0" dirty="0" smtClean="0"/>
              <a:t> in your book.  If you wish a hand out </a:t>
            </a:r>
            <a:r>
              <a:rPr lang="en-US" baseline="0" dirty="0" err="1" smtClean="0"/>
              <a:t>Towle</a:t>
            </a:r>
            <a:r>
              <a:rPr lang="en-US" baseline="0" dirty="0" smtClean="0"/>
              <a:t> has a box in chapter eight on this (box 8-6) as well as the other texts on my desk. </a:t>
            </a:r>
            <a:endParaRPr lang="en-US" dirty="0"/>
          </a:p>
        </p:txBody>
      </p:sp>
      <p:sp>
        <p:nvSpPr>
          <p:cNvPr id="4" name="Slide Number Placeholder 3"/>
          <p:cNvSpPr>
            <a:spLocks noGrp="1"/>
          </p:cNvSpPr>
          <p:nvPr>
            <p:ph type="sldNum" sz="quarter" idx="10"/>
          </p:nvPr>
        </p:nvSpPr>
        <p:spPr/>
        <p:txBody>
          <a:bodyPr/>
          <a:lstStyle/>
          <a:p>
            <a:fld id="{AB1AA99A-B3FA-4607-8BB9-A1079C83F811}" type="slidenum">
              <a:rPr lang="en-US" smtClean="0"/>
              <a:pPr/>
              <a:t>46</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47</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48</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49</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50</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51</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52</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53</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54</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55</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56</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57</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58</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59</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60</a:t>
            </a:fld>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61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6</a:t>
            </a:fld>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62</a:t>
            </a:fld>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63</a:t>
            </a:fld>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64</a:t>
            </a:fld>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65</a:t>
            </a:fld>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66</a:t>
            </a:fld>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 a rare occurrence of .05%.  One of the practices that we can NOT</a:t>
            </a:r>
            <a:r>
              <a:rPr lang="en-US" baseline="0" dirty="0" smtClean="0"/>
              <a:t> do is pull on the umbilical cord to hasten placental delivery.  </a:t>
            </a:r>
            <a:endParaRPr lang="en-US" dirty="0"/>
          </a:p>
        </p:txBody>
      </p:sp>
      <p:sp>
        <p:nvSpPr>
          <p:cNvPr id="4" name="Slide Number Placeholder 3"/>
          <p:cNvSpPr>
            <a:spLocks noGrp="1"/>
          </p:cNvSpPr>
          <p:nvPr>
            <p:ph type="sldNum" sz="quarter" idx="10"/>
          </p:nvPr>
        </p:nvSpPr>
        <p:spPr/>
        <p:txBody>
          <a:bodyPr/>
          <a:lstStyle/>
          <a:p>
            <a:fld id="{AB1AA99A-B3FA-4607-8BB9-A1079C83F811}" type="slidenum">
              <a:rPr lang="en-US" smtClean="0"/>
              <a:pPr/>
              <a:t>67</a:t>
            </a:fld>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 all uterus inversions are as dramatic as this one, some are may</a:t>
            </a:r>
            <a:r>
              <a:rPr lang="en-US" baseline="0" dirty="0" smtClean="0"/>
              <a:t> collapse but not protrude outside of the cervix, some may protrude into the vagina but not out of the vagina.  </a:t>
            </a:r>
            <a:endParaRPr lang="en-US" dirty="0"/>
          </a:p>
        </p:txBody>
      </p:sp>
      <p:sp>
        <p:nvSpPr>
          <p:cNvPr id="4" name="Slide Number Placeholder 3"/>
          <p:cNvSpPr>
            <a:spLocks noGrp="1"/>
          </p:cNvSpPr>
          <p:nvPr>
            <p:ph type="sldNum" sz="quarter" idx="10"/>
          </p:nvPr>
        </p:nvSpPr>
        <p:spPr/>
        <p:txBody>
          <a:bodyPr/>
          <a:lstStyle/>
          <a:p>
            <a:fld id="{AB1AA99A-B3FA-4607-8BB9-A1079C83F811}" type="slidenum">
              <a:rPr lang="en-US" smtClean="0"/>
              <a:pPr/>
              <a:t>68</a:t>
            </a:fld>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69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chapter has some errors in it in my opinion and the Bishops score is one of them.  </a:t>
            </a:r>
            <a:endParaRPr lang="en-US" dirty="0"/>
          </a:p>
        </p:txBody>
      </p:sp>
      <p:sp>
        <p:nvSpPr>
          <p:cNvPr id="4" name="Slide Number Placeholder 3"/>
          <p:cNvSpPr>
            <a:spLocks noGrp="1"/>
          </p:cNvSpPr>
          <p:nvPr>
            <p:ph type="sldNum" sz="quarter" idx="10"/>
          </p:nvPr>
        </p:nvSpPr>
        <p:spPr/>
        <p:txBody>
          <a:bodyPr/>
          <a:lstStyle/>
          <a:p>
            <a:fld id="{AB1AA99A-B3FA-4607-8BB9-A1079C83F811}"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1AA99A-B3FA-4607-8BB9-A1079C83F811}"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9ED58A56-057F-4BE0-B624-2950593E235A}" type="datetimeFigureOut">
              <a:rPr lang="en-US" smtClean="0"/>
              <a:pPr/>
              <a:t>4/1/2010</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3A84EBA4-5951-478D-881E-A99F8CCD822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ED58A56-057F-4BE0-B624-2950593E235A}" type="datetimeFigureOut">
              <a:rPr lang="en-US" smtClean="0"/>
              <a:pPr/>
              <a:t>4/1/2010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A84EBA4-5951-478D-881E-A99F8CCD822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9ED58A56-057F-4BE0-B624-2950593E235A}" type="datetimeFigureOut">
              <a:rPr lang="en-US" smtClean="0"/>
              <a:pPr/>
              <a:t>4/1/2010</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3A84EBA4-5951-478D-881E-A99F8CCD822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ED58A56-057F-4BE0-B624-2950593E235A}" type="datetimeFigureOut">
              <a:rPr lang="en-US" smtClean="0"/>
              <a:pPr/>
              <a:t>4/1/2010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A84EBA4-5951-478D-881E-A99F8CCD822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9ED58A56-057F-4BE0-B624-2950593E235A}" type="datetimeFigureOut">
              <a:rPr lang="en-US" smtClean="0"/>
              <a:pPr/>
              <a:t>4/1/2010</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3A84EBA4-5951-478D-881E-A99F8CCD822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ED58A56-057F-4BE0-B624-2950593E235A}" type="datetimeFigureOut">
              <a:rPr lang="en-US" smtClean="0"/>
              <a:pPr/>
              <a:t>4/1/2010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A84EBA4-5951-478D-881E-A99F8CCD822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ED58A56-057F-4BE0-B624-2950593E235A}" type="datetimeFigureOut">
              <a:rPr lang="en-US" smtClean="0"/>
              <a:pPr/>
              <a:t>4/1/2010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A84EBA4-5951-478D-881E-A99F8CCD822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9ED58A56-057F-4BE0-B624-2950593E235A}" type="datetimeFigureOut">
              <a:rPr lang="en-US" smtClean="0"/>
              <a:pPr/>
              <a:t>4/1/2010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A84EBA4-5951-478D-881E-A99F8CCD822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9ED58A56-057F-4BE0-B624-2950593E235A}" type="datetimeFigureOut">
              <a:rPr lang="en-US" smtClean="0"/>
              <a:pPr/>
              <a:t>4/1/2010</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3A84EBA4-5951-478D-881E-A99F8CCD822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ED58A56-057F-4BE0-B624-2950593E235A}" type="datetimeFigureOut">
              <a:rPr lang="en-US" smtClean="0"/>
              <a:pPr/>
              <a:t>4/1/2010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A84EBA4-5951-478D-881E-A99F8CCD822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9ED58A56-057F-4BE0-B624-2950593E235A}" type="datetimeFigureOut">
              <a:rPr lang="en-US" smtClean="0"/>
              <a:pPr/>
              <a:t>4/1/2010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A84EBA4-5951-478D-881E-A99F8CCD8225}"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9ED58A56-057F-4BE0-B624-2950593E235A}" type="datetimeFigureOut">
              <a:rPr lang="en-US" smtClean="0"/>
              <a:pPr/>
              <a:t>4/1/2010</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3A84EBA4-5951-478D-881E-A99F8CCD8225}"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pbase.com/cs_yk/0_month" TargetMode="External"/><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8.xml"/><Relationship Id="rId1" Type="http://schemas.openxmlformats.org/officeDocument/2006/relationships/slideLayout" Target="../slideLayouts/slideLayout7.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43.xm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Complications During Labor and Birth</a:t>
            </a:r>
            <a:endParaRPr lang="en-US" dirty="0"/>
          </a:p>
        </p:txBody>
      </p:sp>
      <p:sp>
        <p:nvSpPr>
          <p:cNvPr id="3" name="Subtitle 2"/>
          <p:cNvSpPr>
            <a:spLocks noGrp="1"/>
          </p:cNvSpPr>
          <p:nvPr>
            <p:ph type="subTitle" idx="1"/>
          </p:nvPr>
        </p:nvSpPr>
        <p:spPr/>
        <p:txBody>
          <a:bodyPr>
            <a:normAutofit/>
          </a:bodyPr>
          <a:lstStyle/>
          <a:p>
            <a:r>
              <a:rPr lang="en-US" dirty="0" smtClean="0"/>
              <a:t/>
            </a:r>
            <a:br>
              <a:rPr lang="en-US" dirty="0" smtClean="0"/>
            </a:br>
            <a:r>
              <a:rPr lang="en-US" dirty="0" smtClean="0"/>
              <a:t>Chapter 8</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Alternatives to Prostaglandin</a:t>
            </a:r>
            <a:endParaRPr lang="en-US" dirty="0"/>
          </a:p>
        </p:txBody>
      </p:sp>
      <p:sp>
        <p:nvSpPr>
          <p:cNvPr id="3" name="Content Placeholder 2"/>
          <p:cNvSpPr>
            <a:spLocks noGrp="1"/>
          </p:cNvSpPr>
          <p:nvPr>
            <p:ph idx="1"/>
          </p:nvPr>
        </p:nvSpPr>
        <p:spPr/>
        <p:txBody>
          <a:bodyPr/>
          <a:lstStyle/>
          <a:p>
            <a:r>
              <a:rPr lang="en-US" dirty="0" smtClean="0"/>
              <a:t>Laminaria inserts</a:t>
            </a:r>
          </a:p>
          <a:p>
            <a:r>
              <a:rPr lang="en-US" dirty="0" smtClean="0"/>
              <a:t>Foley catheter bulb</a:t>
            </a:r>
          </a:p>
          <a:p>
            <a:r>
              <a:rPr lang="en-US" dirty="0" smtClean="0"/>
              <a:t>Sex; Semen has prostaglandin in it</a:t>
            </a:r>
          </a:p>
          <a:p>
            <a:r>
              <a:rPr lang="en-US" dirty="0" smtClean="0"/>
              <a:t>Orgasm causes an increase in oxytocin</a:t>
            </a:r>
          </a:p>
          <a:p>
            <a:r>
              <a:rPr lang="en-US" dirty="0" smtClean="0"/>
              <a:t>Nipple stimulation increases level of oxytocin</a:t>
            </a:r>
          </a:p>
          <a:p>
            <a:r>
              <a:rPr lang="en-US" dirty="0" smtClean="0"/>
              <a:t>Walking, light exercise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Pitocin Induction</a:t>
            </a:r>
            <a:endParaRPr lang="en-US" dirty="0"/>
          </a:p>
        </p:txBody>
      </p:sp>
      <p:sp>
        <p:nvSpPr>
          <p:cNvPr id="3" name="Content Placeholder 2"/>
          <p:cNvSpPr>
            <a:spLocks noGrp="1"/>
          </p:cNvSpPr>
          <p:nvPr>
            <p:ph idx="1"/>
          </p:nvPr>
        </p:nvSpPr>
        <p:spPr/>
        <p:txBody>
          <a:bodyPr>
            <a:normAutofit/>
          </a:bodyPr>
          <a:lstStyle/>
          <a:p>
            <a:r>
              <a:rPr lang="en-US" dirty="0" smtClean="0"/>
              <a:t>Pitocin is the synthetic form of oxytocin which stimulates contractions</a:t>
            </a:r>
          </a:p>
          <a:p>
            <a:r>
              <a:rPr lang="en-US" dirty="0" smtClean="0"/>
              <a:t>Does not cross the blood brain barrier</a:t>
            </a:r>
          </a:p>
          <a:p>
            <a:r>
              <a:rPr lang="en-US" dirty="0" smtClean="0"/>
              <a:t>Contractions can be stronger and more painful than Mom’s own contractions</a:t>
            </a:r>
          </a:p>
          <a:p>
            <a:r>
              <a:rPr lang="en-US" dirty="0" smtClean="0"/>
              <a:t>Started at a very low rate and gradually increased until Mom is having active labor</a:t>
            </a:r>
          </a:p>
          <a:p>
            <a:r>
              <a:rPr lang="en-US" dirty="0" smtClean="0"/>
              <a:t>Must have continuous monitoring of fetus and contractions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Complications of Pitocin</a:t>
            </a:r>
            <a:endParaRPr lang="en-US" dirty="0"/>
          </a:p>
        </p:txBody>
      </p:sp>
      <p:sp>
        <p:nvSpPr>
          <p:cNvPr id="3" name="Content Placeholder 2"/>
          <p:cNvSpPr>
            <a:spLocks noGrp="1"/>
          </p:cNvSpPr>
          <p:nvPr>
            <p:ph idx="1"/>
          </p:nvPr>
        </p:nvSpPr>
        <p:spPr/>
        <p:txBody>
          <a:bodyPr/>
          <a:lstStyle/>
          <a:p>
            <a:r>
              <a:rPr lang="en-US" dirty="0" smtClean="0"/>
              <a:t>Fetal compromise</a:t>
            </a:r>
          </a:p>
          <a:p>
            <a:r>
              <a:rPr lang="en-US" dirty="0" smtClean="0"/>
              <a:t>Uterine rupture</a:t>
            </a:r>
          </a:p>
          <a:p>
            <a:r>
              <a:rPr lang="en-US" dirty="0" smtClean="0"/>
              <a:t>Water intoxication</a:t>
            </a:r>
          </a:p>
          <a:p>
            <a:r>
              <a:rPr lang="en-US" dirty="0" smtClean="0"/>
              <a:t>Increased </a:t>
            </a:r>
            <a:r>
              <a:rPr lang="en-US" dirty="0" smtClean="0"/>
              <a:t>pain</a:t>
            </a:r>
          </a:p>
          <a:p>
            <a:r>
              <a:rPr lang="en-US" dirty="0" smtClean="0"/>
              <a:t>Increased risk of c section</a:t>
            </a:r>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Complications</a:t>
            </a:r>
            <a:endParaRPr lang="en-US" dirty="0"/>
          </a:p>
        </p:txBody>
      </p:sp>
      <p:sp>
        <p:nvSpPr>
          <p:cNvPr id="3" name="Content Placeholder 2"/>
          <p:cNvSpPr>
            <a:spLocks noGrp="1"/>
          </p:cNvSpPr>
          <p:nvPr>
            <p:ph idx="1"/>
          </p:nvPr>
        </p:nvSpPr>
        <p:spPr/>
        <p:txBody>
          <a:bodyPr/>
          <a:lstStyle/>
          <a:p>
            <a:r>
              <a:rPr lang="en-US" dirty="0" smtClean="0"/>
              <a:t>If either fetal compromise or if contractions are outside of normal parameters:</a:t>
            </a:r>
          </a:p>
          <a:p>
            <a:pPr lvl="1"/>
            <a:r>
              <a:rPr lang="en-US" dirty="0" smtClean="0"/>
              <a:t>Shut off oxytocin</a:t>
            </a:r>
          </a:p>
          <a:p>
            <a:pPr lvl="1"/>
            <a:r>
              <a:rPr lang="en-US" dirty="0" smtClean="0"/>
              <a:t>Run IV to dilute oxytocin</a:t>
            </a:r>
          </a:p>
          <a:p>
            <a:pPr lvl="1"/>
            <a:r>
              <a:rPr lang="en-US" dirty="0" smtClean="0"/>
              <a:t>Change woman’s position</a:t>
            </a:r>
          </a:p>
          <a:p>
            <a:pPr lvl="1"/>
            <a:r>
              <a:rPr lang="en-US" dirty="0" smtClean="0"/>
              <a:t>O2 10L/minute tight face mask</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VERSION</a:t>
            </a:r>
            <a:endParaRPr lang="en-US" dirty="0"/>
          </a:p>
        </p:txBody>
      </p:sp>
      <p:sp>
        <p:nvSpPr>
          <p:cNvPr id="3" name="Content Placeholder 2"/>
          <p:cNvSpPr>
            <a:spLocks noGrp="1"/>
          </p:cNvSpPr>
          <p:nvPr>
            <p:ph idx="1"/>
          </p:nvPr>
        </p:nvSpPr>
        <p:spPr/>
        <p:txBody>
          <a:bodyPr>
            <a:normAutofit/>
          </a:bodyPr>
          <a:lstStyle/>
          <a:p>
            <a:r>
              <a:rPr lang="en-US" dirty="0" smtClean="0"/>
              <a:t>Method of changing fetal presentation</a:t>
            </a:r>
          </a:p>
          <a:p>
            <a:r>
              <a:rPr lang="en-US" dirty="0" smtClean="0"/>
              <a:t>See contraindications on page 176-77</a:t>
            </a:r>
          </a:p>
          <a:p>
            <a:r>
              <a:rPr lang="en-US" dirty="0" smtClean="0"/>
              <a:t>Done after 37 weeks</a:t>
            </a:r>
          </a:p>
          <a:p>
            <a:r>
              <a:rPr lang="en-US" dirty="0" smtClean="0"/>
              <a:t>Start with non stress test and biophysical profile</a:t>
            </a:r>
          </a:p>
          <a:p>
            <a:r>
              <a:rPr lang="en-US" dirty="0" smtClean="0"/>
              <a:t>Terbutaline to relax the uterus</a:t>
            </a:r>
          </a:p>
          <a:p>
            <a:r>
              <a:rPr lang="en-US" dirty="0" smtClean="0"/>
              <a:t>Done under ultrasound</a:t>
            </a:r>
          </a:p>
          <a:p>
            <a:r>
              <a:rPr lang="en-US" dirty="0" smtClean="0"/>
              <a:t>Observed for two hours before being sent home</a:t>
            </a:r>
          </a:p>
          <a:p>
            <a:r>
              <a:rPr lang="en-US" dirty="0" err="1" smtClean="0"/>
              <a:t>Rhogam</a:t>
            </a:r>
            <a:r>
              <a:rPr lang="en-US" dirty="0" smtClean="0"/>
              <a:t> to </a:t>
            </a:r>
            <a:r>
              <a:rPr lang="en-US" dirty="0" err="1" smtClean="0"/>
              <a:t>Rh</a:t>
            </a:r>
            <a:r>
              <a:rPr lang="en-US" dirty="0" smtClean="0"/>
              <a:t> negative mothers.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Fetal Version</a:t>
            </a:r>
            <a:endParaRPr lang="en-US" dirty="0"/>
          </a:p>
        </p:txBody>
      </p:sp>
      <p:pic>
        <p:nvPicPr>
          <p:cNvPr id="138242" name="Picture 2" descr="http://www.who.int/reproductive-health/impac/Images_P/fig59versiondb.gif"/>
          <p:cNvPicPr>
            <a:picLocks noChangeAspect="1" noChangeArrowheads="1"/>
          </p:cNvPicPr>
          <p:nvPr/>
        </p:nvPicPr>
        <p:blipFill>
          <a:blip r:embed="rId3" cstate="print"/>
          <a:srcRect/>
          <a:stretch>
            <a:fillRect/>
          </a:stretch>
        </p:blipFill>
        <p:spPr bwMode="auto">
          <a:xfrm>
            <a:off x="1676400" y="1676400"/>
            <a:ext cx="5638800" cy="487680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Episiotomy and Lacerations</a:t>
            </a:r>
            <a:endParaRPr lang="en-US" dirty="0"/>
          </a:p>
        </p:txBody>
      </p:sp>
      <p:sp>
        <p:nvSpPr>
          <p:cNvPr id="3" name="Content Placeholder 2"/>
          <p:cNvSpPr>
            <a:spLocks noGrp="1"/>
          </p:cNvSpPr>
          <p:nvPr>
            <p:ph idx="1"/>
          </p:nvPr>
        </p:nvSpPr>
        <p:spPr/>
        <p:txBody>
          <a:bodyPr/>
          <a:lstStyle/>
          <a:p>
            <a:r>
              <a:rPr lang="en-US" dirty="0" smtClean="0"/>
              <a:t>Episiotomy: surgical cutting to allow more room and to prevent lacerations</a:t>
            </a:r>
          </a:p>
          <a:p>
            <a:pPr lvl="1"/>
            <a:r>
              <a:rPr lang="en-US" dirty="0" smtClean="0"/>
              <a:t>It is thought that episiotomies heal easier than </a:t>
            </a:r>
            <a:r>
              <a:rPr lang="en-US" dirty="0" smtClean="0"/>
              <a:t>lacerations by some health care providers</a:t>
            </a:r>
            <a:endParaRPr lang="en-US" dirty="0" smtClean="0"/>
          </a:p>
          <a:p>
            <a:r>
              <a:rPr lang="en-US" dirty="0" smtClean="0"/>
              <a:t>Lacerations: a tear during birthing of vaginal or perineal tissues</a:t>
            </a:r>
          </a:p>
          <a:p>
            <a:r>
              <a:rPr lang="en-US" dirty="0" smtClean="0"/>
              <a:t>See degrees of laceration on page 177</a:t>
            </a:r>
          </a:p>
          <a:p>
            <a:r>
              <a:rPr lang="en-US" dirty="0" smtClean="0"/>
              <a:t>See nursing tip on page 177</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Prevention</a:t>
            </a:r>
            <a:endParaRPr lang="en-US" dirty="0"/>
          </a:p>
        </p:txBody>
      </p:sp>
      <p:sp>
        <p:nvSpPr>
          <p:cNvPr id="3" name="Content Placeholder 2"/>
          <p:cNvSpPr>
            <a:spLocks noGrp="1"/>
          </p:cNvSpPr>
          <p:nvPr>
            <p:ph idx="1"/>
          </p:nvPr>
        </p:nvSpPr>
        <p:spPr/>
        <p:txBody>
          <a:bodyPr/>
          <a:lstStyle/>
          <a:p>
            <a:r>
              <a:rPr lang="en-US" dirty="0" smtClean="0"/>
              <a:t>Often not considered by providers </a:t>
            </a:r>
          </a:p>
          <a:p>
            <a:r>
              <a:rPr lang="en-US" dirty="0" smtClean="0"/>
              <a:t>Includes:</a:t>
            </a:r>
          </a:p>
          <a:p>
            <a:pPr lvl="1"/>
            <a:r>
              <a:rPr lang="en-US" dirty="0" smtClean="0"/>
              <a:t>Physiologic pushing according to mom’s urges</a:t>
            </a:r>
          </a:p>
          <a:p>
            <a:pPr lvl="1"/>
            <a:r>
              <a:rPr lang="en-US" dirty="0" smtClean="0"/>
              <a:t>Slower controlled birth</a:t>
            </a:r>
          </a:p>
          <a:p>
            <a:pPr lvl="1"/>
            <a:r>
              <a:rPr lang="en-US" dirty="0" smtClean="0"/>
              <a:t>Pushing upright or side lying are noted to be helpful</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Risks of episiotomy</a:t>
            </a:r>
            <a:br>
              <a:rPr lang="en-US" dirty="0" smtClean="0"/>
            </a:br>
            <a:r>
              <a:rPr lang="en-US" dirty="0" smtClean="0"/>
              <a:t>Technique of episiotomy</a:t>
            </a:r>
            <a:endParaRPr lang="en-US" dirty="0"/>
          </a:p>
        </p:txBody>
      </p:sp>
      <p:sp>
        <p:nvSpPr>
          <p:cNvPr id="4" name="Text Placeholder 3"/>
          <p:cNvSpPr>
            <a:spLocks noGrp="1"/>
          </p:cNvSpPr>
          <p:nvPr>
            <p:ph type="body" idx="1"/>
          </p:nvPr>
        </p:nvSpPr>
        <p:spPr>
          <a:xfrm>
            <a:off x="304800" y="1600200"/>
            <a:ext cx="3520440" cy="457200"/>
          </a:xfrm>
        </p:spPr>
        <p:txBody>
          <a:bodyPr>
            <a:normAutofit/>
          </a:bodyPr>
          <a:lstStyle/>
          <a:p>
            <a:r>
              <a:rPr lang="en-US" dirty="0" smtClean="0"/>
              <a:t>Risk</a:t>
            </a:r>
            <a:endParaRPr lang="en-US" dirty="0"/>
          </a:p>
        </p:txBody>
      </p:sp>
      <p:sp>
        <p:nvSpPr>
          <p:cNvPr id="5" name="Text Placeholder 4"/>
          <p:cNvSpPr>
            <a:spLocks noGrp="1"/>
          </p:cNvSpPr>
          <p:nvPr>
            <p:ph type="body" sz="half" idx="3"/>
          </p:nvPr>
        </p:nvSpPr>
        <p:spPr>
          <a:xfrm>
            <a:off x="4114800" y="1600200"/>
            <a:ext cx="3520440" cy="457200"/>
          </a:xfrm>
        </p:spPr>
        <p:txBody>
          <a:bodyPr/>
          <a:lstStyle/>
          <a:p>
            <a:r>
              <a:rPr lang="en-US" dirty="0" smtClean="0"/>
              <a:t>Technique</a:t>
            </a:r>
            <a:endParaRPr lang="en-US" dirty="0"/>
          </a:p>
        </p:txBody>
      </p:sp>
      <p:sp>
        <p:nvSpPr>
          <p:cNvPr id="3" name="Content Placeholder 2"/>
          <p:cNvSpPr>
            <a:spLocks noGrp="1"/>
          </p:cNvSpPr>
          <p:nvPr>
            <p:ph sz="quarter" idx="2"/>
          </p:nvPr>
        </p:nvSpPr>
        <p:spPr>
          <a:xfrm>
            <a:off x="457200" y="2286000"/>
            <a:ext cx="3520440" cy="3540640"/>
          </a:xfrm>
        </p:spPr>
        <p:txBody>
          <a:bodyPr/>
          <a:lstStyle/>
          <a:p>
            <a:r>
              <a:rPr lang="en-US" dirty="0" smtClean="0"/>
              <a:t>Infection</a:t>
            </a:r>
          </a:p>
          <a:p>
            <a:r>
              <a:rPr lang="en-US" dirty="0" smtClean="0"/>
              <a:t>Extension of the episiotomy into the rectal tissues</a:t>
            </a:r>
          </a:p>
          <a:p>
            <a:endParaRPr lang="en-US" dirty="0"/>
          </a:p>
        </p:txBody>
      </p:sp>
      <p:sp>
        <p:nvSpPr>
          <p:cNvPr id="6" name="Content Placeholder 5"/>
          <p:cNvSpPr>
            <a:spLocks noGrp="1"/>
          </p:cNvSpPr>
          <p:nvPr>
            <p:ph sz="quarter" idx="4"/>
          </p:nvPr>
        </p:nvSpPr>
        <p:spPr>
          <a:xfrm>
            <a:off x="4178808" y="2362200"/>
            <a:ext cx="3520440" cy="3464440"/>
          </a:xfrm>
        </p:spPr>
        <p:txBody>
          <a:bodyPr>
            <a:normAutofit/>
          </a:bodyPr>
          <a:lstStyle/>
          <a:p>
            <a:r>
              <a:rPr lang="en-US" dirty="0" smtClean="0"/>
              <a:t>Median or midline</a:t>
            </a:r>
          </a:p>
          <a:p>
            <a:pPr lvl="1"/>
            <a:r>
              <a:rPr lang="en-US" dirty="0" smtClean="0"/>
              <a:t>Easier to repair</a:t>
            </a:r>
          </a:p>
          <a:p>
            <a:pPr lvl="1"/>
            <a:r>
              <a:rPr lang="en-US" dirty="0" smtClean="0"/>
              <a:t>Heals neatly</a:t>
            </a:r>
          </a:p>
          <a:p>
            <a:r>
              <a:rPr lang="en-US" dirty="0" smtClean="0"/>
              <a:t>Mediolateral or to the left</a:t>
            </a:r>
          </a:p>
          <a:p>
            <a:pPr lvl="1"/>
            <a:r>
              <a:rPr lang="en-US" dirty="0" smtClean="0"/>
              <a:t>Provides more room</a:t>
            </a:r>
          </a:p>
          <a:p>
            <a:pPr lvl="1"/>
            <a:r>
              <a:rPr lang="en-US" dirty="0" smtClean="0"/>
              <a:t>Less likely to extend into rectal sphincter</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Types of Incisions</a:t>
            </a:r>
            <a:endParaRPr lang="en-US" dirty="0"/>
          </a:p>
        </p:txBody>
      </p:sp>
      <p:pic>
        <p:nvPicPr>
          <p:cNvPr id="8194" name="Picture 2" descr="http://www.stamfordhospital.org/Services/HealthLibrary/images/es_1988.gif"/>
          <p:cNvPicPr>
            <a:picLocks noChangeAspect="1" noChangeArrowheads="1"/>
          </p:cNvPicPr>
          <p:nvPr/>
        </p:nvPicPr>
        <p:blipFill>
          <a:blip r:embed="rId3" cstate="print"/>
          <a:srcRect/>
          <a:stretch>
            <a:fillRect/>
          </a:stretch>
        </p:blipFill>
        <p:spPr bwMode="auto">
          <a:xfrm>
            <a:off x="1752600" y="1828800"/>
            <a:ext cx="5334000" cy="35814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Amnioinfusion</a:t>
            </a:r>
            <a:endParaRPr lang="en-US" dirty="0"/>
          </a:p>
        </p:txBody>
      </p:sp>
      <p:sp>
        <p:nvSpPr>
          <p:cNvPr id="3" name="Content Placeholder 2"/>
          <p:cNvSpPr>
            <a:spLocks noGrp="1"/>
          </p:cNvSpPr>
          <p:nvPr>
            <p:ph idx="1"/>
          </p:nvPr>
        </p:nvSpPr>
        <p:spPr/>
        <p:txBody>
          <a:bodyPr/>
          <a:lstStyle/>
          <a:p>
            <a:r>
              <a:rPr lang="en-US" dirty="0" smtClean="0"/>
              <a:t>Injection of warm saline into the uterus after the membranes have ruptured</a:t>
            </a:r>
          </a:p>
          <a:p>
            <a:r>
              <a:rPr lang="en-US" dirty="0" smtClean="0"/>
              <a:t>Replaces the cushion for the umbilical cord</a:t>
            </a:r>
          </a:p>
          <a:p>
            <a:r>
              <a:rPr lang="en-US" dirty="0" smtClean="0"/>
              <a:t>Indications</a:t>
            </a:r>
          </a:p>
          <a:p>
            <a:pPr lvl="1"/>
            <a:r>
              <a:rPr lang="en-US" dirty="0" smtClean="0"/>
              <a:t>Oligohydramnios</a:t>
            </a:r>
          </a:p>
          <a:p>
            <a:pPr lvl="1"/>
            <a:r>
              <a:rPr lang="en-US" dirty="0" smtClean="0"/>
              <a:t>Umbilical cord compression</a:t>
            </a:r>
          </a:p>
          <a:p>
            <a:pPr lvl="1"/>
            <a:r>
              <a:rPr lang="en-US" dirty="0" smtClean="0"/>
              <a:t>Helps reduce variable decelerations</a:t>
            </a:r>
          </a:p>
          <a:p>
            <a:pPr lvl="1"/>
            <a:r>
              <a:rPr lang="en-US" dirty="0" smtClean="0"/>
              <a:t>Dilution of meconium stained fluid</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t>Nursing Care of Episiotomy or Laceration</a:t>
            </a:r>
            <a:endParaRPr lang="en-US" dirty="0"/>
          </a:p>
        </p:txBody>
      </p:sp>
      <p:sp>
        <p:nvSpPr>
          <p:cNvPr id="8" name="Content Placeholder 7"/>
          <p:cNvSpPr>
            <a:spLocks noGrp="1"/>
          </p:cNvSpPr>
          <p:nvPr>
            <p:ph idx="1"/>
          </p:nvPr>
        </p:nvSpPr>
        <p:spPr/>
        <p:txBody>
          <a:bodyPr/>
          <a:lstStyle/>
          <a:p>
            <a:r>
              <a:rPr lang="en-US" dirty="0" smtClean="0"/>
              <a:t>Cold compresses first 12 to 24 hours</a:t>
            </a:r>
          </a:p>
          <a:p>
            <a:r>
              <a:rPr lang="en-US" dirty="0" smtClean="0"/>
              <a:t>Warm compresses there after</a:t>
            </a:r>
          </a:p>
          <a:p>
            <a:r>
              <a:rPr lang="en-US" dirty="0" smtClean="0"/>
              <a:t>Sitz baths</a:t>
            </a:r>
          </a:p>
          <a:p>
            <a:r>
              <a:rPr lang="en-US" dirty="0" smtClean="0"/>
              <a:t>Oral analgesics</a:t>
            </a:r>
          </a:p>
          <a:p>
            <a:r>
              <a:rPr lang="en-US" dirty="0" smtClean="0"/>
              <a:t>Lidocaine sprays</a:t>
            </a:r>
          </a:p>
          <a:p>
            <a:r>
              <a:rPr lang="en-US" dirty="0" smtClean="0"/>
              <a:t>Assessment for infection, hematoma and hemorrhage from episiotomy or laceration</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Forceps and Vacuum </a:t>
            </a:r>
            <a:r>
              <a:rPr lang="en-US" dirty="0" err="1" smtClean="0"/>
              <a:t>Asissted</a:t>
            </a:r>
            <a:r>
              <a:rPr lang="en-US" dirty="0" smtClean="0"/>
              <a:t> </a:t>
            </a:r>
            <a:r>
              <a:rPr lang="en-US" dirty="0" smtClean="0"/>
              <a:t>Delivery</a:t>
            </a:r>
            <a:endParaRPr lang="en-US" dirty="0"/>
          </a:p>
        </p:txBody>
      </p:sp>
      <p:pic>
        <p:nvPicPr>
          <p:cNvPr id="54274" name="Picture 2" descr="http://www.pennhealth.com/health_info/pregnancy/graphics/images/en/19787.jpg"/>
          <p:cNvPicPr>
            <a:picLocks noChangeAspect="1" noChangeArrowheads="1"/>
          </p:cNvPicPr>
          <p:nvPr/>
        </p:nvPicPr>
        <p:blipFill>
          <a:blip r:embed="rId3" cstate="print"/>
          <a:srcRect/>
          <a:stretch>
            <a:fillRect/>
          </a:stretch>
        </p:blipFill>
        <p:spPr bwMode="auto">
          <a:xfrm>
            <a:off x="1447800" y="1600200"/>
            <a:ext cx="5562600" cy="4572000"/>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Forceps and Vacuum </a:t>
            </a:r>
            <a:br>
              <a:rPr lang="en-US" dirty="0" smtClean="0"/>
            </a:br>
            <a:r>
              <a:rPr lang="en-US" dirty="0" smtClean="0"/>
              <a:t>extraction indications</a:t>
            </a:r>
            <a:endParaRPr lang="en-US" dirty="0"/>
          </a:p>
        </p:txBody>
      </p:sp>
      <p:sp>
        <p:nvSpPr>
          <p:cNvPr id="3" name="Content Placeholder 2"/>
          <p:cNvSpPr>
            <a:spLocks noGrp="1"/>
          </p:cNvSpPr>
          <p:nvPr>
            <p:ph idx="1"/>
          </p:nvPr>
        </p:nvSpPr>
        <p:spPr/>
        <p:txBody>
          <a:bodyPr/>
          <a:lstStyle/>
          <a:p>
            <a:r>
              <a:rPr lang="en-US" dirty="0" smtClean="0"/>
              <a:t>Mom is exhausted</a:t>
            </a:r>
          </a:p>
          <a:p>
            <a:r>
              <a:rPr lang="en-US" dirty="0" smtClean="0"/>
              <a:t>Mom has medical needs to ease the delivery</a:t>
            </a:r>
          </a:p>
          <a:p>
            <a:r>
              <a:rPr lang="en-US" dirty="0" smtClean="0"/>
              <a:t>Infant is showing signs of distress</a:t>
            </a:r>
          </a:p>
          <a:p>
            <a:pPr lvl="1"/>
            <a:r>
              <a:rPr lang="en-US" dirty="0" smtClean="0"/>
              <a:t>Cervix fully dilated</a:t>
            </a:r>
          </a:p>
          <a:p>
            <a:pPr lvl="1"/>
            <a:r>
              <a:rPr lang="en-US" dirty="0" smtClean="0"/>
              <a:t>Membranes are ruptures</a:t>
            </a:r>
          </a:p>
          <a:p>
            <a:pPr lvl="1"/>
            <a:r>
              <a:rPr lang="en-US" dirty="0" smtClean="0"/>
              <a:t>Bladder empty</a:t>
            </a:r>
          </a:p>
          <a:p>
            <a:pPr lvl="1"/>
            <a:r>
              <a:rPr lang="en-US" dirty="0" smtClean="0"/>
              <a:t>Fetal position at +2 station</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Risks</a:t>
            </a:r>
            <a:endParaRPr lang="en-US" dirty="0"/>
          </a:p>
        </p:txBody>
      </p:sp>
      <p:sp>
        <p:nvSpPr>
          <p:cNvPr id="3" name="Content Placeholder 2"/>
          <p:cNvSpPr>
            <a:spLocks noGrp="1"/>
          </p:cNvSpPr>
          <p:nvPr>
            <p:ph idx="1"/>
          </p:nvPr>
        </p:nvSpPr>
        <p:spPr/>
        <p:txBody>
          <a:bodyPr/>
          <a:lstStyle/>
          <a:p>
            <a:r>
              <a:rPr lang="en-US" dirty="0" smtClean="0"/>
              <a:t>Trauma to maternal tissue</a:t>
            </a:r>
          </a:p>
          <a:p>
            <a:pPr lvl="1"/>
            <a:r>
              <a:rPr lang="en-US" dirty="0" smtClean="0"/>
              <a:t>Vaginal lacerations</a:t>
            </a:r>
          </a:p>
          <a:p>
            <a:pPr lvl="1"/>
            <a:r>
              <a:rPr lang="en-US" dirty="0" smtClean="0"/>
              <a:t>Vaginal hematoma</a:t>
            </a:r>
          </a:p>
          <a:p>
            <a:pPr lvl="1"/>
            <a:r>
              <a:rPr lang="en-US" dirty="0" smtClean="0"/>
              <a:t>Perineal lacerations</a:t>
            </a:r>
          </a:p>
          <a:p>
            <a:r>
              <a:rPr lang="en-US" dirty="0" smtClean="0"/>
              <a:t>Trauma to fetus</a:t>
            </a:r>
          </a:p>
          <a:p>
            <a:pPr lvl="1"/>
            <a:r>
              <a:rPr lang="en-US" dirty="0" smtClean="0"/>
              <a:t>Bruising, lacerations abrasions</a:t>
            </a:r>
          </a:p>
          <a:p>
            <a:pPr lvl="1"/>
            <a:r>
              <a:rPr lang="en-US" dirty="0" err="1" smtClean="0"/>
              <a:t>Cephalohematoma</a:t>
            </a:r>
            <a:endParaRPr lang="en-US" dirty="0" smtClean="0"/>
          </a:p>
          <a:p>
            <a:pPr lvl="1"/>
            <a:r>
              <a:rPr lang="en-US" dirty="0" smtClean="0"/>
              <a:t>Intracranial hemorrhage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2" name="Picture 2" descr="(2/8) My forceps delivery mark">
            <a:hlinkClick r:id="rId3"/>
          </p:cNvPr>
          <p:cNvPicPr>
            <a:picLocks noChangeAspect="1" noChangeArrowheads="1"/>
          </p:cNvPicPr>
          <p:nvPr/>
        </p:nvPicPr>
        <p:blipFill>
          <a:blip r:embed="rId4" cstate="print"/>
          <a:srcRect/>
          <a:stretch>
            <a:fillRect/>
          </a:stretch>
        </p:blipFill>
        <p:spPr bwMode="auto">
          <a:xfrm>
            <a:off x="2438400" y="0"/>
            <a:ext cx="4038600" cy="6096001"/>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Nursing Care</a:t>
            </a:r>
            <a:endParaRPr lang="en-US" dirty="0"/>
          </a:p>
        </p:txBody>
      </p:sp>
      <p:sp>
        <p:nvSpPr>
          <p:cNvPr id="3" name="Content Placeholder 2"/>
          <p:cNvSpPr>
            <a:spLocks noGrp="1"/>
          </p:cNvSpPr>
          <p:nvPr>
            <p:ph idx="1"/>
          </p:nvPr>
        </p:nvSpPr>
        <p:spPr/>
        <p:txBody>
          <a:bodyPr/>
          <a:lstStyle/>
          <a:p>
            <a:r>
              <a:rPr lang="en-US" dirty="0" smtClean="0"/>
              <a:t>Ice </a:t>
            </a:r>
          </a:p>
          <a:p>
            <a:r>
              <a:rPr lang="en-US" dirty="0" smtClean="0"/>
              <a:t>Careful assessment for vaginal or perineal lacerations and hematoma</a:t>
            </a:r>
          </a:p>
          <a:p>
            <a:r>
              <a:rPr lang="en-US" dirty="0" smtClean="0"/>
              <a:t>Assessment of infant for trauma/nerve damage</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Cesarean Sections</a:t>
            </a:r>
            <a:endParaRPr lang="en-US" dirty="0"/>
          </a:p>
        </p:txBody>
      </p:sp>
      <p:sp>
        <p:nvSpPr>
          <p:cNvPr id="3" name="Content Placeholder 2"/>
          <p:cNvSpPr>
            <a:spLocks noGrp="1"/>
          </p:cNvSpPr>
          <p:nvPr>
            <p:ph idx="1"/>
          </p:nvPr>
        </p:nvSpPr>
        <p:spPr/>
        <p:txBody>
          <a:bodyPr/>
          <a:lstStyle/>
          <a:p>
            <a:r>
              <a:rPr lang="en-US" dirty="0" smtClean="0"/>
              <a:t>Indications page 180</a:t>
            </a:r>
          </a:p>
          <a:p>
            <a:r>
              <a:rPr lang="en-US" dirty="0" smtClean="0"/>
              <a:t>Contraindications page 180</a:t>
            </a:r>
          </a:p>
          <a:p>
            <a:r>
              <a:rPr lang="en-US" dirty="0" smtClean="0"/>
              <a:t>Risks page </a:t>
            </a:r>
            <a:r>
              <a:rPr lang="en-US" dirty="0" smtClean="0"/>
              <a:t>180</a:t>
            </a:r>
          </a:p>
          <a:p>
            <a:r>
              <a:rPr lang="en-US" dirty="0" smtClean="0"/>
              <a:t>Although your book says that c sections are not usually done if the fetus is dead they are done if the mother’s health is at risk to deliver vaginally. </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Pre-Op</a:t>
            </a:r>
            <a:endParaRPr lang="en-US" dirty="0"/>
          </a:p>
        </p:txBody>
      </p:sp>
      <p:sp>
        <p:nvSpPr>
          <p:cNvPr id="3" name="Content Placeholder 2"/>
          <p:cNvSpPr>
            <a:spLocks noGrp="1"/>
          </p:cNvSpPr>
          <p:nvPr>
            <p:ph idx="1"/>
          </p:nvPr>
        </p:nvSpPr>
        <p:spPr/>
        <p:txBody>
          <a:bodyPr/>
          <a:lstStyle/>
          <a:p>
            <a:r>
              <a:rPr lang="en-US" dirty="0" smtClean="0"/>
              <a:t>Lab studies</a:t>
            </a:r>
          </a:p>
          <a:p>
            <a:r>
              <a:rPr lang="en-US" dirty="0" smtClean="0"/>
              <a:t>Drug to reduce gastric acidity</a:t>
            </a:r>
          </a:p>
          <a:p>
            <a:r>
              <a:rPr lang="en-US" dirty="0" smtClean="0"/>
              <a:t>Antibiotics</a:t>
            </a:r>
          </a:p>
          <a:p>
            <a:r>
              <a:rPr lang="en-US" dirty="0" smtClean="0"/>
              <a:t>Indwelling foley catheter</a:t>
            </a:r>
          </a:p>
          <a:p>
            <a:r>
              <a:rPr lang="en-US" dirty="0" smtClean="0"/>
              <a:t>Shaving </a:t>
            </a:r>
          </a:p>
          <a:p>
            <a:r>
              <a:rPr lang="en-US" dirty="0" smtClean="0"/>
              <a:t>Cleansing of the abdomen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Recovery</a:t>
            </a:r>
            <a:endParaRPr lang="en-US" dirty="0"/>
          </a:p>
        </p:txBody>
      </p:sp>
      <p:sp>
        <p:nvSpPr>
          <p:cNvPr id="3" name="Content Placeholder 2"/>
          <p:cNvSpPr>
            <a:spLocks noGrp="1"/>
          </p:cNvSpPr>
          <p:nvPr>
            <p:ph idx="1"/>
          </p:nvPr>
        </p:nvSpPr>
        <p:spPr/>
        <p:txBody>
          <a:bodyPr>
            <a:normAutofit fontScale="92500"/>
          </a:bodyPr>
          <a:lstStyle/>
          <a:p>
            <a:r>
              <a:rPr lang="en-US" dirty="0" smtClean="0"/>
              <a:t>VS q 15 minutes for 1-2 hours</a:t>
            </a:r>
          </a:p>
          <a:p>
            <a:r>
              <a:rPr lang="en-US" dirty="0" smtClean="0"/>
              <a:t>IV maintenance</a:t>
            </a:r>
          </a:p>
          <a:p>
            <a:r>
              <a:rPr lang="en-US" dirty="0" smtClean="0"/>
              <a:t>Fundus for firmness, height and midline position</a:t>
            </a:r>
          </a:p>
          <a:p>
            <a:r>
              <a:rPr lang="en-US" dirty="0" smtClean="0"/>
              <a:t>Dressing for drainage</a:t>
            </a:r>
          </a:p>
          <a:p>
            <a:r>
              <a:rPr lang="en-US" dirty="0" smtClean="0"/>
              <a:t>Lochia </a:t>
            </a:r>
          </a:p>
          <a:p>
            <a:r>
              <a:rPr lang="en-US" dirty="0" smtClean="0"/>
              <a:t>Urinary out put</a:t>
            </a:r>
          </a:p>
          <a:p>
            <a:r>
              <a:rPr lang="en-US" dirty="0" smtClean="0"/>
              <a:t>Cough, deep breath and moving</a:t>
            </a:r>
          </a:p>
          <a:p>
            <a:r>
              <a:rPr lang="en-US" dirty="0" smtClean="0"/>
              <a:t>Compression stockings</a:t>
            </a:r>
          </a:p>
          <a:p>
            <a:r>
              <a:rPr lang="en-US" dirty="0" smtClean="0"/>
              <a:t>Pain management</a:t>
            </a:r>
          </a:p>
          <a:p>
            <a:r>
              <a:rPr lang="en-US" dirty="0" smtClean="0"/>
              <a:t>Support of incision when moving and breast feeding</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Hypertonic Labor Dysfunction</a:t>
            </a:r>
            <a:endParaRPr lang="en-US" dirty="0"/>
          </a:p>
        </p:txBody>
      </p:sp>
      <p:sp>
        <p:nvSpPr>
          <p:cNvPr id="3" name="Content Placeholder 2"/>
          <p:cNvSpPr>
            <a:spLocks noGrp="1"/>
          </p:cNvSpPr>
          <p:nvPr>
            <p:ph idx="1"/>
          </p:nvPr>
        </p:nvSpPr>
        <p:spPr/>
        <p:txBody>
          <a:bodyPr/>
          <a:lstStyle/>
          <a:p>
            <a:r>
              <a:rPr lang="en-US" dirty="0" smtClean="0"/>
              <a:t>Occurs during latency</a:t>
            </a:r>
          </a:p>
          <a:p>
            <a:r>
              <a:rPr lang="en-US" dirty="0" smtClean="0"/>
              <a:t>Frequent, cramp like</a:t>
            </a:r>
          </a:p>
          <a:p>
            <a:r>
              <a:rPr lang="en-US" dirty="0" smtClean="0"/>
              <a:t>Painful, non productive</a:t>
            </a:r>
          </a:p>
          <a:p>
            <a:r>
              <a:rPr lang="en-US" dirty="0" smtClean="0"/>
              <a:t>Tense uterus even between contractions</a:t>
            </a:r>
          </a:p>
          <a:p>
            <a:r>
              <a:rPr lang="en-US" dirty="0" smtClean="0"/>
              <a:t>RX:</a:t>
            </a:r>
          </a:p>
          <a:p>
            <a:pPr lvl="1"/>
            <a:r>
              <a:rPr lang="en-US" dirty="0" smtClean="0"/>
              <a:t>Mild sedation</a:t>
            </a:r>
          </a:p>
          <a:p>
            <a:pPr lvl="1"/>
            <a:r>
              <a:rPr lang="en-US" dirty="0" smtClean="0"/>
              <a:t>Occasionally </a:t>
            </a:r>
            <a:r>
              <a:rPr lang="en-US" dirty="0" err="1" smtClean="0"/>
              <a:t>terbutaline</a:t>
            </a:r>
            <a:r>
              <a:rPr lang="en-US" dirty="0" smtClean="0"/>
              <a:t> to relax</a:t>
            </a:r>
          </a:p>
          <a:p>
            <a:pPr lvl="1"/>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0" name="Picture 2" descr="figure 2"/>
          <p:cNvPicPr>
            <a:picLocks noChangeAspect="1" noChangeArrowheads="1"/>
          </p:cNvPicPr>
          <p:nvPr/>
        </p:nvPicPr>
        <p:blipFill>
          <a:blip r:embed="rId3" cstate="print"/>
          <a:srcRect/>
          <a:stretch>
            <a:fillRect/>
          </a:stretch>
        </p:blipFill>
        <p:spPr bwMode="auto">
          <a:xfrm>
            <a:off x="990600" y="685800"/>
            <a:ext cx="7239000" cy="5486400"/>
          </a:xfrm>
          <a:prstGeom prst="rect">
            <a:avLst/>
          </a:prstGeom>
          <a:noFill/>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Hypotonic labor</a:t>
            </a:r>
            <a:endParaRPr lang="en-US" dirty="0"/>
          </a:p>
        </p:txBody>
      </p:sp>
      <p:sp>
        <p:nvSpPr>
          <p:cNvPr id="3" name="Content Placeholder 2"/>
          <p:cNvSpPr>
            <a:spLocks noGrp="1"/>
          </p:cNvSpPr>
          <p:nvPr>
            <p:ph idx="1"/>
          </p:nvPr>
        </p:nvSpPr>
        <p:spPr/>
        <p:txBody>
          <a:bodyPr/>
          <a:lstStyle/>
          <a:p>
            <a:r>
              <a:rPr lang="en-US" dirty="0" smtClean="0"/>
              <a:t>Contractions too weak to be effective</a:t>
            </a:r>
          </a:p>
          <a:p>
            <a:r>
              <a:rPr lang="en-US" dirty="0" smtClean="0"/>
              <a:t>Usually occurs with over distended uterus</a:t>
            </a:r>
          </a:p>
          <a:p>
            <a:r>
              <a:rPr lang="en-US" dirty="0" smtClean="0"/>
              <a:t>RX:</a:t>
            </a:r>
          </a:p>
          <a:p>
            <a:pPr lvl="1"/>
            <a:r>
              <a:rPr lang="en-US" dirty="0" smtClean="0"/>
              <a:t>Amniotomy</a:t>
            </a:r>
          </a:p>
          <a:p>
            <a:pPr lvl="1"/>
            <a:r>
              <a:rPr lang="en-US" dirty="0" smtClean="0"/>
              <a:t>Labor augmentation</a:t>
            </a:r>
          </a:p>
          <a:p>
            <a:pPr lvl="1"/>
            <a:r>
              <a:rPr lang="en-US" dirty="0" smtClean="0"/>
              <a:t>Position changes</a:t>
            </a:r>
          </a:p>
          <a:p>
            <a:pPr lvl="1"/>
            <a:r>
              <a:rPr lang="en-US" dirty="0" smtClean="0"/>
              <a:t>Upright positions and moving</a:t>
            </a:r>
          </a:p>
          <a:p>
            <a:pPr lvl="1"/>
            <a:r>
              <a:rPr lang="en-US" dirty="0" smtClean="0"/>
              <a:t>Nipple stimulation</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Compare and Contrast</a:t>
            </a:r>
            <a:endParaRPr lang="en-US" dirty="0"/>
          </a:p>
        </p:txBody>
      </p:sp>
      <p:sp>
        <p:nvSpPr>
          <p:cNvPr id="3" name="Content Placeholder 2"/>
          <p:cNvSpPr>
            <a:spLocks noGrp="1"/>
          </p:cNvSpPr>
          <p:nvPr>
            <p:ph idx="1"/>
          </p:nvPr>
        </p:nvSpPr>
        <p:spPr/>
        <p:txBody>
          <a:bodyPr/>
          <a:lstStyle/>
          <a:p>
            <a:r>
              <a:rPr lang="en-US" dirty="0" smtClean="0"/>
              <a:t>See textbook page 186 to compare and contrast hypertonic and hypotonic labor</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Ineffective Maternal Pushing</a:t>
            </a:r>
            <a:endParaRPr lang="en-US" dirty="0"/>
          </a:p>
        </p:txBody>
      </p:sp>
      <p:sp>
        <p:nvSpPr>
          <p:cNvPr id="3" name="Content Placeholder 2"/>
          <p:cNvSpPr>
            <a:spLocks noGrp="1"/>
          </p:cNvSpPr>
          <p:nvPr>
            <p:ph idx="1"/>
          </p:nvPr>
        </p:nvSpPr>
        <p:spPr/>
        <p:txBody>
          <a:bodyPr/>
          <a:lstStyle/>
          <a:p>
            <a:r>
              <a:rPr lang="en-US" dirty="0" smtClean="0"/>
              <a:t>Exhaustion</a:t>
            </a:r>
          </a:p>
          <a:p>
            <a:r>
              <a:rPr lang="en-US" dirty="0" smtClean="0"/>
              <a:t>Fear</a:t>
            </a:r>
          </a:p>
          <a:p>
            <a:r>
              <a:rPr lang="en-US" dirty="0" smtClean="0"/>
              <a:t>Not being able to sense contractions and pushing efforts</a:t>
            </a:r>
          </a:p>
          <a:p>
            <a:r>
              <a:rPr lang="en-US" dirty="0" smtClean="0"/>
              <a:t>Not knowing how to push</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Macrosomic Fetus</a:t>
            </a:r>
            <a:endParaRPr lang="en-US" dirty="0"/>
          </a:p>
        </p:txBody>
      </p:sp>
      <p:sp>
        <p:nvSpPr>
          <p:cNvPr id="3" name="Content Placeholder 2"/>
          <p:cNvSpPr>
            <a:spLocks noGrp="1"/>
          </p:cNvSpPr>
          <p:nvPr>
            <p:ph idx="1"/>
          </p:nvPr>
        </p:nvSpPr>
        <p:spPr/>
        <p:txBody>
          <a:bodyPr>
            <a:normAutofit/>
          </a:bodyPr>
          <a:lstStyle/>
          <a:p>
            <a:r>
              <a:rPr lang="en-US" dirty="0" smtClean="0"/>
              <a:t>Book defines at 4000 grams, some resources set at 4200 or 4500 grams.</a:t>
            </a:r>
          </a:p>
          <a:p>
            <a:r>
              <a:rPr lang="en-US" dirty="0" smtClean="0"/>
              <a:t>Complications include</a:t>
            </a:r>
          </a:p>
          <a:p>
            <a:pPr lvl="1"/>
            <a:r>
              <a:rPr lang="en-US" dirty="0" smtClean="0"/>
              <a:t>Shoulder dystocia</a:t>
            </a:r>
          </a:p>
          <a:p>
            <a:pPr lvl="1"/>
            <a:r>
              <a:rPr lang="en-US" dirty="0" smtClean="0"/>
              <a:t>Episiotomy and lacerations</a:t>
            </a:r>
          </a:p>
          <a:p>
            <a:pPr lvl="1"/>
            <a:r>
              <a:rPr lang="en-US" dirty="0" smtClean="0"/>
              <a:t>Maternal hematomas</a:t>
            </a:r>
          </a:p>
          <a:p>
            <a:pPr lvl="1"/>
            <a:r>
              <a:rPr lang="en-US" dirty="0" smtClean="0"/>
              <a:t>Uterine atony and hemorrhage post partum</a:t>
            </a:r>
          </a:p>
          <a:p>
            <a:pPr lvl="1"/>
            <a:r>
              <a:rPr lang="en-US" dirty="0" smtClean="0"/>
              <a:t>Birth injury to baby</a:t>
            </a:r>
          </a:p>
          <a:p>
            <a:pPr lvl="2"/>
            <a:r>
              <a:rPr lang="en-US" dirty="0" smtClean="0"/>
              <a:t>Nerve injury</a:t>
            </a:r>
          </a:p>
          <a:p>
            <a:pPr lvl="2"/>
            <a:r>
              <a:rPr lang="en-US" dirty="0" smtClean="0"/>
              <a:t>Clavicle injury</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Shoulder Dystocia Help</a:t>
            </a:r>
            <a:endParaRPr lang="en-US" dirty="0"/>
          </a:p>
        </p:txBody>
      </p:sp>
      <p:sp>
        <p:nvSpPr>
          <p:cNvPr id="5" name="Content Placeholder 4"/>
          <p:cNvSpPr>
            <a:spLocks noGrp="1"/>
          </p:cNvSpPr>
          <p:nvPr>
            <p:ph idx="1"/>
          </p:nvPr>
        </p:nvSpPr>
        <p:spPr/>
        <p:txBody>
          <a:bodyPr/>
          <a:lstStyle/>
          <a:p>
            <a:r>
              <a:rPr lang="en-US" dirty="0" smtClean="0"/>
              <a:t>Mc Roberts </a:t>
            </a:r>
            <a:r>
              <a:rPr lang="en-US" dirty="0" smtClean="0"/>
              <a:t>Maneuver </a:t>
            </a:r>
            <a:r>
              <a:rPr lang="en-US" dirty="0" smtClean="0"/>
              <a:t>and supra pubic pressure</a:t>
            </a:r>
            <a:endParaRPr lang="en-US" dirty="0"/>
          </a:p>
        </p:txBody>
      </p:sp>
      <p:pic>
        <p:nvPicPr>
          <p:cNvPr id="142338" name="Picture 2" descr="illustration"/>
          <p:cNvPicPr>
            <a:picLocks noChangeAspect="1" noChangeArrowheads="1"/>
          </p:cNvPicPr>
          <p:nvPr/>
        </p:nvPicPr>
        <p:blipFill>
          <a:blip r:embed="rId3" cstate="print"/>
          <a:srcRect/>
          <a:stretch>
            <a:fillRect/>
          </a:stretch>
        </p:blipFill>
        <p:spPr bwMode="auto">
          <a:xfrm>
            <a:off x="2438400" y="2362200"/>
            <a:ext cx="4876800" cy="4114800"/>
          </a:xfrm>
          <a:prstGeom prst="rect">
            <a:avLst/>
          </a:prstGeom>
          <a:noFill/>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Abnormal fetal presentations</a:t>
            </a:r>
            <a:endParaRPr lang="en-US" dirty="0"/>
          </a:p>
        </p:txBody>
      </p:sp>
      <p:sp>
        <p:nvSpPr>
          <p:cNvPr id="3" name="Content Placeholder 2"/>
          <p:cNvSpPr>
            <a:spLocks noGrp="1"/>
          </p:cNvSpPr>
          <p:nvPr>
            <p:ph idx="1"/>
          </p:nvPr>
        </p:nvSpPr>
        <p:spPr/>
        <p:txBody>
          <a:bodyPr/>
          <a:lstStyle/>
          <a:p>
            <a:r>
              <a:rPr lang="en-US" dirty="0" smtClean="0"/>
              <a:t>Breech</a:t>
            </a:r>
          </a:p>
          <a:p>
            <a:pPr lvl="1"/>
            <a:r>
              <a:rPr lang="en-US" dirty="0" smtClean="0"/>
              <a:t>Usually a C-Section in the US</a:t>
            </a:r>
          </a:p>
          <a:p>
            <a:r>
              <a:rPr lang="en-US" dirty="0" smtClean="0"/>
              <a:t>Asynclitic</a:t>
            </a:r>
          </a:p>
          <a:p>
            <a:pPr lvl="1"/>
            <a:r>
              <a:rPr lang="en-US" dirty="0" smtClean="0"/>
              <a:t>Head tilted to one side of the other</a:t>
            </a:r>
          </a:p>
          <a:p>
            <a:r>
              <a:rPr lang="en-US" dirty="0" smtClean="0"/>
              <a:t>Posterior</a:t>
            </a:r>
          </a:p>
          <a:p>
            <a:pPr lvl="1"/>
            <a:r>
              <a:rPr lang="en-US" dirty="0" smtClean="0"/>
              <a:t>Most common issue </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Back LABOR</a:t>
            </a:r>
            <a:endParaRPr lang="en-US" dirty="0"/>
          </a:p>
        </p:txBody>
      </p:sp>
      <p:pic>
        <p:nvPicPr>
          <p:cNvPr id="146434" name="Picture 2" descr="http://www.birthsource.com/Resources/OPBaby.JPG"/>
          <p:cNvPicPr>
            <a:picLocks noChangeAspect="1" noChangeArrowheads="1"/>
          </p:cNvPicPr>
          <p:nvPr/>
        </p:nvPicPr>
        <p:blipFill>
          <a:blip r:embed="rId3" cstate="print"/>
          <a:srcRect/>
          <a:stretch>
            <a:fillRect/>
          </a:stretch>
        </p:blipFill>
        <p:spPr bwMode="auto">
          <a:xfrm>
            <a:off x="1676400" y="1828800"/>
            <a:ext cx="4572000" cy="4724400"/>
          </a:xfrm>
          <a:prstGeom prst="rect">
            <a:avLst/>
          </a:prstGeom>
          <a:noFill/>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Posterior Babies, what we can do to help</a:t>
            </a:r>
            <a:endParaRPr lang="en-US" dirty="0"/>
          </a:p>
        </p:txBody>
      </p:sp>
      <p:sp>
        <p:nvSpPr>
          <p:cNvPr id="3" name="Content Placeholder 2"/>
          <p:cNvSpPr>
            <a:spLocks noGrp="1"/>
          </p:cNvSpPr>
          <p:nvPr>
            <p:ph idx="1"/>
          </p:nvPr>
        </p:nvSpPr>
        <p:spPr/>
        <p:txBody>
          <a:bodyPr/>
          <a:lstStyle/>
          <a:p>
            <a:r>
              <a:rPr lang="en-US" dirty="0" smtClean="0"/>
              <a:t>Know the position pre labor and teach Mom suitable positions at home to encourage baby to turn before labor</a:t>
            </a:r>
          </a:p>
          <a:p>
            <a:r>
              <a:rPr lang="en-US" dirty="0" smtClean="0"/>
              <a:t>Know positions in labor to help baby </a:t>
            </a:r>
            <a:r>
              <a:rPr lang="en-US" dirty="0" smtClean="0"/>
              <a:t>turn</a:t>
            </a:r>
          </a:p>
          <a:p>
            <a:pPr lvl="1"/>
            <a:r>
              <a:rPr lang="en-US" dirty="0" smtClean="0"/>
              <a:t>See bullets page 189</a:t>
            </a:r>
            <a:endParaRPr lang="en-US" dirty="0" smtClean="0"/>
          </a:p>
          <a:p>
            <a:pPr lvl="1"/>
            <a:r>
              <a:rPr lang="en-US" dirty="0" smtClean="0"/>
              <a:t>(make correction on bullet on page 189</a:t>
            </a:r>
            <a:r>
              <a:rPr lang="en-US" dirty="0" smtClean="0"/>
              <a:t>)</a:t>
            </a:r>
          </a:p>
          <a:p>
            <a:pPr lvl="1"/>
            <a:r>
              <a:rPr lang="en-US" dirty="0" smtClean="0"/>
              <a:t>In side lying if the baby is in a ROP position lay on the right side and on the left side if in a LOP positions</a:t>
            </a:r>
            <a:endParaRPr lang="en-US" dirty="0" smtClean="0"/>
          </a:p>
          <a:p>
            <a:r>
              <a:rPr lang="en-US" dirty="0" smtClean="0"/>
              <a:t>Offer Mom </a:t>
            </a:r>
            <a:r>
              <a:rPr lang="en-US" dirty="0" smtClean="0"/>
              <a:t>comfort measures for back labor pain</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Comfort measures for back labor</a:t>
            </a:r>
            <a:endParaRPr lang="en-US" dirty="0"/>
          </a:p>
        </p:txBody>
      </p:sp>
      <p:sp>
        <p:nvSpPr>
          <p:cNvPr id="3" name="Content Placeholder 2"/>
          <p:cNvSpPr>
            <a:spLocks noGrp="1"/>
          </p:cNvSpPr>
          <p:nvPr>
            <p:ph idx="1"/>
          </p:nvPr>
        </p:nvSpPr>
        <p:spPr/>
        <p:txBody>
          <a:bodyPr>
            <a:normAutofit/>
          </a:bodyPr>
          <a:lstStyle/>
          <a:p>
            <a:r>
              <a:rPr lang="en-US" dirty="0" smtClean="0"/>
              <a:t>Warm or cold compresses depending on mom’s preference. </a:t>
            </a:r>
          </a:p>
          <a:p>
            <a:r>
              <a:rPr lang="en-US" dirty="0" smtClean="0"/>
              <a:t>Counter pressure to the back with</a:t>
            </a:r>
          </a:p>
          <a:p>
            <a:pPr lvl="1"/>
            <a:r>
              <a:rPr lang="en-US" dirty="0" smtClean="0"/>
              <a:t>Heal of hand</a:t>
            </a:r>
          </a:p>
          <a:p>
            <a:pPr lvl="1"/>
            <a:r>
              <a:rPr lang="en-US" dirty="0" smtClean="0"/>
              <a:t>Fist</a:t>
            </a:r>
          </a:p>
          <a:p>
            <a:pPr lvl="1"/>
            <a:r>
              <a:rPr lang="en-US" dirty="0" smtClean="0"/>
              <a:t>Tennis ball or other ball</a:t>
            </a:r>
          </a:p>
          <a:p>
            <a:pPr lvl="1"/>
            <a:r>
              <a:rPr lang="en-US" dirty="0" smtClean="0"/>
              <a:t>Do this continuously throughout the contraction</a:t>
            </a:r>
          </a:p>
          <a:p>
            <a:r>
              <a:rPr lang="en-US" dirty="0" smtClean="0"/>
              <a:t>Double hip squeeze</a:t>
            </a:r>
            <a:endParaRPr lang="en-US" dirty="0" smtClean="0"/>
          </a:p>
          <a:p>
            <a:pPr lvl="1"/>
            <a:r>
              <a:rPr lang="en-US" dirty="0" smtClean="0"/>
              <a:t>Do this continuously throughout the </a:t>
            </a:r>
            <a:r>
              <a:rPr lang="en-US" dirty="0" smtClean="0"/>
              <a:t>contraction</a:t>
            </a:r>
          </a:p>
          <a:p>
            <a:r>
              <a:rPr lang="en-US" dirty="0" smtClean="0"/>
              <a:t>Jacuzzi</a:t>
            </a:r>
            <a:endParaRPr lang="en-US" dirty="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oregonmidwiferycouncil.org/Waterbirth%20-%20double%20hip%20squeeze%20fcc1.jpg"/>
          <p:cNvPicPr>
            <a:picLocks noChangeAspect="1" noChangeArrowheads="1"/>
          </p:cNvPicPr>
          <p:nvPr/>
        </p:nvPicPr>
        <p:blipFill>
          <a:blip r:embed="rId3" cstate="print"/>
          <a:srcRect/>
          <a:stretch>
            <a:fillRect/>
          </a:stretch>
        </p:blipFill>
        <p:spPr bwMode="auto">
          <a:xfrm>
            <a:off x="457200" y="685800"/>
            <a:ext cx="3810000" cy="2628900"/>
          </a:xfrm>
          <a:prstGeom prst="rect">
            <a:avLst/>
          </a:prstGeom>
          <a:noFill/>
        </p:spPr>
      </p:pic>
      <p:pic>
        <p:nvPicPr>
          <p:cNvPr id="1028" name="Picture 4" descr="http://www.pattiramos.com/files/double_hip_squeeze_standing_bw.jpg"/>
          <p:cNvPicPr>
            <a:picLocks noChangeAspect="1" noChangeArrowheads="1"/>
          </p:cNvPicPr>
          <p:nvPr/>
        </p:nvPicPr>
        <p:blipFill>
          <a:blip r:embed="rId4" cstate="print"/>
          <a:srcRect/>
          <a:stretch>
            <a:fillRect/>
          </a:stretch>
        </p:blipFill>
        <p:spPr bwMode="auto">
          <a:xfrm>
            <a:off x="5105400" y="914400"/>
            <a:ext cx="2819400" cy="2095500"/>
          </a:xfrm>
          <a:prstGeom prst="rect">
            <a:avLst/>
          </a:prstGeom>
          <a:noFill/>
        </p:spPr>
      </p:pic>
      <p:pic>
        <p:nvPicPr>
          <p:cNvPr id="1030" name="Picture 6" descr="http://www.prohealthcare.org/img/stock/Massage%20Techniques.jpg"/>
          <p:cNvPicPr>
            <a:picLocks noChangeAspect="1" noChangeArrowheads="1"/>
          </p:cNvPicPr>
          <p:nvPr/>
        </p:nvPicPr>
        <p:blipFill>
          <a:blip r:embed="rId5" cstate="print"/>
          <a:srcRect/>
          <a:stretch>
            <a:fillRect/>
          </a:stretch>
        </p:blipFill>
        <p:spPr bwMode="auto">
          <a:xfrm>
            <a:off x="4648200" y="3200400"/>
            <a:ext cx="4038600" cy="3657600"/>
          </a:xfrm>
          <a:prstGeom prst="rect">
            <a:avLst/>
          </a:prstGeom>
          <a:noFill/>
        </p:spPr>
      </p:pic>
      <p:pic>
        <p:nvPicPr>
          <p:cNvPr id="1032" name="Picture 8" descr="http://www.birthsource.com/Resources/massageonball.jpg"/>
          <p:cNvPicPr>
            <a:picLocks noChangeAspect="1" noChangeArrowheads="1"/>
          </p:cNvPicPr>
          <p:nvPr/>
        </p:nvPicPr>
        <p:blipFill>
          <a:blip r:embed="rId6" cstate="print"/>
          <a:srcRect/>
          <a:stretch>
            <a:fillRect/>
          </a:stretch>
        </p:blipFill>
        <p:spPr bwMode="auto">
          <a:xfrm>
            <a:off x="990600" y="3581400"/>
            <a:ext cx="2819400" cy="29718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670560"/>
          </a:xfrm>
        </p:spPr>
        <p:txBody>
          <a:bodyPr/>
          <a:lstStyle/>
          <a:p>
            <a:r>
              <a:rPr lang="en-US" dirty="0" smtClean="0"/>
              <a:t>Amnionotomy</a:t>
            </a:r>
            <a:endParaRPr lang="en-US" dirty="0"/>
          </a:p>
        </p:txBody>
      </p:sp>
      <p:sp>
        <p:nvSpPr>
          <p:cNvPr id="3" name="Content Placeholder 2"/>
          <p:cNvSpPr>
            <a:spLocks noGrp="1"/>
          </p:cNvSpPr>
          <p:nvPr>
            <p:ph idx="1"/>
          </p:nvPr>
        </p:nvSpPr>
        <p:spPr>
          <a:xfrm>
            <a:off x="457200" y="1447800"/>
            <a:ext cx="7239000" cy="5007936"/>
          </a:xfrm>
        </p:spPr>
        <p:txBody>
          <a:bodyPr/>
          <a:lstStyle/>
          <a:p>
            <a:r>
              <a:rPr lang="en-US" dirty="0" smtClean="0"/>
              <a:t>Artificial rupture of membranes</a:t>
            </a:r>
          </a:p>
          <a:p>
            <a:r>
              <a:rPr lang="en-US" dirty="0" smtClean="0"/>
              <a:t>Stimulates prostaglandin production which stimulates labor</a:t>
            </a:r>
          </a:p>
          <a:p>
            <a:r>
              <a:rPr lang="en-US" dirty="0" smtClean="0"/>
              <a:t>Committed to labor, no turning back</a:t>
            </a:r>
          </a:p>
          <a:p>
            <a:r>
              <a:rPr lang="en-US" dirty="0" smtClean="0"/>
              <a:t>Complications</a:t>
            </a:r>
          </a:p>
          <a:p>
            <a:pPr lvl="1"/>
            <a:r>
              <a:rPr lang="en-US" dirty="0" smtClean="0"/>
              <a:t>Prolapse of umbilical cord</a:t>
            </a:r>
          </a:p>
          <a:p>
            <a:pPr lvl="1"/>
            <a:r>
              <a:rPr lang="en-US" dirty="0" smtClean="0"/>
              <a:t>Infection</a:t>
            </a:r>
          </a:p>
          <a:p>
            <a:pPr lvl="1"/>
            <a:r>
              <a:rPr lang="en-US" dirty="0" smtClean="0"/>
              <a:t>Abruptio Placenta</a:t>
            </a:r>
          </a:p>
          <a:p>
            <a:pPr lvl="1"/>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Pelvis and Soft Tissue Problems</a:t>
            </a:r>
            <a:endParaRPr lang="en-US" dirty="0"/>
          </a:p>
        </p:txBody>
      </p:sp>
      <p:sp>
        <p:nvSpPr>
          <p:cNvPr id="3" name="Content Placeholder 2"/>
          <p:cNvSpPr>
            <a:spLocks noGrp="1"/>
          </p:cNvSpPr>
          <p:nvPr>
            <p:ph idx="1"/>
          </p:nvPr>
        </p:nvSpPr>
        <p:spPr/>
        <p:txBody>
          <a:bodyPr/>
          <a:lstStyle/>
          <a:p>
            <a:r>
              <a:rPr lang="en-US" dirty="0" smtClean="0"/>
              <a:t>Not big enough pelvic outlet</a:t>
            </a:r>
          </a:p>
          <a:p>
            <a:pPr lvl="1"/>
            <a:r>
              <a:rPr lang="en-US" dirty="0" smtClean="0"/>
              <a:t>Cephalo pelvic </a:t>
            </a:r>
            <a:r>
              <a:rPr lang="en-US" dirty="0" smtClean="0"/>
              <a:t>disproportion </a:t>
            </a:r>
            <a:endParaRPr lang="en-US" dirty="0" smtClean="0"/>
          </a:p>
          <a:p>
            <a:r>
              <a:rPr lang="en-US" dirty="0" smtClean="0"/>
              <a:t>Soft Tissue </a:t>
            </a:r>
            <a:r>
              <a:rPr lang="en-US" dirty="0" smtClean="0"/>
              <a:t>obstructions</a:t>
            </a:r>
          </a:p>
          <a:p>
            <a:pPr lvl="1"/>
            <a:r>
              <a:rPr lang="en-US" dirty="0" smtClean="0"/>
              <a:t>Full bladder, void every two hours</a:t>
            </a:r>
          </a:p>
          <a:p>
            <a:pPr lvl="1"/>
            <a:r>
              <a:rPr lang="en-US" dirty="0" smtClean="0"/>
              <a:t>Fibroid tumors</a:t>
            </a:r>
          </a:p>
          <a:p>
            <a:pPr lvl="1"/>
            <a:r>
              <a:rPr lang="en-US" dirty="0" smtClean="0"/>
              <a:t>Scarred </a:t>
            </a:r>
            <a:r>
              <a:rPr lang="en-US" dirty="0" smtClean="0"/>
              <a:t>cervix</a:t>
            </a:r>
            <a:endParaRPr lang="en-US" dirty="0" smtClean="0"/>
          </a:p>
          <a:p>
            <a:r>
              <a:rPr lang="en-US" dirty="0" smtClean="0"/>
              <a:t>Another thought; poorly relaxed muscles. </a:t>
            </a:r>
            <a:endParaRPr lang="en-US"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Psyche</a:t>
            </a:r>
            <a:endParaRPr lang="en-US" dirty="0"/>
          </a:p>
        </p:txBody>
      </p:sp>
      <p:sp>
        <p:nvSpPr>
          <p:cNvPr id="3" name="Content Placeholder 2"/>
          <p:cNvSpPr>
            <a:spLocks noGrp="1"/>
          </p:cNvSpPr>
          <p:nvPr>
            <p:ph idx="1"/>
          </p:nvPr>
        </p:nvSpPr>
        <p:spPr/>
        <p:txBody>
          <a:bodyPr/>
          <a:lstStyle/>
          <a:p>
            <a:r>
              <a:rPr lang="en-US" dirty="0" smtClean="0"/>
              <a:t>Anxiety releases hormones that reduce contractility of the uterus</a:t>
            </a:r>
          </a:p>
          <a:p>
            <a:r>
              <a:rPr lang="en-US" dirty="0" smtClean="0"/>
              <a:t>Negative aspects of “flight/fight”</a:t>
            </a:r>
          </a:p>
          <a:p>
            <a:pPr lvl="1"/>
            <a:r>
              <a:rPr lang="en-US" dirty="0" smtClean="0"/>
              <a:t>Uses glucose</a:t>
            </a:r>
          </a:p>
          <a:p>
            <a:pPr lvl="1"/>
            <a:r>
              <a:rPr lang="en-US" dirty="0" smtClean="0"/>
              <a:t>Diverts blood from uterus</a:t>
            </a:r>
          </a:p>
          <a:p>
            <a:pPr lvl="1"/>
            <a:r>
              <a:rPr lang="en-US" dirty="0" smtClean="0"/>
              <a:t>Increase tensions in pelvic floor</a:t>
            </a:r>
          </a:p>
          <a:p>
            <a:pPr lvl="1"/>
            <a:r>
              <a:rPr lang="en-US" dirty="0" smtClean="0"/>
              <a:t>Increase perception of pain</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nurses can do</a:t>
            </a:r>
            <a:endParaRPr lang="en-US" dirty="0"/>
          </a:p>
        </p:txBody>
      </p:sp>
      <p:sp>
        <p:nvSpPr>
          <p:cNvPr id="3" name="Content Placeholder 2"/>
          <p:cNvSpPr>
            <a:spLocks noGrp="1"/>
          </p:cNvSpPr>
          <p:nvPr>
            <p:ph idx="1"/>
          </p:nvPr>
        </p:nvSpPr>
        <p:spPr/>
        <p:txBody>
          <a:bodyPr/>
          <a:lstStyle/>
          <a:p>
            <a:r>
              <a:rPr lang="en-US" dirty="0" smtClean="0"/>
              <a:t>Honor cultural traditions </a:t>
            </a:r>
          </a:p>
          <a:p>
            <a:r>
              <a:rPr lang="en-US" dirty="0" smtClean="0"/>
              <a:t>Assist with coaching if coach not available or if coach needs assistance</a:t>
            </a:r>
          </a:p>
          <a:p>
            <a:r>
              <a:rPr lang="en-US" dirty="0" smtClean="0"/>
              <a:t>Offer non pharmacologic comfort measures</a:t>
            </a:r>
          </a:p>
          <a:p>
            <a:r>
              <a:rPr lang="en-US" dirty="0" smtClean="0"/>
              <a:t>Give anticipated reassurance on condition</a:t>
            </a:r>
          </a:p>
          <a:p>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Prolonged Labor</a:t>
            </a:r>
            <a:endParaRPr lang="en-US" dirty="0"/>
          </a:p>
        </p:txBody>
      </p:sp>
      <p:sp>
        <p:nvSpPr>
          <p:cNvPr id="3" name="Content Placeholder 2"/>
          <p:cNvSpPr>
            <a:spLocks noGrp="1"/>
          </p:cNvSpPr>
          <p:nvPr>
            <p:ph idx="1"/>
          </p:nvPr>
        </p:nvSpPr>
        <p:spPr/>
        <p:txBody>
          <a:bodyPr/>
          <a:lstStyle/>
          <a:p>
            <a:r>
              <a:rPr lang="en-US" dirty="0" smtClean="0"/>
              <a:t>Based on the “Friedman curve”</a:t>
            </a:r>
          </a:p>
          <a:p>
            <a:r>
              <a:rPr lang="en-US" dirty="0" smtClean="0"/>
              <a:t>“normal” progress is considered to be (during active labor)</a:t>
            </a:r>
          </a:p>
          <a:p>
            <a:pPr lvl="1"/>
            <a:r>
              <a:rPr lang="en-US" dirty="0" smtClean="0"/>
              <a:t>1.2 cm/hr for woman having her first child</a:t>
            </a:r>
          </a:p>
          <a:p>
            <a:pPr lvl="1"/>
            <a:r>
              <a:rPr lang="en-US" dirty="0" smtClean="0"/>
              <a:t>1.5 cm/hr for woman having her second child</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Friedman’s Curve</a:t>
            </a:r>
            <a:endParaRPr lang="en-US" dirty="0"/>
          </a:p>
        </p:txBody>
      </p:sp>
      <p:pic>
        <p:nvPicPr>
          <p:cNvPr id="140290" name="Picture 2" descr="Friedman's curve"/>
          <p:cNvPicPr>
            <a:picLocks noChangeAspect="1" noChangeArrowheads="1"/>
          </p:cNvPicPr>
          <p:nvPr/>
        </p:nvPicPr>
        <p:blipFill>
          <a:blip r:embed="rId3" cstate="print"/>
          <a:srcRect/>
          <a:stretch>
            <a:fillRect/>
          </a:stretch>
        </p:blipFill>
        <p:spPr bwMode="auto">
          <a:xfrm>
            <a:off x="1219200" y="1905000"/>
            <a:ext cx="5562600" cy="4495800"/>
          </a:xfrm>
          <a:prstGeom prst="rect">
            <a:avLst/>
          </a:prstGeom>
          <a:noFill/>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 book on page 74</a:t>
            </a: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Precipitate Birth</a:t>
            </a:r>
            <a:endParaRPr lang="en-US" dirty="0"/>
          </a:p>
        </p:txBody>
      </p:sp>
      <p:sp>
        <p:nvSpPr>
          <p:cNvPr id="3" name="Content Placeholder 2"/>
          <p:cNvSpPr>
            <a:spLocks noGrp="1"/>
          </p:cNvSpPr>
          <p:nvPr>
            <p:ph idx="1"/>
          </p:nvPr>
        </p:nvSpPr>
        <p:spPr/>
        <p:txBody>
          <a:bodyPr>
            <a:normAutofit/>
          </a:bodyPr>
          <a:lstStyle/>
          <a:p>
            <a:r>
              <a:rPr lang="en-US" dirty="0" smtClean="0"/>
              <a:t>Labor and birth completed in less than three hours</a:t>
            </a:r>
          </a:p>
          <a:p>
            <a:r>
              <a:rPr lang="en-US" dirty="0" smtClean="0"/>
              <a:t>Sometimes Mom’s don’t know they are having or had labor until they are ready to push</a:t>
            </a:r>
          </a:p>
          <a:p>
            <a:r>
              <a:rPr lang="en-US" dirty="0" smtClean="0"/>
              <a:t>The don’t need to push, the contractions are doing enough on their own!!</a:t>
            </a:r>
          </a:p>
          <a:p>
            <a:r>
              <a:rPr lang="en-US" dirty="0" smtClean="0"/>
              <a:t>Complications: </a:t>
            </a:r>
          </a:p>
          <a:p>
            <a:pPr lvl="1"/>
            <a:r>
              <a:rPr lang="en-US" dirty="0" smtClean="0"/>
              <a:t>Maternal birth trauma: lacerations and hematomas</a:t>
            </a:r>
          </a:p>
          <a:p>
            <a:pPr lvl="1"/>
            <a:r>
              <a:rPr lang="en-US" dirty="0" smtClean="0"/>
              <a:t>Infant birth trauma: nerve damage and intracranial damage due to very rapid birth.</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to do if baby is coming</a:t>
            </a:r>
            <a:endParaRPr lang="en-US" dirty="0"/>
          </a:p>
        </p:txBody>
      </p:sp>
      <p:sp>
        <p:nvSpPr>
          <p:cNvPr id="3" name="Content Placeholder 2"/>
          <p:cNvSpPr>
            <a:spLocks noGrp="1"/>
          </p:cNvSpPr>
          <p:nvPr>
            <p:ph idx="1"/>
          </p:nvPr>
        </p:nvSpPr>
        <p:spPr/>
        <p:txBody>
          <a:bodyPr>
            <a:normAutofit/>
          </a:bodyPr>
          <a:lstStyle/>
          <a:p>
            <a:r>
              <a:rPr lang="en-US" dirty="0" smtClean="0"/>
              <a:t>Don’t try to transport on own, call 911</a:t>
            </a:r>
          </a:p>
          <a:p>
            <a:r>
              <a:rPr lang="en-US" dirty="0" smtClean="0"/>
              <a:t>Lie Mom in side lying position and support upper leg, slows baby down</a:t>
            </a:r>
          </a:p>
          <a:p>
            <a:r>
              <a:rPr lang="en-US" dirty="0" smtClean="0"/>
              <a:t>Gentle pressure to baby’s head, don’t push back in just slow the delivery a little bit</a:t>
            </a:r>
          </a:p>
          <a:p>
            <a:r>
              <a:rPr lang="en-US" dirty="0" smtClean="0"/>
              <a:t>Check for cord around neck after delivery of head</a:t>
            </a:r>
          </a:p>
          <a:p>
            <a:r>
              <a:rPr lang="en-US" dirty="0" smtClean="0"/>
              <a:t>Clean out mouth and nose</a:t>
            </a:r>
          </a:p>
          <a:p>
            <a:r>
              <a:rPr lang="en-US" dirty="0" smtClean="0"/>
              <a:t>Hold tight for delivery of the body, it comes fast</a:t>
            </a:r>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Baby is here!!!</a:t>
            </a:r>
            <a:endParaRPr lang="en-US" dirty="0"/>
          </a:p>
        </p:txBody>
      </p:sp>
      <p:sp>
        <p:nvSpPr>
          <p:cNvPr id="3" name="Content Placeholder 2"/>
          <p:cNvSpPr>
            <a:spLocks noGrp="1"/>
          </p:cNvSpPr>
          <p:nvPr>
            <p:ph idx="1"/>
          </p:nvPr>
        </p:nvSpPr>
        <p:spPr/>
        <p:txBody>
          <a:bodyPr>
            <a:normAutofit/>
          </a:bodyPr>
          <a:lstStyle/>
          <a:p>
            <a:r>
              <a:rPr lang="en-US" dirty="0" smtClean="0"/>
              <a:t>Place baby on Mom’s lower abdomen until cord has stopped pulsating. </a:t>
            </a:r>
          </a:p>
          <a:p>
            <a:r>
              <a:rPr lang="en-US" dirty="0" smtClean="0"/>
              <a:t>Once cord has stopped pulsating put baby on Mom’s chest, skin to skin and encourage breast feeding.</a:t>
            </a:r>
          </a:p>
          <a:p>
            <a:r>
              <a:rPr lang="en-US" dirty="0" smtClean="0"/>
              <a:t>Observe baby for ABCs</a:t>
            </a:r>
          </a:p>
          <a:p>
            <a:r>
              <a:rPr lang="en-US" dirty="0" smtClean="0"/>
              <a:t>Observe Mom for firm </a:t>
            </a:r>
            <a:r>
              <a:rPr lang="en-US" dirty="0" err="1" smtClean="0"/>
              <a:t>fundus</a:t>
            </a:r>
            <a:r>
              <a:rPr lang="en-US" dirty="0" smtClean="0"/>
              <a:t> once placenta is delivered. </a:t>
            </a:r>
          </a:p>
          <a:p>
            <a:r>
              <a:rPr lang="en-US" dirty="0" smtClean="0"/>
              <a:t>Do not cut cord just keep placenta near Mom and remember it is attached when moving baby</a:t>
            </a: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Premature Rupture of Membranes</a:t>
            </a:r>
            <a:endParaRPr lang="en-US" dirty="0"/>
          </a:p>
        </p:txBody>
      </p:sp>
      <p:sp>
        <p:nvSpPr>
          <p:cNvPr id="3" name="Content Placeholder 2"/>
          <p:cNvSpPr>
            <a:spLocks noGrp="1"/>
          </p:cNvSpPr>
          <p:nvPr>
            <p:ph idx="1"/>
          </p:nvPr>
        </p:nvSpPr>
        <p:spPr/>
        <p:txBody>
          <a:bodyPr/>
          <a:lstStyle/>
          <a:p>
            <a:r>
              <a:rPr lang="en-US" dirty="0" smtClean="0"/>
              <a:t>PROM and PPROM</a:t>
            </a:r>
          </a:p>
          <a:p>
            <a:r>
              <a:rPr lang="en-US" dirty="0" smtClean="0"/>
              <a:t>PPROM is before 37 weeks </a:t>
            </a:r>
            <a:r>
              <a:rPr lang="en-US" dirty="0" smtClean="0"/>
              <a:t>gestation</a:t>
            </a:r>
            <a:endParaRPr lang="en-US" dirty="0" smtClean="0"/>
          </a:p>
          <a:p>
            <a:r>
              <a:rPr lang="en-US" dirty="0" smtClean="0"/>
              <a:t>Diagnosed by </a:t>
            </a:r>
            <a:r>
              <a:rPr lang="en-US" dirty="0" err="1" smtClean="0"/>
              <a:t>nitrazine</a:t>
            </a:r>
            <a:r>
              <a:rPr lang="en-US" dirty="0" smtClean="0"/>
              <a:t> paper turning blue</a:t>
            </a:r>
          </a:p>
          <a:p>
            <a:r>
              <a:rPr lang="en-US" dirty="0" smtClean="0"/>
              <a:t>If at 36 weeks gestation (some resources would say 34 weeks) labor is induced within 24 hours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6194" name="Picture 2" descr="http://www.dkimages.com/discover/previews/844/25012804.JPG"/>
          <p:cNvPicPr>
            <a:picLocks noChangeAspect="1" noChangeArrowheads="1"/>
          </p:cNvPicPr>
          <p:nvPr/>
        </p:nvPicPr>
        <p:blipFill>
          <a:blip r:embed="rId3" cstate="print"/>
          <a:srcRect/>
          <a:stretch>
            <a:fillRect/>
          </a:stretch>
        </p:blipFill>
        <p:spPr bwMode="auto">
          <a:xfrm>
            <a:off x="2057400" y="2057400"/>
            <a:ext cx="4419600" cy="4495800"/>
          </a:xfrm>
          <a:prstGeom prst="rect">
            <a:avLst/>
          </a:prstGeom>
          <a:noFill/>
        </p:spPr>
      </p:pic>
      <p:sp>
        <p:nvSpPr>
          <p:cNvPr id="5" name="Title 4"/>
          <p:cNvSpPr>
            <a:spLocks noGrp="1"/>
          </p:cNvSpPr>
          <p:nvPr>
            <p:ph type="title"/>
          </p:nvPr>
        </p:nvSpPr>
        <p:spPr/>
        <p:txBody>
          <a:bodyPr/>
          <a:lstStyle/>
          <a:p>
            <a:r>
              <a:rPr lang="en-US" dirty="0" smtClean="0"/>
              <a:t>Amniotomy</a:t>
            </a:r>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Nursing Care for PROM or PPROM</a:t>
            </a:r>
            <a:endParaRPr lang="en-US" dirty="0"/>
          </a:p>
        </p:txBody>
      </p:sp>
      <p:sp>
        <p:nvSpPr>
          <p:cNvPr id="3" name="Content Placeholder 2"/>
          <p:cNvSpPr>
            <a:spLocks noGrp="1"/>
          </p:cNvSpPr>
          <p:nvPr>
            <p:ph idx="1"/>
          </p:nvPr>
        </p:nvSpPr>
        <p:spPr/>
        <p:txBody>
          <a:bodyPr>
            <a:normAutofit/>
          </a:bodyPr>
          <a:lstStyle/>
          <a:p>
            <a:r>
              <a:rPr lang="en-US" dirty="0" smtClean="0"/>
              <a:t>Observe for maternal infection</a:t>
            </a:r>
          </a:p>
          <a:p>
            <a:pPr lvl="1"/>
            <a:r>
              <a:rPr lang="en-US" dirty="0" smtClean="0"/>
              <a:t>Fever</a:t>
            </a:r>
          </a:p>
          <a:p>
            <a:pPr lvl="1"/>
            <a:r>
              <a:rPr lang="en-US" dirty="0" smtClean="0"/>
              <a:t>Uterine tenderness</a:t>
            </a:r>
          </a:p>
          <a:p>
            <a:pPr lvl="1"/>
            <a:r>
              <a:rPr lang="en-US" dirty="0" smtClean="0"/>
              <a:t>Fetal tachycardia</a:t>
            </a:r>
          </a:p>
          <a:p>
            <a:r>
              <a:rPr lang="en-US" dirty="0" smtClean="0"/>
              <a:t>Observe for fetal compromise</a:t>
            </a:r>
          </a:p>
          <a:p>
            <a:pPr lvl="1"/>
            <a:r>
              <a:rPr lang="en-US" dirty="0" smtClean="0"/>
              <a:t>May be related to cord compression</a:t>
            </a:r>
          </a:p>
          <a:p>
            <a:pPr lvl="1"/>
            <a:r>
              <a:rPr lang="en-US" dirty="0" smtClean="0"/>
              <a:t>May be related to infection	</a:t>
            </a:r>
          </a:p>
          <a:p>
            <a:r>
              <a:rPr lang="en-US" dirty="0" smtClean="0"/>
              <a:t>Teach patient bullets on page 192 if going </a:t>
            </a:r>
            <a:r>
              <a:rPr lang="en-US" dirty="0" smtClean="0"/>
              <a:t>home</a:t>
            </a:r>
          </a:p>
          <a:p>
            <a:r>
              <a:rPr lang="en-US" dirty="0" smtClean="0"/>
              <a:t>Fetal kick count error in book; 10 kicks in a 2 hour period</a:t>
            </a:r>
            <a:endParaRPr lang="en-US" dirty="0"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Preterm Labor</a:t>
            </a:r>
            <a:endParaRPr lang="en-US" dirty="0"/>
          </a:p>
        </p:txBody>
      </p:sp>
      <p:sp>
        <p:nvSpPr>
          <p:cNvPr id="3" name="Content Placeholder 2"/>
          <p:cNvSpPr>
            <a:spLocks noGrp="1"/>
          </p:cNvSpPr>
          <p:nvPr>
            <p:ph idx="1"/>
          </p:nvPr>
        </p:nvSpPr>
        <p:spPr/>
        <p:txBody>
          <a:bodyPr/>
          <a:lstStyle/>
          <a:p>
            <a:r>
              <a:rPr lang="en-US" dirty="0" smtClean="0"/>
              <a:t>Labor between 20 and 37 weeks gestation</a:t>
            </a:r>
          </a:p>
          <a:p>
            <a:r>
              <a:rPr lang="en-US" dirty="0" smtClean="0"/>
              <a:t>At 37 weeks considered term</a:t>
            </a:r>
          </a:p>
          <a:p>
            <a:r>
              <a:rPr lang="en-US" dirty="0" smtClean="0"/>
              <a:t>Fetal fibronectin may be predictive of labor</a:t>
            </a:r>
          </a:p>
          <a:p>
            <a:r>
              <a:rPr lang="en-US" dirty="0" smtClean="0"/>
              <a:t>Maternal symptoms page 193 bullets</a:t>
            </a:r>
          </a:p>
          <a:p>
            <a:r>
              <a:rPr lang="en-US" dirty="0" smtClean="0"/>
              <a:t>Risk factors box 8-2 page 193</a:t>
            </a:r>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Preterm Labor Medical Care</a:t>
            </a:r>
            <a:endParaRPr lang="en-US" dirty="0"/>
          </a:p>
        </p:txBody>
      </p:sp>
      <p:sp>
        <p:nvSpPr>
          <p:cNvPr id="3" name="Content Placeholder 2"/>
          <p:cNvSpPr>
            <a:spLocks noGrp="1"/>
          </p:cNvSpPr>
          <p:nvPr>
            <p:ph idx="1"/>
          </p:nvPr>
        </p:nvSpPr>
        <p:spPr/>
        <p:txBody>
          <a:bodyPr/>
          <a:lstStyle/>
          <a:p>
            <a:r>
              <a:rPr lang="en-US" dirty="0" smtClean="0"/>
              <a:t>Magnesium Sulfate</a:t>
            </a:r>
          </a:p>
          <a:p>
            <a:r>
              <a:rPr lang="en-US" dirty="0" smtClean="0"/>
              <a:t>Terbutaline</a:t>
            </a:r>
          </a:p>
          <a:p>
            <a:r>
              <a:rPr lang="en-US" dirty="0" err="1" smtClean="0"/>
              <a:t>Ritrodine</a:t>
            </a:r>
            <a:endParaRPr lang="en-US" dirty="0" smtClean="0"/>
          </a:p>
          <a:p>
            <a:r>
              <a:rPr lang="en-US" dirty="0" smtClean="0"/>
              <a:t>Prostaglandin synthesis inhibitors: </a:t>
            </a:r>
            <a:r>
              <a:rPr lang="en-US" dirty="0" err="1" smtClean="0"/>
              <a:t>Indomethacin</a:t>
            </a:r>
            <a:endParaRPr lang="en-US" dirty="0" smtClean="0"/>
          </a:p>
          <a:p>
            <a:r>
              <a:rPr lang="en-US" dirty="0" smtClean="0"/>
              <a:t>Calcium channel blockers </a:t>
            </a:r>
            <a:r>
              <a:rPr lang="en-US" dirty="0" err="1" smtClean="0"/>
              <a:t>Nifedipine</a:t>
            </a:r>
            <a:r>
              <a:rPr lang="en-US" dirty="0" smtClean="0"/>
              <a:t> or </a:t>
            </a:r>
            <a:r>
              <a:rPr lang="en-US" dirty="0" err="1" smtClean="0"/>
              <a:t>Procardia</a:t>
            </a:r>
            <a:endParaRPr lang="en-US" dirty="0"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Magnesium Sulfate</a:t>
            </a:r>
            <a:endParaRPr lang="en-US" dirty="0"/>
          </a:p>
        </p:txBody>
      </p:sp>
      <p:sp>
        <p:nvSpPr>
          <p:cNvPr id="3" name="Content Placeholder 2"/>
          <p:cNvSpPr>
            <a:spLocks noGrp="1"/>
          </p:cNvSpPr>
          <p:nvPr>
            <p:ph idx="1"/>
          </p:nvPr>
        </p:nvSpPr>
        <p:spPr/>
        <p:txBody>
          <a:bodyPr>
            <a:normAutofit/>
          </a:bodyPr>
          <a:lstStyle/>
          <a:p>
            <a:r>
              <a:rPr lang="en-US" dirty="0" smtClean="0"/>
              <a:t>Carefully observe for </a:t>
            </a:r>
            <a:r>
              <a:rPr lang="en-US" dirty="0" smtClean="0"/>
              <a:t>toxicity</a:t>
            </a:r>
            <a:endParaRPr lang="en-US" dirty="0" smtClean="0"/>
          </a:p>
          <a:p>
            <a:pPr lvl="1"/>
            <a:r>
              <a:rPr lang="en-US" dirty="0" smtClean="0"/>
              <a:t>Unable to arouse</a:t>
            </a:r>
          </a:p>
          <a:p>
            <a:pPr lvl="1"/>
            <a:r>
              <a:rPr lang="en-US" dirty="0" smtClean="0"/>
              <a:t>Diminished or absent reflexes</a:t>
            </a:r>
          </a:p>
          <a:p>
            <a:pPr lvl="1"/>
            <a:r>
              <a:rPr lang="en-US" dirty="0" smtClean="0"/>
              <a:t>Respiratory depression</a:t>
            </a:r>
          </a:p>
          <a:p>
            <a:pPr lvl="1"/>
            <a:r>
              <a:rPr lang="en-US" dirty="0" smtClean="0"/>
              <a:t>Therapeutic </a:t>
            </a:r>
            <a:r>
              <a:rPr lang="en-US" dirty="0" smtClean="0"/>
              <a:t>level 4-7</a:t>
            </a:r>
          </a:p>
          <a:p>
            <a:r>
              <a:rPr lang="en-US" dirty="0" smtClean="0"/>
              <a:t>If unsuccessful fetus may experience</a:t>
            </a:r>
          </a:p>
          <a:p>
            <a:pPr lvl="1"/>
            <a:r>
              <a:rPr lang="en-US" dirty="0" smtClean="0"/>
              <a:t>Drowsiness, respiratory depression</a:t>
            </a:r>
          </a:p>
          <a:p>
            <a:pPr lvl="1"/>
            <a:r>
              <a:rPr lang="en-US" dirty="0" smtClean="0"/>
              <a:t>Interacts with </a:t>
            </a:r>
            <a:r>
              <a:rPr lang="en-US" dirty="0" err="1" smtClean="0"/>
              <a:t>aminoglycosides</a:t>
            </a:r>
            <a:r>
              <a:rPr lang="en-US" dirty="0" smtClean="0"/>
              <a:t> when utilized as antibiotics for the fetus</a:t>
            </a:r>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Terbutaline</a:t>
            </a:r>
            <a:endParaRPr lang="en-US" dirty="0"/>
          </a:p>
        </p:txBody>
      </p:sp>
      <p:sp>
        <p:nvSpPr>
          <p:cNvPr id="3" name="Content Placeholder 2"/>
          <p:cNvSpPr>
            <a:spLocks noGrp="1"/>
          </p:cNvSpPr>
          <p:nvPr>
            <p:ph idx="1"/>
          </p:nvPr>
        </p:nvSpPr>
        <p:spPr/>
        <p:txBody>
          <a:bodyPr/>
          <a:lstStyle/>
          <a:p>
            <a:r>
              <a:rPr lang="en-US" dirty="0" smtClean="0"/>
              <a:t>Increased pulse</a:t>
            </a:r>
          </a:p>
          <a:p>
            <a:r>
              <a:rPr lang="en-US" dirty="0" smtClean="0"/>
              <a:t>Increased blood pressure</a:t>
            </a:r>
          </a:p>
          <a:p>
            <a:r>
              <a:rPr lang="en-US" dirty="0" smtClean="0"/>
              <a:t>Increased blood glucose</a:t>
            </a:r>
          </a:p>
          <a:p>
            <a:r>
              <a:rPr lang="en-US" dirty="0" smtClean="0"/>
              <a:t>If labor continues infant may have compounded trouble with hypoglycemia</a:t>
            </a:r>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Ritrodine</a:t>
            </a:r>
            <a:endParaRPr lang="en-US" dirty="0"/>
          </a:p>
        </p:txBody>
      </p:sp>
      <p:sp>
        <p:nvSpPr>
          <p:cNvPr id="3" name="Content Placeholder 2"/>
          <p:cNvSpPr>
            <a:spLocks noGrp="1"/>
          </p:cNvSpPr>
          <p:nvPr>
            <p:ph idx="1"/>
          </p:nvPr>
        </p:nvSpPr>
        <p:spPr/>
        <p:txBody>
          <a:bodyPr/>
          <a:lstStyle/>
          <a:p>
            <a:r>
              <a:rPr lang="en-US" dirty="0" smtClean="0"/>
              <a:t>Hypotension</a:t>
            </a:r>
          </a:p>
          <a:p>
            <a:r>
              <a:rPr lang="en-US" dirty="0" smtClean="0"/>
              <a:t>Cardiac </a:t>
            </a:r>
            <a:r>
              <a:rPr lang="en-US" dirty="0" smtClean="0"/>
              <a:t>arrhythmias</a:t>
            </a:r>
            <a:endParaRPr lang="en-US" dirty="0" smtClean="0"/>
          </a:p>
          <a:p>
            <a:r>
              <a:rPr lang="en-US" dirty="0" smtClean="0"/>
              <a:t>Pulmonary edema</a:t>
            </a:r>
          </a:p>
          <a:p>
            <a:r>
              <a:rPr lang="en-US" dirty="0" smtClean="0"/>
              <a:t>Increased blood glucose</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rmAutofit fontScale="90000"/>
          </a:bodyPr>
          <a:lstStyle/>
          <a:p>
            <a:r>
              <a:rPr lang="en-US" dirty="0" smtClean="0"/>
              <a:t/>
            </a:r>
            <a:br>
              <a:rPr lang="en-US" dirty="0" smtClean="0"/>
            </a:br>
            <a:r>
              <a:rPr lang="en-US" dirty="0" smtClean="0"/>
              <a:t>Calcium channel blockers</a:t>
            </a:r>
            <a:br>
              <a:rPr lang="en-US" dirty="0" smtClean="0"/>
            </a:br>
            <a:endParaRPr lang="en-US" dirty="0"/>
          </a:p>
        </p:txBody>
      </p:sp>
      <p:sp>
        <p:nvSpPr>
          <p:cNvPr id="3" name="Content Placeholder 2"/>
          <p:cNvSpPr>
            <a:spLocks noGrp="1"/>
          </p:cNvSpPr>
          <p:nvPr>
            <p:ph idx="1"/>
          </p:nvPr>
        </p:nvSpPr>
        <p:spPr/>
        <p:txBody>
          <a:bodyPr/>
          <a:lstStyle/>
          <a:p>
            <a:r>
              <a:rPr lang="en-US" dirty="0" err="1" smtClean="0"/>
              <a:t>Procardia</a:t>
            </a:r>
            <a:r>
              <a:rPr lang="en-US" dirty="0" smtClean="0"/>
              <a:t> or </a:t>
            </a:r>
            <a:r>
              <a:rPr lang="en-US" dirty="0" err="1" smtClean="0"/>
              <a:t>nifedipine</a:t>
            </a:r>
            <a:endParaRPr lang="en-US" dirty="0" smtClean="0"/>
          </a:p>
          <a:p>
            <a:r>
              <a:rPr lang="en-US" dirty="0" err="1" smtClean="0"/>
              <a:t>Vasodilation</a:t>
            </a:r>
            <a:r>
              <a:rPr lang="en-US" dirty="0" smtClean="0"/>
              <a:t> and flushing</a:t>
            </a:r>
          </a:p>
          <a:p>
            <a:r>
              <a:rPr lang="en-US" dirty="0" smtClean="0"/>
              <a:t>Hypotension can be a problem</a:t>
            </a:r>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Indomethacin</a:t>
            </a:r>
            <a:endParaRPr lang="en-US" dirty="0"/>
          </a:p>
        </p:txBody>
      </p:sp>
      <p:sp>
        <p:nvSpPr>
          <p:cNvPr id="3" name="Content Placeholder 2"/>
          <p:cNvSpPr>
            <a:spLocks noGrp="1"/>
          </p:cNvSpPr>
          <p:nvPr>
            <p:ph idx="1"/>
          </p:nvPr>
        </p:nvSpPr>
        <p:spPr/>
        <p:txBody>
          <a:bodyPr/>
          <a:lstStyle/>
          <a:p>
            <a:r>
              <a:rPr lang="en-US" dirty="0" smtClean="0"/>
              <a:t>Used rarely</a:t>
            </a:r>
          </a:p>
          <a:p>
            <a:r>
              <a:rPr lang="en-US" dirty="0" smtClean="0"/>
              <a:t>May close </a:t>
            </a:r>
            <a:r>
              <a:rPr lang="en-US" dirty="0" err="1" smtClean="0"/>
              <a:t>ductus</a:t>
            </a:r>
            <a:r>
              <a:rPr lang="en-US" dirty="0" smtClean="0"/>
              <a:t> </a:t>
            </a:r>
            <a:r>
              <a:rPr lang="en-US" dirty="0" err="1" smtClean="0"/>
              <a:t>arteriosis</a:t>
            </a:r>
            <a:endParaRPr lang="en-US" dirty="0" smtClean="0"/>
          </a:p>
          <a:p>
            <a:r>
              <a:rPr lang="en-US" dirty="0" smtClean="0"/>
              <a:t>Is not used after 34 weeks gestation because of the increased risk of closing the </a:t>
            </a:r>
            <a:r>
              <a:rPr lang="en-US" dirty="0" err="1" smtClean="0"/>
              <a:t>ductus</a:t>
            </a:r>
            <a:r>
              <a:rPr lang="en-US" dirty="0" smtClean="0"/>
              <a:t> </a:t>
            </a:r>
            <a:r>
              <a:rPr lang="en-US" dirty="0" err="1" smtClean="0"/>
              <a:t>arteriosis</a:t>
            </a:r>
            <a:endParaRPr lang="en-US" dirty="0" smtClean="0"/>
          </a:p>
          <a:p>
            <a:r>
              <a:rPr lang="en-US" dirty="0" smtClean="0"/>
              <a:t>May reduce the amount of </a:t>
            </a:r>
            <a:r>
              <a:rPr lang="en-US" dirty="0" err="1" smtClean="0"/>
              <a:t>amnionic</a:t>
            </a:r>
            <a:r>
              <a:rPr lang="en-US" dirty="0" smtClean="0"/>
              <a:t> fluid</a:t>
            </a:r>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Contraindications to stopping preterm labor</a:t>
            </a:r>
            <a:endParaRPr lang="en-US" dirty="0"/>
          </a:p>
        </p:txBody>
      </p:sp>
      <p:sp>
        <p:nvSpPr>
          <p:cNvPr id="3" name="Content Placeholder 2"/>
          <p:cNvSpPr>
            <a:spLocks noGrp="1"/>
          </p:cNvSpPr>
          <p:nvPr>
            <p:ph idx="1"/>
          </p:nvPr>
        </p:nvSpPr>
        <p:spPr/>
        <p:txBody>
          <a:bodyPr/>
          <a:lstStyle/>
          <a:p>
            <a:r>
              <a:rPr lang="en-US" dirty="0" smtClean="0"/>
              <a:t>Pre eclampsia</a:t>
            </a:r>
          </a:p>
          <a:p>
            <a:r>
              <a:rPr lang="en-US" dirty="0" smtClean="0"/>
              <a:t>Placenta previa</a:t>
            </a:r>
          </a:p>
          <a:p>
            <a:r>
              <a:rPr lang="en-US" dirty="0" smtClean="0"/>
              <a:t>Abruptio placentae</a:t>
            </a:r>
          </a:p>
          <a:p>
            <a:r>
              <a:rPr lang="en-US" dirty="0" smtClean="0"/>
              <a:t>Chorioamnionitis</a:t>
            </a:r>
          </a:p>
          <a:p>
            <a:r>
              <a:rPr lang="en-US" dirty="0" smtClean="0"/>
              <a:t>Fetal demise</a:t>
            </a:r>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Speeding Fetal Lung Maturation</a:t>
            </a:r>
            <a:endParaRPr lang="en-US" dirty="0"/>
          </a:p>
        </p:txBody>
      </p:sp>
      <p:sp>
        <p:nvSpPr>
          <p:cNvPr id="3" name="Content Placeholder 2"/>
          <p:cNvSpPr>
            <a:spLocks noGrp="1"/>
          </p:cNvSpPr>
          <p:nvPr>
            <p:ph idx="1"/>
          </p:nvPr>
        </p:nvSpPr>
        <p:spPr/>
        <p:txBody>
          <a:bodyPr/>
          <a:lstStyle/>
          <a:p>
            <a:r>
              <a:rPr lang="en-US" dirty="0" err="1" smtClean="0"/>
              <a:t>Betamethasone</a:t>
            </a:r>
            <a:endParaRPr lang="en-US" dirty="0" smtClean="0"/>
          </a:p>
          <a:p>
            <a:r>
              <a:rPr lang="en-US" dirty="0" smtClean="0"/>
              <a:t>Two IM injections 24 hours apart</a:t>
            </a:r>
          </a:p>
          <a:p>
            <a:r>
              <a:rPr lang="en-US" dirty="0" smtClean="0"/>
              <a:t>Given between 24-34 weeks gestation</a:t>
            </a:r>
          </a:p>
          <a:p>
            <a:r>
              <a:rPr lang="en-US" dirty="0" smtClean="0"/>
              <a:t>May be given later in Mom’s with diabetes as diabetes slows fetal lung maturation</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Nursing Care for AROM</a:t>
            </a:r>
            <a:endParaRPr lang="en-US" dirty="0"/>
          </a:p>
        </p:txBody>
      </p:sp>
      <p:sp>
        <p:nvSpPr>
          <p:cNvPr id="3" name="Content Placeholder 2"/>
          <p:cNvSpPr>
            <a:spLocks noGrp="1"/>
          </p:cNvSpPr>
          <p:nvPr>
            <p:ph idx="1"/>
          </p:nvPr>
        </p:nvSpPr>
        <p:spPr/>
        <p:txBody>
          <a:bodyPr/>
          <a:lstStyle/>
          <a:p>
            <a:r>
              <a:rPr lang="en-US" dirty="0" smtClean="0"/>
              <a:t>Monitoring fetal heart before and after for changes indicative of cord compression</a:t>
            </a:r>
          </a:p>
          <a:p>
            <a:r>
              <a:rPr lang="en-US" dirty="0" smtClean="0"/>
              <a:t>Observe color, amount, odor of fluid</a:t>
            </a:r>
          </a:p>
          <a:p>
            <a:r>
              <a:rPr lang="en-US" dirty="0" smtClean="0"/>
              <a:t>Monitor progress of labor</a:t>
            </a:r>
          </a:p>
          <a:p>
            <a:r>
              <a:rPr lang="en-US" dirty="0" smtClean="0"/>
              <a:t>Monitor for infection</a:t>
            </a:r>
          </a:p>
          <a:p>
            <a:r>
              <a:rPr lang="en-US" dirty="0" smtClean="0"/>
              <a:t>Provide comfort</a:t>
            </a:r>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Nursing Care</a:t>
            </a:r>
            <a:endParaRPr lang="en-US" dirty="0"/>
          </a:p>
        </p:txBody>
      </p:sp>
      <p:sp>
        <p:nvSpPr>
          <p:cNvPr id="3" name="Content Placeholder 2"/>
          <p:cNvSpPr>
            <a:spLocks noGrp="1"/>
          </p:cNvSpPr>
          <p:nvPr>
            <p:ph idx="1"/>
          </p:nvPr>
        </p:nvSpPr>
        <p:spPr/>
        <p:txBody>
          <a:bodyPr/>
          <a:lstStyle/>
          <a:p>
            <a:r>
              <a:rPr lang="en-US" dirty="0" smtClean="0"/>
              <a:t>Related to monitoring side effects and toxicity of medications utilized</a:t>
            </a:r>
          </a:p>
          <a:p>
            <a:r>
              <a:rPr lang="en-US" dirty="0" smtClean="0"/>
              <a:t>Activity restriction</a:t>
            </a:r>
          </a:p>
          <a:p>
            <a:r>
              <a:rPr lang="en-US" dirty="0" smtClean="0"/>
              <a:t>Fetal monitoring</a:t>
            </a:r>
            <a:endParaRPr 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Prolonged Pregnancy</a:t>
            </a:r>
            <a:endParaRPr lang="en-US" dirty="0"/>
          </a:p>
        </p:txBody>
      </p:sp>
      <p:sp>
        <p:nvSpPr>
          <p:cNvPr id="3" name="Content Placeholder 2"/>
          <p:cNvSpPr>
            <a:spLocks noGrp="1"/>
          </p:cNvSpPr>
          <p:nvPr>
            <p:ph idx="1"/>
          </p:nvPr>
        </p:nvSpPr>
        <p:spPr/>
        <p:txBody>
          <a:bodyPr/>
          <a:lstStyle/>
          <a:p>
            <a:r>
              <a:rPr lang="en-US" dirty="0" smtClean="0"/>
              <a:t>Pregnancy lasting longer than 42 weeks.</a:t>
            </a:r>
          </a:p>
          <a:p>
            <a:r>
              <a:rPr lang="en-US" dirty="0" smtClean="0"/>
              <a:t>Risks</a:t>
            </a:r>
          </a:p>
          <a:p>
            <a:pPr lvl="1"/>
            <a:r>
              <a:rPr lang="en-US" dirty="0" smtClean="0"/>
              <a:t>Aging placenta may not be meeting needs of fetus</a:t>
            </a:r>
          </a:p>
          <a:p>
            <a:pPr lvl="1"/>
            <a:r>
              <a:rPr lang="en-US" dirty="0" smtClean="0"/>
              <a:t>Infant may loose weight in </a:t>
            </a:r>
            <a:r>
              <a:rPr lang="en-US" dirty="0" err="1" smtClean="0"/>
              <a:t>utero</a:t>
            </a:r>
            <a:endParaRPr lang="en-US" dirty="0" smtClean="0"/>
          </a:p>
          <a:p>
            <a:pPr lvl="1"/>
            <a:r>
              <a:rPr lang="en-US" dirty="0" err="1" smtClean="0"/>
              <a:t>Utero</a:t>
            </a:r>
            <a:r>
              <a:rPr lang="en-US" dirty="0" smtClean="0"/>
              <a:t> placental insufficiency during labor</a:t>
            </a:r>
          </a:p>
          <a:p>
            <a:pPr lvl="1"/>
            <a:r>
              <a:rPr lang="en-US" dirty="0" smtClean="0"/>
              <a:t>Hypoglycemia of infant at birth</a:t>
            </a:r>
          </a:p>
          <a:p>
            <a:pPr lvl="1"/>
            <a:r>
              <a:rPr lang="en-US" dirty="0" smtClean="0"/>
              <a:t>If placenta if doing well, could lead to </a:t>
            </a:r>
            <a:r>
              <a:rPr lang="en-US" dirty="0" err="1" smtClean="0"/>
              <a:t>macrosomic</a:t>
            </a:r>
            <a:r>
              <a:rPr lang="en-US" dirty="0" smtClean="0"/>
              <a:t> infant</a:t>
            </a:r>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 40 weeks</a:t>
            </a:r>
            <a:endParaRPr lang="en-US" dirty="0"/>
          </a:p>
        </p:txBody>
      </p:sp>
      <p:sp>
        <p:nvSpPr>
          <p:cNvPr id="3" name="Content Placeholder 2"/>
          <p:cNvSpPr>
            <a:spLocks noGrp="1"/>
          </p:cNvSpPr>
          <p:nvPr>
            <p:ph idx="1"/>
          </p:nvPr>
        </p:nvSpPr>
        <p:spPr/>
        <p:txBody>
          <a:bodyPr/>
          <a:lstStyle/>
          <a:p>
            <a:r>
              <a:rPr lang="en-US" dirty="0" smtClean="0"/>
              <a:t>Twice weekly visits</a:t>
            </a:r>
          </a:p>
          <a:p>
            <a:r>
              <a:rPr lang="en-US" dirty="0" smtClean="0"/>
              <a:t>NSTs and biophysical profiles (81)</a:t>
            </a:r>
          </a:p>
          <a:p>
            <a:r>
              <a:rPr lang="en-US" dirty="0" smtClean="0"/>
              <a:t>Daily kick counts</a:t>
            </a:r>
          </a:p>
          <a:p>
            <a:r>
              <a:rPr lang="en-US" dirty="0" smtClean="0"/>
              <a:t>When reaches 42 weeks: induction</a:t>
            </a:r>
            <a:endParaRPr lang="en-US"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Prolapsed Umbilical Cord</a:t>
            </a:r>
            <a:endParaRPr lang="en-US" dirty="0"/>
          </a:p>
        </p:txBody>
      </p:sp>
      <p:sp>
        <p:nvSpPr>
          <p:cNvPr id="3" name="Content Placeholder 2"/>
          <p:cNvSpPr>
            <a:spLocks noGrp="1"/>
          </p:cNvSpPr>
          <p:nvPr>
            <p:ph idx="1"/>
          </p:nvPr>
        </p:nvSpPr>
        <p:spPr/>
        <p:txBody>
          <a:bodyPr>
            <a:normAutofit/>
          </a:bodyPr>
          <a:lstStyle/>
          <a:p>
            <a:r>
              <a:rPr lang="en-US" smtClean="0"/>
              <a:t>Complete</a:t>
            </a:r>
          </a:p>
          <a:p>
            <a:r>
              <a:rPr lang="en-US" smtClean="0"/>
              <a:t>Palpated</a:t>
            </a:r>
          </a:p>
          <a:p>
            <a:r>
              <a:rPr lang="en-US" smtClean="0"/>
              <a:t>Occult</a:t>
            </a:r>
          </a:p>
          <a:p>
            <a:r>
              <a:rPr lang="en-US" smtClean="0"/>
              <a:t>See figures and bullets on page 194-195</a:t>
            </a:r>
          </a:p>
          <a:p>
            <a:r>
              <a:rPr lang="en-US" smtClean="0"/>
              <a:t>Risk factors</a:t>
            </a:r>
          </a:p>
          <a:p>
            <a:pPr lvl="1"/>
            <a:r>
              <a:rPr lang="en-US" smtClean="0"/>
              <a:t>High in pelvis</a:t>
            </a:r>
          </a:p>
          <a:p>
            <a:pPr lvl="1"/>
            <a:r>
              <a:rPr lang="en-US" smtClean="0"/>
              <a:t>Small fetus</a:t>
            </a:r>
          </a:p>
          <a:p>
            <a:pPr lvl="1"/>
            <a:r>
              <a:rPr lang="en-US" smtClean="0"/>
              <a:t>Abnormal presentation</a:t>
            </a:r>
          </a:p>
          <a:p>
            <a:pPr lvl="1"/>
            <a:r>
              <a:rPr lang="en-US" smtClean="0"/>
              <a:t>hydamnios</a:t>
            </a:r>
            <a:endParaRPr lang="en-US" dirty="0" smtClean="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Uterine Rupture</a:t>
            </a:r>
            <a:endParaRPr lang="en-US" dirty="0"/>
          </a:p>
        </p:txBody>
      </p:sp>
      <p:sp>
        <p:nvSpPr>
          <p:cNvPr id="3" name="Content Placeholder 2"/>
          <p:cNvSpPr>
            <a:spLocks noGrp="1"/>
          </p:cNvSpPr>
          <p:nvPr>
            <p:ph idx="1"/>
          </p:nvPr>
        </p:nvSpPr>
        <p:spPr/>
        <p:txBody>
          <a:bodyPr/>
          <a:lstStyle/>
          <a:p>
            <a:r>
              <a:rPr lang="en-US" dirty="0" smtClean="0"/>
              <a:t>A tear in the wall of the uterus</a:t>
            </a:r>
          </a:p>
          <a:p>
            <a:r>
              <a:rPr lang="en-US" dirty="0" smtClean="0"/>
              <a:t>Risk factors</a:t>
            </a:r>
          </a:p>
          <a:p>
            <a:pPr lvl="1"/>
            <a:r>
              <a:rPr lang="en-US" dirty="0" smtClean="0"/>
              <a:t>Previous c sections</a:t>
            </a:r>
          </a:p>
          <a:p>
            <a:pPr lvl="1"/>
            <a:r>
              <a:rPr lang="en-US" dirty="0" smtClean="0"/>
              <a:t>Grand </a:t>
            </a:r>
            <a:r>
              <a:rPr lang="en-US" dirty="0" err="1" smtClean="0"/>
              <a:t>multiparity</a:t>
            </a:r>
            <a:endParaRPr lang="en-US" dirty="0" smtClean="0"/>
          </a:p>
          <a:p>
            <a:pPr lvl="1"/>
            <a:r>
              <a:rPr lang="en-US" dirty="0" smtClean="0"/>
              <a:t>Oxytocin stimulation</a:t>
            </a:r>
          </a:p>
          <a:p>
            <a:pPr lvl="1"/>
            <a:r>
              <a:rPr lang="en-US" dirty="0" smtClean="0"/>
              <a:t>Sustained blunt abdominal trauma</a:t>
            </a:r>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Symptoms of Uterine Rupture</a:t>
            </a:r>
            <a:endParaRPr lang="en-US" dirty="0"/>
          </a:p>
        </p:txBody>
      </p:sp>
      <p:sp>
        <p:nvSpPr>
          <p:cNvPr id="3" name="Content Placeholder 2"/>
          <p:cNvSpPr>
            <a:spLocks noGrp="1"/>
          </p:cNvSpPr>
          <p:nvPr>
            <p:ph idx="1"/>
          </p:nvPr>
        </p:nvSpPr>
        <p:spPr/>
        <p:txBody>
          <a:bodyPr/>
          <a:lstStyle/>
          <a:p>
            <a:r>
              <a:rPr lang="en-US" dirty="0" smtClean="0"/>
              <a:t>Usually sudden onset of </a:t>
            </a:r>
            <a:r>
              <a:rPr lang="en-US" dirty="0" smtClean="0"/>
              <a:t>severe </a:t>
            </a:r>
            <a:r>
              <a:rPr lang="en-US" dirty="0" smtClean="0"/>
              <a:t>s/s</a:t>
            </a:r>
          </a:p>
          <a:p>
            <a:r>
              <a:rPr lang="en-US" dirty="0" smtClean="0"/>
              <a:t>Shock</a:t>
            </a:r>
          </a:p>
          <a:p>
            <a:r>
              <a:rPr lang="en-US" dirty="0" smtClean="0"/>
              <a:t>Abdominal pain</a:t>
            </a:r>
          </a:p>
          <a:p>
            <a:r>
              <a:rPr lang="en-US" dirty="0" smtClean="0"/>
              <a:t>Pain in the chest or between the scapula</a:t>
            </a:r>
          </a:p>
          <a:p>
            <a:r>
              <a:rPr lang="en-US" dirty="0" smtClean="0"/>
              <a:t>Cessations of contractions</a:t>
            </a:r>
          </a:p>
          <a:p>
            <a:r>
              <a:rPr lang="en-US" dirty="0" smtClean="0"/>
              <a:t>Abnormal or absent fetal heart tones</a:t>
            </a:r>
          </a:p>
          <a:p>
            <a:r>
              <a:rPr lang="en-US" dirty="0" smtClean="0"/>
              <a:t>Palpation of the fetus out side of the uterus</a:t>
            </a:r>
          </a:p>
          <a:p>
            <a:endParaRPr lang="en-US"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Uterine Inversion</a:t>
            </a:r>
            <a:endParaRPr lang="en-US" dirty="0"/>
          </a:p>
        </p:txBody>
      </p:sp>
      <p:sp>
        <p:nvSpPr>
          <p:cNvPr id="3" name="Content Placeholder 2"/>
          <p:cNvSpPr>
            <a:spLocks noGrp="1"/>
          </p:cNvSpPr>
          <p:nvPr>
            <p:ph idx="1"/>
          </p:nvPr>
        </p:nvSpPr>
        <p:spPr/>
        <p:txBody>
          <a:bodyPr/>
          <a:lstStyle/>
          <a:p>
            <a:r>
              <a:rPr lang="en-US" dirty="0" smtClean="0"/>
              <a:t>Partial or complete turning inside out of the uterus</a:t>
            </a:r>
          </a:p>
          <a:p>
            <a:r>
              <a:rPr lang="en-US" dirty="0" smtClean="0"/>
              <a:t>Rapid onset of shock because blood is not controlled at the site of the placenta</a:t>
            </a:r>
          </a:p>
          <a:p>
            <a:r>
              <a:rPr lang="en-US" dirty="0" smtClean="0"/>
              <a:t>Replacement of the inverted uterus under general anesthesia, emergency surgery</a:t>
            </a:r>
          </a:p>
          <a:p>
            <a:r>
              <a:rPr lang="en-US" dirty="0" smtClean="0"/>
              <a:t>Care centers around shock treatment and emergency surgery</a:t>
            </a:r>
            <a:endParaRPr lang="en-US"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Risk factors to uterine inversions</a:t>
            </a:r>
            <a:endParaRPr lang="en-US" dirty="0"/>
          </a:p>
        </p:txBody>
      </p:sp>
      <p:sp>
        <p:nvSpPr>
          <p:cNvPr id="3" name="Content Placeholder 2"/>
          <p:cNvSpPr>
            <a:spLocks noGrp="1"/>
          </p:cNvSpPr>
          <p:nvPr>
            <p:ph idx="1"/>
          </p:nvPr>
        </p:nvSpPr>
        <p:spPr/>
        <p:txBody>
          <a:bodyPr>
            <a:normAutofit lnSpcReduction="10000"/>
          </a:bodyPr>
          <a:lstStyle/>
          <a:p>
            <a:r>
              <a:rPr lang="en-US" dirty="0" smtClean="0"/>
              <a:t>Prior deliveries. </a:t>
            </a:r>
          </a:p>
          <a:p>
            <a:r>
              <a:rPr lang="en-US" dirty="0" smtClean="0"/>
              <a:t>Long </a:t>
            </a:r>
            <a:r>
              <a:rPr lang="en-US" dirty="0" err="1" smtClean="0"/>
              <a:t>labour</a:t>
            </a:r>
            <a:r>
              <a:rPr lang="en-US" dirty="0" smtClean="0"/>
              <a:t> (more than 24 hours). </a:t>
            </a:r>
          </a:p>
          <a:p>
            <a:r>
              <a:rPr lang="en-US" dirty="0" smtClean="0"/>
              <a:t>Use of the muscle relaxant magnesium </a:t>
            </a:r>
            <a:r>
              <a:rPr lang="en-US" dirty="0" err="1" smtClean="0"/>
              <a:t>sulphate</a:t>
            </a:r>
            <a:r>
              <a:rPr lang="en-US" dirty="0" smtClean="0"/>
              <a:t> during </a:t>
            </a:r>
            <a:r>
              <a:rPr lang="en-US" dirty="0" err="1" smtClean="0"/>
              <a:t>labour</a:t>
            </a:r>
            <a:r>
              <a:rPr lang="en-US" dirty="0" smtClean="0"/>
              <a:t>. </a:t>
            </a:r>
          </a:p>
          <a:p>
            <a:r>
              <a:rPr lang="en-US" dirty="0" smtClean="0"/>
              <a:t>Short umbilical cord. </a:t>
            </a:r>
          </a:p>
          <a:p>
            <a:r>
              <a:rPr lang="en-US" dirty="0" smtClean="0"/>
              <a:t>Pulling too hard on the umbilical cord to hasten delivery of the placenta, particularly if the placenta is attached to the </a:t>
            </a:r>
            <a:r>
              <a:rPr lang="en-US" dirty="0" err="1" smtClean="0"/>
              <a:t>fundus</a:t>
            </a:r>
            <a:r>
              <a:rPr lang="en-US" dirty="0" smtClean="0"/>
              <a:t>. </a:t>
            </a:r>
          </a:p>
          <a:p>
            <a:r>
              <a:rPr lang="en-US" dirty="0" smtClean="0"/>
              <a:t>Placenta </a:t>
            </a:r>
            <a:r>
              <a:rPr lang="en-US" dirty="0" err="1" smtClean="0"/>
              <a:t>accreta</a:t>
            </a:r>
            <a:r>
              <a:rPr lang="en-US" dirty="0" smtClean="0"/>
              <a:t> (the placenta has invaded too deeply into the uterine wall). </a:t>
            </a:r>
          </a:p>
          <a:p>
            <a:r>
              <a:rPr lang="en-US" dirty="0" smtClean="0"/>
              <a:t>Congenital abnormalities or weaknesses of the uterus.</a:t>
            </a:r>
          </a:p>
          <a:p>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8482" name="Picture 2" descr="http://www.aafp.org/afp/2007/0315/afp20070315p875-f3.jpg"/>
          <p:cNvPicPr>
            <a:picLocks noChangeAspect="1" noChangeArrowheads="1"/>
          </p:cNvPicPr>
          <p:nvPr/>
        </p:nvPicPr>
        <p:blipFill>
          <a:blip r:embed="rId3" cstate="print"/>
          <a:srcRect/>
          <a:stretch>
            <a:fillRect/>
          </a:stretch>
        </p:blipFill>
        <p:spPr bwMode="auto">
          <a:xfrm>
            <a:off x="1905000" y="0"/>
            <a:ext cx="4495800" cy="6858000"/>
          </a:xfrm>
          <a:prstGeom prst="rect">
            <a:avLst/>
          </a:prstGeom>
          <a:noFill/>
        </p:spPr>
      </p:pic>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Amniotic Fluid Embolism</a:t>
            </a:r>
            <a:endParaRPr lang="en-US" dirty="0"/>
          </a:p>
        </p:txBody>
      </p:sp>
      <p:sp>
        <p:nvSpPr>
          <p:cNvPr id="3" name="Content Placeholder 2"/>
          <p:cNvSpPr>
            <a:spLocks noGrp="1"/>
          </p:cNvSpPr>
          <p:nvPr>
            <p:ph idx="1"/>
          </p:nvPr>
        </p:nvSpPr>
        <p:spPr/>
        <p:txBody>
          <a:bodyPr>
            <a:normAutofit/>
          </a:bodyPr>
          <a:lstStyle/>
          <a:p>
            <a:r>
              <a:rPr lang="en-US" dirty="0" smtClean="0"/>
              <a:t>Amniotic Fluid and its particles enter Mom’s circulation</a:t>
            </a:r>
          </a:p>
          <a:p>
            <a:r>
              <a:rPr lang="en-US" dirty="0" smtClean="0"/>
              <a:t>Abrupt onset of hypotension and respiratory distress</a:t>
            </a:r>
          </a:p>
          <a:p>
            <a:r>
              <a:rPr lang="en-US" dirty="0" smtClean="0"/>
              <a:t>Coagulation abnormalities occur</a:t>
            </a:r>
          </a:p>
          <a:p>
            <a:r>
              <a:rPr lang="en-US" dirty="0" smtClean="0"/>
              <a:t>Management</a:t>
            </a:r>
          </a:p>
          <a:p>
            <a:pPr lvl="1"/>
            <a:r>
              <a:rPr lang="en-US" dirty="0" smtClean="0"/>
              <a:t>Emergency respiratory support</a:t>
            </a:r>
          </a:p>
          <a:p>
            <a:pPr lvl="1"/>
            <a:r>
              <a:rPr lang="en-US" dirty="0" smtClean="0"/>
              <a:t>Replacement of coag factors</a:t>
            </a:r>
          </a:p>
          <a:p>
            <a:pPr lvl="1"/>
            <a:r>
              <a:rPr lang="en-US" dirty="0" smtClean="0"/>
              <a:t>Packed red blood cells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Induction and Augmentation of Labor</a:t>
            </a:r>
            <a:endParaRPr lang="en-US" dirty="0"/>
          </a:p>
        </p:txBody>
      </p:sp>
      <p:sp>
        <p:nvSpPr>
          <p:cNvPr id="3" name="Content Placeholder 2"/>
          <p:cNvSpPr>
            <a:spLocks noGrp="1"/>
          </p:cNvSpPr>
          <p:nvPr>
            <p:ph idx="1"/>
          </p:nvPr>
        </p:nvSpPr>
        <p:spPr/>
        <p:txBody>
          <a:bodyPr>
            <a:normAutofit/>
          </a:bodyPr>
          <a:lstStyle/>
          <a:p>
            <a:r>
              <a:rPr lang="en-US" dirty="0" smtClean="0"/>
              <a:t>See indications page 174 bullets</a:t>
            </a:r>
          </a:p>
          <a:p>
            <a:r>
              <a:rPr lang="en-US" dirty="0" smtClean="0"/>
              <a:t>See contraindications page 175 bullets</a:t>
            </a:r>
          </a:p>
          <a:p>
            <a:r>
              <a:rPr lang="en-US" dirty="0" smtClean="0"/>
              <a:t>Cervix must be “ripe” or ready</a:t>
            </a:r>
          </a:p>
          <a:p>
            <a:r>
              <a:rPr lang="en-US" dirty="0" smtClean="0"/>
              <a:t>Cervical readiness determined by Bishops Score; page 175</a:t>
            </a:r>
          </a:p>
          <a:p>
            <a:pPr lvl="1"/>
            <a:r>
              <a:rPr lang="en-US" dirty="0" smtClean="0"/>
              <a:t>Score of 6 or higher based on </a:t>
            </a:r>
            <a:r>
              <a:rPr lang="en-US" dirty="0" smtClean="0"/>
              <a:t>assessment per your book, some resources say 8 or higher</a:t>
            </a:r>
          </a:p>
          <a:p>
            <a:r>
              <a:rPr lang="en-US" dirty="0" smtClean="0"/>
              <a:t>Cervix </a:t>
            </a:r>
            <a:r>
              <a:rPr lang="en-US" dirty="0" smtClean="0"/>
              <a:t>can be “ripened” with prostaglandins before </a:t>
            </a:r>
            <a:r>
              <a:rPr lang="en-US" dirty="0" smtClean="0"/>
              <a:t>induction  </a:t>
            </a:r>
          </a:p>
          <a:p>
            <a:pPr lvl="1"/>
            <a:r>
              <a:rPr lang="en-US" dirty="0" smtClean="0"/>
              <a:t>This is often done when the Bishop’s score is not 8 or above.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Cervical Ripening</a:t>
            </a:r>
            <a:endParaRPr lang="en-US" dirty="0"/>
          </a:p>
        </p:txBody>
      </p:sp>
      <p:sp>
        <p:nvSpPr>
          <p:cNvPr id="3" name="Content Placeholder 2"/>
          <p:cNvSpPr>
            <a:spLocks noGrp="1"/>
          </p:cNvSpPr>
          <p:nvPr>
            <p:ph idx="1"/>
          </p:nvPr>
        </p:nvSpPr>
        <p:spPr/>
        <p:txBody>
          <a:bodyPr/>
          <a:lstStyle/>
          <a:p>
            <a:r>
              <a:rPr lang="en-US" dirty="0" smtClean="0"/>
              <a:t>Fetal heart baseline</a:t>
            </a:r>
          </a:p>
          <a:p>
            <a:r>
              <a:rPr lang="en-US" dirty="0" smtClean="0"/>
              <a:t>Heparin Lock placed</a:t>
            </a:r>
          </a:p>
          <a:p>
            <a:r>
              <a:rPr lang="en-US" dirty="0" smtClean="0"/>
              <a:t>Prostaglandin insert placed</a:t>
            </a:r>
          </a:p>
          <a:p>
            <a:r>
              <a:rPr lang="en-US" dirty="0" smtClean="0"/>
              <a:t>Observation for 2 hours for hyperstimulation</a:t>
            </a:r>
          </a:p>
          <a:p>
            <a:r>
              <a:rPr lang="en-US" dirty="0" smtClean="0"/>
              <a:t>If procedure goes well, mother may go home and return the next day for induction or start induction 4-6 hours after ripening</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Prostaglandin hyperstimulation</a:t>
            </a:r>
            <a:endParaRPr lang="en-US" dirty="0"/>
          </a:p>
        </p:txBody>
      </p:sp>
      <p:sp>
        <p:nvSpPr>
          <p:cNvPr id="3" name="Content Placeholder 2"/>
          <p:cNvSpPr>
            <a:spLocks noGrp="1"/>
          </p:cNvSpPr>
          <p:nvPr>
            <p:ph idx="1"/>
          </p:nvPr>
        </p:nvSpPr>
        <p:spPr/>
        <p:txBody>
          <a:bodyPr/>
          <a:lstStyle/>
          <a:p>
            <a:r>
              <a:rPr lang="en-US" dirty="0" smtClean="0"/>
              <a:t>Uterine contractions that last more than 90 seconds</a:t>
            </a:r>
          </a:p>
          <a:p>
            <a:r>
              <a:rPr lang="en-US" dirty="0" smtClean="0"/>
              <a:t>More than five contractions in 10 minutes</a:t>
            </a:r>
          </a:p>
          <a:p>
            <a:r>
              <a:rPr lang="en-US" dirty="0" smtClean="0"/>
              <a:t>Remove insert</a:t>
            </a:r>
          </a:p>
          <a:p>
            <a:r>
              <a:rPr lang="en-US" dirty="0" smtClean="0"/>
              <a:t>If gel, clean vagina out with wet gauze</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479</TotalTime>
  <Words>2691</Words>
  <Application>Microsoft Office PowerPoint</Application>
  <PresentationFormat>On-screen Show (4:3)</PresentationFormat>
  <Paragraphs>475</Paragraphs>
  <Slides>69</Slides>
  <Notes>67</Notes>
  <HiddenSlides>0</HiddenSlides>
  <MMClips>0</MMClips>
  <ScaleCrop>false</ScaleCrop>
  <HeadingPairs>
    <vt:vector size="4" baseType="variant">
      <vt:variant>
        <vt:lpstr>Theme</vt:lpstr>
      </vt:variant>
      <vt:variant>
        <vt:i4>1</vt:i4>
      </vt:variant>
      <vt:variant>
        <vt:lpstr>Slide Titles</vt:lpstr>
      </vt:variant>
      <vt:variant>
        <vt:i4>69</vt:i4>
      </vt:variant>
    </vt:vector>
  </HeadingPairs>
  <TitlesOfParts>
    <vt:vector size="70" baseType="lpstr">
      <vt:lpstr>Opulent</vt:lpstr>
      <vt:lpstr>Complications During Labor and Birth</vt:lpstr>
      <vt:lpstr>Amnioinfusion</vt:lpstr>
      <vt:lpstr>Slide 3</vt:lpstr>
      <vt:lpstr>Amnionotomy</vt:lpstr>
      <vt:lpstr>Amniotomy</vt:lpstr>
      <vt:lpstr>Nursing Care for AROM</vt:lpstr>
      <vt:lpstr>Induction and Augmentation of Labor</vt:lpstr>
      <vt:lpstr>Cervical Ripening</vt:lpstr>
      <vt:lpstr>Prostaglandin hyperstimulation</vt:lpstr>
      <vt:lpstr>Alternatives to Prostaglandin</vt:lpstr>
      <vt:lpstr>Pitocin Induction</vt:lpstr>
      <vt:lpstr>Complications of Pitocin</vt:lpstr>
      <vt:lpstr>Complications</vt:lpstr>
      <vt:lpstr>VERSION</vt:lpstr>
      <vt:lpstr>Fetal Version</vt:lpstr>
      <vt:lpstr>Episiotomy and Lacerations</vt:lpstr>
      <vt:lpstr>Prevention</vt:lpstr>
      <vt:lpstr>Risks of episiotomy Technique of episiotomy</vt:lpstr>
      <vt:lpstr>Types of Incisions</vt:lpstr>
      <vt:lpstr>Nursing Care of Episiotomy or Laceration</vt:lpstr>
      <vt:lpstr>Forceps and Vacuum Asissted Delivery</vt:lpstr>
      <vt:lpstr>Forceps and Vacuum  extraction indications</vt:lpstr>
      <vt:lpstr>Risks</vt:lpstr>
      <vt:lpstr>Slide 24</vt:lpstr>
      <vt:lpstr>Nursing Care</vt:lpstr>
      <vt:lpstr>Cesarean Sections</vt:lpstr>
      <vt:lpstr>Pre-Op</vt:lpstr>
      <vt:lpstr>Recovery</vt:lpstr>
      <vt:lpstr>Hypertonic Labor Dysfunction</vt:lpstr>
      <vt:lpstr>Hypotonic labor</vt:lpstr>
      <vt:lpstr>Compare and Contrast</vt:lpstr>
      <vt:lpstr>Ineffective Maternal Pushing</vt:lpstr>
      <vt:lpstr>Macrosomic Fetus</vt:lpstr>
      <vt:lpstr>Shoulder Dystocia Help</vt:lpstr>
      <vt:lpstr>Abnormal fetal presentations</vt:lpstr>
      <vt:lpstr>Back LABOR</vt:lpstr>
      <vt:lpstr>Posterior Babies, what we can do to help</vt:lpstr>
      <vt:lpstr>Comfort measures for back labor</vt:lpstr>
      <vt:lpstr>Slide 39</vt:lpstr>
      <vt:lpstr>Pelvis and Soft Tissue Problems</vt:lpstr>
      <vt:lpstr>The Psyche</vt:lpstr>
      <vt:lpstr>What nurses can do</vt:lpstr>
      <vt:lpstr>Prolonged Labor</vt:lpstr>
      <vt:lpstr>Friedman’s Curve</vt:lpstr>
      <vt:lpstr>Work book on page 74</vt:lpstr>
      <vt:lpstr>Precipitate Birth</vt:lpstr>
      <vt:lpstr>What to do if baby is coming</vt:lpstr>
      <vt:lpstr>The Baby is here!!!</vt:lpstr>
      <vt:lpstr>Premature Rupture of Membranes</vt:lpstr>
      <vt:lpstr>Nursing Care for PROM or PPROM</vt:lpstr>
      <vt:lpstr>Preterm Labor</vt:lpstr>
      <vt:lpstr>Preterm Labor Medical Care</vt:lpstr>
      <vt:lpstr>Magnesium Sulfate</vt:lpstr>
      <vt:lpstr>Terbutaline</vt:lpstr>
      <vt:lpstr>Ritrodine</vt:lpstr>
      <vt:lpstr> Calcium channel blockers </vt:lpstr>
      <vt:lpstr>Indomethacin</vt:lpstr>
      <vt:lpstr>Contraindications to stopping preterm labor</vt:lpstr>
      <vt:lpstr>Speeding Fetal Lung Maturation</vt:lpstr>
      <vt:lpstr>Nursing Care</vt:lpstr>
      <vt:lpstr>Prolonged Pregnancy</vt:lpstr>
      <vt:lpstr>Post 40 weeks</vt:lpstr>
      <vt:lpstr>Prolapsed Umbilical Cord</vt:lpstr>
      <vt:lpstr>Uterine Rupture</vt:lpstr>
      <vt:lpstr>Symptoms of Uterine Rupture</vt:lpstr>
      <vt:lpstr>Uterine Inversion</vt:lpstr>
      <vt:lpstr>Risk factors to uterine inversions</vt:lpstr>
      <vt:lpstr>Slide 68</vt:lpstr>
      <vt:lpstr>Amniotic Fluid Embolism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Complications During Labor and Birth</dc:title>
  <dc:creator>Valued Acer Customer</dc:creator>
  <cp:lastModifiedBy>dad</cp:lastModifiedBy>
  <cp:revision>49</cp:revision>
  <dcterms:created xsi:type="dcterms:W3CDTF">2009-02-07T17:43:18Z</dcterms:created>
  <dcterms:modified xsi:type="dcterms:W3CDTF">2010-04-01T19:33:19Z</dcterms:modified>
</cp:coreProperties>
</file>