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5" r:id="rId8"/>
    <p:sldId id="284" r:id="rId9"/>
    <p:sldId id="261" r:id="rId10"/>
    <p:sldId id="262" r:id="rId11"/>
    <p:sldId id="263" r:id="rId12"/>
    <p:sldId id="266" r:id="rId13"/>
    <p:sldId id="267" r:id="rId14"/>
    <p:sldId id="264" r:id="rId15"/>
    <p:sldId id="268" r:id="rId16"/>
    <p:sldId id="265" r:id="rId17"/>
    <p:sldId id="269" r:id="rId18"/>
    <p:sldId id="270" r:id="rId19"/>
    <p:sldId id="271" r:id="rId20"/>
    <p:sldId id="272" r:id="rId21"/>
    <p:sldId id="273" r:id="rId22"/>
    <p:sldId id="286" r:id="rId23"/>
    <p:sldId id="274" r:id="rId24"/>
    <p:sldId id="275" r:id="rId25"/>
    <p:sldId id="276" r:id="rId26"/>
    <p:sldId id="289" r:id="rId27"/>
    <p:sldId id="288" r:id="rId28"/>
    <p:sldId id="277" r:id="rId29"/>
    <p:sldId id="287" r:id="rId30"/>
    <p:sldId id="278" r:id="rId31"/>
    <p:sldId id="279" r:id="rId32"/>
    <p:sldId id="282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9E5C6F-29AC-4403-B015-738A46FCF5A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A9D5FA-0BA7-427C-9D07-721E8F41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Nursing Care of Women with Complications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Part One</a:t>
            </a:r>
            <a:endParaRPr lang="en-US" dirty="0"/>
          </a:p>
        </p:txBody>
      </p:sp>
      <p:pic>
        <p:nvPicPr>
          <p:cNvPr id="4" name="Picture 2" descr="http://www.bubhub.com.au/images/news/feb080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048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Bleeding Disorders of pregnancy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Abortion</a:t>
            </a:r>
          </a:p>
          <a:p>
            <a:r>
              <a:rPr lang="en-US" sz="2800" dirty="0" smtClean="0"/>
              <a:t>Ectopic Pregnancy</a:t>
            </a:r>
          </a:p>
          <a:p>
            <a:r>
              <a:rPr lang="en-US" sz="2800" dirty="0" smtClean="0"/>
              <a:t>Hydatiform Mole</a:t>
            </a:r>
          </a:p>
          <a:p>
            <a:r>
              <a:rPr lang="en-US" sz="2800" dirty="0" smtClean="0"/>
              <a:t>Placenta Previa</a:t>
            </a:r>
          </a:p>
          <a:p>
            <a:r>
              <a:rPr lang="en-US" sz="2800" dirty="0" smtClean="0"/>
              <a:t>Placenta Abruptio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Term is utilized for both spontaneous and therapeutic on GTPAL</a:t>
            </a:r>
          </a:p>
          <a:p>
            <a:r>
              <a:rPr lang="en-US" dirty="0" smtClean="0"/>
              <a:t>Recurrent spontaneous abortion due to incompetent cervix</a:t>
            </a:r>
          </a:p>
          <a:p>
            <a:r>
              <a:rPr lang="en-US" dirty="0" smtClean="0"/>
              <a:t>Ominous sign of spontaneous abortion for other reasons:</a:t>
            </a:r>
          </a:p>
          <a:p>
            <a:pPr lvl="1"/>
            <a:r>
              <a:rPr lang="en-US" dirty="0" smtClean="0"/>
              <a:t>Low hCG</a:t>
            </a:r>
          </a:p>
          <a:p>
            <a:pPr lvl="1"/>
            <a:r>
              <a:rPr lang="en-US" dirty="0" smtClean="0"/>
              <a:t>Low fetal heart rate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Abortion terminology; page 83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Spontaneous</a:t>
            </a:r>
          </a:p>
          <a:p>
            <a:pPr lvl="1">
              <a:buFontTx/>
              <a:buNone/>
            </a:pPr>
            <a:r>
              <a:rPr lang="en-US" dirty="0" smtClean="0"/>
              <a:t>(</a:t>
            </a:r>
            <a:r>
              <a:rPr lang="en-US" sz="3200" dirty="0" smtClean="0"/>
              <a:t>nonintentional)</a:t>
            </a:r>
          </a:p>
          <a:p>
            <a:pPr lvl="2"/>
            <a:r>
              <a:rPr lang="en-US" sz="3000" dirty="0" smtClean="0"/>
              <a:t>Threatened</a:t>
            </a:r>
          </a:p>
          <a:p>
            <a:pPr lvl="2"/>
            <a:r>
              <a:rPr lang="en-US" sz="3000" dirty="0" smtClean="0"/>
              <a:t>Inevitable</a:t>
            </a:r>
          </a:p>
          <a:p>
            <a:pPr lvl="2"/>
            <a:r>
              <a:rPr lang="en-US" sz="3000" dirty="0" smtClean="0"/>
              <a:t>Complete</a:t>
            </a:r>
          </a:p>
          <a:p>
            <a:pPr lvl="2"/>
            <a:r>
              <a:rPr lang="en-US" sz="3000" dirty="0" smtClean="0"/>
              <a:t>Incomplete</a:t>
            </a:r>
          </a:p>
          <a:p>
            <a:pPr lvl="2"/>
            <a:r>
              <a:rPr lang="en-US" sz="3000" dirty="0" smtClean="0"/>
              <a:t>Missed </a:t>
            </a:r>
          </a:p>
          <a:p>
            <a:pPr lvl="2"/>
            <a:r>
              <a:rPr lang="en-US" sz="3000" dirty="0" smtClean="0"/>
              <a:t>Recurrent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Induced</a:t>
            </a:r>
          </a:p>
          <a:p>
            <a:pPr lvl="2"/>
            <a:r>
              <a:rPr lang="en-US" sz="3000" dirty="0" smtClean="0"/>
              <a:t>Therapeutic</a:t>
            </a:r>
          </a:p>
          <a:p>
            <a:pPr lvl="2"/>
            <a:r>
              <a:rPr lang="en-US" sz="3000" dirty="0" smtClean="0"/>
              <a:t>Elective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spontaneous abortion</a:t>
            </a:r>
            <a:endParaRPr lang="en-US" dirty="0"/>
          </a:p>
        </p:txBody>
      </p:sp>
      <p:pic>
        <p:nvPicPr>
          <p:cNvPr id="8" name="Picture 5" descr="G:\Leifer IER\original assets\Leifer_download1\tif\W9334-05-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239000" cy="499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 on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Oxytocin (Pitocin) to control blood loss</a:t>
            </a:r>
          </a:p>
          <a:p>
            <a:r>
              <a:rPr lang="en-US" dirty="0" smtClean="0"/>
              <a:t>RhoGAM for Rh negative mothers</a:t>
            </a:r>
          </a:p>
          <a:p>
            <a:r>
              <a:rPr lang="en-US" dirty="0" smtClean="0"/>
              <a:t>Documenting blood loss</a:t>
            </a:r>
          </a:p>
          <a:p>
            <a:r>
              <a:rPr lang="en-US" dirty="0" smtClean="0"/>
              <a:t>Watching for hemmorhage</a:t>
            </a:r>
          </a:p>
          <a:p>
            <a:r>
              <a:rPr lang="en-US" dirty="0" smtClean="0"/>
              <a:t>Possible NPO incase of needing DC&amp;E</a:t>
            </a:r>
          </a:p>
          <a:p>
            <a:r>
              <a:rPr lang="en-US" dirty="0" smtClean="0"/>
              <a:t>Grief support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Procedures for elective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Vacuum aspiration</a:t>
            </a:r>
          </a:p>
          <a:p>
            <a:r>
              <a:rPr lang="en-US" dirty="0" smtClean="0"/>
              <a:t>Dilation and curettage</a:t>
            </a:r>
          </a:p>
          <a:p>
            <a:r>
              <a:rPr lang="en-US" dirty="0" smtClean="0"/>
              <a:t>Mifepristone *RU486</a:t>
            </a:r>
          </a:p>
          <a:p>
            <a:r>
              <a:rPr lang="en-US" dirty="0" smtClean="0"/>
              <a:t>Methotrexate</a:t>
            </a:r>
          </a:p>
          <a:p>
            <a:r>
              <a:rPr lang="en-US" dirty="0" smtClean="0"/>
              <a:t>Prostaglandins (Cytotec)</a:t>
            </a:r>
          </a:p>
          <a:p>
            <a:r>
              <a:rPr lang="en-US" dirty="0" smtClean="0"/>
              <a:t>Hypertonic uterine infusion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increased bleeding</a:t>
            </a:r>
          </a:p>
          <a:p>
            <a:r>
              <a:rPr lang="en-US" dirty="0" smtClean="0"/>
              <a:t>No tampons</a:t>
            </a:r>
          </a:p>
          <a:p>
            <a:r>
              <a:rPr lang="en-US" dirty="0" smtClean="0"/>
              <a:t>Report fever</a:t>
            </a:r>
          </a:p>
          <a:p>
            <a:r>
              <a:rPr lang="en-US" dirty="0" smtClean="0"/>
              <a:t>Report foul odor or brown drainage</a:t>
            </a:r>
          </a:p>
          <a:p>
            <a:r>
              <a:rPr lang="en-US" dirty="0" smtClean="0"/>
              <a:t>Iron supplement if prescribed</a:t>
            </a:r>
          </a:p>
          <a:p>
            <a:r>
              <a:rPr lang="en-US" dirty="0" smtClean="0"/>
              <a:t>Sex after bleeding has stopped</a:t>
            </a:r>
          </a:p>
          <a:p>
            <a:r>
              <a:rPr lang="en-US" dirty="0" smtClean="0"/>
              <a:t>Follow up appointment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Pregnancy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520440" cy="4525963"/>
          </a:xfrm>
        </p:spPr>
        <p:txBody>
          <a:bodyPr/>
          <a:lstStyle/>
          <a:p>
            <a:r>
              <a:rPr lang="en-US" dirty="0" smtClean="0"/>
              <a:t>Pregnancy implants outside of the uterine cavity</a:t>
            </a:r>
          </a:p>
          <a:p>
            <a:r>
              <a:rPr lang="en-US" dirty="0" smtClean="0"/>
              <a:t>Usually fallopian tube</a:t>
            </a:r>
            <a:endParaRPr lang="en-US" dirty="0"/>
          </a:p>
        </p:txBody>
      </p:sp>
      <p:pic>
        <p:nvPicPr>
          <p:cNvPr id="8" name="Picture 5" descr="G:\Leifer IER\original assets\Leifer_download1\tif\W9334-05-03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4572000" cy="383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Ectopic Pregnancy Manifestations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Light bleeding</a:t>
            </a:r>
          </a:p>
          <a:p>
            <a:r>
              <a:rPr lang="en-US" dirty="0" smtClean="0"/>
              <a:t>If ruptured sudden severe pain, bleeding (concealed &amp; revealed) &amp; signs of shock</a:t>
            </a:r>
          </a:p>
          <a:p>
            <a:r>
              <a:rPr lang="en-US" dirty="0" smtClean="0"/>
              <a:t>Shoulder tip pain</a:t>
            </a:r>
          </a:p>
          <a:p>
            <a:r>
              <a:rPr lang="en-US" dirty="0" smtClean="0"/>
              <a:t>Amount of visible bleeding can be minimal because most of blood is lost into the abdomen rather than externally through the vagina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Ectopic Pregnancy Treatment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test </a:t>
            </a:r>
          </a:p>
          <a:p>
            <a:r>
              <a:rPr lang="en-US" dirty="0" smtClean="0"/>
              <a:t>Transvaginal ultrasound</a:t>
            </a:r>
          </a:p>
          <a:p>
            <a:r>
              <a:rPr lang="en-US" dirty="0" smtClean="0"/>
              <a:t>Culdocentesis and/or laproscopic exam</a:t>
            </a:r>
          </a:p>
          <a:p>
            <a:r>
              <a:rPr lang="en-US" dirty="0" smtClean="0"/>
              <a:t>Possible blood transfusion</a:t>
            </a:r>
          </a:p>
          <a:p>
            <a:r>
              <a:rPr lang="en-US" dirty="0" smtClean="0"/>
              <a:t>Three options depending on circumstance</a:t>
            </a:r>
          </a:p>
          <a:p>
            <a:pPr lvl="1"/>
            <a:r>
              <a:rPr lang="en-US" dirty="0" smtClean="0"/>
              <a:t>No action</a:t>
            </a:r>
          </a:p>
          <a:p>
            <a:pPr lvl="1"/>
            <a:r>
              <a:rPr lang="en-US" dirty="0" smtClean="0"/>
              <a:t>Methotrexate</a:t>
            </a:r>
          </a:p>
          <a:p>
            <a:pPr lvl="1"/>
            <a:r>
              <a:rPr lang="en-US" dirty="0" smtClean="0"/>
              <a:t>Surgery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 Signs of Pregnancy Box 5-1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Sudden gush of fluid from vagina</a:t>
            </a:r>
          </a:p>
          <a:p>
            <a:r>
              <a:rPr lang="en-US" dirty="0" smtClean="0"/>
              <a:t>Vaginal Bleeding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Persistent vomiting</a:t>
            </a:r>
          </a:p>
          <a:p>
            <a:r>
              <a:rPr lang="en-US" dirty="0" smtClean="0"/>
              <a:t>Epigastric Pain</a:t>
            </a:r>
          </a:p>
          <a:p>
            <a:r>
              <a:rPr lang="en-US" dirty="0" smtClean="0"/>
              <a:t>Edema of face and hands</a:t>
            </a:r>
          </a:p>
          <a:p>
            <a:r>
              <a:rPr lang="en-US" dirty="0" smtClean="0"/>
              <a:t>Severe Persistent headache</a:t>
            </a:r>
          </a:p>
          <a:p>
            <a:r>
              <a:rPr lang="en-US" dirty="0" smtClean="0"/>
              <a:t>Chills with fever over 38.0 C</a:t>
            </a:r>
          </a:p>
          <a:p>
            <a:r>
              <a:rPr lang="en-US" dirty="0" smtClean="0"/>
              <a:t>Painful urination or reduced urine output.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Nursing care centers around shock management and pre 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increasing pain</a:t>
            </a:r>
          </a:p>
          <a:p>
            <a:r>
              <a:rPr lang="en-US" dirty="0" smtClean="0"/>
              <a:t>VS</a:t>
            </a:r>
          </a:p>
          <a:p>
            <a:r>
              <a:rPr lang="en-US" dirty="0" smtClean="0"/>
              <a:t>Lung/bowel sounds</a:t>
            </a:r>
          </a:p>
          <a:p>
            <a:r>
              <a:rPr lang="en-US" dirty="0" smtClean="0"/>
              <a:t>IV 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NPO pre op</a:t>
            </a:r>
          </a:p>
          <a:p>
            <a:r>
              <a:rPr lang="en-US" dirty="0" smtClean="0"/>
              <a:t>Indwelling catheter</a:t>
            </a:r>
          </a:p>
          <a:p>
            <a:r>
              <a:rPr lang="en-US" dirty="0" smtClean="0"/>
              <a:t>Bed rest before surgery</a:t>
            </a:r>
          </a:p>
          <a:p>
            <a:r>
              <a:rPr lang="en-US" dirty="0" smtClean="0"/>
              <a:t>Pain management after surgery</a:t>
            </a:r>
          </a:p>
          <a:p>
            <a:r>
              <a:rPr lang="en-US" dirty="0" smtClean="0"/>
              <a:t>Support grieving process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en-US" dirty="0" smtClean="0"/>
              <a:t>Hydatiform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76400"/>
            <a:ext cx="352107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Known as </a:t>
            </a:r>
          </a:p>
          <a:p>
            <a:pPr lvl="1"/>
            <a:r>
              <a:rPr lang="en-US" dirty="0" smtClean="0"/>
              <a:t>Molar pregnancy or gestational trophoblastic disease</a:t>
            </a:r>
          </a:p>
          <a:p>
            <a:r>
              <a:rPr lang="en-US" dirty="0" smtClean="0"/>
              <a:t>The chorionic vili abnormally increase</a:t>
            </a:r>
          </a:p>
          <a:p>
            <a:pPr lvl="1"/>
            <a:r>
              <a:rPr lang="en-US" dirty="0" smtClean="0"/>
              <a:t>Form grape like clusters</a:t>
            </a:r>
          </a:p>
          <a:p>
            <a:r>
              <a:rPr lang="en-US" dirty="0" smtClean="0"/>
              <a:t>Most often there is no fetus present</a:t>
            </a:r>
          </a:p>
          <a:p>
            <a:r>
              <a:rPr lang="en-US" dirty="0" smtClean="0"/>
              <a:t>Can lead to</a:t>
            </a:r>
          </a:p>
          <a:p>
            <a:pPr lvl="1"/>
            <a:r>
              <a:rPr lang="en-US" dirty="0" smtClean="0"/>
              <a:t>Hemorrhage, clotting abnormalities</a:t>
            </a:r>
          </a:p>
          <a:p>
            <a:pPr lvl="1"/>
            <a:r>
              <a:rPr lang="en-US" dirty="0" smtClean="0"/>
              <a:t>Later development of cancer (choriocarcinoma)</a:t>
            </a:r>
            <a:endParaRPr lang="en-US" dirty="0"/>
          </a:p>
        </p:txBody>
      </p:sp>
      <p:pic>
        <p:nvPicPr>
          <p:cNvPr id="10242" name="Picture 2" descr="http://www.sweethaven02.com/ObsNewborn/921les03_im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3171825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embryology.med.unsw.edu.au/Notes/images/week2/hydatidiformmole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953000" cy="4648200"/>
          </a:xfrm>
          <a:prstGeom prst="rect">
            <a:avLst/>
          </a:prstGeom>
          <a:noFill/>
        </p:spPr>
      </p:pic>
      <p:pic>
        <p:nvPicPr>
          <p:cNvPr id="46084" name="Picture 4" descr="http://library.med.utah.edu/WebPath/jpeg2/PLAC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05225"/>
            <a:ext cx="48006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Bleeding</a:t>
            </a:r>
          </a:p>
          <a:p>
            <a:r>
              <a:rPr lang="en-US" dirty="0" smtClean="0"/>
              <a:t>Very rapid uterine growth</a:t>
            </a:r>
          </a:p>
          <a:p>
            <a:r>
              <a:rPr lang="en-US" dirty="0" smtClean="0"/>
              <a:t>Failure to detect fetal heart</a:t>
            </a:r>
          </a:p>
          <a:p>
            <a:r>
              <a:rPr lang="en-US" dirty="0" smtClean="0"/>
              <a:t>Signs of hyperemesis gravidarum</a:t>
            </a:r>
          </a:p>
          <a:p>
            <a:r>
              <a:rPr lang="en-US" dirty="0" smtClean="0"/>
              <a:t>Unusually early development of gestational hypertension</a:t>
            </a:r>
          </a:p>
          <a:p>
            <a:r>
              <a:rPr lang="en-US" dirty="0" smtClean="0"/>
              <a:t>Higher levels of hCG</a:t>
            </a:r>
          </a:p>
          <a:p>
            <a:r>
              <a:rPr lang="en-US" dirty="0" smtClean="0"/>
              <a:t>Distinctive “snowstorm” pattern on ultrasound but no evidence of a developing fetus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Hydatidiform</a:t>
            </a:r>
            <a:r>
              <a:rPr lang="en-US" dirty="0" smtClean="0"/>
              <a:t> Mole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DC&amp;E</a:t>
            </a:r>
          </a:p>
          <a:p>
            <a:r>
              <a:rPr lang="en-US" dirty="0" smtClean="0"/>
              <a:t>Follow levels of hCG for one year for malignancy (choriocarcinoma)</a:t>
            </a:r>
          </a:p>
          <a:p>
            <a:r>
              <a:rPr lang="en-US" dirty="0" smtClean="0"/>
              <a:t>Delay in conceiving until levels are followed.</a:t>
            </a:r>
          </a:p>
          <a:p>
            <a:r>
              <a:rPr lang="en-US" dirty="0" smtClean="0"/>
              <a:t>Rhogam for Rh negative women</a:t>
            </a:r>
          </a:p>
          <a:p>
            <a:r>
              <a:rPr lang="en-US" dirty="0" smtClean="0"/>
              <a:t>Grief counseling and recognition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Placenta Previa and Placenta Abruption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 flipV="1">
            <a:off x="5622925" y="6812280"/>
            <a:ext cx="35210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5" descr="G:\Leifer IER\original assets\Leifer_download1\tif\W9334-05-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239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Implantation of Normal placenta  (page 35)</a:t>
            </a:r>
            <a:endParaRPr lang="en-US" dirty="0"/>
          </a:p>
        </p:txBody>
      </p:sp>
      <p:pic>
        <p:nvPicPr>
          <p:cNvPr id="51202" name="Picture 2" descr="http://www.horizon-bcbsnj.com/myhealthyhorizon/WebMD/Encyclopedia/articles/PlacentaPrevia/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implantation of placenta</a:t>
            </a:r>
            <a:endParaRPr lang="en-US" dirty="0"/>
          </a:p>
        </p:txBody>
      </p:sp>
      <p:pic>
        <p:nvPicPr>
          <p:cNvPr id="48130" name="Picture 2" descr="http://images.healthcentersonline.com/obgyn/images/article/W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4953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Previa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painless vaginal bleeding, usually bright red</a:t>
            </a:r>
          </a:p>
          <a:p>
            <a:r>
              <a:rPr lang="en-US" dirty="0" smtClean="0"/>
              <a:t>No vaginal examination</a:t>
            </a:r>
          </a:p>
          <a:p>
            <a:r>
              <a:rPr lang="en-US" dirty="0" smtClean="0"/>
              <a:t>Increased risk of infection or hemorrhage after birth</a:t>
            </a:r>
          </a:p>
          <a:p>
            <a:r>
              <a:rPr lang="en-US" dirty="0" smtClean="0"/>
              <a:t>Cesarean delivery done for partial or total placenta previa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Previa</a:t>
            </a:r>
            <a:endParaRPr lang="en-US" dirty="0"/>
          </a:p>
        </p:txBody>
      </p:sp>
      <p:pic>
        <p:nvPicPr>
          <p:cNvPr id="47106" name="Picture 2" descr="http://www.horizon-bcbsnj.com/myhealthyhorizon/WebMD/Encyclopedia/articles/PlacentaPrevia/PlacentaPre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4953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en-US" dirty="0" smtClean="0"/>
              <a:t>Hyperemesis Gravidarum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00200"/>
            <a:ext cx="35210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Excessive nausea and vomiting</a:t>
            </a:r>
          </a:p>
          <a:p>
            <a:r>
              <a:rPr lang="en-US" dirty="0" smtClean="0"/>
              <a:t>Interferes with fluid and food intake</a:t>
            </a:r>
          </a:p>
          <a:p>
            <a:r>
              <a:rPr lang="en-US" dirty="0" smtClean="0"/>
              <a:t>Fetal growth is restricted</a:t>
            </a:r>
          </a:p>
          <a:p>
            <a:r>
              <a:rPr lang="en-US" dirty="0" smtClean="0"/>
              <a:t>Dehydration impairs perfusion of placenta</a:t>
            </a:r>
            <a:endParaRPr lang="en-US" dirty="0"/>
          </a:p>
        </p:txBody>
      </p:sp>
      <p:pic>
        <p:nvPicPr>
          <p:cNvPr id="25602" name="Picture 2" descr="http://1.bp.blogspot.com/_HMtLoHCKtyQ/Sdvg4MeHgqI/AAAAAAAAAXE/jVVCh3HkV_w/s400/hyperemesis%2520gravidar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3048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Abruption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Premature separation of normally implanted placenta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May be partial or total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Bleeding: dark red, revealed or concealed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Abdominal or low back pain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Tender firm uterus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EMERGENCY C section usually done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Close monitoring and care for hemorrhage and DIC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Go to: http://yourtotalhealth.ivillage.com/placenta-previa.html?pageNum=2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15 minutes to read through page 87-90 in your text  compare and write down the differences between the two disorders in your work book on page 38.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risk for hemorrhage and infection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5204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Placenta Previa</a:t>
            </a:r>
          </a:p>
          <a:p>
            <a:pPr lvl="1"/>
            <a:r>
              <a:rPr lang="en-US" dirty="0" smtClean="0"/>
              <a:t>Diminished muscle content in the region where the placenta was implanted</a:t>
            </a:r>
          </a:p>
          <a:p>
            <a:pPr lvl="1"/>
            <a:r>
              <a:rPr lang="en-US" dirty="0" smtClean="0"/>
              <a:t>Placenta is implanted near vagina and organisms can easily ascend and infect 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78808" y="1828800"/>
            <a:ext cx="352044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Placenta Abruptio</a:t>
            </a:r>
          </a:p>
          <a:p>
            <a:pPr lvl="1"/>
            <a:r>
              <a:rPr lang="en-US" dirty="0" smtClean="0"/>
              <a:t>Muscle at placenta site is injured due to the infiltration of blood</a:t>
            </a:r>
          </a:p>
          <a:p>
            <a:pPr lvl="1"/>
            <a:r>
              <a:rPr lang="en-US" dirty="0" smtClean="0"/>
              <a:t>Injured tissue of uterine muscle more susceptible to infection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239000" cy="4846320"/>
          </a:xfrm>
        </p:spPr>
        <p:txBody>
          <a:bodyPr/>
          <a:lstStyle/>
          <a:p>
            <a:r>
              <a:rPr lang="en-US" dirty="0" smtClean="0"/>
              <a:t>This is a bleeding disorder that may complicate abruptio placenta as well as other complications in pregnancy</a:t>
            </a:r>
          </a:p>
          <a:p>
            <a:r>
              <a:rPr lang="en-US" dirty="0" smtClean="0"/>
              <a:t>Blood clot behind placenta</a:t>
            </a:r>
          </a:p>
          <a:p>
            <a:r>
              <a:rPr lang="en-US" dirty="0" smtClean="0"/>
              <a:t>Rest of body lacks clotting factors</a:t>
            </a:r>
          </a:p>
          <a:p>
            <a:r>
              <a:rPr lang="en-US" dirty="0" smtClean="0"/>
              <a:t>Bleeds profusely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from places you do not expect due  to the depletion of the clotting factors. </a:t>
            </a:r>
          </a:p>
          <a:p>
            <a:pPr lvl="1"/>
            <a:r>
              <a:rPr lang="en-US" dirty="0" smtClean="0"/>
              <a:t>Nose</a:t>
            </a:r>
          </a:p>
          <a:p>
            <a:pPr lvl="1"/>
            <a:r>
              <a:rPr lang="en-US" dirty="0" smtClean="0"/>
              <a:t>Venipuncture sites</a:t>
            </a:r>
          </a:p>
          <a:p>
            <a:pPr lvl="1"/>
            <a:r>
              <a:rPr lang="en-US" dirty="0" smtClean="0"/>
              <a:t>Bruising and petechia</a:t>
            </a:r>
          </a:p>
          <a:p>
            <a:pPr lvl="1"/>
            <a:r>
              <a:rPr lang="en-US" dirty="0" smtClean="0"/>
              <a:t>Mouth and gums</a:t>
            </a:r>
          </a:p>
          <a:p>
            <a:pPr lvl="1"/>
            <a:r>
              <a:rPr lang="en-US" dirty="0" smtClean="0"/>
              <a:t>Unusual bruising from blood pressure cuff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en-US" dirty="0" smtClean="0"/>
              <a:t>Hyperemesis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057400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Persistent nausea and vomiting</a:t>
            </a:r>
          </a:p>
          <a:p>
            <a:r>
              <a:rPr lang="en-US" dirty="0" smtClean="0"/>
              <a:t>Significant weight loss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Electrolyte and acid base imbalances</a:t>
            </a:r>
          </a:p>
          <a:p>
            <a:r>
              <a:rPr lang="en-US" dirty="0" smtClean="0"/>
              <a:t>Psychological factors may be involved</a:t>
            </a:r>
            <a:endParaRPr lang="en-US" dirty="0"/>
          </a:p>
        </p:txBody>
      </p:sp>
      <p:pic>
        <p:nvPicPr>
          <p:cNvPr id="24578" name="Picture 2" descr="http://images.teamsugar.com/files/upl1/10/109609/21_2008/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3000375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en-US" dirty="0" smtClean="0"/>
              <a:t>Hyperemesis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76400"/>
            <a:ext cx="35210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Correct dehydration and electrolyte imbalances</a:t>
            </a:r>
          </a:p>
          <a:p>
            <a:r>
              <a:rPr lang="en-US" dirty="0" smtClean="0"/>
              <a:t>Antiemetic drugs</a:t>
            </a:r>
          </a:p>
          <a:p>
            <a:pPr lvl="1"/>
            <a:r>
              <a:rPr lang="en-US" dirty="0" smtClean="0"/>
              <a:t>Ondarestron (Zofran)</a:t>
            </a:r>
          </a:p>
          <a:p>
            <a:pPr lvl="1"/>
            <a:r>
              <a:rPr lang="en-US" dirty="0" smtClean="0"/>
              <a:t>Promethezine (Phenergan)</a:t>
            </a:r>
          </a:p>
          <a:p>
            <a:pPr lvl="1"/>
            <a:r>
              <a:rPr lang="en-US" dirty="0" smtClean="0"/>
              <a:t>Metoclopromide (Reglan)</a:t>
            </a:r>
          </a:p>
          <a:p>
            <a:pPr lvl="1"/>
            <a:r>
              <a:rPr lang="en-US" dirty="0" smtClean="0"/>
              <a:t>Prochlorperazine (Compazine)</a:t>
            </a:r>
          </a:p>
          <a:p>
            <a:r>
              <a:rPr lang="en-US" dirty="0" smtClean="0"/>
              <a:t>Occasionally TPN</a:t>
            </a:r>
            <a:endParaRPr lang="en-US" dirty="0"/>
          </a:p>
        </p:txBody>
      </p:sp>
      <p:pic>
        <p:nvPicPr>
          <p:cNvPr id="23554" name="Picture 2" descr="http://i10.photobucket.com/albums/a121/sarahsmom32/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photobucket.com/albums/v436/jennykal/100_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4838700" cy="3124200"/>
          </a:xfrm>
          <a:prstGeom prst="rect">
            <a:avLst/>
          </a:prstGeom>
          <a:noFill/>
        </p:spPr>
      </p:pic>
      <p:pic>
        <p:nvPicPr>
          <p:cNvPr id="41988" name="Picture 4" descr="http://img.photobucket.com/albums/v436/jennykal/100_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5257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10.photobucket.com/albums/a121/sarahsmom32/0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4953000" cy="5181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Nighttime TPN, insulin, vitamins, and  pepcid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.photobucket.com/albums/v436/jennykal/newbornan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5638800" cy="4191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Happy Ending to Hyperemesis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en-US" dirty="0" smtClean="0"/>
              <a:t>Hyperemesis Nursing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76400"/>
            <a:ext cx="352107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Avoiding odors</a:t>
            </a:r>
          </a:p>
          <a:p>
            <a:r>
              <a:rPr lang="en-US" dirty="0" smtClean="0"/>
              <a:t>I/O </a:t>
            </a:r>
          </a:p>
          <a:p>
            <a:r>
              <a:rPr lang="en-US" dirty="0" smtClean="0"/>
              <a:t>Small frequent amounts</a:t>
            </a:r>
          </a:p>
          <a:p>
            <a:r>
              <a:rPr lang="en-US" dirty="0" smtClean="0"/>
              <a:t>Easily digested carbohydrates</a:t>
            </a:r>
          </a:p>
          <a:p>
            <a:r>
              <a:rPr lang="en-US" dirty="0" smtClean="0"/>
              <a:t>Fluids between meals</a:t>
            </a:r>
          </a:p>
          <a:p>
            <a:r>
              <a:rPr lang="en-US" dirty="0" smtClean="0"/>
              <a:t>Upright</a:t>
            </a:r>
          </a:p>
          <a:p>
            <a:r>
              <a:rPr lang="en-US" dirty="0" smtClean="0"/>
              <a:t>Keep emesis basin out of sight</a:t>
            </a:r>
          </a:p>
        </p:txBody>
      </p:sp>
      <p:pic>
        <p:nvPicPr>
          <p:cNvPr id="22530" name="Picture 2" descr="http://bp2.blogger.com/_8JzXbuyY5v0/RqwYO2UNAqI/AAAAAAAAAA8/zbT953IgMtA/s320/zofran+and+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2971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781</Words>
  <Application>Microsoft Office PowerPoint</Application>
  <PresentationFormat>On-screen Show (4:3)</PresentationFormat>
  <Paragraphs>181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Opulent</vt:lpstr>
      <vt:lpstr>Nursing Care of Women with Complications in Pregnancy</vt:lpstr>
      <vt:lpstr>Danger Signs of Pregnancy Box 5-1</vt:lpstr>
      <vt:lpstr>Hyperemesis Gravidarum</vt:lpstr>
      <vt:lpstr>Hyperemesis manifestations</vt:lpstr>
      <vt:lpstr>Hyperemesis Treatment</vt:lpstr>
      <vt:lpstr>Slide 6</vt:lpstr>
      <vt:lpstr>Nighttime TPN, insulin, vitamins, and  pepcid</vt:lpstr>
      <vt:lpstr>Happy Ending to Hyperemesis</vt:lpstr>
      <vt:lpstr>Hyperemesis Nursing Care</vt:lpstr>
      <vt:lpstr>Bleeding Disorders of pregnancy</vt:lpstr>
      <vt:lpstr>Abortion</vt:lpstr>
      <vt:lpstr>Abortion terminology; page 83</vt:lpstr>
      <vt:lpstr>Types of spontaneous abortion</vt:lpstr>
      <vt:lpstr>Care on Abortion</vt:lpstr>
      <vt:lpstr>Procedures for elective abortion</vt:lpstr>
      <vt:lpstr>Discharge guidelines</vt:lpstr>
      <vt:lpstr>Ectopic Pregnancy</vt:lpstr>
      <vt:lpstr>Ectopic Pregnancy Manifestations</vt:lpstr>
      <vt:lpstr>Ectopic Pregnancy Treatment</vt:lpstr>
      <vt:lpstr>Nursing care centers around shock management and pre op</vt:lpstr>
      <vt:lpstr>Hydatiform Mole</vt:lpstr>
      <vt:lpstr>Slide 22</vt:lpstr>
      <vt:lpstr>Molar manifestations</vt:lpstr>
      <vt:lpstr>Hydatidiform Mole Treatment</vt:lpstr>
      <vt:lpstr>Placenta Previa and Placenta Abruption</vt:lpstr>
      <vt:lpstr>Implantation of Normal placenta  (page 35)</vt:lpstr>
      <vt:lpstr>Normal implantation of placenta</vt:lpstr>
      <vt:lpstr>Placenta Previa</vt:lpstr>
      <vt:lpstr>Classifications of Previa</vt:lpstr>
      <vt:lpstr>Placenta Abruption</vt:lpstr>
      <vt:lpstr>In class work</vt:lpstr>
      <vt:lpstr>At risk for hemorrhage and infection</vt:lpstr>
      <vt:lpstr>DIC</vt:lpstr>
      <vt:lpstr>Signs of DIC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Care of Women with Complications in Pregnancy</dc:title>
  <dc:creator>B206</dc:creator>
  <cp:lastModifiedBy>dad</cp:lastModifiedBy>
  <cp:revision>20</cp:revision>
  <dcterms:created xsi:type="dcterms:W3CDTF">2009-02-02T16:32:36Z</dcterms:created>
  <dcterms:modified xsi:type="dcterms:W3CDTF">2010-03-29T21:08:59Z</dcterms:modified>
</cp:coreProperties>
</file>