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  <p:sldId id="286" r:id="rId19"/>
    <p:sldId id="287" r:id="rId20"/>
    <p:sldId id="273" r:id="rId21"/>
    <p:sldId id="274" r:id="rId22"/>
    <p:sldId id="288" r:id="rId23"/>
    <p:sldId id="275" r:id="rId24"/>
    <p:sldId id="276" r:id="rId25"/>
    <p:sldId id="277" r:id="rId26"/>
    <p:sldId id="278" r:id="rId27"/>
    <p:sldId id="280" r:id="rId28"/>
    <p:sldId id="281" r:id="rId29"/>
    <p:sldId id="285" r:id="rId30"/>
    <p:sldId id="282" r:id="rId31"/>
    <p:sldId id="283" r:id="rId32"/>
    <p:sldId id="279" r:id="rId33"/>
    <p:sldId id="284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FD0F-401D-4821-A244-740740C87F24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D279-1758-4EC0-BDE5-F078E98C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3525-C03D-4E8B-90FD-868E654FE153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FC0E3-87DA-4584-9D6A-E931E8AEF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54C2-9089-43B7-BA0F-62CDE6ABBC2B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948A-2DCD-4C40-A7AC-A5DC771C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B6A3-C393-471B-B2A8-DD0C58AFFECB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58C2E-428A-4DA6-8802-0EFA7E83F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AC02-A21E-49E1-B994-8115011D2C2D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C78C-CE5A-4B7D-B0E3-4DFD7494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FEEF5-F693-4B9C-BD32-E2BDD5CC0669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05686-7B7B-4383-A4CF-8F711B4F3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2B2BB-F972-4D7A-AB46-83E2B31EA78E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A554-2C32-4B21-ACB3-43DE49834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18E5-2BE0-486A-AB00-6E7C3376D31D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580C-B72F-4C2D-BAC2-A083DA5B4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7C9E-F2E3-4724-B7DE-5DAA21C17673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D3D3-3B8B-47FD-AA3F-3F72AF7C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B47A-6CD8-4228-80AB-1E498E72C165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DA92-628F-47B4-B6ED-2F7A6ACF9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41DF-5433-4202-BB73-AA482C63A204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06E5F-0E8C-479B-AE19-D0AD86EE5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4BDE-CCEC-4784-B4EB-A508EF25D8BF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696-84B5-4F93-ABDC-93696FD2A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98A960C-268B-4663-A8C6-169C4786E1A3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5951A16-8554-4F9F-8A6E-BC8F448E9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9" r:id="rId2"/>
    <p:sldLayoutId id="2147483686" r:id="rId3"/>
    <p:sldLayoutId id="2147483680" r:id="rId4"/>
    <p:sldLayoutId id="2147483681" r:id="rId5"/>
    <p:sldLayoutId id="2147483682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udayton.edu/race/02rights/jcrow02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.umkc.edu/faculty/projects/ftrials/shipp/lynchingyear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the-people-speak/videos#the-people-speak-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O70ZjZ0wr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rynmawr.edu/library/exhibits/suffrage/wwi.html#broadside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Struggle for Rights in the Progressive Era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 smtClean="0"/>
              <a:t>African American and Women’s Rights  (1877 – 1920)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During Reconstruction civil rights were extended to African Americans with the passage of the…</a:t>
            </a:r>
          </a:p>
          <a:p>
            <a:pPr lvl="1" eaLnBrk="1" hangingPunct="1"/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Amendment – </a:t>
            </a:r>
            <a:r>
              <a:rPr lang="en-US" smtClean="0">
                <a:solidFill>
                  <a:srgbClr val="FF0000"/>
                </a:solidFill>
              </a:rPr>
              <a:t>Abolished Slavery</a:t>
            </a:r>
            <a:endParaRPr lang="en-US" smtClean="0"/>
          </a:p>
          <a:p>
            <a:pPr lvl="1" eaLnBrk="1" hangingPunct="1"/>
            <a:r>
              <a:rPr lang="en-US" smtClean="0"/>
              <a:t>14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  <a:p>
            <a:pPr lvl="1" eaLnBrk="1" hangingPunct="1"/>
            <a:r>
              <a:rPr lang="en-US" smtClean="0"/>
              <a:t>15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625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During Reconstruction civil rights were extended to African Americans with the passage of the…</a:t>
            </a:r>
          </a:p>
          <a:p>
            <a:pPr lvl="1" eaLnBrk="1" hangingPunct="1"/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Amendment – Abolished Slavery</a:t>
            </a:r>
          </a:p>
          <a:p>
            <a:pPr lvl="1" eaLnBrk="1" hangingPunct="1"/>
            <a:r>
              <a:rPr lang="en-US" smtClean="0"/>
              <a:t>14</a:t>
            </a:r>
            <a:r>
              <a:rPr lang="en-US" baseline="30000" smtClean="0"/>
              <a:t>th</a:t>
            </a:r>
            <a:r>
              <a:rPr lang="en-US" smtClean="0"/>
              <a:t> Amendment -- </a:t>
            </a:r>
            <a:r>
              <a:rPr lang="en-US" smtClean="0">
                <a:solidFill>
                  <a:srgbClr val="FF0000"/>
                </a:solidFill>
              </a:rPr>
              <a:t>Guarantees Equality to everyone</a:t>
            </a:r>
            <a:endParaRPr lang="en-US" smtClean="0"/>
          </a:p>
          <a:p>
            <a:pPr lvl="1" eaLnBrk="1" hangingPunct="1"/>
            <a:r>
              <a:rPr lang="en-US" smtClean="0"/>
              <a:t>15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625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During Reconstruction civil rights were extended to African Americans with the passage of the…</a:t>
            </a:r>
          </a:p>
          <a:p>
            <a:pPr lvl="1" eaLnBrk="1" hangingPunct="1"/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Amendment – Abolished Slavery</a:t>
            </a:r>
          </a:p>
          <a:p>
            <a:pPr lvl="1" eaLnBrk="1" hangingPunct="1"/>
            <a:r>
              <a:rPr lang="en-US" smtClean="0"/>
              <a:t>14</a:t>
            </a:r>
            <a:r>
              <a:rPr lang="en-US" baseline="30000" smtClean="0"/>
              <a:t>th</a:t>
            </a:r>
            <a:r>
              <a:rPr lang="en-US" smtClean="0"/>
              <a:t> Amendment -- Guarantees Equality to everyone</a:t>
            </a:r>
          </a:p>
          <a:p>
            <a:pPr lvl="1" eaLnBrk="1" hangingPunct="1"/>
            <a:r>
              <a:rPr lang="en-US" smtClean="0"/>
              <a:t>15</a:t>
            </a:r>
            <a:r>
              <a:rPr lang="en-US" baseline="30000" smtClean="0"/>
              <a:t>th</a:t>
            </a:r>
            <a:r>
              <a:rPr lang="en-US" smtClean="0"/>
              <a:t> Amendment – </a:t>
            </a:r>
            <a:r>
              <a:rPr lang="en-US" smtClean="0">
                <a:solidFill>
                  <a:srgbClr val="FF0000"/>
                </a:solidFill>
              </a:rPr>
              <a:t>Black Men Can Vote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625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When Reconstruction ends, white southerners regain control of Southern state governments and find ways to keep equality and rights from African Americans </a:t>
            </a: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Notes: 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Sharecropping – Plantation owners would rent plots of land to former slaves in return for a share of their crops.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6627" name="Picture 4" descr="sharecropp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86200"/>
            <a:ext cx="3048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After Sharecropp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31051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Notes: 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/>
              <a:t>Sharecropping – Plantation owners would rent plots of land to former slaves in return for a share of their crops.</a:t>
            </a:r>
          </a:p>
          <a:p>
            <a:pPr lvl="1" eaLnBrk="1" hangingPunct="1"/>
            <a:r>
              <a:rPr lang="en-US" smtClean="0"/>
              <a:t>Problem:  Black sharecroppers                              would start out with a debt they                                   could never earn enough to pay                                off,  keeping them tied down by                                  the plantation owners</a:t>
            </a:r>
          </a:p>
          <a:p>
            <a:pPr eaLnBrk="1" hangingPunct="1"/>
            <a:endParaRPr lang="en-US" smtClean="0"/>
          </a:p>
        </p:txBody>
      </p:sp>
      <p:pic>
        <p:nvPicPr>
          <p:cNvPr id="27651" name="Picture 4" descr="ANd9GcQX0bcjWWhayFHl-QeqxdLw00hURopv277-6dp087Vs3kdK0SY&amp;t=1&amp;usg=__Ohh8G5nUrn9A55huitupowRIDL0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988" y="3200400"/>
            <a:ext cx="3035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Notes: 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Jim Crow Laws were passed forcing the separation of the races in public places</a:t>
            </a:r>
          </a:p>
          <a:p>
            <a:pPr eaLnBrk="1" hangingPunct="1"/>
            <a:endParaRPr lang="en-US" smtClean="0"/>
          </a:p>
        </p:txBody>
      </p:sp>
      <p:pic>
        <p:nvPicPr>
          <p:cNvPr id="28675" name="Picture 4" descr="USAjimcro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00400"/>
            <a:ext cx="41148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JimCrowInDurhamN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200400"/>
            <a:ext cx="41275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Notes: 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Intimidation and hate crimes were directed against African Americans</a:t>
            </a:r>
          </a:p>
          <a:p>
            <a:pPr eaLnBrk="1" hangingPunct="1"/>
            <a:r>
              <a:rPr lang="en-US" smtClean="0"/>
              <a:t>Lynching – the illegal execution, typically by hanging, of someone by an angry mob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/>
              <a:t>Lynching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752600"/>
            <a:ext cx="7086600" cy="46259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248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334000"/>
            <a:ext cx="6391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1619 – The 1</a:t>
            </a:r>
            <a:r>
              <a:rPr lang="en-US" baseline="30000" smtClean="0"/>
              <a:t>st</a:t>
            </a:r>
            <a:r>
              <a:rPr lang="en-US" smtClean="0"/>
              <a:t> African “Americans” arrive at ________________ as slaves.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Notes: 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150" lvl="1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smtClean="0"/>
              <a:t>Plessy v. Ferguson </a:t>
            </a:r>
          </a:p>
          <a:p>
            <a:pPr marL="438150" lvl="1" indent="-319088" eaLnBrk="1" hangingPunct="1"/>
            <a:r>
              <a:rPr lang="en-US" sz="3200" smtClean="0"/>
              <a:t>The Supreme Court ruled that                  “separate but equal” did not                         violate the 14</a:t>
            </a:r>
            <a:r>
              <a:rPr lang="en-US" sz="3200" baseline="30000" smtClean="0"/>
              <a:t>th</a:t>
            </a:r>
            <a:r>
              <a:rPr lang="en-US" sz="3200" smtClean="0"/>
              <a:t> (equal rights)             Amendment.</a:t>
            </a:r>
          </a:p>
          <a:p>
            <a:pPr marL="438150" lvl="1" indent="-319088" eaLnBrk="1" hangingPunct="1"/>
            <a:r>
              <a:rPr lang="en-US" sz="3200" smtClean="0"/>
              <a:t>Upholds the Jim Crow laws</a:t>
            </a:r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Arial" charset="0"/>
              <a:buNone/>
            </a:pPr>
            <a:endParaRPr lang="en-US" sz="500" smtClean="0"/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Arial" charset="0"/>
              <a:buNone/>
            </a:pPr>
            <a:endParaRPr lang="en-US" sz="500" smtClean="0"/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Arial" charset="0"/>
              <a:buNone/>
            </a:pPr>
            <a:endParaRPr lang="en-US" sz="500" smtClean="0"/>
          </a:p>
          <a:p>
            <a:pPr marL="438150" lvl="1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8600" smtClean="0"/>
              <a:t> Separate </a:t>
            </a:r>
            <a:r>
              <a:rPr lang="en-US" sz="8600" i="1" u="sng" smtClean="0"/>
              <a:t>is</a:t>
            </a:r>
            <a:r>
              <a:rPr lang="en-US" sz="8600" smtClean="0"/>
              <a:t> Equal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marL="438150" lvl="1" indent="-319088" eaLnBrk="1" hangingPunct="1">
              <a:buFont typeface="Wingdings" pitchFamily="2" charset="2"/>
              <a:buNone/>
            </a:pPr>
            <a:endParaRPr lang="en-US" sz="2200" smtClean="0"/>
          </a:p>
        </p:txBody>
      </p:sp>
      <p:pic>
        <p:nvPicPr>
          <p:cNvPr id="32774" name="Picture 6" descr="homerplessy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00200"/>
            <a:ext cx="294481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Notes: 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150" lvl="1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smtClean="0"/>
              <a:t>Great Migration</a:t>
            </a:r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mtClean="0"/>
              <a:t>Period during the late 19</a:t>
            </a:r>
            <a:r>
              <a:rPr lang="en-US" baseline="30000" smtClean="0"/>
              <a:t>th</a:t>
            </a:r>
            <a:r>
              <a:rPr lang="en-US" smtClean="0"/>
              <a:t> and early 20</a:t>
            </a:r>
            <a:r>
              <a:rPr lang="en-US" baseline="30000" smtClean="0"/>
              <a:t>th</a:t>
            </a:r>
            <a:r>
              <a:rPr lang="en-US" smtClean="0"/>
              <a:t> Centuries in which Southern African Americans began to move to Northern cities in search of jobs and to escape poverty and discrimination in the South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Problem: </a:t>
            </a:r>
          </a:p>
          <a:p>
            <a:pPr eaLnBrk="1" hangingPunct="1">
              <a:buFont typeface="Wingdings 2" pitchFamily="18" charset="2"/>
              <a:buNone/>
            </a:pPr>
            <a:endParaRPr lang="en-US" sz="120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Life wasn’t always better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in the North</a:t>
            </a:r>
          </a:p>
          <a:p>
            <a:pPr marL="438150" lvl="1" indent="-319088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3796" name="Picture 4" descr="great_mig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649663"/>
            <a:ext cx="36576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/>
              <a:t>The Great Migration</a:t>
            </a:r>
          </a:p>
        </p:txBody>
      </p:sp>
      <p:pic>
        <p:nvPicPr>
          <p:cNvPr id="34818" name="Picture 4" descr="great_migration_1916-193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1725" y="1774825"/>
            <a:ext cx="6938963" cy="46259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Notes: 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z="2200" smtClean="0"/>
          </a:p>
        </p:txBody>
      </p:sp>
      <p:sp>
        <p:nvSpPr>
          <p:cNvPr id="35843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724400" cy="3733800"/>
          </a:xfrm>
        </p:spPr>
        <p:txBody>
          <a:bodyPr/>
          <a:lstStyle/>
          <a:p>
            <a:pPr eaLnBrk="1" hangingPunct="1"/>
            <a:r>
              <a:rPr lang="en-US" sz="3200" smtClean="0"/>
              <a:t>Ida B. Wells</a:t>
            </a:r>
          </a:p>
          <a:p>
            <a:pPr lvl="1" eaLnBrk="1" hangingPunct="1"/>
            <a:r>
              <a:rPr lang="en-US" sz="3200" smtClean="0"/>
              <a:t>Led an Anti-Lynching crusade calling on the federal government to take action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smtClean="0"/>
          </a:p>
          <a:p>
            <a:pPr lvl="1" eaLnBrk="1" hangingPunct="1">
              <a:buFont typeface="Wingdings" pitchFamily="2" charset="2"/>
              <a:buNone/>
            </a:pPr>
            <a:endParaRPr lang="en-US" sz="3200" smtClean="0"/>
          </a:p>
        </p:txBody>
      </p:sp>
      <p:pic>
        <p:nvPicPr>
          <p:cNvPr id="35844" name="Picture 7" descr="Ida B Well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905000"/>
            <a:ext cx="284797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762000" y="56388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3200">
                <a:latin typeface="Corbel" pitchFamily="34" charset="0"/>
              </a:rPr>
              <a:t>“I’d a be well if you didn’t hang 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Notes: 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z="2200" smtClean="0"/>
          </a:p>
        </p:txBody>
      </p:sp>
      <p:sp>
        <p:nvSpPr>
          <p:cNvPr id="3686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724400" cy="3733800"/>
          </a:xfrm>
        </p:spPr>
        <p:txBody>
          <a:bodyPr/>
          <a:lstStyle/>
          <a:p>
            <a:pPr eaLnBrk="1" hangingPunct="1"/>
            <a:r>
              <a:rPr lang="en-US" sz="3200" smtClean="0"/>
              <a:t>Booker T. Washington</a:t>
            </a:r>
          </a:p>
          <a:p>
            <a:pPr lvl="1" eaLnBrk="1" hangingPunct="1"/>
            <a:r>
              <a:rPr lang="en-US" sz="2800" smtClean="0"/>
              <a:t>Believed the way to equality was through </a:t>
            </a:r>
            <a:r>
              <a:rPr lang="en-US" sz="2800" smtClean="0">
                <a:solidFill>
                  <a:srgbClr val="FF0000"/>
                </a:solidFill>
              </a:rPr>
              <a:t>vocational education</a:t>
            </a:r>
            <a:r>
              <a:rPr lang="en-US" sz="2800" smtClean="0"/>
              <a:t> and economic success</a:t>
            </a:r>
          </a:p>
          <a:p>
            <a:pPr lvl="1" eaLnBrk="1" hangingPunct="1"/>
            <a:r>
              <a:rPr lang="en-US" sz="2800" smtClean="0"/>
              <a:t>He </a:t>
            </a:r>
            <a:r>
              <a:rPr lang="en-US" sz="2800" smtClean="0">
                <a:solidFill>
                  <a:srgbClr val="FF0000"/>
                </a:solidFill>
              </a:rPr>
              <a:t>accepted </a:t>
            </a:r>
            <a:r>
              <a:rPr lang="en-US" sz="2800" smtClean="0"/>
              <a:t>Social</a:t>
            </a:r>
            <a:r>
              <a:rPr lang="en-US" sz="2800" smtClean="0">
                <a:solidFill>
                  <a:srgbClr val="FF0000"/>
                </a:solidFill>
              </a:rPr>
              <a:t> Segregation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800" smtClean="0"/>
          </a:p>
          <a:p>
            <a:pPr lvl="1" eaLnBrk="1" hangingPunct="1">
              <a:buFont typeface="Wingdings" pitchFamily="2" charset="2"/>
              <a:buNone/>
            </a:pPr>
            <a:endParaRPr lang="en-US" sz="3200" smtClean="0"/>
          </a:p>
        </p:txBody>
      </p:sp>
      <p:pic>
        <p:nvPicPr>
          <p:cNvPr id="36868" name="Picture 9" descr="Booker T Washingt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2438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Notes: 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z="2200" smtClean="0"/>
          </a:p>
        </p:txBody>
      </p:sp>
      <p:sp>
        <p:nvSpPr>
          <p:cNvPr id="37891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4724400" cy="3733800"/>
          </a:xfrm>
        </p:spPr>
        <p:txBody>
          <a:bodyPr/>
          <a:lstStyle/>
          <a:p>
            <a:pPr eaLnBrk="1" hangingPunct="1"/>
            <a:r>
              <a:rPr lang="en-US" sz="3200" smtClean="0"/>
              <a:t>W.E.B. DuBois</a:t>
            </a:r>
          </a:p>
          <a:p>
            <a:pPr lvl="1" eaLnBrk="1" hangingPunct="1"/>
            <a:r>
              <a:rPr lang="en-US" sz="2800" smtClean="0"/>
              <a:t>Believed that education was meaningless without equality</a:t>
            </a:r>
          </a:p>
          <a:p>
            <a:pPr lvl="1" eaLnBrk="1" hangingPunct="1"/>
            <a:r>
              <a:rPr lang="en-US" sz="2800" smtClean="0"/>
              <a:t>Helped form the National Association for the Advancement of Colored People (</a:t>
            </a:r>
            <a:r>
              <a:rPr lang="en-US" sz="2800" smtClean="0">
                <a:solidFill>
                  <a:srgbClr val="FF0000"/>
                </a:solidFill>
              </a:rPr>
              <a:t>NAACP</a:t>
            </a:r>
            <a:r>
              <a:rPr lang="en-US" sz="2800" smtClean="0"/>
              <a:t>) which continues to strive for African American equality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800" smtClean="0"/>
          </a:p>
          <a:p>
            <a:pPr lvl="1" eaLnBrk="1" hangingPunct="1">
              <a:buFont typeface="Wingdings" pitchFamily="2" charset="2"/>
              <a:buNone/>
            </a:pPr>
            <a:endParaRPr lang="en-US" sz="3200" smtClean="0"/>
          </a:p>
        </p:txBody>
      </p:sp>
      <p:pic>
        <p:nvPicPr>
          <p:cNvPr id="37892" name="Picture 5" descr="WEB_DuBois_19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52600"/>
            <a:ext cx="318928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Women’s Suffrage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89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Suffrage means…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Women’s Suffrage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99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Suffrage means the right to vote</a:t>
            </a:r>
          </a:p>
          <a:p>
            <a:pPr eaLnBrk="1" hangingPunct="1"/>
            <a:r>
              <a:rPr lang="en-US" smtClean="0"/>
              <a:t>1848 Women Suffragettes met at _________ ______________ to demand women be granted the same rights as men and the right to vote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Women’s Suffrage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Suffrage means the right to vote</a:t>
            </a:r>
          </a:p>
          <a:p>
            <a:pPr eaLnBrk="1" hangingPunct="1"/>
            <a:r>
              <a:rPr lang="en-US" smtClean="0"/>
              <a:t>1848 Women Suffragettes met </a:t>
            </a:r>
            <a:r>
              <a:rPr lang="en-US" smtClean="0">
                <a:solidFill>
                  <a:srgbClr val="FF0000"/>
                </a:solidFill>
              </a:rPr>
              <a:t>Seneca Falls, NY </a:t>
            </a:r>
            <a:r>
              <a:rPr lang="en-US" smtClean="0"/>
              <a:t>to demand women be granted the same rights as men and the right to vote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Women’s Suffrage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19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Suffrage means the right to vote</a:t>
            </a:r>
          </a:p>
          <a:p>
            <a:pPr eaLnBrk="1" hangingPunct="1"/>
            <a:r>
              <a:rPr lang="en-US" smtClean="0"/>
              <a:t>1848 Women Suffragettes met </a:t>
            </a:r>
            <a:r>
              <a:rPr lang="en-US" smtClean="0">
                <a:solidFill>
                  <a:srgbClr val="FF0000"/>
                </a:solidFill>
              </a:rPr>
              <a:t>Seneca Falls, NY </a:t>
            </a:r>
            <a:r>
              <a:rPr lang="en-US" smtClean="0"/>
              <a:t>to demand women be granted the same rights as men and the right to vote </a:t>
            </a:r>
          </a:p>
          <a:p>
            <a:pPr eaLnBrk="1" hangingPunct="1"/>
            <a:r>
              <a:rPr lang="en-US" smtClean="0"/>
              <a:t>Wyoming is the 1</a:t>
            </a:r>
            <a:r>
              <a:rPr lang="en-US" baseline="30000" smtClean="0"/>
              <a:t>st</a:t>
            </a:r>
            <a:r>
              <a:rPr lang="en-US" smtClean="0"/>
              <a:t> state to give women the right to vote to attract women to move 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1619 – The 1</a:t>
            </a:r>
            <a:r>
              <a:rPr lang="en-US" baseline="30000" smtClean="0"/>
              <a:t>st</a:t>
            </a:r>
            <a:r>
              <a:rPr lang="en-US" smtClean="0"/>
              <a:t> African “Americans” arrive at </a:t>
            </a:r>
            <a:r>
              <a:rPr lang="en-US" smtClean="0">
                <a:solidFill>
                  <a:srgbClr val="FF0000"/>
                </a:solidFill>
              </a:rPr>
              <a:t>Jamestown, Virginia </a:t>
            </a:r>
            <a:r>
              <a:rPr lang="en-US" smtClean="0"/>
              <a:t>as slaves.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1789 --  The new Constitution legitimizes slavery by 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Women’s Suffrage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30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Suffrage means the right to vote</a:t>
            </a:r>
          </a:p>
          <a:p>
            <a:pPr eaLnBrk="1" hangingPunct="1"/>
            <a:r>
              <a:rPr lang="en-US" smtClean="0"/>
              <a:t>1848 Women Suffragettes met </a:t>
            </a:r>
            <a:r>
              <a:rPr lang="en-US" smtClean="0">
                <a:solidFill>
                  <a:srgbClr val="FF0000"/>
                </a:solidFill>
              </a:rPr>
              <a:t>Seneca Falls, NY </a:t>
            </a:r>
            <a:r>
              <a:rPr lang="en-US" smtClean="0"/>
              <a:t>to demand women be granted the same rights as men and the right to vote </a:t>
            </a:r>
          </a:p>
          <a:p>
            <a:pPr eaLnBrk="1" hangingPunct="1"/>
            <a:r>
              <a:rPr lang="en-US" smtClean="0"/>
              <a:t>Wyoming is the 1</a:t>
            </a:r>
            <a:r>
              <a:rPr lang="en-US" baseline="30000" smtClean="0"/>
              <a:t>st</a:t>
            </a:r>
            <a:r>
              <a:rPr lang="en-US" smtClean="0"/>
              <a:t> state to give women the right to vote to attract women to move west</a:t>
            </a:r>
          </a:p>
          <a:p>
            <a:pPr eaLnBrk="1" hangingPunct="1"/>
            <a:r>
              <a:rPr lang="en-US" smtClean="0"/>
              <a:t>Early activists in the women’s suffrage movement included…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Women’s Suffrage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40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Suffrage means the right to vote</a:t>
            </a:r>
          </a:p>
          <a:p>
            <a:pPr eaLnBrk="1" hangingPunct="1"/>
            <a:r>
              <a:rPr lang="en-US" smtClean="0"/>
              <a:t>1848 Women Suffragettes met </a:t>
            </a:r>
            <a:r>
              <a:rPr lang="en-US" smtClean="0">
                <a:solidFill>
                  <a:srgbClr val="FF0000"/>
                </a:solidFill>
              </a:rPr>
              <a:t>Seneca Falls, NY </a:t>
            </a:r>
            <a:r>
              <a:rPr lang="en-US" smtClean="0"/>
              <a:t>to demand women be granted the same rights as men and the right to vote </a:t>
            </a:r>
          </a:p>
          <a:p>
            <a:pPr eaLnBrk="1" hangingPunct="1"/>
            <a:r>
              <a:rPr lang="en-US" smtClean="0"/>
              <a:t>Early activists in the women’s suffrage movement include </a:t>
            </a:r>
            <a:r>
              <a:rPr lang="en-US" smtClean="0">
                <a:solidFill>
                  <a:srgbClr val="FF0000"/>
                </a:solidFill>
              </a:rPr>
              <a:t>Susan B. Anthony, Elizabeth Cady Stanton and Lucretia Mott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33400" y="6019800"/>
            <a:ext cx="784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http://www.history.com/shows/the-people-speak/videos#the-people-speak-3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Women’s Suffrage Movement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Contributing factors for success</a:t>
            </a:r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mtClean="0"/>
              <a:t>Women were working/earning their own money</a:t>
            </a:r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mtClean="0"/>
              <a:t>Influence of the Progressive Movements</a:t>
            </a:r>
          </a:p>
          <a:p>
            <a:pPr marL="1600200" lvl="3" indent="-228600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mtClean="0"/>
              <a:t>Labor Reform, Government Reform, Big Business regulation</a:t>
            </a:r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mtClean="0"/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en-US" smtClean="0"/>
          </a:p>
          <a:p>
            <a:pPr eaLnBrk="1" hangingPunct="1"/>
            <a:r>
              <a:rPr lang="en-US" smtClean="0"/>
              <a:t>Was a forerunner of modern protest movements</a:t>
            </a:r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mtClean="0"/>
              <a:t>Organized, picketing, demonstrations, political lobbying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Women’s Suffrage Movement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Benefitted from Strong New Leadership with fresh ideas and more daring tactics</a:t>
            </a:r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mtClean="0"/>
              <a:t>Alice Paul and Carrie Chapman Catt</a:t>
            </a:r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>
                <a:hlinkClick r:id="rId2"/>
              </a:rPr>
              <a:t>http://www.youtube.com/watch?v=pO70ZjZ0wrw</a:t>
            </a:r>
            <a:endParaRPr lang="en-US" smtClean="0"/>
          </a:p>
          <a:p>
            <a:pPr marL="703263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900" smtClean="0"/>
          </a:p>
          <a:p>
            <a:pPr eaLnBrk="1" hangingPunct="1"/>
            <a:r>
              <a:rPr lang="en-US" smtClean="0"/>
              <a:t>Encouraged Women to enter the labor force during WWI</a:t>
            </a:r>
          </a:p>
          <a:p>
            <a:pPr eaLnBrk="1" hangingPunct="1"/>
            <a:r>
              <a:rPr lang="en-US" smtClean="0"/>
              <a:t>In 1919 the 19</a:t>
            </a:r>
            <a:r>
              <a:rPr lang="en-US" baseline="30000" smtClean="0"/>
              <a:t>th</a:t>
            </a:r>
            <a:r>
              <a:rPr lang="en-US" smtClean="0"/>
              <a:t> Amendment was passed guaranteeing women the right to vote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796766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Middle Class women involved in the reforms (Prohibition).</a:t>
            </a:r>
          </a:p>
        </p:txBody>
      </p:sp>
      <p:pic>
        <p:nvPicPr>
          <p:cNvPr id="55301" name="Picture 5" descr="carry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2728913" cy="3533775"/>
          </a:xfrm>
          <a:prstGeom prst="rect">
            <a:avLst/>
          </a:prstGeom>
          <a:noFill/>
        </p:spPr>
      </p:pic>
      <p:pic>
        <p:nvPicPr>
          <p:cNvPr id="55302" name="Picture 6" descr="Carri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352800"/>
            <a:ext cx="3962400" cy="2752725"/>
          </a:xfrm>
          <a:prstGeom prst="rect">
            <a:avLst/>
          </a:prstGeom>
          <a:noFill/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581400" y="2209800"/>
            <a:ext cx="52578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18</a:t>
            </a:r>
            <a:r>
              <a:rPr lang="en-US" sz="2200" baseline="30000"/>
              <a:t>th</a:t>
            </a:r>
            <a:r>
              <a:rPr lang="en-US" sz="2200"/>
              <a:t> Amendment – Prohibited the making 		      and selling of alcohol</a:t>
            </a:r>
          </a:p>
          <a:p>
            <a:r>
              <a:rPr lang="en-US"/>
              <a:t>Carrie Nation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 anchor="ctr"/>
          <a:lstStyle/>
          <a:p>
            <a:pPr eaLnBrk="0" hangingPunct="0"/>
            <a:r>
              <a:rPr lang="en-US" sz="4500" b="1">
                <a:solidFill>
                  <a:srgbClr val="FFC800"/>
                </a:solidFill>
                <a:latin typeface="Corbel" pitchFamily="34" charset="0"/>
              </a:rPr>
              <a:t>Women’s Suffrage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6063"/>
            <a:ext cx="9144000" cy="3879850"/>
          </a:xfrm>
          <a:prstGeom prst="rect">
            <a:avLst/>
          </a:prstGeom>
          <a:noFill/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762000"/>
            <a:ext cx="7335838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Pressure put on Wilson to support women’s suffrage.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wil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4899025" cy="6557963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943600" y="1143000"/>
            <a:ext cx="1708150" cy="8223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What is the</a:t>
            </a:r>
          </a:p>
          <a:p>
            <a:r>
              <a:rPr lang="en-US" sz="2400"/>
              <a:t>message?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heHasGiven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838950" cy="608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WarMeasu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4184650" cy="6257925"/>
          </a:xfrm>
          <a:prstGeom prst="rect">
            <a:avLst/>
          </a:prstGeom>
          <a:noFill/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800600" y="1524000"/>
            <a:ext cx="3727450" cy="15525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What role in the campaign</a:t>
            </a:r>
          </a:p>
          <a:p>
            <a:r>
              <a:rPr lang="en-US" sz="2400"/>
              <a:t>for women’s suffrage </a:t>
            </a:r>
          </a:p>
          <a:p>
            <a:r>
              <a:rPr lang="en-US" sz="2400"/>
              <a:t>can you attribute</a:t>
            </a:r>
          </a:p>
          <a:p>
            <a:r>
              <a:rPr lang="en-US" sz="2400"/>
              <a:t>to WWI?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Womens_Vo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095875" cy="5691188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7018338" cy="3968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(1920) </a:t>
            </a:r>
            <a:r>
              <a:rPr lang="en-US" sz="2000" u="sng"/>
              <a:t>19</a:t>
            </a:r>
            <a:r>
              <a:rPr lang="en-US" sz="2000" u="sng" baseline="30000"/>
              <a:t>th</a:t>
            </a:r>
            <a:r>
              <a:rPr lang="en-US" sz="2000" u="sng"/>
              <a:t> Amendment</a:t>
            </a:r>
            <a:r>
              <a:rPr lang="en-US" sz="2000"/>
              <a:t> ratified, granting women right to vote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1619 – The 1</a:t>
            </a:r>
            <a:r>
              <a:rPr lang="en-US" baseline="30000" smtClean="0"/>
              <a:t>st</a:t>
            </a:r>
            <a:r>
              <a:rPr lang="en-US" smtClean="0"/>
              <a:t> African “Americans” arrive at Jamestown, Virginia as slaves.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1789 --  The new Constitution legitimizes slavery by </a:t>
            </a:r>
            <a:r>
              <a:rPr lang="en-US" smtClean="0">
                <a:solidFill>
                  <a:srgbClr val="FF0000"/>
                </a:solidFill>
              </a:rPr>
              <a:t>counting each one as 3/5 of a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_____________ were people who thought slavery was morally wrong and tried to end 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1619 – The 1</a:t>
            </a:r>
            <a:r>
              <a:rPr lang="en-US" baseline="30000" smtClean="0"/>
              <a:t>st</a:t>
            </a:r>
            <a:r>
              <a:rPr lang="en-US" smtClean="0"/>
              <a:t> African “Americans” arrive at Jamestown, Virginia as slaves.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1789 --  The new Constitution legitimizes slavery by counting each one as 3/5 of a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rgbClr val="FF0000"/>
                </a:solidFill>
              </a:rPr>
              <a:t>Abolitionists</a:t>
            </a:r>
            <a:r>
              <a:rPr lang="en-US" smtClean="0"/>
              <a:t> were people who thought slavery was morally wrong and tried to end 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One abolitionist, ________________ encouraged President Lincoln to use black troops to fight in the Civil War.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One abolitionist, </a:t>
            </a:r>
            <a:r>
              <a:rPr lang="en-US" smtClean="0">
                <a:solidFill>
                  <a:srgbClr val="FF0000"/>
                </a:solidFill>
              </a:rPr>
              <a:t>Frederick Douglass</a:t>
            </a:r>
            <a:r>
              <a:rPr lang="en-US" smtClean="0"/>
              <a:t> encouraged President Lincoln to use black troops to fight in the Civil War.</a:t>
            </a:r>
          </a:p>
          <a:p>
            <a:pPr eaLnBrk="1" hangingPunct="1"/>
            <a:r>
              <a:rPr lang="en-US" smtClean="0"/>
              <a:t>Lincoln issued the __________________ freeing all the slaves in the South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One abolitionist, Frederick Douglass encouraged President Lincoln to use black troops to fight in the Civil War.</a:t>
            </a:r>
          </a:p>
          <a:p>
            <a:pPr eaLnBrk="1" hangingPunct="1"/>
            <a:r>
              <a:rPr lang="en-US" smtClean="0"/>
              <a:t>Lincoln issued the </a:t>
            </a:r>
            <a:r>
              <a:rPr lang="en-US" smtClean="0">
                <a:solidFill>
                  <a:srgbClr val="FF0000"/>
                </a:solidFill>
              </a:rPr>
              <a:t>Emancipation Proclamation</a:t>
            </a:r>
            <a:r>
              <a:rPr lang="en-US" smtClean="0"/>
              <a:t> freeing all the slaves in the South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Americans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Review…</a:t>
            </a:r>
          </a:p>
          <a:p>
            <a:pPr eaLnBrk="1" hangingPunct="1"/>
            <a:r>
              <a:rPr lang="en-US" smtClean="0"/>
              <a:t>During Reconstruction civil rights were extended to African Americans with the passage of the…</a:t>
            </a:r>
          </a:p>
          <a:p>
            <a:pPr lvl="1" eaLnBrk="1" hangingPunct="1"/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  <a:p>
            <a:pPr lvl="1" eaLnBrk="1" hangingPunct="1"/>
            <a:r>
              <a:rPr lang="en-US" smtClean="0"/>
              <a:t>14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  <a:p>
            <a:pPr lvl="1" eaLnBrk="1" hangingPunct="1"/>
            <a:r>
              <a:rPr lang="en-US" smtClean="0"/>
              <a:t>15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206</TotalTime>
  <Words>897</Words>
  <Application>Microsoft Office PowerPoint</Application>
  <PresentationFormat>On-screen Show (4:3)</PresentationFormat>
  <Paragraphs>125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Corbel</vt:lpstr>
      <vt:lpstr>Wingdings 2</vt:lpstr>
      <vt:lpstr>Wingdings</vt:lpstr>
      <vt:lpstr>Wingdings 3</vt:lpstr>
      <vt:lpstr>Calibri</vt:lpstr>
      <vt:lpstr>Module</vt:lpstr>
      <vt:lpstr>Module</vt:lpstr>
      <vt:lpstr>Module</vt:lpstr>
      <vt:lpstr>Module</vt:lpstr>
      <vt:lpstr>Module</vt:lpstr>
      <vt:lpstr>Module</vt:lpstr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Struggle for Rights in the Progressive Era</dc:title>
  <dc:creator>Amanda</dc:creator>
  <cp:lastModifiedBy>Pulaski County Public Schools</cp:lastModifiedBy>
  <cp:revision>18</cp:revision>
  <dcterms:created xsi:type="dcterms:W3CDTF">2010-11-09T01:54:29Z</dcterms:created>
  <dcterms:modified xsi:type="dcterms:W3CDTF">2010-11-09T18:29:32Z</dcterms:modified>
</cp:coreProperties>
</file>