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9" r:id="rId3"/>
    <p:sldId id="346" r:id="rId4"/>
    <p:sldId id="311" r:id="rId5"/>
    <p:sldId id="342" r:id="rId6"/>
    <p:sldId id="343" r:id="rId7"/>
    <p:sldId id="344" r:id="rId8"/>
    <p:sldId id="345" r:id="rId9"/>
    <p:sldId id="347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40" r:id="rId21"/>
    <p:sldId id="341" r:id="rId22"/>
    <p:sldId id="280" r:id="rId23"/>
    <p:sldId id="291" r:id="rId24"/>
    <p:sldId id="272" r:id="rId25"/>
    <p:sldId id="293" r:id="rId26"/>
    <p:sldId id="348" r:id="rId27"/>
    <p:sldId id="294" r:id="rId28"/>
    <p:sldId id="295" r:id="rId29"/>
    <p:sldId id="306" r:id="rId30"/>
    <p:sldId id="349" r:id="rId31"/>
    <p:sldId id="351" r:id="rId32"/>
    <p:sldId id="352" r:id="rId33"/>
    <p:sldId id="353" r:id="rId34"/>
    <p:sldId id="354" r:id="rId35"/>
    <p:sldId id="329" r:id="rId36"/>
    <p:sldId id="307" r:id="rId37"/>
    <p:sldId id="350" r:id="rId38"/>
    <p:sldId id="308" r:id="rId39"/>
    <p:sldId id="339" r:id="rId40"/>
    <p:sldId id="335" r:id="rId41"/>
    <p:sldId id="330" r:id="rId42"/>
    <p:sldId id="332" r:id="rId43"/>
    <p:sldId id="326" r:id="rId44"/>
    <p:sldId id="355" r:id="rId45"/>
    <p:sldId id="337" r:id="rId46"/>
    <p:sldId id="300" r:id="rId47"/>
    <p:sldId id="301" r:id="rId48"/>
    <p:sldId id="302" r:id="rId49"/>
    <p:sldId id="303" r:id="rId50"/>
    <p:sldId id="356" r:id="rId51"/>
  </p:sldIdLst>
  <p:sldSz cx="9144000" cy="6858000" type="screen4x3"/>
  <p:notesSz cx="6662738" cy="982027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CCFF"/>
    <a:srgbClr val="EAEA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378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297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09CB451-6F9D-4BBF-81AB-900EC1DEEA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62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6600"/>
            <a:ext cx="4910137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64075"/>
            <a:ext cx="48847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97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29738"/>
            <a:ext cx="28876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1FBFC4D-7C1E-4821-B214-A9424DEB68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4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learning.com/library/flash_viewer.php?oid=134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02512-6D46-437E-920C-750FD85C747A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0773E-1FB5-48C1-8FA3-DD1D9E18C68D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490F0-95E5-4772-B522-A5B15F62A724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 smtClean="0"/>
              <a:t>Animation</a:t>
            </a:r>
            <a:r>
              <a:rPr lang="en-AU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en-AU" dirty="0" smtClean="0">
                <a:solidFill>
                  <a:schemeClr val="accent5">
                    <a:lumMod val="25000"/>
                  </a:schemeClr>
                </a:solidFill>
                <a:hlinkClick r:id="rId3"/>
              </a:rPr>
              <a:t>http://www.visionlearning.com/library/flash_viewer.php?oid=1349</a:t>
            </a:r>
            <a:endParaRPr lang="en-A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8D74D-18BD-4B22-A5B4-124B7D61E58C}" type="slidenum">
              <a:rPr lang="en-AU" smtClean="0"/>
              <a:pPr/>
              <a:t>22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Felix: http://theflagtoday.com/wp-content/uploads/2011/02/felix-the-cat.jpg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3BD5-1344-4697-B021-01DCF823E011}" type="slidenum">
              <a:rPr lang="en-AU" smtClean="0"/>
              <a:pPr/>
              <a:t>23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6246C-43FA-4699-93A1-FA26BB80BC5E}" type="slidenum">
              <a:rPr lang="en-US"/>
              <a:pPr/>
              <a:t>31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6246C-43FA-4699-93A1-FA26BB80BC5E}" type="slidenum">
              <a:rPr lang="en-US"/>
              <a:pPr/>
              <a:t>32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6246C-43FA-4699-93A1-FA26BB80BC5E}" type="slidenum">
              <a:rPr lang="en-US"/>
              <a:pPr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21792-35E3-490F-9D4E-95FF7240CD7E}" type="slidenum">
              <a:rPr lang="en-US"/>
              <a:pPr/>
              <a:t>43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7BE53-6DAF-408A-B4B0-CFE7E4212457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3BCA5-A443-42A0-A11E-73D5BEDAA321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01ED-1580-4FE7-9F93-6E130A29A6F0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A536D-8D65-4CD8-AB0F-928B18CD4052}" type="slidenum">
              <a:rPr lang="en-US"/>
              <a:pPr/>
              <a:t>13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C134C-CCDA-463A-9DC6-ED9ED4A124B2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5A8B4-EC24-4FA9-A369-DDC401A85CC5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69EE0-8F5E-400B-A024-8E2FCD3F536F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5CBA6-4F31-42E4-9D7E-B37D2904B4E1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90312-DFCA-4917-9D56-7BC2FE719B7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BA5BB-DB7B-4C03-9C6A-786EA48B305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0C3E0-048C-4971-9235-CE19DF29D78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9E62-B39E-459C-942D-2567FA8B78A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8FED9-03D6-4028-A90E-3B7AEB75E56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428F7-75DC-46EE-945E-E637ACD79BE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544B9-3419-42E3-B293-8A8F3841305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39272-78A2-4BCD-8A4A-3BCB27743D6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16AD0A4-68AB-4C76-9925-EC15CCCAC4A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65F376D-6D8B-4F07-811F-1599041319A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learning.com/library/flash_viewer.php?oid=134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source=images&amp;cd=&amp;cad=rja&amp;docid=hry4T9dvIHPI7M&amp;tbnid=byc1TG98fjtKLM:&amp;ved=0CAgQjRwwAA&amp;url=http://healthreformexplained.com/peeling-back-the-onion/&amp;ei=mo1vUcPiMsWmkgXO94GADA&amp;psig=AFQjCNFm7yEbMwJ_y2CMYBhWTHcpmEEpUQ&amp;ust=1366351642867979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au/url?sa=i&amp;source=images&amp;cd=&amp;cad=rja&amp;docid=hry4T9dvIHPI7M&amp;tbnid=byc1TG98fjtKLM:&amp;ved=0CAgQjRwwAA&amp;url=http://healthreformexplained.com/peeling-back-the-onion/&amp;ei=mo1vUcPiMsWmkgXO94GADA&amp;psig=AFQjCNFm7yEbMwJ_y2CMYBhWTHcpmEEpUQ&amp;ust=1366351642867979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5400" dirty="0" smtClean="0"/>
              <a:t>Ionic Compounds</a:t>
            </a: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4000" dirty="0" smtClean="0"/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828800" y="2133600"/>
            <a:ext cx="8077200" cy="1499616"/>
          </a:xfrm>
        </p:spPr>
        <p:txBody>
          <a:bodyPr/>
          <a:lstStyle/>
          <a:p>
            <a:r>
              <a:rPr lang="en-AU" dirty="0" smtClean="0"/>
              <a:t>Forming of Ions</a:t>
            </a:r>
            <a:br>
              <a:rPr lang="en-AU" dirty="0" smtClean="0"/>
            </a:br>
            <a:r>
              <a:rPr lang="en-AU" dirty="0" smtClean="0"/>
              <a:t>Ionic Compounds</a:t>
            </a:r>
            <a:br>
              <a:rPr lang="en-AU" dirty="0" smtClean="0"/>
            </a:br>
            <a:r>
              <a:rPr lang="en-AU" dirty="0" smtClean="0"/>
              <a:t>Writing ionic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19459" name="Picture 10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17525" y="829724"/>
            <a:ext cx="1582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90600" y="1366799"/>
            <a:ext cx="0" cy="11478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03450" y="843579"/>
            <a:ext cx="519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Lose 1 electron to form 1+ ions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00200" y="1600200"/>
            <a:ext cx="60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438400" y="1600200"/>
            <a:ext cx="62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00400" y="1600200"/>
            <a:ext cx="81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67200" y="1600200"/>
            <a:ext cx="57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514600"/>
            <a:ext cx="457200" cy="304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  <p:bldP spid="48136" grpId="0" animBg="1"/>
      <p:bldP spid="48135" grpId="0" autoUpdateAnimBg="0"/>
      <p:bldP spid="48134" grpId="0" autoUpdateAnimBg="0"/>
      <p:bldP spid="48133" grpId="0" autoUpdateAnimBg="0"/>
      <p:bldP spid="48132" grpId="0" autoUpdateAnimBg="0"/>
      <p:bldP spid="48131" grpId="0" autoUpdateAnimBg="0"/>
      <p:bldP spid="48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21507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11382" y="819045"/>
            <a:ext cx="1582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2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447800" y="1342265"/>
            <a:ext cx="0" cy="1553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96768" y="819045"/>
            <a:ext cx="551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Loses 2 electrons to form 2+ 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00200" y="1600200"/>
            <a:ext cx="90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743200" y="1600200"/>
            <a:ext cx="982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62400" y="1600200"/>
            <a:ext cx="89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105400" y="1614488"/>
            <a:ext cx="821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24600" y="1600200"/>
            <a:ext cx="90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219200" y="2971800"/>
            <a:ext cx="4572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nimBg="1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23555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05400" y="838200"/>
            <a:ext cx="177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13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172200" y="1371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324600" y="1429803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Loses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 3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ions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7400" y="1864797"/>
            <a:ext cx="703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71800" y="1927638"/>
            <a:ext cx="787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125480" y="1931745"/>
            <a:ext cx="91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943600" y="2971800"/>
            <a:ext cx="457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nimBg="1"/>
      <p:bldP spid="12294" grpId="0" autoUpdateAnimBg="0"/>
      <p:bldP spid="12295" grpId="0" autoUpdateAnimBg="0"/>
      <p:bldP spid="12296" grpId="0" autoUpdateAnimBg="0"/>
      <p:bldP spid="12297" grpId="0" autoUpdateAnimBg="0"/>
      <p:bldP spid="12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3614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Predicting Ionic Charges</a:t>
            </a:r>
          </a:p>
        </p:txBody>
      </p:sp>
      <p:pic>
        <p:nvPicPr>
          <p:cNvPr id="25603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92217" y="866341"/>
            <a:ext cx="177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14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172200" y="1371600"/>
            <a:ext cx="457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0140" y="435454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Lose or gain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</a:p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76400" y="1581466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ither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Group 14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 rarely form ions.</a:t>
            </a:r>
            <a:endParaRPr lang="en-US" sz="2800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400800" y="2971800"/>
            <a:ext cx="457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nimBg="1"/>
      <p:bldP spid="13318" grpId="0" autoUpdateAnimBg="0"/>
      <p:bldP spid="13319" grpId="0" autoUpdateAnimBg="0"/>
      <p:bldP spid="133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27651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838200"/>
            <a:ext cx="177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15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172200" y="1371600"/>
            <a:ext cx="838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81800" y="868362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Gains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</a:p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 to form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81513" y="1464438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56343" y="1991747"/>
            <a:ext cx="599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341119" y="2524780"/>
            <a:ext cx="777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781800" y="2971800"/>
            <a:ext cx="457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51676" y="1495215"/>
            <a:ext cx="1076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Nitride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125823" y="2024757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Phosphide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251676" y="2614880"/>
            <a:ext cx="1353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Arsenide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nimBg="1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nimBg="1"/>
      <p:bldP spid="14347" grpId="0" autoUpdateAnimBg="0"/>
      <p:bldP spid="14348" grpId="0" autoUpdateAnimBg="0"/>
      <p:bldP spid="143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29699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05400" y="838200"/>
            <a:ext cx="177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16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172200" y="1371600"/>
            <a:ext cx="1295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10400" y="989013"/>
            <a:ext cx="251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Gains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</a:p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 to form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17761" y="1453114"/>
            <a:ext cx="655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35008" y="1912143"/>
            <a:ext cx="60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435008" y="2466109"/>
            <a:ext cx="92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</a:t>
            </a:r>
            <a:r>
              <a:rPr lang="en-US" sz="2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239000" y="2971800"/>
            <a:ext cx="457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380509" y="1459608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FF"/>
                </a:solidFill>
              </a:rPr>
              <a:t>Oxide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380509" y="1916808"/>
            <a:ext cx="1098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Sulfide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352800" y="2497065"/>
            <a:ext cx="1324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Selenide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35008" y="2490571"/>
            <a:ext cx="792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80509" y="1484070"/>
            <a:ext cx="9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nimBg="1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nimBg="1"/>
      <p:bldP spid="15371" grpId="0" autoUpdateAnimBg="0"/>
      <p:bldP spid="15372" grpId="0" autoUpdateAnimBg="0"/>
      <p:bldP spid="15373" grpId="0" autoUpdateAnimBg="0"/>
      <p:bldP spid="14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31747" name="Picture 3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05400" y="838200"/>
            <a:ext cx="177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17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172200" y="1371600"/>
            <a:ext cx="1828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918325" y="829684"/>
            <a:ext cx="2606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Gains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</a:p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form 1-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95941" y="2028826"/>
            <a:ext cx="590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01570" y="2681286"/>
            <a:ext cx="700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94378" y="1953069"/>
            <a:ext cx="745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696200" y="2971800"/>
            <a:ext cx="3810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06346" y="2028826"/>
            <a:ext cx="1266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Fluoride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98495" y="2743200"/>
            <a:ext cx="1290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Chloride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640223" y="1986079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Bromide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998636" y="2681645"/>
            <a:ext cx="537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42631" y="2743200"/>
            <a:ext cx="1035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Iodide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nimBg="1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nimBg="1"/>
      <p:bldP spid="16395" grpId="0" autoUpdateAnimBg="0"/>
      <p:bldP spid="16396" grpId="0" autoUpdateAnimBg="0"/>
      <p:bldP spid="16397" grpId="0" autoUpdateAnimBg="0"/>
      <p:bldP spid="16399" grpId="0" autoUpdateAnimBg="0"/>
      <p:bldP spid="164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33795" name="Picture 3" descr="period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05400" y="83820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Group 18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172200" y="1371600"/>
            <a:ext cx="2057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05400" y="838200"/>
            <a:ext cx="3657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Stable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Noble gases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form ions!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8077200" y="2514600"/>
            <a:ext cx="4572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nimBg="1"/>
      <p:bldP spid="17414" grpId="0" autoUpdateAnimBg="0"/>
      <p:bldP spid="174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35843" name="Picture 3" descr="period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 3 - 12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895600" y="1219200"/>
            <a:ext cx="6858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29572" y="893310"/>
            <a:ext cx="6314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 elements </a:t>
            </a:r>
          </a:p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form ions with different charges.</a:t>
            </a:r>
            <a:endParaRPr lang="en-US" sz="28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676400" y="3810000"/>
            <a:ext cx="4267200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22300" y="1752600"/>
            <a:ext cx="2207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Iron(II) = Fe</a:t>
            </a:r>
            <a:r>
              <a:rPr lang="en-US" baseline="30000" dirty="0">
                <a:solidFill>
                  <a:srgbClr val="002060"/>
                </a:solidFill>
              </a:rPr>
              <a:t>2+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352800" y="1752600"/>
            <a:ext cx="2322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Iron(III) = Fe</a:t>
            </a:r>
            <a:r>
              <a:rPr lang="en-US" baseline="30000" dirty="0">
                <a:solidFill>
                  <a:srgbClr val="002060"/>
                </a:solidFill>
              </a:rPr>
              <a:t>3+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657600" y="3657600"/>
            <a:ext cx="685800" cy="685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5867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Hint: Look at the number in the brackets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nimBg="1"/>
      <p:bldP spid="18438" grpId="0" autoUpdateAnimBg="0"/>
      <p:bldP spid="18442" grpId="0" animBg="1"/>
      <p:bldP spid="18444" grpId="0" autoUpdateAnimBg="0"/>
      <p:bldP spid="18448" grpId="0" autoUpdateAnimBg="0"/>
      <p:bldP spid="184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Predicting Ionic Charges</a:t>
            </a:r>
          </a:p>
        </p:txBody>
      </p:sp>
      <p:pic>
        <p:nvPicPr>
          <p:cNvPr id="37891" name="Picture 3" descr="period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81375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 3 - 12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895600" y="1219200"/>
            <a:ext cx="6858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81325" y="932367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</a:t>
            </a:r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 elements </a:t>
            </a:r>
          </a:p>
          <a:p>
            <a:r>
              <a:rPr lang="en-US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have only one possible </a:t>
            </a:r>
            <a:r>
              <a:rPr 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ion.</a:t>
            </a:r>
            <a:endParaRPr lang="en-US" sz="28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76400" y="3810000"/>
            <a:ext cx="4267200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797351" y="2007908"/>
            <a:ext cx="1762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Zinc = Zn</a:t>
            </a:r>
            <a:r>
              <a:rPr lang="en-US" baseline="30000" dirty="0">
                <a:solidFill>
                  <a:srgbClr val="002060"/>
                </a:solidFill>
              </a:rPr>
              <a:t>2+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652837" y="2476500"/>
            <a:ext cx="1841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Silver = Ag</a:t>
            </a:r>
            <a:r>
              <a:rPr lang="en-US" baseline="30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410200" y="3733800"/>
            <a:ext cx="685800" cy="685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953000" y="4191000"/>
            <a:ext cx="685800" cy="685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nimBg="1"/>
      <p:bldP spid="19462" grpId="0" autoUpdateAnimBg="0"/>
      <p:bldP spid="19463" grpId="0" animBg="1"/>
      <p:bldP spid="19464" grpId="0" autoUpdateAnimBg="0"/>
      <p:bldP spid="19465" grpId="0" autoUpdateAnimBg="0"/>
      <p:bldP spid="19466" grpId="0" animBg="1"/>
      <p:bldP spid="194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sz="4000" dirty="0" smtClean="0"/>
              <a:t> Some elements are stable exactly as they are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AU" dirty="0" smtClean="0"/>
              <a:t>Noble Gases:</a:t>
            </a:r>
          </a:p>
          <a:p>
            <a:pPr eaLnBrk="1" hangingPunct="1"/>
            <a:r>
              <a:rPr lang="en-AU" dirty="0" smtClean="0"/>
              <a:t>Helium  2</a:t>
            </a:r>
          </a:p>
          <a:p>
            <a:pPr eaLnBrk="1" hangingPunct="1"/>
            <a:r>
              <a:rPr lang="en-AU" dirty="0" smtClean="0"/>
              <a:t>Neon    2, 8</a:t>
            </a:r>
          </a:p>
          <a:p>
            <a:pPr eaLnBrk="1" hangingPunct="1"/>
            <a:r>
              <a:rPr lang="en-AU" dirty="0" smtClean="0"/>
              <a:t>Argon   2,8,8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dirty="0" smtClean="0"/>
              <a:t>They are found </a:t>
            </a:r>
            <a:r>
              <a:rPr lang="en-AU" dirty="0" smtClean="0"/>
              <a:t>in </a:t>
            </a:r>
            <a:r>
              <a:rPr lang="en-AU" dirty="0" smtClean="0"/>
              <a:t>their elemental form in nature; they are usually </a:t>
            </a:r>
            <a:r>
              <a:rPr lang="en-AU" b="1" dirty="0" smtClean="0">
                <a:solidFill>
                  <a:srgbClr val="002060"/>
                </a:solidFill>
              </a:rPr>
              <a:t>unreactive. </a:t>
            </a:r>
          </a:p>
          <a:p>
            <a:pPr eaLnBrk="1" hangingPunct="1">
              <a:buFont typeface="Wingdings" pitchFamily="2" charset="2"/>
              <a:buNone/>
            </a:pPr>
            <a:endParaRPr lang="en-AU" b="1" dirty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AU" b="1" dirty="0" smtClean="0">
                <a:solidFill>
                  <a:srgbClr val="002060"/>
                </a:solidFill>
              </a:rPr>
              <a:t>They have a full outer shell of electrons</a:t>
            </a:r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42709-B797-461C-A070-9B91240A95C6}" type="slidenum">
              <a:rPr lang="en-AU" smtClean="0"/>
              <a:pPr/>
              <a:t>2</a:t>
            </a:fld>
            <a:endParaRPr lang="en-AU" smtClean="0"/>
          </a:p>
        </p:txBody>
      </p:sp>
      <p:pic>
        <p:nvPicPr>
          <p:cNvPr id="4102" name="Picture 5" descr="bd108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286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r>
              <a:rPr lang="en-AU" sz="3200" dirty="0" smtClean="0"/>
              <a:t>Fill in the table to predict to charges when these elements form ions. Use the group numbers to help you out</a:t>
            </a:r>
            <a:endParaRPr lang="en-AU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48882"/>
              </p:ext>
            </p:extLst>
          </p:nvPr>
        </p:nvGraphicFramePr>
        <p:xfrm>
          <a:off x="457200" y="1774819"/>
          <a:ext cx="8305800" cy="45697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4648200"/>
              </a:tblGrid>
              <a:tr h="454978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Element</a:t>
                      </a:r>
                      <a:endParaRPr lang="en-A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Ion</a:t>
                      </a:r>
                      <a:r>
                        <a:rPr lang="en-AU" sz="2000" baseline="0" dirty="0" smtClean="0"/>
                        <a:t> (remember to add in the charge!)</a:t>
                      </a:r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Ca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Ca</a:t>
                      </a:r>
                      <a:r>
                        <a:rPr lang="en-AU" baseline="30000" dirty="0" smtClean="0"/>
                        <a:t>2+</a:t>
                      </a:r>
                      <a:endParaRPr lang="en-A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Ar</a:t>
                      </a:r>
                      <a:r>
                        <a:rPr lang="en-AU" dirty="0" smtClean="0"/>
                        <a:t>   Doesn’t</a:t>
                      </a:r>
                      <a:r>
                        <a:rPr lang="en-AU" baseline="0" dirty="0" smtClean="0"/>
                        <a:t> form an 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Sn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Sn</a:t>
                      </a:r>
                      <a:r>
                        <a:rPr lang="en-AU" dirty="0" smtClean="0"/>
                        <a:t> </a:t>
                      </a:r>
                      <a:r>
                        <a:rPr lang="en-AU" baseline="30000" dirty="0" smtClean="0"/>
                        <a:t>4+</a:t>
                      </a:r>
                      <a:r>
                        <a:rPr lang="en-AU" baseline="0" dirty="0" smtClean="0"/>
                        <a:t>     or     </a:t>
                      </a:r>
                      <a:r>
                        <a:rPr lang="en-AU" dirty="0" err="1" smtClean="0"/>
                        <a:t>Sn</a:t>
                      </a:r>
                      <a:r>
                        <a:rPr lang="en-AU" dirty="0" smtClean="0"/>
                        <a:t> </a:t>
                      </a:r>
                      <a:r>
                        <a:rPr lang="en-AU" baseline="30000" dirty="0" smtClean="0"/>
                        <a:t>4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30000" dirty="0" smtClean="0"/>
                        <a:t> </a:t>
                      </a:r>
                      <a:r>
                        <a:rPr lang="en-AU" dirty="0" smtClean="0"/>
                        <a:t>Usually doesn’t form</a:t>
                      </a:r>
                      <a:r>
                        <a:rPr lang="en-AU" baseline="0" dirty="0" smtClean="0"/>
                        <a:t> an 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Br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Br</a:t>
                      </a:r>
                      <a:r>
                        <a:rPr lang="en-AU" baseline="30000" dirty="0" smtClean="0"/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Cs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Cs </a:t>
                      </a:r>
                      <a:r>
                        <a:rPr lang="en-AU" baseline="30000" dirty="0" smtClean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</a:t>
                      </a:r>
                      <a:r>
                        <a:rPr lang="en-AU" baseline="30000" dirty="0" smtClean="0"/>
                        <a:t>+</a:t>
                      </a:r>
                      <a:endParaRPr lang="en-A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O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O </a:t>
                      </a:r>
                      <a:r>
                        <a:rPr lang="en-AU" baseline="30000" dirty="0" smtClean="0"/>
                        <a:t>2-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 </a:t>
                      </a:r>
                      <a:r>
                        <a:rPr lang="en-AU" baseline="30000" dirty="0" smtClean="0"/>
                        <a:t>2-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Mg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Mg </a:t>
                      </a:r>
                      <a:r>
                        <a:rPr lang="en-AU" baseline="30000" dirty="0" smtClean="0"/>
                        <a:t>2+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5777345" y="2299855"/>
            <a:ext cx="990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282044" y="2757055"/>
            <a:ext cx="2490355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57253" y="3214255"/>
            <a:ext cx="4177147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38647" y="3671455"/>
            <a:ext cx="4177147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67657" y="4147709"/>
            <a:ext cx="4177147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438647" y="4572000"/>
            <a:ext cx="4177147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481945" y="5043055"/>
            <a:ext cx="4177147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19600" y="5500255"/>
            <a:ext cx="4177147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419600" y="5957455"/>
            <a:ext cx="4177147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9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Ionic compounds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9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Sodium Chloride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17713"/>
            <a:ext cx="8116888" cy="4840287"/>
          </a:xfrm>
        </p:spPr>
        <p:txBody>
          <a:bodyPr/>
          <a:lstStyle/>
          <a:p>
            <a:pPr eaLnBrk="1" hangingPunct="1"/>
            <a:r>
              <a:rPr lang="en-US" dirty="0" smtClean="0"/>
              <a:t>Sodium is a silvery, highly reactive metal</a:t>
            </a:r>
          </a:p>
          <a:p>
            <a:pPr eaLnBrk="1" hangingPunct="1"/>
            <a:r>
              <a:rPr lang="en-US" dirty="0" smtClean="0"/>
              <a:t>Chloride is a green, smelly gas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Do they have any “chemistry”??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You bet!……….let have a look  Click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Together they form table salt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Lets take a closer look…….. </a:t>
            </a: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9AB08-FA7C-4541-AA24-36A39E8D2121}" type="slidenum">
              <a:rPr lang="en-AU" smtClean="0"/>
              <a:pPr/>
              <a:t>22</a:t>
            </a:fld>
            <a:endParaRPr lang="en-AU" smtClean="0"/>
          </a:p>
        </p:txBody>
      </p:sp>
      <p:sp>
        <p:nvSpPr>
          <p:cNvPr id="11270" name="Action Button: Forward or Next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391400" y="4191000"/>
            <a:ext cx="1295400" cy="1295400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build="p" autoUpdateAnimBg="0"/>
      <p:bldP spid="112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Sodium 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05800" cy="4114800"/>
          </a:xfrm>
        </p:spPr>
        <p:txBody>
          <a:bodyPr/>
          <a:lstStyle/>
          <a:p>
            <a:r>
              <a:rPr lang="en-US"/>
              <a:t>Electron configuration: </a:t>
            </a:r>
            <a:r>
              <a:rPr lang="en-US">
                <a:solidFill>
                  <a:srgbClr val="FF0000"/>
                </a:solidFill>
              </a:rPr>
              <a:t>2,8, 1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Lose/transfer </a:t>
            </a:r>
            <a:r>
              <a:rPr lang="en-US" dirty="0" smtClean="0">
                <a:solidFill>
                  <a:srgbClr val="FF0000"/>
                </a:solidFill>
              </a:rPr>
              <a:t>1e to Chlorine </a:t>
            </a:r>
          </a:p>
          <a:p>
            <a:pPr eaLnBrk="1" hangingPunct="1"/>
            <a:r>
              <a:rPr lang="en-US" dirty="0" smtClean="0"/>
              <a:t>Now stable but charged</a:t>
            </a:r>
          </a:p>
          <a:p>
            <a:pPr eaLnBrk="1" hangingPunct="1"/>
            <a:r>
              <a:rPr lang="en-US" dirty="0" smtClean="0"/>
              <a:t>11p+ and 10e-</a:t>
            </a:r>
          </a:p>
          <a:p>
            <a:pPr eaLnBrk="1" hangingPunct="1"/>
            <a:r>
              <a:rPr lang="en-US" dirty="0" smtClean="0"/>
              <a:t>Net charge</a:t>
            </a:r>
            <a:r>
              <a:rPr lang="en-US" dirty="0" smtClean="0">
                <a:solidFill>
                  <a:srgbClr val="FF0000"/>
                </a:solidFill>
              </a:rPr>
              <a:t> 1+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553200" y="3581400"/>
            <a:ext cx="990600" cy="990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6705600" y="3486150"/>
            <a:ext cx="2133600" cy="1004888"/>
            <a:chOff x="2544" y="2256"/>
            <a:chExt cx="624" cy="542"/>
          </a:xfrm>
        </p:grpSpPr>
        <p:sp>
          <p:nvSpPr>
            <p:cNvPr id="9246" name="Text Box 6"/>
            <p:cNvSpPr txBox="1">
              <a:spLocks noChangeArrowheads="1"/>
            </p:cNvSpPr>
            <p:nvPr/>
          </p:nvSpPr>
          <p:spPr bwMode="auto">
            <a:xfrm>
              <a:off x="2688" y="2256"/>
              <a:ext cx="384" cy="5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AU"/>
            </a:p>
            <a:p>
              <a:pPr>
                <a:spcBef>
                  <a:spcPct val="50000"/>
                </a:spcBef>
              </a:pPr>
              <a:r>
                <a:rPr lang="en-AU"/>
                <a:t>  </a:t>
              </a:r>
            </a:p>
          </p:txBody>
        </p:sp>
        <p:sp>
          <p:nvSpPr>
            <p:cNvPr id="9247" name="Text Box 7"/>
            <p:cNvSpPr txBox="1">
              <a:spLocks noChangeArrowheads="1"/>
            </p:cNvSpPr>
            <p:nvPr/>
          </p:nvSpPr>
          <p:spPr bwMode="auto">
            <a:xfrm>
              <a:off x="2832" y="2448"/>
              <a:ext cx="33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 b="1">
                <a:solidFill>
                  <a:schemeClr val="hlink"/>
                </a:solidFill>
              </a:endParaRPr>
            </a:p>
          </p:txBody>
        </p:sp>
        <p:sp>
          <p:nvSpPr>
            <p:cNvPr id="9248" name="Text Box 8"/>
            <p:cNvSpPr txBox="1">
              <a:spLocks noChangeArrowheads="1"/>
            </p:cNvSpPr>
            <p:nvPr/>
          </p:nvSpPr>
          <p:spPr bwMode="auto">
            <a:xfrm>
              <a:off x="2544" y="2544"/>
              <a:ext cx="3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>
                <a:solidFill>
                  <a:schemeClr val="hlink"/>
                </a:solidFill>
              </a:endParaRPr>
            </a:p>
          </p:txBody>
        </p:sp>
      </p:grp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672263" y="3717925"/>
            <a:ext cx="79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CC00"/>
              </a:solidFill>
            </a:endParaRPr>
          </a:p>
        </p:txBody>
      </p:sp>
      <p:sp>
        <p:nvSpPr>
          <p:cNvPr id="9223" name="Oval 10"/>
          <p:cNvSpPr>
            <a:spLocks noChangeArrowheads="1"/>
          </p:cNvSpPr>
          <p:nvPr/>
        </p:nvSpPr>
        <p:spPr bwMode="auto">
          <a:xfrm>
            <a:off x="6115050" y="3168650"/>
            <a:ext cx="1924050" cy="1879600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6858000" y="3105150"/>
            <a:ext cx="400050" cy="152400"/>
            <a:chOff x="2724" y="1908"/>
            <a:chExt cx="252" cy="96"/>
          </a:xfrm>
        </p:grpSpPr>
        <p:sp>
          <p:nvSpPr>
            <p:cNvPr id="9244" name="Oval 12"/>
            <p:cNvSpPr>
              <a:spLocks noChangeArrowheads="1"/>
            </p:cNvSpPr>
            <p:nvPr/>
          </p:nvSpPr>
          <p:spPr bwMode="auto">
            <a:xfrm>
              <a:off x="2724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3"/>
            <p:cNvSpPr>
              <a:spLocks noChangeArrowheads="1"/>
            </p:cNvSpPr>
            <p:nvPr/>
          </p:nvSpPr>
          <p:spPr bwMode="auto">
            <a:xfrm>
              <a:off x="2880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5791200" y="2819400"/>
            <a:ext cx="2590800" cy="25908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" name="Group 18"/>
          <p:cNvGrpSpPr>
            <a:grpSpLocks/>
          </p:cNvGrpSpPr>
          <p:nvPr/>
        </p:nvGrpSpPr>
        <p:grpSpPr bwMode="auto">
          <a:xfrm>
            <a:off x="6934200" y="5334000"/>
            <a:ext cx="400050" cy="152400"/>
            <a:chOff x="2724" y="1908"/>
            <a:chExt cx="252" cy="96"/>
          </a:xfrm>
        </p:grpSpPr>
        <p:sp>
          <p:nvSpPr>
            <p:cNvPr id="9242" name="Oval 19"/>
            <p:cNvSpPr>
              <a:spLocks noChangeArrowheads="1"/>
            </p:cNvSpPr>
            <p:nvPr/>
          </p:nvSpPr>
          <p:spPr bwMode="auto">
            <a:xfrm>
              <a:off x="2724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20"/>
            <p:cNvSpPr>
              <a:spLocks noChangeArrowheads="1"/>
            </p:cNvSpPr>
            <p:nvPr/>
          </p:nvSpPr>
          <p:spPr bwMode="auto">
            <a:xfrm>
              <a:off x="2880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21"/>
          <p:cNvGrpSpPr>
            <a:grpSpLocks/>
          </p:cNvGrpSpPr>
          <p:nvPr/>
        </p:nvGrpSpPr>
        <p:grpSpPr bwMode="auto">
          <a:xfrm>
            <a:off x="6915150" y="2743200"/>
            <a:ext cx="400050" cy="152400"/>
            <a:chOff x="2724" y="1908"/>
            <a:chExt cx="252" cy="96"/>
          </a:xfrm>
        </p:grpSpPr>
        <p:sp>
          <p:nvSpPr>
            <p:cNvPr id="9240" name="Oval 22"/>
            <p:cNvSpPr>
              <a:spLocks noChangeArrowheads="1"/>
            </p:cNvSpPr>
            <p:nvPr/>
          </p:nvSpPr>
          <p:spPr bwMode="auto">
            <a:xfrm>
              <a:off x="2724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23"/>
            <p:cNvSpPr>
              <a:spLocks noChangeArrowheads="1"/>
            </p:cNvSpPr>
            <p:nvPr/>
          </p:nvSpPr>
          <p:spPr bwMode="auto">
            <a:xfrm>
              <a:off x="2880" y="19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8" name="Group 24"/>
          <p:cNvGrpSpPr>
            <a:grpSpLocks/>
          </p:cNvGrpSpPr>
          <p:nvPr/>
        </p:nvGrpSpPr>
        <p:grpSpPr bwMode="auto">
          <a:xfrm>
            <a:off x="5715000" y="3886200"/>
            <a:ext cx="152400" cy="381000"/>
            <a:chOff x="1728" y="2544"/>
            <a:chExt cx="96" cy="240"/>
          </a:xfrm>
        </p:grpSpPr>
        <p:sp>
          <p:nvSpPr>
            <p:cNvPr id="9238" name="Oval 25"/>
            <p:cNvSpPr>
              <a:spLocks noChangeArrowheads="1"/>
            </p:cNvSpPr>
            <p:nvPr/>
          </p:nvSpPr>
          <p:spPr bwMode="auto">
            <a:xfrm>
              <a:off x="1728" y="26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Oval 26"/>
            <p:cNvSpPr>
              <a:spLocks noChangeArrowheads="1"/>
            </p:cNvSpPr>
            <p:nvPr/>
          </p:nvSpPr>
          <p:spPr bwMode="auto">
            <a:xfrm>
              <a:off x="1728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7"/>
          <p:cNvGrpSpPr>
            <a:grpSpLocks/>
          </p:cNvGrpSpPr>
          <p:nvPr/>
        </p:nvGrpSpPr>
        <p:grpSpPr bwMode="auto">
          <a:xfrm>
            <a:off x="8305800" y="3962400"/>
            <a:ext cx="152400" cy="381000"/>
            <a:chOff x="1728" y="2544"/>
            <a:chExt cx="96" cy="240"/>
          </a:xfrm>
        </p:grpSpPr>
        <p:sp>
          <p:nvSpPr>
            <p:cNvPr id="9236" name="Oval 28"/>
            <p:cNvSpPr>
              <a:spLocks noChangeArrowheads="1"/>
            </p:cNvSpPr>
            <p:nvPr/>
          </p:nvSpPr>
          <p:spPr bwMode="auto">
            <a:xfrm>
              <a:off x="1728" y="26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Oval 29"/>
            <p:cNvSpPr>
              <a:spLocks noChangeArrowheads="1"/>
            </p:cNvSpPr>
            <p:nvPr/>
          </p:nvSpPr>
          <p:spPr bwMode="auto">
            <a:xfrm>
              <a:off x="1728" y="25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0" name="Oval 30"/>
          <p:cNvSpPr>
            <a:spLocks noChangeArrowheads="1"/>
          </p:cNvSpPr>
          <p:nvPr/>
        </p:nvSpPr>
        <p:spPr bwMode="auto">
          <a:xfrm>
            <a:off x="5334000" y="2438400"/>
            <a:ext cx="3581400" cy="3352800"/>
          </a:xfrm>
          <a:prstGeom prst="ellipse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8839200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Box 60"/>
          <p:cNvSpPr txBox="1">
            <a:spLocks noChangeArrowheads="1"/>
          </p:cNvSpPr>
          <p:nvPr/>
        </p:nvSpPr>
        <p:spPr bwMode="auto">
          <a:xfrm>
            <a:off x="6781800" y="3810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 b="1"/>
              <a:t>11p</a:t>
            </a:r>
          </a:p>
          <a:p>
            <a:r>
              <a:rPr lang="en-AU" sz="1600" b="1"/>
              <a:t>11n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24600" y="1981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Now 2,8</a:t>
            </a:r>
          </a:p>
        </p:txBody>
      </p:sp>
      <p:pic>
        <p:nvPicPr>
          <p:cNvPr id="33794" name="Picture 2" descr="http://theflagtoday.com/wp-content/uploads/2011/02/felix-the-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927" y="4491038"/>
            <a:ext cx="1932709" cy="21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848600" y="1403350"/>
            <a:ext cx="17526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FF0000"/>
                </a:solidFill>
              </a:rPr>
              <a:t>Cation</a:t>
            </a:r>
            <a:r>
              <a:rPr lang="en-AU" sz="1400" dirty="0">
                <a:solidFill>
                  <a:srgbClr val="FF0000"/>
                </a:solidFill>
              </a:rPr>
              <a:t> symbol </a:t>
            </a:r>
          </a:p>
          <a:p>
            <a:r>
              <a:rPr lang="en-AU" sz="4800" dirty="0">
                <a:solidFill>
                  <a:srgbClr val="FF0000"/>
                </a:solidFill>
              </a:rPr>
              <a:t>Na</a:t>
            </a:r>
            <a:r>
              <a:rPr lang="en-AU" sz="4800" baseline="30000" dirty="0">
                <a:solidFill>
                  <a:srgbClr val="FF0000"/>
                </a:solidFill>
              </a:rPr>
              <a:t>+</a:t>
            </a:r>
            <a:endParaRPr lang="en-AU" sz="4800" dirty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0035 -0.02176 0.00521 -0.03472 -0.01528 -0.05046 C -0.01562 -0.05324 -0.01528 -0.05671 -0.01667 -0.05949 C -0.01944 -0.06481 -0.02691 -0.07454 -0.02691 -0.07431 C -0.03021 -0.08704 -0.03611 -0.0956 -0.0434 -0.10694 C -0.04496 -0.10972 -0.04809 -0.11435 -0.04809 -0.11412 C -0.04601 -0.13333 -0.05243 -0.23819 -0.01614 -0.27153 C -0.01198 -0.27893 -0.01337 -0.28819 -0.00833 -0.29491 C -0.00642 -0.29768 -0.00035 -0.29768 0.00313 -0.29977 C 0.02309 -0.31134 -0.00521 -0.3 0.0184 -0.30856 C 0.03299 -0.32222 0.02552 -0.3169 0.03958 -0.325 C 0.04497 -0.33472 0.04844 -0.33032 0.05486 -0.33773 " pathEditMode="relative" rAng="440145" ptsTypes="fffffffffff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Lets look at chlorine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605E7-2610-4CE0-A2BC-533CC2D83AFE}" type="slidenum">
              <a:rPr lang="en-AU" smtClean="0"/>
              <a:pPr/>
              <a:t>24</a:t>
            </a:fld>
            <a:endParaRPr lang="en-AU" smtClean="0"/>
          </a:p>
        </p:txBody>
      </p:sp>
      <p:grpSp>
        <p:nvGrpSpPr>
          <p:cNvPr id="11268" name="Group 48"/>
          <p:cNvGrpSpPr>
            <a:grpSpLocks/>
          </p:cNvGrpSpPr>
          <p:nvPr/>
        </p:nvGrpSpPr>
        <p:grpSpPr bwMode="auto">
          <a:xfrm>
            <a:off x="5486400" y="3200400"/>
            <a:ext cx="3581400" cy="3352800"/>
            <a:chOff x="2590800" y="2971800"/>
            <a:chExt cx="3581400" cy="3352800"/>
          </a:xfrm>
        </p:grpSpPr>
        <p:sp>
          <p:nvSpPr>
            <p:cNvPr id="11271" name="Oval 4"/>
            <p:cNvSpPr>
              <a:spLocks noChangeArrowheads="1"/>
            </p:cNvSpPr>
            <p:nvPr/>
          </p:nvSpPr>
          <p:spPr bwMode="auto">
            <a:xfrm>
              <a:off x="3810000" y="4114800"/>
              <a:ext cx="990600" cy="990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3962400" y="4019550"/>
              <a:ext cx="2133600" cy="1004888"/>
              <a:chOff x="2544" y="2256"/>
              <a:chExt cx="624" cy="542"/>
            </a:xfrm>
          </p:grpSpPr>
          <p:sp>
            <p:nvSpPr>
              <p:cNvPr id="11302" name="Text Box 6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384" cy="5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AU"/>
              </a:p>
              <a:p>
                <a:pPr>
                  <a:spcBef>
                    <a:spcPct val="50000"/>
                  </a:spcBef>
                </a:pPr>
                <a:r>
                  <a:rPr lang="en-AU"/>
                  <a:t>  </a:t>
                </a:r>
              </a:p>
            </p:txBody>
          </p:sp>
          <p:sp>
            <p:nvSpPr>
              <p:cNvPr id="11303" name="Text Box 7"/>
              <p:cNvSpPr txBox="1">
                <a:spLocks noChangeArrowheads="1"/>
              </p:cNvSpPr>
              <p:nvPr/>
            </p:nvSpPr>
            <p:spPr bwMode="auto">
              <a:xfrm>
                <a:off x="2832" y="2448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304" name="Text Box 8"/>
              <p:cNvSpPr txBox="1">
                <a:spLocks noChangeArrowheads="1"/>
              </p:cNvSpPr>
              <p:nvPr/>
            </p:nvSpPr>
            <p:spPr bwMode="auto">
              <a:xfrm>
                <a:off x="2544" y="2544"/>
                <a:ext cx="3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929063" y="4251325"/>
              <a:ext cx="7953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b="1">
                <a:solidFill>
                  <a:srgbClr val="00CC00"/>
                </a:solidFill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371850" y="3702050"/>
              <a:ext cx="1924050" cy="18796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4114800" y="3638550"/>
              <a:ext cx="400050" cy="152400"/>
              <a:chOff x="2724" y="1908"/>
              <a:chExt cx="252" cy="96"/>
            </a:xfrm>
          </p:grpSpPr>
          <p:sp>
            <p:nvSpPr>
              <p:cNvPr id="11300" name="Oval 12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Oval 13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6" name="Oval 14"/>
            <p:cNvSpPr>
              <a:spLocks noChangeArrowheads="1"/>
            </p:cNvSpPr>
            <p:nvPr/>
          </p:nvSpPr>
          <p:spPr bwMode="auto">
            <a:xfrm>
              <a:off x="3048000" y="3352800"/>
              <a:ext cx="2590800" cy="2590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4191000" y="5867400"/>
              <a:ext cx="400050" cy="152400"/>
              <a:chOff x="2724" y="1908"/>
              <a:chExt cx="252" cy="96"/>
            </a:xfrm>
          </p:grpSpPr>
          <p:sp>
            <p:nvSpPr>
              <p:cNvPr id="11298" name="Oval 19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Oval 20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1"/>
            <p:cNvGrpSpPr>
              <a:grpSpLocks/>
            </p:cNvGrpSpPr>
            <p:nvPr/>
          </p:nvGrpSpPr>
          <p:grpSpPr bwMode="auto">
            <a:xfrm>
              <a:off x="4171950" y="3276600"/>
              <a:ext cx="400050" cy="152400"/>
              <a:chOff x="2724" y="1908"/>
              <a:chExt cx="252" cy="96"/>
            </a:xfrm>
          </p:grpSpPr>
          <p:sp>
            <p:nvSpPr>
              <p:cNvPr id="11296" name="Oval 22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Oval 23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4"/>
            <p:cNvGrpSpPr>
              <a:grpSpLocks/>
            </p:cNvGrpSpPr>
            <p:nvPr/>
          </p:nvGrpSpPr>
          <p:grpSpPr bwMode="auto">
            <a:xfrm>
              <a:off x="2971800" y="4419600"/>
              <a:ext cx="152400" cy="381000"/>
              <a:chOff x="1728" y="2544"/>
              <a:chExt cx="96" cy="240"/>
            </a:xfrm>
          </p:grpSpPr>
          <p:sp>
            <p:nvSpPr>
              <p:cNvPr id="11294" name="Oval 25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Oval 26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27"/>
            <p:cNvGrpSpPr>
              <a:grpSpLocks/>
            </p:cNvGrpSpPr>
            <p:nvPr/>
          </p:nvGrpSpPr>
          <p:grpSpPr bwMode="auto">
            <a:xfrm>
              <a:off x="5562600" y="4495800"/>
              <a:ext cx="152400" cy="381000"/>
              <a:chOff x="1728" y="2544"/>
              <a:chExt cx="96" cy="240"/>
            </a:xfrm>
          </p:grpSpPr>
          <p:sp>
            <p:nvSpPr>
              <p:cNvPr id="11292" name="Oval 2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Oval 29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1" name="Oval 30"/>
            <p:cNvSpPr>
              <a:spLocks noChangeArrowheads="1"/>
            </p:cNvSpPr>
            <p:nvPr/>
          </p:nvSpPr>
          <p:spPr bwMode="auto">
            <a:xfrm>
              <a:off x="2590800" y="2971800"/>
              <a:ext cx="3581400" cy="3352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82" name="Group 36"/>
            <p:cNvGrpSpPr>
              <a:grpSpLocks/>
            </p:cNvGrpSpPr>
            <p:nvPr/>
          </p:nvGrpSpPr>
          <p:grpSpPr bwMode="auto">
            <a:xfrm>
              <a:off x="2971800" y="5657850"/>
              <a:ext cx="304800" cy="285750"/>
              <a:chOff x="1968" y="3276"/>
              <a:chExt cx="192" cy="180"/>
            </a:xfrm>
          </p:grpSpPr>
          <p:sp>
            <p:nvSpPr>
              <p:cNvPr id="11290" name="Oval 37"/>
              <p:cNvSpPr>
                <a:spLocks noChangeArrowheads="1"/>
              </p:cNvSpPr>
              <p:nvPr/>
            </p:nvSpPr>
            <p:spPr bwMode="auto">
              <a:xfrm>
                <a:off x="1968" y="327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Oval 38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3" name="Group 39"/>
            <p:cNvGrpSpPr>
              <a:grpSpLocks/>
            </p:cNvGrpSpPr>
            <p:nvPr/>
          </p:nvGrpSpPr>
          <p:grpSpPr bwMode="auto">
            <a:xfrm>
              <a:off x="5238750" y="3143250"/>
              <a:ext cx="304800" cy="285750"/>
              <a:chOff x="1968" y="3276"/>
              <a:chExt cx="192" cy="180"/>
            </a:xfrm>
          </p:grpSpPr>
          <p:sp>
            <p:nvSpPr>
              <p:cNvPr id="11288" name="Oval 40"/>
              <p:cNvSpPr>
                <a:spLocks noChangeArrowheads="1"/>
              </p:cNvSpPr>
              <p:nvPr/>
            </p:nvSpPr>
            <p:spPr bwMode="auto">
              <a:xfrm>
                <a:off x="1968" y="327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Oval 41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4" name="Group 42"/>
            <p:cNvGrpSpPr>
              <a:grpSpLocks/>
            </p:cNvGrpSpPr>
            <p:nvPr/>
          </p:nvGrpSpPr>
          <p:grpSpPr bwMode="auto">
            <a:xfrm>
              <a:off x="5791200" y="5295900"/>
              <a:ext cx="266700" cy="342900"/>
              <a:chOff x="3744" y="3048"/>
              <a:chExt cx="168" cy="216"/>
            </a:xfrm>
          </p:grpSpPr>
          <p:sp>
            <p:nvSpPr>
              <p:cNvPr id="11286" name="Oval 43"/>
              <p:cNvSpPr>
                <a:spLocks noChangeArrowheads="1"/>
              </p:cNvSpPr>
              <p:nvPr/>
            </p:nvSpPr>
            <p:spPr bwMode="auto">
              <a:xfrm>
                <a:off x="3744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Oval 44"/>
              <p:cNvSpPr>
                <a:spLocks noChangeArrowheads="1"/>
              </p:cNvSpPr>
              <p:nvPr/>
            </p:nvSpPr>
            <p:spPr bwMode="auto">
              <a:xfrm>
                <a:off x="3816" y="304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5" name="Oval 47"/>
            <p:cNvSpPr>
              <a:spLocks noChangeArrowheads="1"/>
            </p:cNvSpPr>
            <p:nvPr/>
          </p:nvSpPr>
          <p:spPr bwMode="auto">
            <a:xfrm>
              <a:off x="2933700" y="3505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TextBox 49"/>
          <p:cNvSpPr txBox="1">
            <a:spLocks noChangeArrowheads="1"/>
          </p:cNvSpPr>
          <p:nvPr/>
        </p:nvSpPr>
        <p:spPr bwMode="auto">
          <a:xfrm>
            <a:off x="6934200" y="45212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 b="1"/>
              <a:t>p17</a:t>
            </a:r>
          </a:p>
          <a:p>
            <a:r>
              <a:rPr lang="en-AU" sz="1600" b="1"/>
              <a:t>n18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 smtClean="0">
                <a:latin typeface="+mn-lt"/>
              </a:rPr>
              <a:t>Electronic </a:t>
            </a:r>
            <a:r>
              <a:rPr lang="en-US" sz="3200" kern="0" dirty="0">
                <a:latin typeface="+mn-lt"/>
              </a:rPr>
              <a:t>configuration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2,8,7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 smtClean="0">
                <a:latin typeface="+mn-lt"/>
              </a:rPr>
              <a:t>Uncharged </a:t>
            </a:r>
            <a:r>
              <a:rPr lang="en-US" sz="3200" kern="0" dirty="0">
                <a:latin typeface="+mn-lt"/>
              </a:rPr>
              <a:t>and unstable: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kern="0" dirty="0">
                <a:latin typeface="+mn-lt"/>
              </a:rPr>
              <a:t>   outer shell isn’t full!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Lets look at chlorine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5977A-E18A-46F5-B858-3FAC9AF3ABF3}" type="slidenum">
              <a:rPr lang="en-AU" smtClean="0"/>
              <a:pPr/>
              <a:t>25</a:t>
            </a:fld>
            <a:endParaRPr lang="en-AU" smtClean="0"/>
          </a:p>
        </p:txBody>
      </p:sp>
      <p:grpSp>
        <p:nvGrpSpPr>
          <p:cNvPr id="12292" name="Group 48"/>
          <p:cNvGrpSpPr>
            <a:grpSpLocks/>
          </p:cNvGrpSpPr>
          <p:nvPr/>
        </p:nvGrpSpPr>
        <p:grpSpPr bwMode="auto">
          <a:xfrm>
            <a:off x="5486400" y="2209800"/>
            <a:ext cx="3581400" cy="3352800"/>
            <a:chOff x="2590800" y="2971800"/>
            <a:chExt cx="3581400" cy="3352800"/>
          </a:xfrm>
        </p:grpSpPr>
        <p:sp>
          <p:nvSpPr>
            <p:cNvPr id="12298" name="Oval 4"/>
            <p:cNvSpPr>
              <a:spLocks noChangeArrowheads="1"/>
            </p:cNvSpPr>
            <p:nvPr/>
          </p:nvSpPr>
          <p:spPr bwMode="auto">
            <a:xfrm>
              <a:off x="3810000" y="4114800"/>
              <a:ext cx="990600" cy="990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5"/>
            <p:cNvGrpSpPr>
              <a:grpSpLocks/>
            </p:cNvGrpSpPr>
            <p:nvPr/>
          </p:nvGrpSpPr>
          <p:grpSpPr bwMode="auto">
            <a:xfrm>
              <a:off x="3962400" y="4019550"/>
              <a:ext cx="2133600" cy="1004888"/>
              <a:chOff x="2544" y="2256"/>
              <a:chExt cx="624" cy="542"/>
            </a:xfrm>
          </p:grpSpPr>
          <p:sp>
            <p:nvSpPr>
              <p:cNvPr id="12329" name="Text Box 6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384" cy="54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AU"/>
              </a:p>
              <a:p>
                <a:pPr>
                  <a:spcBef>
                    <a:spcPct val="50000"/>
                  </a:spcBef>
                </a:pPr>
                <a:r>
                  <a:rPr lang="en-AU"/>
                  <a:t>  </a:t>
                </a:r>
              </a:p>
            </p:txBody>
          </p:sp>
          <p:sp>
            <p:nvSpPr>
              <p:cNvPr id="12330" name="Text Box 7"/>
              <p:cNvSpPr txBox="1">
                <a:spLocks noChangeArrowheads="1"/>
              </p:cNvSpPr>
              <p:nvPr/>
            </p:nvSpPr>
            <p:spPr bwMode="auto">
              <a:xfrm>
                <a:off x="2832" y="2448"/>
                <a:ext cx="33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8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2331" name="Text Box 8"/>
              <p:cNvSpPr txBox="1">
                <a:spLocks noChangeArrowheads="1"/>
              </p:cNvSpPr>
              <p:nvPr/>
            </p:nvSpPr>
            <p:spPr bwMode="auto">
              <a:xfrm>
                <a:off x="2544" y="2544"/>
                <a:ext cx="3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3929063" y="4251325"/>
              <a:ext cx="7953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b="1">
                <a:solidFill>
                  <a:srgbClr val="00CC00"/>
                </a:solidFill>
              </a:endParaRPr>
            </a:p>
          </p:txBody>
        </p:sp>
        <p:sp>
          <p:nvSpPr>
            <p:cNvPr id="12301" name="Oval 10"/>
            <p:cNvSpPr>
              <a:spLocks noChangeArrowheads="1"/>
            </p:cNvSpPr>
            <p:nvPr/>
          </p:nvSpPr>
          <p:spPr bwMode="auto">
            <a:xfrm>
              <a:off x="3371850" y="3702050"/>
              <a:ext cx="1924050" cy="18796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2" name="Group 11"/>
            <p:cNvGrpSpPr>
              <a:grpSpLocks/>
            </p:cNvGrpSpPr>
            <p:nvPr/>
          </p:nvGrpSpPr>
          <p:grpSpPr bwMode="auto">
            <a:xfrm>
              <a:off x="4114800" y="3638550"/>
              <a:ext cx="400050" cy="152400"/>
              <a:chOff x="2724" y="1908"/>
              <a:chExt cx="252" cy="96"/>
            </a:xfrm>
          </p:grpSpPr>
          <p:sp>
            <p:nvSpPr>
              <p:cNvPr id="12327" name="Oval 12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Oval 13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3" name="Oval 14"/>
            <p:cNvSpPr>
              <a:spLocks noChangeArrowheads="1"/>
            </p:cNvSpPr>
            <p:nvPr/>
          </p:nvSpPr>
          <p:spPr bwMode="auto">
            <a:xfrm>
              <a:off x="3048000" y="3352800"/>
              <a:ext cx="2590800" cy="2590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4" name="Group 18"/>
            <p:cNvGrpSpPr>
              <a:grpSpLocks/>
            </p:cNvGrpSpPr>
            <p:nvPr/>
          </p:nvGrpSpPr>
          <p:grpSpPr bwMode="auto">
            <a:xfrm>
              <a:off x="4191000" y="5867400"/>
              <a:ext cx="400050" cy="152400"/>
              <a:chOff x="2724" y="1908"/>
              <a:chExt cx="252" cy="96"/>
            </a:xfrm>
          </p:grpSpPr>
          <p:sp>
            <p:nvSpPr>
              <p:cNvPr id="12325" name="Oval 19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Oval 20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5" name="Group 21"/>
            <p:cNvGrpSpPr>
              <a:grpSpLocks/>
            </p:cNvGrpSpPr>
            <p:nvPr/>
          </p:nvGrpSpPr>
          <p:grpSpPr bwMode="auto">
            <a:xfrm>
              <a:off x="4171950" y="3276600"/>
              <a:ext cx="400050" cy="152400"/>
              <a:chOff x="2724" y="1908"/>
              <a:chExt cx="252" cy="96"/>
            </a:xfrm>
          </p:grpSpPr>
          <p:sp>
            <p:nvSpPr>
              <p:cNvPr id="12323" name="Oval 22"/>
              <p:cNvSpPr>
                <a:spLocks noChangeArrowheads="1"/>
              </p:cNvSpPr>
              <p:nvPr/>
            </p:nvSpPr>
            <p:spPr bwMode="auto">
              <a:xfrm>
                <a:off x="2724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Oval 23"/>
              <p:cNvSpPr>
                <a:spLocks noChangeArrowheads="1"/>
              </p:cNvSpPr>
              <p:nvPr/>
            </p:nvSpPr>
            <p:spPr bwMode="auto">
              <a:xfrm>
                <a:off x="2880" y="190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6" name="Group 24"/>
            <p:cNvGrpSpPr>
              <a:grpSpLocks/>
            </p:cNvGrpSpPr>
            <p:nvPr/>
          </p:nvGrpSpPr>
          <p:grpSpPr bwMode="auto">
            <a:xfrm>
              <a:off x="2971800" y="4419600"/>
              <a:ext cx="152400" cy="381000"/>
              <a:chOff x="1728" y="2544"/>
              <a:chExt cx="96" cy="240"/>
            </a:xfrm>
          </p:grpSpPr>
          <p:sp>
            <p:nvSpPr>
              <p:cNvPr id="12321" name="Oval 25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Oval 26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7" name="Group 27"/>
            <p:cNvGrpSpPr>
              <a:grpSpLocks/>
            </p:cNvGrpSpPr>
            <p:nvPr/>
          </p:nvGrpSpPr>
          <p:grpSpPr bwMode="auto">
            <a:xfrm>
              <a:off x="5562600" y="4495800"/>
              <a:ext cx="152400" cy="381000"/>
              <a:chOff x="1728" y="2544"/>
              <a:chExt cx="96" cy="240"/>
            </a:xfrm>
          </p:grpSpPr>
          <p:sp>
            <p:nvSpPr>
              <p:cNvPr id="12319" name="Oval 2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Oval 29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8" name="Oval 30"/>
            <p:cNvSpPr>
              <a:spLocks noChangeArrowheads="1"/>
            </p:cNvSpPr>
            <p:nvPr/>
          </p:nvSpPr>
          <p:spPr bwMode="auto">
            <a:xfrm>
              <a:off x="2590800" y="2971800"/>
              <a:ext cx="3581400" cy="3352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9" name="Group 36"/>
            <p:cNvGrpSpPr>
              <a:grpSpLocks/>
            </p:cNvGrpSpPr>
            <p:nvPr/>
          </p:nvGrpSpPr>
          <p:grpSpPr bwMode="auto">
            <a:xfrm>
              <a:off x="2971800" y="5657850"/>
              <a:ext cx="304800" cy="285750"/>
              <a:chOff x="1968" y="3276"/>
              <a:chExt cx="192" cy="180"/>
            </a:xfrm>
          </p:grpSpPr>
          <p:sp>
            <p:nvSpPr>
              <p:cNvPr id="12317" name="Oval 37"/>
              <p:cNvSpPr>
                <a:spLocks noChangeArrowheads="1"/>
              </p:cNvSpPr>
              <p:nvPr/>
            </p:nvSpPr>
            <p:spPr bwMode="auto">
              <a:xfrm>
                <a:off x="1968" y="327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Oval 38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10" name="Group 39"/>
            <p:cNvGrpSpPr>
              <a:grpSpLocks/>
            </p:cNvGrpSpPr>
            <p:nvPr/>
          </p:nvGrpSpPr>
          <p:grpSpPr bwMode="auto">
            <a:xfrm>
              <a:off x="5238750" y="3143250"/>
              <a:ext cx="304800" cy="285750"/>
              <a:chOff x="1968" y="3276"/>
              <a:chExt cx="192" cy="180"/>
            </a:xfrm>
          </p:grpSpPr>
          <p:sp>
            <p:nvSpPr>
              <p:cNvPr id="12315" name="Oval 40"/>
              <p:cNvSpPr>
                <a:spLocks noChangeArrowheads="1"/>
              </p:cNvSpPr>
              <p:nvPr/>
            </p:nvSpPr>
            <p:spPr bwMode="auto">
              <a:xfrm>
                <a:off x="1968" y="327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Oval 41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11" name="Group 42"/>
            <p:cNvGrpSpPr>
              <a:grpSpLocks/>
            </p:cNvGrpSpPr>
            <p:nvPr/>
          </p:nvGrpSpPr>
          <p:grpSpPr bwMode="auto">
            <a:xfrm>
              <a:off x="5791200" y="5295900"/>
              <a:ext cx="266700" cy="342900"/>
              <a:chOff x="3744" y="3048"/>
              <a:chExt cx="168" cy="216"/>
            </a:xfrm>
          </p:grpSpPr>
          <p:sp>
            <p:nvSpPr>
              <p:cNvPr id="12313" name="Oval 43"/>
              <p:cNvSpPr>
                <a:spLocks noChangeArrowheads="1"/>
              </p:cNvSpPr>
              <p:nvPr/>
            </p:nvSpPr>
            <p:spPr bwMode="auto">
              <a:xfrm>
                <a:off x="3744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Oval 44"/>
              <p:cNvSpPr>
                <a:spLocks noChangeArrowheads="1"/>
              </p:cNvSpPr>
              <p:nvPr/>
            </p:nvSpPr>
            <p:spPr bwMode="auto">
              <a:xfrm>
                <a:off x="3816" y="304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2" name="Oval 47"/>
            <p:cNvSpPr>
              <a:spLocks noChangeArrowheads="1"/>
            </p:cNvSpPr>
            <p:nvPr/>
          </p:nvSpPr>
          <p:spPr bwMode="auto">
            <a:xfrm>
              <a:off x="2933700" y="3505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TextBox 49"/>
          <p:cNvSpPr txBox="1">
            <a:spLocks noChangeArrowheads="1"/>
          </p:cNvSpPr>
          <p:nvPr/>
        </p:nvSpPr>
        <p:spPr bwMode="auto">
          <a:xfrm>
            <a:off x="6934200" y="35306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 b="1"/>
              <a:t>p17</a:t>
            </a:r>
          </a:p>
          <a:p>
            <a:r>
              <a:rPr lang="en-AU" sz="1600" b="1"/>
              <a:t>n18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Gain 1e </a:t>
            </a:r>
            <a:r>
              <a:rPr lang="en-US" sz="3200" dirty="0" smtClean="0">
                <a:solidFill>
                  <a:srgbClr val="FF0000"/>
                </a:solidFill>
              </a:rPr>
              <a:t>from sodium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Now stable but charged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17p+ and 18 e-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Net charge</a:t>
            </a:r>
            <a:r>
              <a:rPr lang="en-US" sz="3200" dirty="0">
                <a:solidFill>
                  <a:srgbClr val="FF0000"/>
                </a:solidFill>
              </a:rPr>
              <a:t> 1-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ANION</a:t>
            </a:r>
            <a:endParaRPr lang="en-US" sz="3200" b="1" kern="0" dirty="0">
              <a:latin typeface="+mn-lt"/>
            </a:endParaRP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8991600" y="7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1752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Now 2,8,8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81600" y="1493838"/>
            <a:ext cx="17526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</a:rPr>
              <a:t>Anion symbol </a:t>
            </a:r>
          </a:p>
          <a:p>
            <a:r>
              <a:rPr lang="en-AU" sz="4800" dirty="0" err="1">
                <a:solidFill>
                  <a:srgbClr val="FF0000"/>
                </a:solidFill>
              </a:rPr>
              <a:t>Cl</a:t>
            </a:r>
            <a:r>
              <a:rPr lang="en-AU" sz="4800" baseline="30000" dirty="0">
                <a:solidFill>
                  <a:srgbClr val="FF0000"/>
                </a:solidFill>
              </a:rPr>
              <a:t>-</a:t>
            </a:r>
            <a:endParaRPr lang="en-AU" sz="4800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pic>
        <p:nvPicPr>
          <p:cNvPr id="3074" name="Picture 2" descr="http://healthreformexplained.com/wordpress/wp-content/uploads/2012/02/crying-on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33275"/>
            <a:ext cx="3114675" cy="2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59259E-6 C -0.0066 0.00416 -0.01025 0.00972 -0.01615 0.01504 C -0.02518 0.03264 -0.01337 0.01134 -0.02431 0.02569 C -0.02622 0.02824 -0.02726 0.03171 -0.02917 0.03426 C -0.03351 0.04004 -0.04445 0.05115 -0.05001 0.0537 C -0.05938 0.07222 -0.04671 0.04907 -0.05817 0.06435 C -0.05955 0.0662 -0.05973 0.06921 -0.06129 0.07083 C -0.06372 0.07338 -0.07275 0.07801 -0.07587 0.0794 C -0.08768 0.09514 -0.07431 0.07916 -0.0856 0.08819 C -0.09671 0.09699 -0.0981 0.10231 -0.10973 0.10532 C -0.11737 0.11551 -0.11928 0.11597 -0.13074 0.11828 C -0.14115 0.12731 -0.12952 0.11828 -0.14202 0.12453 C -0.15192 0.12963 -0.14532 0.12824 -0.15487 0.13541 C -0.15643 0.13657 -0.15817 0.13657 -0.15973 0.1375 C -0.16199 0.13865 -0.16407 0.14028 -0.16615 0.1419 C -0.16841 0.14375 -0.17014 0.14699 -0.17275 0.14838 C -0.17674 0.15069 -0.1856 0.15254 -0.1856 0.15254 C -0.20001 0.16203 -0.19393 0.15903 -0.2033 0.16342 C -0.21546 0.17569 -0.22587 0.18796 -0.23872 0.2 C -0.24185 0.20301 -0.24428 0.20694 -0.24688 0.21065 C -0.24914 0.21412 -0.25053 0.21875 -0.2533 0.22153 C -0.25643 0.22477 -0.26094 0.22407 -0.26459 0.22569 C -0.27188 0.2331 -0.27483 0.23634 -0.28403 0.23865 C -0.29046 0.24444 -0.29758 0.25046 -0.30487 0.2537 C -0.30643 0.25648 -0.30764 0.25995 -0.30973 0.26227 C -0.31268 0.26574 -0.31667 0.26713 -0.31945 0.27083 C -0.33091 0.28611 -0.34185 0.30671 -0.3566 0.31597 C -0.36025 0.32361 -0.36129 0.32893 -0.36615 0.33541 C -0.36841 0.34398 -0.37032 0.35254 -0.37275 0.36111 C -0.37153 0.37523 -0.37223 0.39004 -0.36615 0.40208 C -0.36494 0.40694 -0.36129 0.4125 -0.36129 0.41713 " pathEditMode="relative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utoUpdateAnimBg="0"/>
      <p:bldP spid="41" grpId="0" animBg="1"/>
      <p:bldP spid="41" grpId="1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Practise drawing the Electron Transfer Diagram for this reaction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5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Sodium Chloride : </a:t>
            </a:r>
            <a:r>
              <a:rPr lang="en-AU" dirty="0" err="1" smtClean="0"/>
              <a:t>NaCl</a:t>
            </a:r>
            <a:endParaRPr lang="en-AU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AU" dirty="0" smtClean="0"/>
              <a:t>The ions are joined by an </a:t>
            </a:r>
            <a:r>
              <a:rPr lang="en-AU" dirty="0" smtClean="0">
                <a:solidFill>
                  <a:srgbClr val="FF0000"/>
                </a:solidFill>
              </a:rPr>
              <a:t>IONIC BOND</a:t>
            </a:r>
          </a:p>
          <a:p>
            <a:r>
              <a:rPr lang="en-AU" dirty="0" smtClean="0"/>
              <a:t>An ionic bond is the electrostatic  attraction between a </a:t>
            </a:r>
            <a:r>
              <a:rPr lang="en-AU" u="sng" dirty="0" smtClean="0"/>
              <a:t>positively charged </a:t>
            </a:r>
            <a:r>
              <a:rPr lang="en-AU" u="sng" dirty="0" smtClean="0">
                <a:solidFill>
                  <a:srgbClr val="FF0000"/>
                </a:solidFill>
              </a:rPr>
              <a:t>CATION</a:t>
            </a:r>
            <a:r>
              <a:rPr lang="en-AU" u="sng" dirty="0" smtClean="0"/>
              <a:t> </a:t>
            </a:r>
            <a:r>
              <a:rPr lang="en-AU" dirty="0" smtClean="0"/>
              <a:t>and a </a:t>
            </a:r>
            <a:r>
              <a:rPr lang="en-AU" u="sng" dirty="0" smtClean="0"/>
              <a:t>negatively charged </a:t>
            </a:r>
            <a:r>
              <a:rPr lang="en-AU" u="sng" dirty="0" smtClean="0">
                <a:solidFill>
                  <a:srgbClr val="FF0000"/>
                </a:solidFill>
              </a:rPr>
              <a:t>ANION</a:t>
            </a:r>
          </a:p>
          <a:p>
            <a:r>
              <a:rPr lang="en-AU" dirty="0" smtClean="0"/>
              <a:t>Ions become arranged in a </a:t>
            </a:r>
            <a:r>
              <a:rPr lang="en-AU" dirty="0" smtClean="0">
                <a:solidFill>
                  <a:srgbClr val="FF0000"/>
                </a:solidFill>
              </a:rPr>
              <a:t>lattice</a:t>
            </a:r>
            <a:r>
              <a:rPr lang="en-AU" dirty="0" smtClean="0"/>
              <a:t> structure 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625CD-000B-43CA-855C-EE5333A173D8}" type="slidenum">
              <a:rPr lang="en-AU" smtClean="0"/>
              <a:pPr/>
              <a:t>27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Sodium Chloride Lattice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B9AAF-2874-4BDA-BD6C-74EDDC3C9CCA}" type="slidenum">
              <a:rPr lang="en-AU" smtClean="0"/>
              <a:pPr/>
              <a:t>28</a:t>
            </a:fld>
            <a:endParaRPr lang="en-AU" smtClean="0"/>
          </a:p>
        </p:txBody>
      </p:sp>
      <p:pic>
        <p:nvPicPr>
          <p:cNvPr id="14342" name="Picture 2" descr="http://www.le.ac.uk/eg/spg3/Na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717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chemwiki.ucdavis.edu/@api/deki/files/7619/=Sodium-chloride-3D-io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3836988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C000"/>
                </a:solidFill>
                <a:latin typeface="Arial" charset="0"/>
              </a:rPr>
              <a:t>The Golden Rule</a:t>
            </a:r>
            <a:endParaRPr lang="en-US" u="sng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Positive and negative ions can join up to make IONIC COMPOUNDS</a:t>
            </a:r>
          </a:p>
          <a:p>
            <a:endParaRPr lang="en-US" sz="2800" dirty="0" smtClean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overall charge of </a:t>
            </a:r>
            <a:r>
              <a:rPr lang="en-US" sz="2800" dirty="0" smtClean="0">
                <a:latin typeface="Arial" charset="0"/>
              </a:rPr>
              <a:t>an ionic compound </a:t>
            </a:r>
            <a:r>
              <a:rPr lang="en-US" sz="2800" dirty="0">
                <a:latin typeface="Arial" charset="0"/>
              </a:rPr>
              <a:t>must equal zero.</a:t>
            </a:r>
          </a:p>
          <a:p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Examples 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 smtClean="0">
                <a:latin typeface="Arial" charset="0"/>
              </a:rPr>
              <a:t>Na</a:t>
            </a:r>
            <a:r>
              <a:rPr lang="en-US" sz="2800" baseline="30000" dirty="0" smtClean="0">
                <a:latin typeface="Arial" charset="0"/>
              </a:rPr>
              <a:t>+ </a:t>
            </a:r>
            <a:r>
              <a:rPr lang="en-US" sz="2800" dirty="0" err="1" smtClean="0">
                <a:latin typeface="Arial" charset="0"/>
              </a:rPr>
              <a:t>Cl</a:t>
            </a:r>
            <a:r>
              <a:rPr lang="en-US" sz="2800" baseline="30000" dirty="0" smtClean="0">
                <a:latin typeface="Arial" charset="0"/>
              </a:rPr>
              <a:t>-</a:t>
            </a:r>
            <a:r>
              <a:rPr lang="en-US" sz="2800" baseline="30000" dirty="0">
                <a:latin typeface="Arial" charset="0"/>
              </a:rPr>
              <a:t>	</a:t>
            </a:r>
            <a:endParaRPr lang="en-US" sz="2800" baseline="-25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5126" name="Picture 6" descr="E:\IMAGES.WMF\SCI_TECH\EQUIPMT\S_TEQ0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1816100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5272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Some elements can donate or accept electrons, in order to achieve a full outer shell</a:t>
            </a:r>
            <a:br>
              <a:rPr lang="en-AU" sz="3600" dirty="0" smtClean="0">
                <a:solidFill>
                  <a:schemeClr val="tx1"/>
                </a:solidFill>
              </a:rPr>
            </a:br>
            <a:r>
              <a:rPr lang="en-AU" sz="3600" dirty="0">
                <a:solidFill>
                  <a:schemeClr val="tx1"/>
                </a:solidFill>
              </a:rPr>
              <a:t/>
            </a:r>
            <a:br>
              <a:rPr lang="en-AU" sz="3600" dirty="0">
                <a:solidFill>
                  <a:schemeClr val="tx1"/>
                </a:solidFill>
              </a:rPr>
            </a:br>
            <a:r>
              <a:rPr lang="en-AU" sz="3600" dirty="0" smtClean="0">
                <a:solidFill>
                  <a:schemeClr val="tx1"/>
                </a:solidFill>
              </a:rPr>
              <a:t>This makes them reactive, and allows them to have a charge</a:t>
            </a:r>
            <a:br>
              <a:rPr lang="en-AU" sz="3600" dirty="0" smtClean="0">
                <a:solidFill>
                  <a:schemeClr val="tx1"/>
                </a:solidFill>
              </a:rPr>
            </a:br>
            <a:r>
              <a:rPr lang="en-AU" sz="3600" dirty="0">
                <a:solidFill>
                  <a:schemeClr val="tx1"/>
                </a:solidFill>
              </a:rPr>
              <a:t/>
            </a:r>
            <a:br>
              <a:rPr lang="en-AU" sz="3600" dirty="0">
                <a:solidFill>
                  <a:schemeClr val="tx1"/>
                </a:solidFill>
              </a:rPr>
            </a:br>
            <a:r>
              <a:rPr lang="en-AU" sz="3600" dirty="0" smtClean="0">
                <a:solidFill>
                  <a:schemeClr val="tx1"/>
                </a:solidFill>
              </a:rPr>
              <a:t>This charged element is called an </a:t>
            </a:r>
            <a:r>
              <a:rPr lang="en-AU" sz="3600" dirty="0" smtClean="0">
                <a:solidFill>
                  <a:srgbClr val="FF0000"/>
                </a:solidFill>
              </a:rPr>
              <a:t>ION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6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Activity: Ionic jigsaw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It’s easy when the charges of ions are equal and opposite—we only need one of each to balance out the charges</a:t>
            </a:r>
          </a:p>
          <a:p>
            <a:endParaRPr lang="en-AU" dirty="0"/>
          </a:p>
          <a:p>
            <a:r>
              <a:rPr lang="en-AU" dirty="0" smtClean="0"/>
              <a:t>What happens when the charges aren’t equal?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77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/>
              <a:t>Writing Ionic Compound Formulas</a:t>
            </a: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533400" y="990600"/>
            <a:ext cx="428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Example: </a:t>
            </a:r>
            <a:r>
              <a:rPr lang="en-US" dirty="0">
                <a:solidFill>
                  <a:schemeClr val="accent1"/>
                </a:solidFill>
              </a:rPr>
              <a:t>Iron(III) chloride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1. Write the formulas for the </a:t>
            </a:r>
            <a:r>
              <a:rPr lang="en-US" dirty="0" err="1"/>
              <a:t>cation</a:t>
            </a:r>
            <a:r>
              <a:rPr lang="en-US" dirty="0"/>
              <a:t> and anion, including </a:t>
            </a:r>
            <a:r>
              <a:rPr lang="en-US" u="sng" dirty="0"/>
              <a:t>CHARGES</a:t>
            </a:r>
            <a:r>
              <a:rPr lang="en-US" dirty="0"/>
              <a:t>!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695950" y="2514600"/>
            <a:ext cx="1390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010400" y="2514600"/>
            <a:ext cx="976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2. Check to see if charges are balanced. 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67056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7772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550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3. Balance charges , if necessary, using </a:t>
            </a:r>
            <a:r>
              <a:rPr lang="en-US" dirty="0" smtClean="0">
                <a:solidFill>
                  <a:srgbClr val="002060"/>
                </a:solidFill>
              </a:rPr>
              <a:t>subscripts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0" y="3733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balanced!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96200" y="29718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26670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7609569" y="2680855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  <p:bldP spid="23561" grpId="0" autoUpdateAnimBg="0"/>
      <p:bldP spid="23560" grpId="0" autoUpdateAnimBg="0"/>
      <p:bldP spid="23559" grpId="0" autoUpdateAnimBg="0"/>
      <p:bldP spid="23558" grpId="0" animBg="1"/>
      <p:bldP spid="23557" grpId="0" animBg="1"/>
      <p:bldP spid="23556" grpId="0" autoUpdateAnimBg="0"/>
      <p:bldP spid="23555" grpId="0" autoUpdateAnimBg="0"/>
      <p:bldP spid="23554" grpId="0" autoUpdateAnimBg="0"/>
      <p:bldP spid="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/>
              <a:t>Writing Ionic Compound Formulas</a:t>
            </a: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533400" y="990600"/>
            <a:ext cx="3870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Example: </a:t>
            </a:r>
            <a:r>
              <a:rPr lang="en-US" dirty="0" smtClean="0">
                <a:solidFill>
                  <a:schemeClr val="accent1"/>
                </a:solidFill>
              </a:rPr>
              <a:t>Aluminum sulfide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1. Write the formulas for the </a:t>
            </a:r>
            <a:r>
              <a:rPr lang="en-US" dirty="0" err="1"/>
              <a:t>cation</a:t>
            </a:r>
            <a:r>
              <a:rPr lang="en-US" dirty="0"/>
              <a:t> and anion, including </a:t>
            </a:r>
            <a:r>
              <a:rPr lang="en-US" u="sng" dirty="0"/>
              <a:t>CHARGES</a:t>
            </a:r>
            <a:r>
              <a:rPr lang="en-US" dirty="0"/>
              <a:t>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2. Check to see if charges are balanced.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550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3. . Balance charges , if necessary, using </a:t>
            </a:r>
            <a:r>
              <a:rPr lang="en-US" dirty="0">
                <a:solidFill>
                  <a:srgbClr val="002060"/>
                </a:solidFill>
              </a:rPr>
              <a:t>subscripts</a:t>
            </a:r>
            <a:r>
              <a:rPr lang="en-US" dirty="0"/>
              <a:t>.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43600" y="2590800"/>
            <a:ext cx="1292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</a:t>
            </a:r>
            <a:r>
              <a:rPr lang="en-US" sz="4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01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67056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80010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48400" y="39624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balanced!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001000" y="29718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781800" y="29718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75777" y="26670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807325" y="2732809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7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  <p:bldP spid="23559" grpId="0" autoUpdateAnimBg="0"/>
      <p:bldP spid="23556" grpId="0" autoUpdateAnimBg="0"/>
      <p:bldP spid="13" grpId="0" autoUpdateAnimBg="0"/>
      <p:bldP spid="14" grpId="0" autoUpdateAnimBg="0"/>
      <p:bldP spid="15" grpId="0" animBg="1"/>
      <p:bldP spid="16" grpId="0" animBg="1"/>
      <p:bldP spid="17" grpId="0" autoUpdateAnimBg="0"/>
      <p:bldP spid="18" grpId="0" autoUpdateAnimBg="0"/>
      <p:bldP spid="25" grpId="0" autoUpdateAnimBg="0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Activity: Ionic jigsaw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4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Prac: Burning Magnesium in Oxygen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9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2 : Polyatomic 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35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FFC000"/>
                </a:solidFill>
                <a:latin typeface="Arial" charset="0"/>
              </a:rPr>
              <a:t>Polyatomic </a:t>
            </a:r>
            <a:r>
              <a:rPr lang="en-US" sz="3600" u="sng" dirty="0">
                <a:solidFill>
                  <a:srgbClr val="FFC000"/>
                </a:solidFill>
                <a:latin typeface="Arial" charset="0"/>
              </a:rPr>
              <a:t>Ion Formulas</a:t>
            </a:r>
            <a:endParaRPr lang="en-US" u="sng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latin typeface="Arial" charset="0"/>
              </a:rPr>
              <a:t>Polyatomic </a:t>
            </a:r>
            <a:r>
              <a:rPr lang="en-US" sz="2800" dirty="0">
                <a:latin typeface="Arial" charset="0"/>
              </a:rPr>
              <a:t>ions are groups of atoms that behave as one unit.</a:t>
            </a:r>
          </a:p>
          <a:p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The </a:t>
            </a:r>
            <a:r>
              <a:rPr lang="en-US" sz="2800" b="1" dirty="0">
                <a:latin typeface="Arial" charset="0"/>
              </a:rPr>
              <a:t>overall charge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of the group can </a:t>
            </a:r>
            <a:r>
              <a:rPr lang="en-US" sz="2800" dirty="0">
                <a:latin typeface="Arial" charset="0"/>
              </a:rPr>
              <a:t>be determined.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Eg</a:t>
            </a:r>
            <a:r>
              <a:rPr lang="en-US" dirty="0" smtClean="0"/>
              <a:t>. One carbon atom and three oxygen atoms can bind tightly to each other, and act as one group. However, this group has an overall charge of 2-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FFC000"/>
                </a:solidFill>
                <a:latin typeface="Arial" charset="0"/>
              </a:rPr>
              <a:t>Polyatomic </a:t>
            </a:r>
            <a:r>
              <a:rPr lang="en-US" sz="3600" u="sng" dirty="0">
                <a:solidFill>
                  <a:srgbClr val="FFC000"/>
                </a:solidFill>
                <a:latin typeface="Arial" charset="0"/>
              </a:rPr>
              <a:t>Ion Formulas</a:t>
            </a:r>
            <a:endParaRPr lang="en-US" u="sng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Eg</a:t>
            </a:r>
            <a:r>
              <a:rPr lang="en-US" dirty="0" smtClean="0"/>
              <a:t>. One carbon atom and three oxygen atoms can bind tightly to each other, and act as one group.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2743200"/>
            <a:ext cx="1295400" cy="1143000"/>
            <a:chOff x="609600" y="2743200"/>
            <a:chExt cx="1295400" cy="1143000"/>
          </a:xfrm>
        </p:grpSpPr>
        <p:sp>
          <p:nvSpPr>
            <p:cNvPr id="2" name="Oval 1"/>
            <p:cNvSpPr/>
            <p:nvPr/>
          </p:nvSpPr>
          <p:spPr>
            <a:xfrm>
              <a:off x="609600" y="2743200"/>
              <a:ext cx="12954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" y="281047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dirty="0" smtClean="0"/>
                <a:t>C</a:t>
              </a:r>
              <a:endParaRPr lang="en-AU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6600" y="2458640"/>
            <a:ext cx="1295400" cy="1223665"/>
            <a:chOff x="3276600" y="2458640"/>
            <a:chExt cx="1295400" cy="1223665"/>
          </a:xfrm>
        </p:grpSpPr>
        <p:sp>
          <p:nvSpPr>
            <p:cNvPr id="6" name="Oval 5"/>
            <p:cNvSpPr/>
            <p:nvPr/>
          </p:nvSpPr>
          <p:spPr>
            <a:xfrm>
              <a:off x="3276600" y="2539305"/>
              <a:ext cx="1295400" cy="1143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2458640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dirty="0" smtClean="0"/>
                <a:t>O</a:t>
              </a:r>
              <a:endParaRPr lang="en-AU" sz="5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4200" y="2446246"/>
            <a:ext cx="1295400" cy="1223665"/>
            <a:chOff x="6934200" y="2446246"/>
            <a:chExt cx="1295400" cy="1223665"/>
          </a:xfrm>
        </p:grpSpPr>
        <p:sp>
          <p:nvSpPr>
            <p:cNvPr id="8" name="Oval 7"/>
            <p:cNvSpPr/>
            <p:nvPr/>
          </p:nvSpPr>
          <p:spPr>
            <a:xfrm>
              <a:off x="6934200" y="2526911"/>
              <a:ext cx="1295400" cy="1143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9000" y="2446246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dirty="0" smtClean="0"/>
                <a:t>O</a:t>
              </a:r>
              <a:endParaRPr lang="en-AU" sz="5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3576935"/>
            <a:ext cx="1295400" cy="1223665"/>
            <a:chOff x="5105400" y="3576935"/>
            <a:chExt cx="1295400" cy="1223665"/>
          </a:xfrm>
        </p:grpSpPr>
        <p:sp>
          <p:nvSpPr>
            <p:cNvPr id="10" name="Oval 9"/>
            <p:cNvSpPr/>
            <p:nvPr/>
          </p:nvSpPr>
          <p:spPr>
            <a:xfrm>
              <a:off x="5105400" y="3657600"/>
              <a:ext cx="1295400" cy="1143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3576935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dirty="0" smtClean="0"/>
                <a:t>O</a:t>
              </a:r>
              <a:endParaRPr lang="en-AU" sz="5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7300" y="2514516"/>
            <a:ext cx="5181600" cy="2642296"/>
            <a:chOff x="381000" y="2526910"/>
            <a:chExt cx="5181600" cy="2642296"/>
          </a:xfrm>
        </p:grpSpPr>
        <p:sp>
          <p:nvSpPr>
            <p:cNvPr id="14" name="Left Bracket 13"/>
            <p:cNvSpPr/>
            <p:nvPr/>
          </p:nvSpPr>
          <p:spPr>
            <a:xfrm>
              <a:off x="381000" y="2526910"/>
              <a:ext cx="266700" cy="264229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Left Bracket 16"/>
            <p:cNvSpPr/>
            <p:nvPr/>
          </p:nvSpPr>
          <p:spPr>
            <a:xfrm rot="10800000">
              <a:off x="3810000" y="2526911"/>
              <a:ext cx="381000" cy="2642295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2539305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 smtClean="0"/>
                <a:t>2-</a:t>
              </a:r>
              <a:endParaRPr lang="en-AU" sz="4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541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this group has an overall charge of 2-</a:t>
            </a:r>
          </a:p>
          <a:p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42291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FF0000"/>
                </a:solidFill>
              </a:rPr>
              <a:t>CO</a:t>
            </a:r>
            <a:r>
              <a:rPr lang="en-AU" sz="3600" baseline="-25000" dirty="0">
                <a:solidFill>
                  <a:srgbClr val="FF0000"/>
                </a:solidFill>
              </a:rPr>
              <a:t>3</a:t>
            </a:r>
            <a:r>
              <a:rPr lang="en-AU" sz="3600" baseline="30000" dirty="0">
                <a:solidFill>
                  <a:srgbClr val="FF0000"/>
                </a:solidFill>
              </a:rPr>
              <a:t>2-</a:t>
            </a:r>
            <a:endParaRPr lang="en-US" sz="36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1753 0.00463 0.02205 0.02639 0.03524 0.06065 C 0.05052 0.10116 0.06458 0.14306 0.08299 0.1713 C 0.08628 0.17662 0.09063 0.17315 0.09444 0.17408 C 0.09688 0.17639 0.10104 0.18334 0.10417 0.18334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0538 0.00486 -0.00816 0.01134 -0.01354 0.0162 C -0.02083 0.02986 -0.0283 0.04213 -0.03628 0.05463 C -0.04253 0.06435 -0.04618 0.07129 -0.05608 0.07477 C -0.0599 0.07847 -0.06458 0.08078 -0.06823 0.08495 C -0.08403 0.10231 -0.07274 0.09652 -0.08333 0.10092 C -0.08993 0.10694 -0.08594 0.10509 -0.09549 0.10509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0955 0.0007 -0.01927 -4.44444E-6 -0.02882 0.00209 C -0.03507 0.00347 -0.0408 0.00903 -0.04705 0.01019 C -0.05365 0.01158 -0.06667 0.01412 -0.06667 0.01412 C -0.08802 0.0125 -0.10747 0.00787 -0.12882 0.00602 C -0.13646 0.00209 -0.14271 -0.00324 -0.15 -0.0081 C -0.1559 -0.01203 -0.16233 -0.01412 -0.16823 -0.01805 C -0.16979 -0.02153 -0.17726 -0.03125 -0.17726 -0.03426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C 0.00816 0.02222 0.0191 0.04282 0.02726 0.06481 C 0.0533 0.13426 0.02865 0.08194 0.04948 0.12407 C 0.05139 0.13287 0.05521 0.14074 0.05642 0.14954 C 0.06007 0.17916 0.06007 0.19977 0.04636 0.22245 C 0.04306 0.23541 0.03872 0.25023 0.03004 0.25764 C 0.02413 0.27153 0.01615 0.27916 0.00521 0.28426 C -0.00173 0.29329 -0.00903 0.29398 -0.01753 0.30023 C -0.02778 0.30741 -0.03507 0.31296 -0.04635 0.31713 C -0.05885 0.32523 -0.07187 0.33264 -0.08524 0.33796 C -0.09167 0.34028 -0.10434 0.34514 -0.10434 0.34537 C -0.1125 0.33704 -0.12118 0.35278 -0.12743 0.35903 C -0.14878 0.38148 -0.175 0.38889 -0.20139 0.39583 C -0.22083 0.39838 -0.2401 0.40116 -0.25972 0.40324 C -0.2743 0.40486 -0.29444 0.39768 -0.30903 0.39514 C -0.31667 0.39004 -0.32465 0.38704 -0.33281 0.38495 C -0.34792 0.37454 -0.36354 0.36574 -0.37812 0.3537 C -0.39462 0.33981 -0.40885 0.32083 -0.42621 0.30856 C -0.43021 0.30092 -0.43524 0.29467 -0.43889 0.28634 C -0.44149 0.28032 -0.44288 0.27338 -0.44514 0.2669 C -0.44948 0.25486 -0.44635 0.25509 -0.45087 0.25579 " pathEditMode="relative" rAng="-420883" ptsTypes="ffffffff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rgbClr val="FFC000"/>
                </a:solidFill>
                <a:latin typeface="Arial" charset="0"/>
              </a:rPr>
              <a:t>Polyatomic Ion Formulas</a:t>
            </a:r>
            <a:br>
              <a:rPr lang="en-US" sz="3600" u="sng" dirty="0">
                <a:solidFill>
                  <a:srgbClr val="FFC000"/>
                </a:solidFill>
                <a:latin typeface="Arial" charset="0"/>
              </a:rPr>
            </a:br>
            <a:endParaRPr lang="en-US" u="sng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762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latin typeface="Arial" charset="0"/>
              </a:rPr>
              <a:t>Polyatomic ions </a:t>
            </a:r>
            <a:r>
              <a:rPr lang="en-US" sz="2800" dirty="0">
                <a:latin typeface="Arial" charset="0"/>
              </a:rPr>
              <a:t>are treated </a:t>
            </a:r>
            <a:r>
              <a:rPr lang="en-US" sz="2800" dirty="0" smtClean="0">
                <a:latin typeface="Arial" charset="0"/>
              </a:rPr>
              <a:t>as one big group in </a:t>
            </a:r>
            <a:r>
              <a:rPr lang="en-US" sz="2800" dirty="0">
                <a:latin typeface="Arial" charset="0"/>
              </a:rPr>
              <a:t>formulas, but must have </a:t>
            </a:r>
            <a:r>
              <a:rPr lang="en-US" sz="2800" dirty="0" smtClean="0">
                <a:latin typeface="Arial" charset="0"/>
              </a:rPr>
              <a:t>brackets </a:t>
            </a:r>
            <a:r>
              <a:rPr lang="en-US" sz="2800" b="1" u="sng" dirty="0" smtClean="0">
                <a:latin typeface="Arial" charset="0"/>
              </a:rPr>
              <a:t>only when </a:t>
            </a:r>
            <a:r>
              <a:rPr lang="en-US" sz="2800" b="1" u="sng" dirty="0">
                <a:latin typeface="Arial" charset="0"/>
              </a:rPr>
              <a:t>more than one </a:t>
            </a:r>
            <a:r>
              <a:rPr lang="en-US" sz="2800" b="1" u="sng" dirty="0" smtClean="0">
                <a:latin typeface="Arial" charset="0"/>
              </a:rPr>
              <a:t>group is present.</a:t>
            </a:r>
          </a:p>
          <a:p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Examples:  </a:t>
            </a:r>
            <a:r>
              <a:rPr lang="en-US" sz="2800" dirty="0" smtClean="0">
                <a:latin typeface="Arial" charset="0"/>
              </a:rPr>
              <a:t>Ca(NO</a:t>
            </a:r>
            <a:r>
              <a:rPr lang="en-US" sz="2800" baseline="-25000" dirty="0" smtClean="0">
                <a:latin typeface="Arial" charset="0"/>
              </a:rPr>
              <a:t>3</a:t>
            </a:r>
            <a:r>
              <a:rPr lang="en-US" sz="2800" dirty="0" smtClean="0">
                <a:latin typeface="Arial" charset="0"/>
              </a:rPr>
              <a:t>)</a:t>
            </a:r>
            <a:r>
              <a:rPr lang="en-US" sz="2800" baseline="-25000" dirty="0" smtClean="0">
                <a:latin typeface="Arial" charset="0"/>
              </a:rPr>
              <a:t>2</a:t>
            </a:r>
            <a:endParaRPr lang="en-US" sz="2800" dirty="0"/>
          </a:p>
        </p:txBody>
      </p:sp>
      <p:pic>
        <p:nvPicPr>
          <p:cNvPr id="8196" name="Picture 4" descr="E:\IMAGES.WMF\HEADERS\FUN\HEDFN30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257800"/>
            <a:ext cx="1403350" cy="5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Ode to 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4876800" cy="2339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AU" dirty="0" smtClean="0"/>
              <a:t>“An </a:t>
            </a:r>
            <a:r>
              <a:rPr lang="en-AU" b="1" i="1" dirty="0" smtClean="0"/>
              <a:t>ide</a:t>
            </a:r>
            <a:r>
              <a:rPr lang="en-AU" dirty="0" smtClean="0"/>
              <a:t> is a lonely ion,</a:t>
            </a:r>
          </a:p>
          <a:p>
            <a:pPr marL="118872" indent="0">
              <a:buNone/>
            </a:pPr>
            <a:r>
              <a:rPr lang="en-AU" dirty="0" smtClean="0"/>
              <a:t>As lonely as can be.</a:t>
            </a:r>
          </a:p>
          <a:p>
            <a:pPr marL="118872" indent="0">
              <a:buNone/>
            </a:pPr>
            <a:r>
              <a:rPr lang="en-AU" dirty="0" smtClean="0"/>
              <a:t>All it needs is oxygen,</a:t>
            </a:r>
          </a:p>
          <a:p>
            <a:pPr marL="118872" indent="0">
              <a:buNone/>
            </a:pPr>
            <a:r>
              <a:rPr lang="en-AU" dirty="0" smtClean="0"/>
              <a:t>To make an </a:t>
            </a:r>
            <a:r>
              <a:rPr lang="en-AU" b="1" i="1" dirty="0" smtClean="0"/>
              <a:t>ate</a:t>
            </a:r>
            <a:r>
              <a:rPr lang="en-AU" dirty="0" smtClean="0"/>
              <a:t> happy”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685800"/>
          </a:xfrm>
          <a:noFill/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u="sng" dirty="0" smtClean="0"/>
              <a:t>Ions can be positively charged, or negatively charged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</a:rPr>
              <a:t>Cation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en-US" sz="2800" b="1" dirty="0" smtClean="0">
                <a:solidFill>
                  <a:srgbClr val="FF33CC"/>
                </a:solidFill>
              </a:rPr>
              <a:t>  </a:t>
            </a:r>
            <a:r>
              <a:rPr lang="en-US" sz="2800" dirty="0" smtClean="0"/>
              <a:t>A positive ion</a:t>
            </a:r>
          </a:p>
          <a:p>
            <a:pPr algn="ctr" eaLnBrk="1" hangingPunct="1"/>
            <a:r>
              <a:rPr lang="en-US" sz="2800" b="1" dirty="0" smtClean="0">
                <a:solidFill>
                  <a:srgbClr val="002060"/>
                </a:solidFill>
              </a:rPr>
              <a:t>Mg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2+</a:t>
            </a:r>
            <a:r>
              <a:rPr lang="en-US" sz="2800" b="1" dirty="0" smtClean="0">
                <a:solidFill>
                  <a:srgbClr val="002060"/>
                </a:solidFill>
              </a:rPr>
              <a:t>, H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+</a:t>
            </a:r>
          </a:p>
          <a:p>
            <a:pPr algn="ctr" eaLnBrk="1" hangingPunct="1"/>
            <a:endParaRPr lang="en-US" sz="2800" b="1" baseline="30000" dirty="0">
              <a:solidFill>
                <a:srgbClr val="002060"/>
              </a:solidFill>
            </a:endParaRPr>
          </a:p>
          <a:p>
            <a:pPr algn="ctr"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7000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Anion:  </a:t>
            </a:r>
            <a:r>
              <a:rPr lang="en-US" sz="2800" dirty="0" smtClean="0"/>
              <a:t>A negative ion</a:t>
            </a:r>
          </a:p>
          <a:p>
            <a:pPr algn="ctr" eaLnBrk="1" hangingPunct="1"/>
            <a:r>
              <a:rPr lang="en-US" sz="2800" b="1" dirty="0" err="1" smtClean="0">
                <a:solidFill>
                  <a:srgbClr val="002060"/>
                </a:solidFill>
              </a:rPr>
              <a:t>Cl</a:t>
            </a:r>
            <a:r>
              <a:rPr lang="en-US" sz="2800" b="1" baseline="30000" dirty="0" smtClean="0">
                <a:solidFill>
                  <a:srgbClr val="002060"/>
                </a:solidFill>
                <a:latin typeface="Symbol" charset="2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</a:rPr>
              <a:t>, O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800" b="1" baseline="30000" dirty="0" smtClean="0">
                <a:solidFill>
                  <a:srgbClr val="002060"/>
                </a:solidFill>
                <a:latin typeface="Symbol" charset="2"/>
              </a:rPr>
              <a:t>-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http://theflagtoday.com/wp-content/uploads/2011/02/felix-the-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1932709" cy="21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healthreformexplained.com/wordpress/wp-content/uploads/2012/02/crying-on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2809875" cy="26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21" y="152400"/>
            <a:ext cx="7793037" cy="1143000"/>
          </a:xfrm>
        </p:spPr>
        <p:txBody>
          <a:bodyPr/>
          <a:lstStyle/>
          <a:p>
            <a:r>
              <a:rPr lang="en-AU" dirty="0" smtClean="0"/>
              <a:t>Examples of polyatomic ions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11560" y="1556792"/>
            <a:ext cx="1944216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SO</a:t>
            </a:r>
            <a:r>
              <a:rPr lang="en-AU" sz="3600" baseline="-25000" dirty="0" smtClean="0"/>
              <a:t>4</a:t>
            </a:r>
            <a:r>
              <a:rPr lang="en-AU" sz="3600" baseline="30000" dirty="0" smtClean="0"/>
              <a:t>2-</a:t>
            </a:r>
            <a:endParaRPr lang="en-US" sz="3600" baseline="30000" dirty="0"/>
          </a:p>
        </p:txBody>
      </p:sp>
      <p:sp>
        <p:nvSpPr>
          <p:cNvPr id="4" name="Oval 3"/>
          <p:cNvSpPr/>
          <p:nvPr/>
        </p:nvSpPr>
        <p:spPr>
          <a:xfrm>
            <a:off x="3851920" y="1556792"/>
            <a:ext cx="2015480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CO</a:t>
            </a:r>
            <a:r>
              <a:rPr lang="en-AU" sz="3600" baseline="-25000" dirty="0"/>
              <a:t>3</a:t>
            </a:r>
            <a:r>
              <a:rPr lang="en-AU" sz="3600" baseline="30000" dirty="0" smtClean="0"/>
              <a:t>2-</a:t>
            </a:r>
            <a:endParaRPr lang="en-US" sz="3600" baseline="30000" dirty="0"/>
          </a:p>
        </p:txBody>
      </p:sp>
      <p:sp>
        <p:nvSpPr>
          <p:cNvPr id="5" name="Oval 4"/>
          <p:cNvSpPr/>
          <p:nvPr/>
        </p:nvSpPr>
        <p:spPr>
          <a:xfrm>
            <a:off x="827584" y="4221088"/>
            <a:ext cx="1915616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NO</a:t>
            </a:r>
            <a:r>
              <a:rPr lang="en-AU" sz="3600" baseline="-25000" dirty="0" smtClean="0"/>
              <a:t>3</a:t>
            </a:r>
            <a:r>
              <a:rPr lang="en-AU" sz="3600" baseline="30000" dirty="0" smtClean="0"/>
              <a:t>-</a:t>
            </a:r>
            <a:endParaRPr lang="en-US" sz="3600" baseline="30000" dirty="0"/>
          </a:p>
        </p:txBody>
      </p:sp>
      <p:sp>
        <p:nvSpPr>
          <p:cNvPr id="6" name="Oval 5"/>
          <p:cNvSpPr/>
          <p:nvPr/>
        </p:nvSpPr>
        <p:spPr>
          <a:xfrm>
            <a:off x="3851920" y="4077072"/>
            <a:ext cx="2015480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OH</a:t>
            </a:r>
            <a:r>
              <a:rPr lang="en-AU" sz="3600" baseline="30000" dirty="0" smtClean="0"/>
              <a:t>-</a:t>
            </a:r>
            <a:endParaRPr lang="en-US" sz="3600" baseline="30000" dirty="0"/>
          </a:p>
        </p:txBody>
      </p:sp>
      <p:sp>
        <p:nvSpPr>
          <p:cNvPr id="7" name="Oval 6"/>
          <p:cNvSpPr/>
          <p:nvPr/>
        </p:nvSpPr>
        <p:spPr>
          <a:xfrm>
            <a:off x="6948264" y="1628800"/>
            <a:ext cx="1967136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PO</a:t>
            </a:r>
            <a:r>
              <a:rPr lang="en-AU" sz="3600" baseline="-25000" dirty="0" smtClean="0"/>
              <a:t>4</a:t>
            </a:r>
            <a:r>
              <a:rPr lang="en-AU" sz="3600" baseline="30000" dirty="0"/>
              <a:t>3</a:t>
            </a:r>
            <a:r>
              <a:rPr lang="en-AU" sz="3600" baseline="30000" dirty="0" smtClean="0"/>
              <a:t>-</a:t>
            </a:r>
            <a:endParaRPr lang="en-US" sz="3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78092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Sulphate 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5172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Nitrate 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78092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Carbonate ion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53012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Hydroxide 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7696" y="292494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Phosphate ion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6948264" y="4077072"/>
            <a:ext cx="1967136" cy="11521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NH</a:t>
            </a:r>
            <a:r>
              <a:rPr lang="en-AU" sz="3600" baseline="-25000" dirty="0" smtClean="0"/>
              <a:t>4</a:t>
            </a:r>
            <a:r>
              <a:rPr lang="en-AU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1672" y="53012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Ammonium 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7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C000"/>
                </a:solidFill>
                <a:latin typeface="Arial" charset="0"/>
              </a:rPr>
              <a:t>Remember, The Golden Rule:</a:t>
            </a:r>
            <a:endParaRPr lang="en-US" u="sng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4909" y="1752600"/>
            <a:ext cx="8077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overall charge of ionic compounds must equal zero.</a:t>
            </a:r>
          </a:p>
          <a:p>
            <a:endParaRPr 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This still applies to polyatomic ions!</a:t>
            </a:r>
            <a:endParaRPr lang="en-US" dirty="0"/>
          </a:p>
        </p:txBody>
      </p:sp>
      <p:pic>
        <p:nvPicPr>
          <p:cNvPr id="5126" name="Picture 6" descr="E:\IMAGES.WMF\SCI_TECH\EQUIPMT\S_TEQ0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1816100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 sz="2400" u="sng" dirty="0" smtClean="0"/>
              <a:t>Writing Ionic Compound Formulas</a:t>
            </a: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533400" y="990600"/>
            <a:ext cx="3466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Barium nitrate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1. Write the formulas for the </a:t>
            </a:r>
            <a:r>
              <a:rPr lang="en-US" dirty="0" err="1"/>
              <a:t>cation</a:t>
            </a:r>
            <a:r>
              <a:rPr lang="en-US" dirty="0"/>
              <a:t> and anion, including </a:t>
            </a:r>
            <a:r>
              <a:rPr lang="en-US" u="sng" dirty="0"/>
              <a:t>CHARGES</a:t>
            </a:r>
            <a:r>
              <a:rPr lang="en-US" dirty="0"/>
              <a:t>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2. Check to see if charges are balanced.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5502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3. . Balance charges , if necessary, using </a:t>
            </a:r>
            <a:r>
              <a:rPr lang="en-US" dirty="0">
                <a:solidFill>
                  <a:srgbClr val="002060"/>
                </a:solidFill>
              </a:rPr>
              <a:t>subscripts</a:t>
            </a:r>
            <a:r>
              <a:rPr lang="en-US" dirty="0"/>
              <a:t>. Use </a:t>
            </a:r>
            <a:r>
              <a:rPr lang="en-US" i="1" dirty="0">
                <a:solidFill>
                  <a:srgbClr val="002060"/>
                </a:solidFill>
              </a:rPr>
              <a:t>brackets </a:t>
            </a:r>
            <a:r>
              <a:rPr lang="en-US" dirty="0"/>
              <a:t>if you </a:t>
            </a:r>
            <a:r>
              <a:rPr lang="en-US" dirty="0">
                <a:solidFill>
                  <a:srgbClr val="002060"/>
                </a:solidFill>
              </a:rPr>
              <a:t>need more than one group </a:t>
            </a:r>
            <a:r>
              <a:rPr lang="en-US" dirty="0"/>
              <a:t>of </a:t>
            </a:r>
            <a:r>
              <a:rPr lang="en-US" u="sng" dirty="0">
                <a:solidFill>
                  <a:srgbClr val="002060"/>
                </a:solidFill>
              </a:rPr>
              <a:t>polyatomic </a:t>
            </a:r>
            <a:r>
              <a:rPr lang="en-US" u="sng" dirty="0" smtClean="0">
                <a:solidFill>
                  <a:srgbClr val="002060"/>
                </a:solidFill>
              </a:rPr>
              <a:t>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181600" y="2590800"/>
            <a:ext cx="1401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US" sz="4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61722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82296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248400" y="35052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 balanced!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477000" y="2514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     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8153400" y="32004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709456" y="2590800"/>
            <a:ext cx="16621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sz="4800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4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3763" y="2698173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7843384" y="2792015"/>
            <a:ext cx="162831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utoUpdateAnimBg="0"/>
      <p:bldP spid="23559" grpId="0" autoUpdateAnimBg="0"/>
      <p:bldP spid="23556" grpId="0" autoUpdateAnimBg="0"/>
      <p:bldP spid="19" grpId="0" autoUpdateAnimBg="0"/>
      <p:bldP spid="20" grpId="0" animBg="1"/>
      <p:bldP spid="21" grpId="0" animBg="1"/>
      <p:bldP spid="22" grpId="0" autoUpdateAnimBg="0"/>
      <p:bldP spid="23" grpId="0" autoUpdateAnimBg="0"/>
      <p:bldP spid="24" grpId="0" autoUpdateAnimBg="0"/>
      <p:bldP spid="27" grpId="0" autoUpdateAnimBg="0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smtClean="0"/>
              <a:t>Writing Ionic Compound Formulas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479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Example: </a:t>
            </a:r>
            <a:r>
              <a:rPr lang="en-US" dirty="0">
                <a:solidFill>
                  <a:schemeClr val="accent1"/>
                </a:solidFill>
              </a:rPr>
              <a:t>Magnesium carbonate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1. Write the formulas for the </a:t>
            </a:r>
            <a:r>
              <a:rPr lang="en-US" dirty="0" err="1"/>
              <a:t>cation</a:t>
            </a:r>
            <a:r>
              <a:rPr lang="en-US" dirty="0"/>
              <a:t> and anion, including </a:t>
            </a:r>
            <a:r>
              <a:rPr lang="en-US" u="sng" dirty="0"/>
              <a:t>CHARGES</a:t>
            </a:r>
            <a:r>
              <a:rPr lang="en-US" dirty="0"/>
              <a:t>!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45138" y="2514600"/>
            <a:ext cx="1541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086600" y="2514600"/>
            <a:ext cx="1792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4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3400" y="32004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2. Check to see if charges are balanced. 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67056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8534400" y="3124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096000" y="3810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They </a:t>
            </a:r>
            <a:r>
              <a:rPr lang="en-US" u="sng">
                <a:solidFill>
                  <a:srgbClr val="FF0000"/>
                </a:solidFill>
              </a:rPr>
              <a:t>are</a:t>
            </a:r>
            <a:r>
              <a:rPr lang="en-US">
                <a:solidFill>
                  <a:srgbClr val="FF0000"/>
                </a:solidFill>
              </a:rPr>
              <a:t> balanced!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3308" y="2686554"/>
            <a:ext cx="609600" cy="410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8229600" y="2633878"/>
            <a:ext cx="609600" cy="410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nimBg="1"/>
      <p:bldP spid="22537" grpId="0" animBg="1"/>
      <p:bldP spid="22539" grpId="0" autoUpdateAnimBg="0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Homework sheet: Ionic Formulae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5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Naming Ionic Compounds</a:t>
            </a: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r>
              <a:rPr lang="en-AU" sz="3600" dirty="0" smtClean="0">
                <a:solidFill>
                  <a:schemeClr val="tx1"/>
                </a:solidFill>
              </a:rPr>
              <a:t>Ionic compounds are named according to the following rules:</a:t>
            </a:r>
            <a:br>
              <a:rPr lang="en-AU" sz="3600" dirty="0" smtClean="0">
                <a:solidFill>
                  <a:schemeClr val="tx1"/>
                </a:solidFill>
              </a:rPr>
            </a:br>
            <a:endParaRPr lang="en-AU" sz="3600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2155-00E0-4B68-BB7A-965DFD4EF600}" type="slidenum">
              <a:rPr lang="en-AU" smtClean="0"/>
              <a:pPr/>
              <a:t>45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517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93037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Rule number 1</a:t>
            </a: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endParaRPr lang="en-AU" sz="24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40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AU" dirty="0" smtClean="0"/>
          </a:p>
          <a:p>
            <a:r>
              <a:rPr lang="en-AU" dirty="0" smtClean="0"/>
              <a:t>If the compound contains a metal and a non-metal</a:t>
            </a:r>
            <a:r>
              <a:rPr lang="en-AU" dirty="0"/>
              <a:t>:</a:t>
            </a:r>
            <a:endParaRPr lang="en-AU" dirty="0" smtClean="0"/>
          </a:p>
          <a:p>
            <a:pPr marL="118872" indent="0">
              <a:buNone/>
            </a:pPr>
            <a:endParaRPr lang="en-AU" dirty="0" smtClean="0"/>
          </a:p>
          <a:p>
            <a:r>
              <a:rPr lang="en-AU" dirty="0" smtClean="0"/>
              <a:t>The name of the metal always comes first, followed by the name of the non-metal, whose ending changes to “</a:t>
            </a:r>
            <a:r>
              <a:rPr lang="en-AU" b="1" dirty="0" smtClean="0"/>
              <a:t>ide</a:t>
            </a:r>
            <a:r>
              <a:rPr lang="en-AU" dirty="0" smtClean="0"/>
              <a:t>”</a:t>
            </a:r>
          </a:p>
          <a:p>
            <a:pPr marL="118872" indent="0">
              <a:buNone/>
            </a:pPr>
            <a:endParaRPr lang="en-AU" dirty="0"/>
          </a:p>
          <a:p>
            <a:pPr marL="118872" indent="0">
              <a:buNone/>
            </a:pPr>
            <a:r>
              <a:rPr lang="en-AU" dirty="0" err="1"/>
              <a:t>eg</a:t>
            </a:r>
            <a:r>
              <a:rPr lang="en-AU" dirty="0"/>
              <a:t>. aluminium </a:t>
            </a:r>
            <a:r>
              <a:rPr lang="en-AU" dirty="0" err="1"/>
              <a:t>sulfide</a:t>
            </a:r>
            <a:endParaRPr lang="en-AU" dirty="0"/>
          </a:p>
          <a:p>
            <a:pPr marL="118872" indent="0">
              <a:buNone/>
            </a:pPr>
            <a:endParaRPr lang="en-AU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82155-00E0-4B68-BB7A-965DFD4EF600}" type="slidenum">
              <a:rPr lang="en-AU" smtClean="0"/>
              <a:pPr/>
              <a:t>46</a:t>
            </a:fld>
            <a:endParaRPr lang="en-AU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953000" y="4800600"/>
            <a:ext cx="1292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</a:t>
            </a:r>
            <a:r>
              <a:rPr lang="en-US" sz="4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3+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24600" y="4800600"/>
            <a:ext cx="1101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4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10400" y="51816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91200" y="5181600"/>
            <a:ext cx="43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Examples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Metal ox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sulph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nitr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phosph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chlor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brom</a:t>
            </a:r>
            <a:r>
              <a:rPr lang="en-AU" b="1" i="1" smtClean="0"/>
              <a:t>ide</a:t>
            </a:r>
            <a:endParaRPr lang="en-AU" smtClean="0"/>
          </a:p>
          <a:p>
            <a:r>
              <a:rPr lang="en-AU" smtClean="0"/>
              <a:t>Metal iod</a:t>
            </a:r>
            <a:r>
              <a:rPr lang="en-AU" b="1" i="1" smtClean="0"/>
              <a:t>ide</a:t>
            </a:r>
            <a:endParaRPr lang="en-AU" smtClean="0"/>
          </a:p>
          <a:p>
            <a:endParaRPr lang="en-AU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6B2DA-F1BA-4453-8290-6E655F9059A3}" type="slidenum">
              <a:rPr lang="en-AU" smtClean="0"/>
              <a:pPr/>
              <a:t>47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number 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the compound contains 2 elements (a metal and a non-metal)</a:t>
            </a:r>
            <a:r>
              <a:rPr lang="en-AU" dirty="0" smtClean="0">
                <a:solidFill>
                  <a:srgbClr val="FF0000"/>
                </a:solidFill>
              </a:rPr>
              <a:t> and the non-metal is a polyatomic ion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name of the metal ion always comes first, followed by the name of the non-metal polyatomic ion (which remains unchanged)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CEA77-5142-43C1-95A1-65FBE53090FB}" type="slidenum">
              <a:rPr lang="en-AU" smtClean="0"/>
              <a:pPr/>
              <a:t>48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AU" sz="6000" dirty="0" smtClean="0">
                <a:solidFill>
                  <a:srgbClr val="FFC000"/>
                </a:solidFill>
              </a:rPr>
              <a:t>Examples :</a:t>
            </a:r>
            <a:br>
              <a:rPr lang="en-AU" sz="6000" dirty="0" smtClean="0">
                <a:solidFill>
                  <a:srgbClr val="FFC000"/>
                </a:solidFill>
              </a:rPr>
            </a:br>
            <a:endParaRPr lang="en-AU" dirty="0" smtClean="0">
              <a:solidFill>
                <a:srgbClr val="FFC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90600" y="13366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AU" dirty="0" smtClean="0"/>
          </a:p>
          <a:p>
            <a:r>
              <a:rPr lang="en-AU" dirty="0" smtClean="0"/>
              <a:t>Metal </a:t>
            </a:r>
            <a:r>
              <a:rPr lang="en-AU" b="1" i="1" dirty="0" smtClean="0"/>
              <a:t>sulphate</a:t>
            </a:r>
          </a:p>
          <a:p>
            <a:r>
              <a:rPr lang="en-AU" dirty="0" smtClean="0"/>
              <a:t>Metal </a:t>
            </a:r>
            <a:r>
              <a:rPr lang="en-AU" b="1" i="1" dirty="0" smtClean="0"/>
              <a:t>nitrate</a:t>
            </a:r>
          </a:p>
          <a:p>
            <a:r>
              <a:rPr lang="en-AU" dirty="0" smtClean="0"/>
              <a:t>Metal </a:t>
            </a:r>
            <a:r>
              <a:rPr lang="en-AU" b="1" i="1" dirty="0" smtClean="0"/>
              <a:t>phosphate</a:t>
            </a:r>
          </a:p>
          <a:p>
            <a:r>
              <a:rPr lang="en-AU" dirty="0" smtClean="0"/>
              <a:t>Metal </a:t>
            </a:r>
            <a:r>
              <a:rPr lang="en-AU" b="1" i="1" dirty="0" smtClean="0"/>
              <a:t>carbonate</a:t>
            </a:r>
          </a:p>
          <a:p>
            <a:r>
              <a:rPr lang="en-AU" dirty="0" smtClean="0"/>
              <a:t>Metal </a:t>
            </a:r>
            <a:r>
              <a:rPr lang="en-AU" b="1" i="1" dirty="0" smtClean="0"/>
              <a:t>hydroxide</a:t>
            </a:r>
            <a:br>
              <a:rPr lang="en-AU" b="1" i="1" dirty="0" smtClean="0"/>
            </a:br>
            <a:endParaRPr lang="en-AU" b="1" i="1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A5E17-3695-4793-9E53-A1A2E88BDF4B}" type="slidenum">
              <a:rPr lang="en-AU" smtClean="0"/>
              <a:pPr/>
              <a:t>49</a:t>
            </a:fld>
            <a:endParaRPr lang="en-AU" smtClean="0"/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0" y="-879475"/>
            <a:ext cx="2768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640" tIns="914112" rIns="1142640" bIns="914112" anchor="ctr">
            <a:spAutoFit/>
          </a:bodyPr>
          <a:lstStyle/>
          <a:p>
            <a:pPr indent="457200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an Aluminium Ion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82992A-5890-436E-85B7-4D866D46E425}" type="slidenum">
              <a:rPr lang="en-AU" smtClean="0"/>
              <a:pPr/>
              <a:t>5</a:t>
            </a:fld>
            <a:endParaRPr lang="en-AU" smtClean="0"/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5715000" y="3114675"/>
            <a:ext cx="2968625" cy="3057525"/>
            <a:chOff x="3431" y="6927"/>
            <a:chExt cx="1490" cy="1490"/>
          </a:xfrm>
        </p:grpSpPr>
        <p:sp>
          <p:nvSpPr>
            <p:cNvPr id="15386" name="Oval 6"/>
            <p:cNvSpPr>
              <a:spLocks noChangeArrowheads="1"/>
            </p:cNvSpPr>
            <p:nvPr/>
          </p:nvSpPr>
          <p:spPr bwMode="auto">
            <a:xfrm>
              <a:off x="4102" y="7564"/>
              <a:ext cx="171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Oval 7"/>
            <p:cNvSpPr>
              <a:spLocks noChangeArrowheads="1"/>
            </p:cNvSpPr>
            <p:nvPr/>
          </p:nvSpPr>
          <p:spPr bwMode="auto">
            <a:xfrm>
              <a:off x="3885" y="7397"/>
              <a:ext cx="602" cy="53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Oval 8"/>
            <p:cNvSpPr>
              <a:spLocks noChangeArrowheads="1"/>
            </p:cNvSpPr>
            <p:nvPr/>
          </p:nvSpPr>
          <p:spPr bwMode="auto">
            <a:xfrm>
              <a:off x="3666" y="7145"/>
              <a:ext cx="1038" cy="105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Oval 9"/>
            <p:cNvSpPr>
              <a:spLocks noChangeArrowheads="1"/>
            </p:cNvSpPr>
            <p:nvPr/>
          </p:nvSpPr>
          <p:spPr bwMode="auto">
            <a:xfrm>
              <a:off x="3431" y="6927"/>
              <a:ext cx="1490" cy="1490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8556625" y="4457700"/>
            <a:ext cx="206375" cy="447675"/>
            <a:chOff x="5134" y="7789"/>
            <a:chExt cx="182" cy="390"/>
          </a:xfrm>
        </p:grpSpPr>
        <p:sp>
          <p:nvSpPr>
            <p:cNvPr id="15384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61"/>
          <p:cNvSpPr txBox="1">
            <a:spLocks noChangeArrowheads="1"/>
          </p:cNvSpPr>
          <p:nvPr/>
        </p:nvSpPr>
        <p:spPr bwMode="auto">
          <a:xfrm>
            <a:off x="7002463" y="4478338"/>
            <a:ext cx="541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13 p</a:t>
            </a:r>
          </a:p>
        </p:txBody>
      </p:sp>
      <p:grpSp>
        <p:nvGrpSpPr>
          <p:cNvPr id="15367" name="Group 25"/>
          <p:cNvGrpSpPr>
            <a:grpSpLocks/>
          </p:cNvGrpSpPr>
          <p:nvPr/>
        </p:nvGrpSpPr>
        <p:grpSpPr bwMode="auto">
          <a:xfrm>
            <a:off x="8153400" y="4448175"/>
            <a:ext cx="206375" cy="447675"/>
            <a:chOff x="5134" y="7789"/>
            <a:chExt cx="182" cy="390"/>
          </a:xfrm>
        </p:grpSpPr>
        <p:sp>
          <p:nvSpPr>
            <p:cNvPr id="15382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25"/>
          <p:cNvGrpSpPr>
            <a:grpSpLocks/>
          </p:cNvGrpSpPr>
          <p:nvPr/>
        </p:nvGrpSpPr>
        <p:grpSpPr bwMode="auto">
          <a:xfrm>
            <a:off x="6096000" y="4448175"/>
            <a:ext cx="206375" cy="447675"/>
            <a:chOff x="5134" y="7789"/>
            <a:chExt cx="182" cy="390"/>
          </a:xfrm>
        </p:grpSpPr>
        <p:sp>
          <p:nvSpPr>
            <p:cNvPr id="15380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9" name="Group 55"/>
          <p:cNvGrpSpPr>
            <a:grpSpLocks/>
          </p:cNvGrpSpPr>
          <p:nvPr/>
        </p:nvGrpSpPr>
        <p:grpSpPr bwMode="auto">
          <a:xfrm>
            <a:off x="7010400" y="5621338"/>
            <a:ext cx="468313" cy="206375"/>
            <a:chOff x="8077200" y="4953000"/>
            <a:chExt cx="467550" cy="206394"/>
          </a:xfrm>
        </p:grpSpPr>
        <p:sp>
          <p:nvSpPr>
            <p:cNvPr id="15378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0" name="Group 56"/>
          <p:cNvGrpSpPr>
            <a:grpSpLocks/>
          </p:cNvGrpSpPr>
          <p:nvPr/>
        </p:nvGrpSpPr>
        <p:grpSpPr bwMode="auto">
          <a:xfrm>
            <a:off x="7010400" y="3519488"/>
            <a:ext cx="468313" cy="206375"/>
            <a:chOff x="8077200" y="4953000"/>
            <a:chExt cx="467550" cy="206394"/>
          </a:xfrm>
        </p:grpSpPr>
        <p:sp>
          <p:nvSpPr>
            <p:cNvPr id="15376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59"/>
          <p:cNvGrpSpPr>
            <a:grpSpLocks/>
          </p:cNvGrpSpPr>
          <p:nvPr/>
        </p:nvGrpSpPr>
        <p:grpSpPr bwMode="auto">
          <a:xfrm>
            <a:off x="7010400" y="5057775"/>
            <a:ext cx="468313" cy="206375"/>
            <a:chOff x="8077200" y="4953000"/>
            <a:chExt cx="467550" cy="206394"/>
          </a:xfrm>
        </p:grpSpPr>
        <p:sp>
          <p:nvSpPr>
            <p:cNvPr id="15374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2" name="Oval 26"/>
          <p:cNvSpPr>
            <a:spLocks noChangeArrowheads="1"/>
          </p:cNvSpPr>
          <p:nvPr/>
        </p:nvSpPr>
        <p:spPr bwMode="auto">
          <a:xfrm flipH="1" flipV="1">
            <a:off x="7010400" y="3000375"/>
            <a:ext cx="204788" cy="2063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66255" y="18288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 smtClean="0">
                <a:latin typeface="+mn-lt"/>
              </a:rPr>
              <a:t>Electronic </a:t>
            </a:r>
            <a:r>
              <a:rPr lang="en-US" sz="3200" kern="0" dirty="0">
                <a:latin typeface="+mn-lt"/>
              </a:rPr>
              <a:t>configuration </a:t>
            </a: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2,8,3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3200" kern="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On your sheet, draw the Electron Transfer Diagram that shows the formation of this ion</a:t>
            </a:r>
            <a:endParaRPr lang="en-US" sz="2800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7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Homework sheet: </a:t>
            </a:r>
            <a:br>
              <a:rPr lang="en-AU" dirty="0" smtClean="0"/>
            </a:br>
            <a:r>
              <a:rPr lang="en-AU" dirty="0" smtClean="0"/>
              <a:t>Naming Ionic Compounds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18E2-9BAD-4DFA-A264-962A704E5F6B}" type="slidenum">
              <a:rPr lang="en-AU" smtClean="0"/>
              <a:pPr>
                <a:defRPr/>
              </a:pPr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5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an Aluminium Ion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75625-A713-4E3F-B50B-5AC49FFD729D}" type="slidenum">
              <a:rPr lang="en-AU" smtClean="0"/>
              <a:pPr/>
              <a:t>6</a:t>
            </a:fld>
            <a:endParaRPr lang="en-AU" smtClean="0"/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5715000" y="3114675"/>
            <a:ext cx="2968625" cy="3057525"/>
            <a:chOff x="3431" y="6927"/>
            <a:chExt cx="1490" cy="1490"/>
          </a:xfrm>
        </p:grpSpPr>
        <p:sp>
          <p:nvSpPr>
            <p:cNvPr id="16411" name="Oval 6"/>
            <p:cNvSpPr>
              <a:spLocks noChangeArrowheads="1"/>
            </p:cNvSpPr>
            <p:nvPr/>
          </p:nvSpPr>
          <p:spPr bwMode="auto">
            <a:xfrm>
              <a:off x="4102" y="7564"/>
              <a:ext cx="171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Oval 7"/>
            <p:cNvSpPr>
              <a:spLocks noChangeArrowheads="1"/>
            </p:cNvSpPr>
            <p:nvPr/>
          </p:nvSpPr>
          <p:spPr bwMode="auto">
            <a:xfrm>
              <a:off x="3885" y="7397"/>
              <a:ext cx="602" cy="53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Oval 8"/>
            <p:cNvSpPr>
              <a:spLocks noChangeArrowheads="1"/>
            </p:cNvSpPr>
            <p:nvPr/>
          </p:nvSpPr>
          <p:spPr bwMode="auto">
            <a:xfrm>
              <a:off x="3666" y="7145"/>
              <a:ext cx="1038" cy="105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Oval 9"/>
            <p:cNvSpPr>
              <a:spLocks noChangeArrowheads="1"/>
            </p:cNvSpPr>
            <p:nvPr/>
          </p:nvSpPr>
          <p:spPr bwMode="auto">
            <a:xfrm>
              <a:off x="3431" y="6927"/>
              <a:ext cx="1490" cy="1490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556625" y="4457700"/>
            <a:ext cx="206375" cy="447675"/>
            <a:chOff x="5134" y="7789"/>
            <a:chExt cx="182" cy="390"/>
          </a:xfrm>
        </p:grpSpPr>
        <p:sp>
          <p:nvSpPr>
            <p:cNvPr id="16409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61"/>
          <p:cNvSpPr txBox="1">
            <a:spLocks noChangeArrowheads="1"/>
          </p:cNvSpPr>
          <p:nvPr/>
        </p:nvSpPr>
        <p:spPr bwMode="auto">
          <a:xfrm>
            <a:off x="7002463" y="4478338"/>
            <a:ext cx="541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13 p</a:t>
            </a:r>
          </a:p>
        </p:txBody>
      </p:sp>
      <p:grpSp>
        <p:nvGrpSpPr>
          <p:cNvPr id="16391" name="Group 25"/>
          <p:cNvGrpSpPr>
            <a:grpSpLocks/>
          </p:cNvGrpSpPr>
          <p:nvPr/>
        </p:nvGrpSpPr>
        <p:grpSpPr bwMode="auto">
          <a:xfrm>
            <a:off x="8153400" y="4448175"/>
            <a:ext cx="206375" cy="447675"/>
            <a:chOff x="5134" y="7789"/>
            <a:chExt cx="182" cy="390"/>
          </a:xfrm>
        </p:grpSpPr>
        <p:sp>
          <p:nvSpPr>
            <p:cNvPr id="16407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25"/>
          <p:cNvGrpSpPr>
            <a:grpSpLocks/>
          </p:cNvGrpSpPr>
          <p:nvPr/>
        </p:nvGrpSpPr>
        <p:grpSpPr bwMode="auto">
          <a:xfrm>
            <a:off x="6096000" y="4448175"/>
            <a:ext cx="206375" cy="447675"/>
            <a:chOff x="5134" y="7789"/>
            <a:chExt cx="182" cy="390"/>
          </a:xfrm>
        </p:grpSpPr>
        <p:sp>
          <p:nvSpPr>
            <p:cNvPr id="16405" name="Oval 2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Oval 2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3" name="Group 55"/>
          <p:cNvGrpSpPr>
            <a:grpSpLocks/>
          </p:cNvGrpSpPr>
          <p:nvPr/>
        </p:nvGrpSpPr>
        <p:grpSpPr bwMode="auto">
          <a:xfrm>
            <a:off x="7010400" y="5621338"/>
            <a:ext cx="468313" cy="206375"/>
            <a:chOff x="8077200" y="4953000"/>
            <a:chExt cx="467550" cy="206394"/>
          </a:xfrm>
        </p:grpSpPr>
        <p:sp>
          <p:nvSpPr>
            <p:cNvPr id="16403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4" name="Group 56"/>
          <p:cNvGrpSpPr>
            <a:grpSpLocks/>
          </p:cNvGrpSpPr>
          <p:nvPr/>
        </p:nvGrpSpPr>
        <p:grpSpPr bwMode="auto">
          <a:xfrm>
            <a:off x="7010400" y="3519488"/>
            <a:ext cx="468313" cy="206375"/>
            <a:chOff x="8077200" y="4953000"/>
            <a:chExt cx="467550" cy="206394"/>
          </a:xfrm>
        </p:grpSpPr>
        <p:sp>
          <p:nvSpPr>
            <p:cNvPr id="16401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5" name="Group 59"/>
          <p:cNvGrpSpPr>
            <a:grpSpLocks/>
          </p:cNvGrpSpPr>
          <p:nvPr/>
        </p:nvGrpSpPr>
        <p:grpSpPr bwMode="auto">
          <a:xfrm>
            <a:off x="7010400" y="5057775"/>
            <a:ext cx="468313" cy="206375"/>
            <a:chOff x="8077200" y="4953000"/>
            <a:chExt cx="467550" cy="206394"/>
          </a:xfrm>
        </p:grpSpPr>
        <p:sp>
          <p:nvSpPr>
            <p:cNvPr id="16399" name="Oval 26"/>
            <p:cNvSpPr>
              <a:spLocks noChangeArrowheads="1"/>
            </p:cNvSpPr>
            <p:nvPr/>
          </p:nvSpPr>
          <p:spPr bwMode="auto">
            <a:xfrm flipH="1" flipV="1">
              <a:off x="8077200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Oval 27"/>
            <p:cNvSpPr>
              <a:spLocks noChangeArrowheads="1"/>
            </p:cNvSpPr>
            <p:nvPr/>
          </p:nvSpPr>
          <p:spPr bwMode="auto">
            <a:xfrm flipH="1" flipV="1">
              <a:off x="8340031" y="4953000"/>
              <a:ext cx="204719" cy="2063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Oval 26"/>
          <p:cNvSpPr>
            <a:spLocks noChangeArrowheads="1"/>
          </p:cNvSpPr>
          <p:nvPr/>
        </p:nvSpPr>
        <p:spPr bwMode="auto">
          <a:xfrm flipH="1" flipV="1">
            <a:off x="7010400" y="3000375"/>
            <a:ext cx="204788" cy="2063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 smtClean="0"/>
              <a:t>Net </a:t>
            </a:r>
            <a:r>
              <a:rPr lang="en-US" sz="3200" dirty="0"/>
              <a:t>charge</a:t>
            </a:r>
            <a:r>
              <a:rPr lang="en-US" sz="3200" dirty="0">
                <a:solidFill>
                  <a:srgbClr val="FF0000"/>
                </a:solidFill>
              </a:rPr>
              <a:t> 3+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Now a </a:t>
            </a:r>
            <a:r>
              <a:rPr lang="en-US" sz="3200" dirty="0">
                <a:solidFill>
                  <a:srgbClr val="FF0000"/>
                </a:solidFill>
              </a:rPr>
              <a:t>CATION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 </a:t>
            </a:r>
            <a:r>
              <a:rPr lang="en-US" sz="3200" kern="0" dirty="0"/>
              <a:t>Symbol  </a:t>
            </a:r>
            <a:r>
              <a:rPr lang="en-AU" sz="3200" dirty="0">
                <a:solidFill>
                  <a:srgbClr val="FF0000"/>
                </a:solidFill>
              </a:rPr>
              <a:t>Al</a:t>
            </a:r>
            <a:r>
              <a:rPr lang="en-AU" sz="3200" baseline="30000" dirty="0">
                <a:solidFill>
                  <a:srgbClr val="FF0000"/>
                </a:solidFill>
              </a:rPr>
              <a:t>3+</a:t>
            </a:r>
            <a:endParaRPr lang="en-AU" sz="3200" dirty="0">
              <a:solidFill>
                <a:srgbClr val="FF0000"/>
              </a:solidFill>
            </a:endParaRPr>
          </a:p>
          <a:p>
            <a:pPr>
              <a:buSzPct val="60000"/>
              <a:defRPr/>
            </a:pPr>
            <a:endParaRPr lang="en-US" sz="3200" b="1" kern="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24600" y="2514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Now 2,8</a:t>
            </a:r>
          </a:p>
        </p:txBody>
      </p:sp>
    </p:spTree>
    <p:extLst>
      <p:ext uri="{BB962C8B-B14F-4D97-AF65-F5344CB8AC3E}">
        <p14:creationId xmlns:p14="http://schemas.microsoft.com/office/powerpoint/2010/main" val="30513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C 0.00087 -0.0125 -0.00052 -0.0257 0.00364 -0.03727 C 0.01024 -0.05556 0.02587 -0.06713 0.03489 -0.08311 C 0.03732 -0.09167 0.04045 -0.0963 0.046 -0.10255 C 0.04913 -0.11366 0.05555 -0.11875 0.06458 -0.12223 C 0.07326 -0.13264 0.06788 -0.12709 0.08107 -0.1375 C 0.0868 -0.1419 0.09514 -0.1419 0.10139 -0.1463 C 0.10503 -0.14885 0.10798 -0.15348 0.1125 -0.15486 C 0.15035 -0.16713 0.18958 -0.1757 0.22691 -0.18982 C 0.23385 -0.19561 0.24149 -0.19861 0.24913 -0.20301 C 0.25104 -0.20417 0.25243 -0.20649 0.25469 -0.20718 C 0.25764 -0.20811 0.26076 -0.20718 0.26389 -0.20718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0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C -0.00104 -0.03612 -0.00139 -0.08311 -0.01615 -0.11621 C -0.01806 -0.13149 -0.02396 -0.14422 -0.02587 -0.15926 C -0.02882 -0.18172 -0.02899 -0.21089 -0.03715 -0.23218 C -0.03906 -0.24815 -0.04149 -0.26436 -0.04514 -0.27964 C -0.04687 -0.29908 -0.04826 -0.31829 -0.05 -0.33774 C -0.04948 -0.35001 -0.05035 -0.36227 -0.04844 -0.37431 C -0.04809 -0.37686 -0.04531 -0.37755 -0.04358 -0.37848 C -0.03837 -0.38149 -0.03142 -0.38311 -0.02587 -0.38496 C -0.01997 -0.39005 -0.00955 -0.40348 -0.00156 -0.4044 C 0.0092 -0.40556 0.01997 -0.40579 0.03073 -0.40649 C 0.03802 -0.4132 0.04653 -0.41551 0.05486 -0.41945 C 0.06128 -0.41876 0.07413 -0.41714 0.07413 -0.41714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an Sulfur Ion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F55D0-4AB5-41CF-B13D-C1AFB67E504B}" type="slidenum">
              <a:rPr lang="en-AU" smtClean="0"/>
              <a:pPr/>
              <a:t>7</a:t>
            </a:fld>
            <a:endParaRPr lang="en-AU" smtClean="0"/>
          </a:p>
        </p:txBody>
      </p:sp>
      <p:grpSp>
        <p:nvGrpSpPr>
          <p:cNvPr id="17412" name="Group 94"/>
          <p:cNvGrpSpPr>
            <a:grpSpLocks/>
          </p:cNvGrpSpPr>
          <p:nvPr/>
        </p:nvGrpSpPr>
        <p:grpSpPr bwMode="auto">
          <a:xfrm>
            <a:off x="5826125" y="3454400"/>
            <a:ext cx="2632075" cy="2717800"/>
            <a:chOff x="2543" y="2780"/>
            <a:chExt cx="795" cy="804"/>
          </a:xfrm>
        </p:grpSpPr>
        <p:grpSp>
          <p:nvGrpSpPr>
            <p:cNvPr id="17415" name="Group 10"/>
            <p:cNvGrpSpPr>
              <a:grpSpLocks/>
            </p:cNvGrpSpPr>
            <p:nvPr/>
          </p:nvGrpSpPr>
          <p:grpSpPr bwMode="auto">
            <a:xfrm>
              <a:off x="2543" y="2797"/>
              <a:ext cx="764" cy="757"/>
              <a:chOff x="3431" y="6927"/>
              <a:chExt cx="1490" cy="1490"/>
            </a:xfrm>
          </p:grpSpPr>
          <p:sp>
            <p:nvSpPr>
              <p:cNvPr id="17440" name="Oval 11"/>
              <p:cNvSpPr>
                <a:spLocks noChangeArrowheads="1"/>
              </p:cNvSpPr>
              <p:nvPr/>
            </p:nvSpPr>
            <p:spPr bwMode="auto">
              <a:xfrm>
                <a:off x="4102" y="7564"/>
                <a:ext cx="161" cy="1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Oval 12"/>
              <p:cNvSpPr>
                <a:spLocks noChangeArrowheads="1"/>
              </p:cNvSpPr>
              <p:nvPr/>
            </p:nvSpPr>
            <p:spPr bwMode="auto">
              <a:xfrm>
                <a:off x="3885" y="7397"/>
                <a:ext cx="602" cy="535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Oval 13"/>
              <p:cNvSpPr>
                <a:spLocks noChangeArrowheads="1"/>
              </p:cNvSpPr>
              <p:nvPr/>
            </p:nvSpPr>
            <p:spPr bwMode="auto">
              <a:xfrm>
                <a:off x="3666" y="7145"/>
                <a:ext cx="1038" cy="1055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Oval 14"/>
              <p:cNvSpPr>
                <a:spLocks noChangeArrowheads="1"/>
              </p:cNvSpPr>
              <p:nvPr/>
            </p:nvSpPr>
            <p:spPr bwMode="auto">
              <a:xfrm>
                <a:off x="3431" y="6927"/>
                <a:ext cx="1490" cy="149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6" name="Group 51"/>
            <p:cNvGrpSpPr>
              <a:grpSpLocks/>
            </p:cNvGrpSpPr>
            <p:nvPr/>
          </p:nvGrpSpPr>
          <p:grpSpPr bwMode="auto">
            <a:xfrm>
              <a:off x="2858" y="3014"/>
              <a:ext cx="150" cy="72"/>
              <a:chOff x="4701" y="7549"/>
              <a:chExt cx="375" cy="180"/>
            </a:xfrm>
          </p:grpSpPr>
          <p:sp>
            <p:nvSpPr>
              <p:cNvPr id="17438" name="Oval 52"/>
              <p:cNvSpPr>
                <a:spLocks noChangeArrowheads="1"/>
              </p:cNvSpPr>
              <p:nvPr/>
            </p:nvSpPr>
            <p:spPr bwMode="auto">
              <a:xfrm flipH="1" flipV="1">
                <a:off x="4701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Oval 53"/>
              <p:cNvSpPr>
                <a:spLocks noChangeArrowheads="1"/>
              </p:cNvSpPr>
              <p:nvPr/>
            </p:nvSpPr>
            <p:spPr bwMode="auto">
              <a:xfrm flipH="1" flipV="1">
                <a:off x="4896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7" name="Group 54"/>
            <p:cNvGrpSpPr>
              <a:grpSpLocks/>
            </p:cNvGrpSpPr>
            <p:nvPr/>
          </p:nvGrpSpPr>
          <p:grpSpPr bwMode="auto">
            <a:xfrm>
              <a:off x="2858" y="2888"/>
              <a:ext cx="150" cy="72"/>
              <a:chOff x="4701" y="7549"/>
              <a:chExt cx="375" cy="180"/>
            </a:xfrm>
          </p:grpSpPr>
          <p:sp>
            <p:nvSpPr>
              <p:cNvPr id="17436" name="Oval 55"/>
              <p:cNvSpPr>
                <a:spLocks noChangeArrowheads="1"/>
              </p:cNvSpPr>
              <p:nvPr/>
            </p:nvSpPr>
            <p:spPr bwMode="auto">
              <a:xfrm flipH="1" flipV="1">
                <a:off x="4701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Oval 56"/>
              <p:cNvSpPr>
                <a:spLocks noChangeArrowheads="1"/>
              </p:cNvSpPr>
              <p:nvPr/>
            </p:nvSpPr>
            <p:spPr bwMode="auto">
              <a:xfrm flipH="1" flipV="1">
                <a:off x="4896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8" name="Group 57"/>
            <p:cNvGrpSpPr>
              <a:grpSpLocks/>
            </p:cNvGrpSpPr>
            <p:nvPr/>
          </p:nvGrpSpPr>
          <p:grpSpPr bwMode="auto">
            <a:xfrm>
              <a:off x="2864" y="3392"/>
              <a:ext cx="150" cy="72"/>
              <a:chOff x="4701" y="7549"/>
              <a:chExt cx="375" cy="180"/>
            </a:xfrm>
          </p:grpSpPr>
          <p:sp>
            <p:nvSpPr>
              <p:cNvPr id="17434" name="Oval 58"/>
              <p:cNvSpPr>
                <a:spLocks noChangeArrowheads="1"/>
              </p:cNvSpPr>
              <p:nvPr/>
            </p:nvSpPr>
            <p:spPr bwMode="auto">
              <a:xfrm flipH="1" flipV="1">
                <a:off x="4701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Oval 59"/>
              <p:cNvSpPr>
                <a:spLocks noChangeArrowheads="1"/>
              </p:cNvSpPr>
              <p:nvPr/>
            </p:nvSpPr>
            <p:spPr bwMode="auto">
              <a:xfrm flipH="1" flipV="1">
                <a:off x="4896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9" name="Group 60"/>
            <p:cNvGrpSpPr>
              <a:grpSpLocks/>
            </p:cNvGrpSpPr>
            <p:nvPr/>
          </p:nvGrpSpPr>
          <p:grpSpPr bwMode="auto">
            <a:xfrm>
              <a:off x="2858" y="3512"/>
              <a:ext cx="150" cy="72"/>
              <a:chOff x="4701" y="7549"/>
              <a:chExt cx="375" cy="180"/>
            </a:xfrm>
          </p:grpSpPr>
          <p:sp>
            <p:nvSpPr>
              <p:cNvPr id="17432" name="Oval 61"/>
              <p:cNvSpPr>
                <a:spLocks noChangeArrowheads="1"/>
              </p:cNvSpPr>
              <p:nvPr/>
            </p:nvSpPr>
            <p:spPr bwMode="auto">
              <a:xfrm flipH="1" flipV="1">
                <a:off x="4701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Oval 62"/>
              <p:cNvSpPr>
                <a:spLocks noChangeArrowheads="1"/>
              </p:cNvSpPr>
              <p:nvPr/>
            </p:nvSpPr>
            <p:spPr bwMode="auto">
              <a:xfrm flipH="1" flipV="1">
                <a:off x="4896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0" name="Group 63"/>
            <p:cNvGrpSpPr>
              <a:grpSpLocks/>
            </p:cNvGrpSpPr>
            <p:nvPr/>
          </p:nvGrpSpPr>
          <p:grpSpPr bwMode="auto">
            <a:xfrm>
              <a:off x="3139" y="3110"/>
              <a:ext cx="73" cy="156"/>
              <a:chOff x="5134" y="7789"/>
              <a:chExt cx="182" cy="390"/>
            </a:xfrm>
          </p:grpSpPr>
          <p:sp>
            <p:nvSpPr>
              <p:cNvPr id="17430" name="Oval 64"/>
              <p:cNvSpPr>
                <a:spLocks noChangeArrowheads="1"/>
              </p:cNvSpPr>
              <p:nvPr/>
            </p:nvSpPr>
            <p:spPr bwMode="auto">
              <a:xfrm flipH="1" flipV="1">
                <a:off x="5134" y="799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Oval 65"/>
              <p:cNvSpPr>
                <a:spLocks noChangeArrowheads="1"/>
              </p:cNvSpPr>
              <p:nvPr/>
            </p:nvSpPr>
            <p:spPr bwMode="auto">
              <a:xfrm flipH="1" flipV="1">
                <a:off x="5136" y="778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1" name="Group 66"/>
            <p:cNvGrpSpPr>
              <a:grpSpLocks/>
            </p:cNvGrpSpPr>
            <p:nvPr/>
          </p:nvGrpSpPr>
          <p:grpSpPr bwMode="auto">
            <a:xfrm>
              <a:off x="2641" y="3098"/>
              <a:ext cx="73" cy="156"/>
              <a:chOff x="5134" y="7789"/>
              <a:chExt cx="182" cy="390"/>
            </a:xfrm>
          </p:grpSpPr>
          <p:sp>
            <p:nvSpPr>
              <p:cNvPr id="17428" name="Oval 67"/>
              <p:cNvSpPr>
                <a:spLocks noChangeArrowheads="1"/>
              </p:cNvSpPr>
              <p:nvPr/>
            </p:nvSpPr>
            <p:spPr bwMode="auto">
              <a:xfrm flipH="1" flipV="1">
                <a:off x="5134" y="799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Oval 68"/>
              <p:cNvSpPr>
                <a:spLocks noChangeArrowheads="1"/>
              </p:cNvSpPr>
              <p:nvPr/>
            </p:nvSpPr>
            <p:spPr bwMode="auto">
              <a:xfrm flipH="1" flipV="1">
                <a:off x="5136" y="778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2" name="Group 69"/>
            <p:cNvGrpSpPr>
              <a:grpSpLocks/>
            </p:cNvGrpSpPr>
            <p:nvPr/>
          </p:nvGrpSpPr>
          <p:grpSpPr bwMode="auto">
            <a:xfrm>
              <a:off x="3265" y="3122"/>
              <a:ext cx="73" cy="156"/>
              <a:chOff x="5134" y="7789"/>
              <a:chExt cx="182" cy="390"/>
            </a:xfrm>
          </p:grpSpPr>
          <p:sp>
            <p:nvSpPr>
              <p:cNvPr id="17426" name="Oval 70"/>
              <p:cNvSpPr>
                <a:spLocks noChangeArrowheads="1"/>
              </p:cNvSpPr>
              <p:nvPr/>
            </p:nvSpPr>
            <p:spPr bwMode="auto">
              <a:xfrm flipH="1" flipV="1">
                <a:off x="5134" y="799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Oval 71"/>
              <p:cNvSpPr>
                <a:spLocks noChangeArrowheads="1"/>
              </p:cNvSpPr>
              <p:nvPr/>
            </p:nvSpPr>
            <p:spPr bwMode="auto">
              <a:xfrm flipH="1" flipV="1">
                <a:off x="5136" y="778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3" name="Group 72"/>
            <p:cNvGrpSpPr>
              <a:grpSpLocks/>
            </p:cNvGrpSpPr>
            <p:nvPr/>
          </p:nvGrpSpPr>
          <p:grpSpPr bwMode="auto">
            <a:xfrm>
              <a:off x="2858" y="2780"/>
              <a:ext cx="150" cy="72"/>
              <a:chOff x="4701" y="7549"/>
              <a:chExt cx="375" cy="180"/>
            </a:xfrm>
          </p:grpSpPr>
          <p:sp>
            <p:nvSpPr>
              <p:cNvPr id="17424" name="Oval 73"/>
              <p:cNvSpPr>
                <a:spLocks noChangeArrowheads="1"/>
              </p:cNvSpPr>
              <p:nvPr/>
            </p:nvSpPr>
            <p:spPr bwMode="auto">
              <a:xfrm flipH="1" flipV="1">
                <a:off x="4701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Oval 74"/>
              <p:cNvSpPr>
                <a:spLocks noChangeArrowheads="1"/>
              </p:cNvSpPr>
              <p:nvPr/>
            </p:nvSpPr>
            <p:spPr bwMode="auto">
              <a:xfrm flipH="1" flipV="1">
                <a:off x="4896" y="7549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2" name="Rectangle 95"/>
          <p:cNvSpPr>
            <a:spLocks noChangeArrowheads="1"/>
          </p:cNvSpPr>
          <p:nvPr/>
        </p:nvSpPr>
        <p:spPr bwMode="auto">
          <a:xfrm>
            <a:off x="685800" y="2170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/>
              <a:t>Statistics of an </a:t>
            </a:r>
            <a:r>
              <a:rPr lang="en-US" sz="3200" kern="0" dirty="0">
                <a:solidFill>
                  <a:srgbClr val="FF0000"/>
                </a:solidFill>
              </a:rPr>
              <a:t>S</a:t>
            </a:r>
            <a:r>
              <a:rPr lang="en-US" sz="3200" kern="0" dirty="0"/>
              <a:t> atom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/>
              <a:t>Electronic configuration </a:t>
            </a:r>
            <a:r>
              <a:rPr lang="en-US" sz="3200" kern="0" dirty="0">
                <a:solidFill>
                  <a:srgbClr val="FF0000"/>
                </a:solidFill>
              </a:rPr>
              <a:t>2,8,6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/>
          </a:p>
        </p:txBody>
      </p:sp>
      <p:sp>
        <p:nvSpPr>
          <p:cNvPr id="17414" name="Text Box 96"/>
          <p:cNvSpPr txBox="1">
            <a:spLocks noChangeArrowheads="1"/>
          </p:cNvSpPr>
          <p:nvPr/>
        </p:nvSpPr>
        <p:spPr bwMode="auto">
          <a:xfrm>
            <a:off x="6858000" y="46307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16 p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436" y="3734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kern="0" dirty="0">
                <a:solidFill>
                  <a:srgbClr val="C00000"/>
                </a:solidFill>
              </a:rPr>
              <a:t>On your sheet, draw the Electron Transfer Diagram that shows the formation of this ion</a:t>
            </a:r>
          </a:p>
        </p:txBody>
      </p:sp>
    </p:spTree>
    <p:extLst>
      <p:ext uri="{BB962C8B-B14F-4D97-AF65-F5344CB8AC3E}">
        <p14:creationId xmlns:p14="http://schemas.microsoft.com/office/powerpoint/2010/main" val="41449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an Sulfur Ion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8B445-5672-4FE5-974A-DF60215B39F2}" type="slidenum">
              <a:rPr lang="en-AU" smtClean="0"/>
              <a:pPr/>
              <a:t>8</a:t>
            </a:fld>
            <a:endParaRPr lang="en-AU" smtClean="0"/>
          </a:p>
        </p:txBody>
      </p:sp>
      <p:sp>
        <p:nvSpPr>
          <p:cNvPr id="18436" name="Rectangle 33"/>
          <p:cNvSpPr>
            <a:spLocks noChangeArrowheads="1"/>
          </p:cNvSpPr>
          <p:nvPr/>
        </p:nvSpPr>
        <p:spPr bwMode="auto">
          <a:xfrm>
            <a:off x="11430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/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5902325" y="2825750"/>
            <a:ext cx="2528888" cy="2559050"/>
            <a:chOff x="3431" y="6927"/>
            <a:chExt cx="1490" cy="1490"/>
          </a:xfrm>
        </p:grpSpPr>
        <p:sp>
          <p:nvSpPr>
            <p:cNvPr id="18469" name="Oval 5"/>
            <p:cNvSpPr>
              <a:spLocks noChangeArrowheads="1"/>
            </p:cNvSpPr>
            <p:nvPr/>
          </p:nvSpPr>
          <p:spPr bwMode="auto">
            <a:xfrm>
              <a:off x="4102" y="7564"/>
              <a:ext cx="143" cy="1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Oval 6"/>
            <p:cNvSpPr>
              <a:spLocks noChangeArrowheads="1"/>
            </p:cNvSpPr>
            <p:nvPr/>
          </p:nvSpPr>
          <p:spPr bwMode="auto">
            <a:xfrm>
              <a:off x="3885" y="7397"/>
              <a:ext cx="602" cy="53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Oval 7"/>
            <p:cNvSpPr>
              <a:spLocks noChangeArrowheads="1"/>
            </p:cNvSpPr>
            <p:nvPr/>
          </p:nvSpPr>
          <p:spPr bwMode="auto">
            <a:xfrm>
              <a:off x="3666" y="7145"/>
              <a:ext cx="1038" cy="105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Oval 8"/>
            <p:cNvSpPr>
              <a:spLocks noChangeArrowheads="1"/>
            </p:cNvSpPr>
            <p:nvPr/>
          </p:nvSpPr>
          <p:spPr bwMode="auto">
            <a:xfrm>
              <a:off x="3431" y="6927"/>
              <a:ext cx="1490" cy="1490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6945313" y="3559175"/>
            <a:ext cx="496887" cy="244475"/>
            <a:chOff x="4701" y="7549"/>
            <a:chExt cx="375" cy="180"/>
          </a:xfrm>
        </p:grpSpPr>
        <p:sp>
          <p:nvSpPr>
            <p:cNvPr id="18467" name="Oval 10"/>
            <p:cNvSpPr>
              <a:spLocks noChangeArrowheads="1"/>
            </p:cNvSpPr>
            <p:nvPr/>
          </p:nvSpPr>
          <p:spPr bwMode="auto">
            <a:xfrm flipH="1" flipV="1">
              <a:off x="4701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Oval 11"/>
            <p:cNvSpPr>
              <a:spLocks noChangeArrowheads="1"/>
            </p:cNvSpPr>
            <p:nvPr/>
          </p:nvSpPr>
          <p:spPr bwMode="auto">
            <a:xfrm flipH="1" flipV="1">
              <a:off x="4896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6945313" y="3133725"/>
            <a:ext cx="496887" cy="242888"/>
            <a:chOff x="4701" y="7549"/>
            <a:chExt cx="375" cy="180"/>
          </a:xfrm>
        </p:grpSpPr>
        <p:sp>
          <p:nvSpPr>
            <p:cNvPr id="18465" name="Oval 13"/>
            <p:cNvSpPr>
              <a:spLocks noChangeArrowheads="1"/>
            </p:cNvSpPr>
            <p:nvPr/>
          </p:nvSpPr>
          <p:spPr bwMode="auto">
            <a:xfrm flipH="1" flipV="1">
              <a:off x="4701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Oval 14"/>
            <p:cNvSpPr>
              <a:spLocks noChangeArrowheads="1"/>
            </p:cNvSpPr>
            <p:nvPr/>
          </p:nvSpPr>
          <p:spPr bwMode="auto">
            <a:xfrm flipH="1" flipV="1">
              <a:off x="4896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15"/>
          <p:cNvGrpSpPr>
            <a:grpSpLocks/>
          </p:cNvGrpSpPr>
          <p:nvPr/>
        </p:nvGrpSpPr>
        <p:grpSpPr bwMode="auto">
          <a:xfrm>
            <a:off x="6964363" y="4837113"/>
            <a:ext cx="496887" cy="242887"/>
            <a:chOff x="4701" y="7549"/>
            <a:chExt cx="375" cy="180"/>
          </a:xfrm>
        </p:grpSpPr>
        <p:sp>
          <p:nvSpPr>
            <p:cNvPr id="18463" name="Oval 16"/>
            <p:cNvSpPr>
              <a:spLocks noChangeArrowheads="1"/>
            </p:cNvSpPr>
            <p:nvPr/>
          </p:nvSpPr>
          <p:spPr bwMode="auto">
            <a:xfrm flipH="1" flipV="1">
              <a:off x="4701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Oval 17"/>
            <p:cNvSpPr>
              <a:spLocks noChangeArrowheads="1"/>
            </p:cNvSpPr>
            <p:nvPr/>
          </p:nvSpPr>
          <p:spPr bwMode="auto">
            <a:xfrm flipH="1" flipV="1">
              <a:off x="4896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1" name="Group 18"/>
          <p:cNvGrpSpPr>
            <a:grpSpLocks/>
          </p:cNvGrpSpPr>
          <p:nvPr/>
        </p:nvGrpSpPr>
        <p:grpSpPr bwMode="auto">
          <a:xfrm>
            <a:off x="6945313" y="5243513"/>
            <a:ext cx="496887" cy="242887"/>
            <a:chOff x="4701" y="7549"/>
            <a:chExt cx="375" cy="180"/>
          </a:xfrm>
        </p:grpSpPr>
        <p:sp>
          <p:nvSpPr>
            <p:cNvPr id="18461" name="Oval 19"/>
            <p:cNvSpPr>
              <a:spLocks noChangeArrowheads="1"/>
            </p:cNvSpPr>
            <p:nvPr/>
          </p:nvSpPr>
          <p:spPr bwMode="auto">
            <a:xfrm flipH="1" flipV="1">
              <a:off x="4701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Oval 20"/>
            <p:cNvSpPr>
              <a:spLocks noChangeArrowheads="1"/>
            </p:cNvSpPr>
            <p:nvPr/>
          </p:nvSpPr>
          <p:spPr bwMode="auto">
            <a:xfrm flipH="1" flipV="1">
              <a:off x="4896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2" name="Group 21"/>
          <p:cNvGrpSpPr>
            <a:grpSpLocks/>
          </p:cNvGrpSpPr>
          <p:nvPr/>
        </p:nvGrpSpPr>
        <p:grpSpPr bwMode="auto">
          <a:xfrm>
            <a:off x="7875588" y="3884613"/>
            <a:ext cx="241300" cy="527050"/>
            <a:chOff x="5134" y="7789"/>
            <a:chExt cx="182" cy="390"/>
          </a:xfrm>
        </p:grpSpPr>
        <p:sp>
          <p:nvSpPr>
            <p:cNvPr id="18459" name="Oval 22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Oval 23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3" name="Group 24"/>
          <p:cNvGrpSpPr>
            <a:grpSpLocks/>
          </p:cNvGrpSpPr>
          <p:nvPr/>
        </p:nvGrpSpPr>
        <p:grpSpPr bwMode="auto">
          <a:xfrm>
            <a:off x="6226175" y="3843338"/>
            <a:ext cx="242888" cy="527050"/>
            <a:chOff x="5134" y="7789"/>
            <a:chExt cx="182" cy="390"/>
          </a:xfrm>
        </p:grpSpPr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4" name="Group 27"/>
          <p:cNvGrpSpPr>
            <a:grpSpLocks/>
          </p:cNvGrpSpPr>
          <p:nvPr/>
        </p:nvGrpSpPr>
        <p:grpSpPr bwMode="auto">
          <a:xfrm>
            <a:off x="8293100" y="3924300"/>
            <a:ext cx="241300" cy="527050"/>
            <a:chOff x="5134" y="7789"/>
            <a:chExt cx="182" cy="390"/>
          </a:xfrm>
        </p:grpSpPr>
        <p:sp>
          <p:nvSpPr>
            <p:cNvPr id="18455" name="Oval 28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Oval 29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5" name="Group 30"/>
          <p:cNvGrpSpPr>
            <a:grpSpLocks/>
          </p:cNvGrpSpPr>
          <p:nvPr/>
        </p:nvGrpSpPr>
        <p:grpSpPr bwMode="auto">
          <a:xfrm>
            <a:off x="6945313" y="2768600"/>
            <a:ext cx="496887" cy="242888"/>
            <a:chOff x="4701" y="7549"/>
            <a:chExt cx="375" cy="180"/>
          </a:xfrm>
        </p:grpSpPr>
        <p:sp>
          <p:nvSpPr>
            <p:cNvPr id="18453" name="Oval 31"/>
            <p:cNvSpPr>
              <a:spLocks noChangeArrowheads="1"/>
            </p:cNvSpPr>
            <p:nvPr/>
          </p:nvSpPr>
          <p:spPr bwMode="auto">
            <a:xfrm flipH="1" flipV="1">
              <a:off x="4701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Oval 32"/>
            <p:cNvSpPr>
              <a:spLocks noChangeArrowheads="1"/>
            </p:cNvSpPr>
            <p:nvPr/>
          </p:nvSpPr>
          <p:spPr bwMode="auto">
            <a:xfrm flipH="1" flipV="1">
              <a:off x="4896" y="754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6" name="Text Box 34"/>
          <p:cNvSpPr txBox="1">
            <a:spLocks noChangeArrowheads="1"/>
          </p:cNvSpPr>
          <p:nvPr/>
        </p:nvSpPr>
        <p:spPr bwMode="auto">
          <a:xfrm>
            <a:off x="6931025" y="3913188"/>
            <a:ext cx="520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16 p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9296400" y="1295400"/>
            <a:ext cx="241300" cy="527050"/>
            <a:chOff x="5134" y="7789"/>
            <a:chExt cx="182" cy="390"/>
          </a:xfrm>
        </p:grpSpPr>
        <p:sp>
          <p:nvSpPr>
            <p:cNvPr id="18451" name="Oval 36"/>
            <p:cNvSpPr>
              <a:spLocks noChangeArrowheads="1"/>
            </p:cNvSpPr>
            <p:nvPr/>
          </p:nvSpPr>
          <p:spPr bwMode="auto">
            <a:xfrm flipH="1" flipV="1">
              <a:off x="5134" y="799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Oval 37"/>
            <p:cNvSpPr>
              <a:spLocks noChangeArrowheads="1"/>
            </p:cNvSpPr>
            <p:nvPr/>
          </p:nvSpPr>
          <p:spPr bwMode="auto">
            <a:xfrm flipH="1" flipV="1">
              <a:off x="5136" y="7789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8" name="Rectangle 39"/>
          <p:cNvSpPr>
            <a:spLocks noChangeArrowheads="1"/>
          </p:cNvSpPr>
          <p:nvPr/>
        </p:nvSpPr>
        <p:spPr bwMode="auto">
          <a:xfrm>
            <a:off x="1066800" y="2170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/>
          </a:p>
        </p:txBody>
      </p:sp>
      <p:sp>
        <p:nvSpPr>
          <p:cNvPr id="10248" name="Rectangle 41"/>
          <p:cNvSpPr>
            <a:spLocks noChangeArrowheads="1"/>
          </p:cNvSpPr>
          <p:nvPr/>
        </p:nvSpPr>
        <p:spPr bwMode="auto">
          <a:xfrm>
            <a:off x="6096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 smtClean="0"/>
              <a:t>Net </a:t>
            </a:r>
            <a:r>
              <a:rPr lang="en-US" sz="3200" dirty="0"/>
              <a:t>charge</a:t>
            </a:r>
            <a:r>
              <a:rPr lang="en-US" sz="3200" dirty="0">
                <a:solidFill>
                  <a:srgbClr val="FF0000"/>
                </a:solidFill>
              </a:rPr>
              <a:t> 2-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dirty="0"/>
              <a:t> Now a </a:t>
            </a:r>
            <a:r>
              <a:rPr lang="en-US" sz="3200" dirty="0">
                <a:solidFill>
                  <a:srgbClr val="FF0000"/>
                </a:solidFill>
              </a:rPr>
              <a:t>ANION</a:t>
            </a:r>
          </a:p>
          <a:p>
            <a:pPr>
              <a:buSzPct val="60000"/>
              <a:buFontTx/>
              <a:buBlip>
                <a:blip r:embed="rId2"/>
              </a:buBlip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 </a:t>
            </a:r>
            <a:r>
              <a:rPr lang="en-US" sz="3200" kern="0" dirty="0"/>
              <a:t>Symbol  </a:t>
            </a:r>
            <a:r>
              <a:rPr lang="en-AU" sz="3200" dirty="0">
                <a:solidFill>
                  <a:srgbClr val="FF0000"/>
                </a:solidFill>
              </a:rPr>
              <a:t>S</a:t>
            </a:r>
            <a:r>
              <a:rPr lang="en-AU" sz="3200" baseline="30000" dirty="0">
                <a:solidFill>
                  <a:srgbClr val="FF0000"/>
                </a:solidFill>
              </a:rPr>
              <a:t>2-</a:t>
            </a:r>
            <a:endParaRPr lang="en-AU" sz="32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24600" y="2286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FF0000"/>
                </a:solidFill>
              </a:rPr>
              <a:t>Now 2,8,8</a:t>
            </a:r>
          </a:p>
        </p:txBody>
      </p:sp>
    </p:spTree>
    <p:extLst>
      <p:ext uri="{BB962C8B-B14F-4D97-AF65-F5344CB8AC3E}">
        <p14:creationId xmlns:p14="http://schemas.microsoft.com/office/powerpoint/2010/main" val="2186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03704E-6 C -0.01423 0.00603 -0.00677 0.00209 -0.02257 0.01297 C -0.02882 0.01714 -0.03663 0.01436 -0.04357 0.01505 C -0.06094 0.02246 -0.06128 0.01992 -0.08871 0.02154 C -0.10191 0.03033 -0.11476 0.03589 -0.12899 0.04075 C -0.13663 0.04329 -0.14201 0.04769 -0.15 0.04954 C -0.16562 0.05973 -0.18125 0.06922 -0.19687 0.07964 C -0.20278 0.08357 -0.2066 0.08959 -0.21302 0.09237 C -0.22014 0.10718 -0.21094 0.09144 -0.22257 0.10117 C -0.22517 0.10325 -0.22656 0.10718 -0.22899 0.10973 C -0.25434 0.13658 -0.28541 0.12362 -0.31771 0.12478 C -0.31996 0.12547 -0.32239 0.12547 -0.3243 0.12686 C -0.33316 0.13357 -0.33958 0.15742 -0.34357 0.16783 C -0.34462 0.17061 -0.34618 0.17339 -0.34687 0.1764 C -0.34965 0.18774 -0.34757 0.18103 -0.35486 0.19561 C -0.3559 0.19769 -0.35816 0.20209 -0.35816 0.20209 C -0.36007 0.20996 -0.36701 0.22686 -0.37101 0.2345 C -0.37517 0.2507 -0.37673 0.26737 -0.38073 0.2838 C -0.38541 0.30232 -0.38194 0.28728 -0.38715 0.30325 C -0.3901 0.31251 -0.39114 0.32362 -0.39357 0.33334 C -0.39305 0.34191 -0.39323 0.3507 -0.39201 0.35904 C -0.39114 0.36482 -0.38715 0.36714 -0.38715 0.374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Using an element’s location in the periodic table, we can predict what charge of ion it will form</a:t>
            </a:r>
            <a:endParaRPr lang="en-A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0B5E-57A0-459C-848A-2C1EA43711D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14745" y="-76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diagram below shows the outer shell electrons of the first 26 elements.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What pattern do you notice about the group number, and the number of electrons in the outer shell?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676400"/>
            <a:ext cx="7620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424545" y="2667000"/>
            <a:ext cx="0" cy="342900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</TotalTime>
  <Words>1393</Words>
  <Application>Microsoft Office PowerPoint</Application>
  <PresentationFormat>On-screen Show (4:3)</PresentationFormat>
  <Paragraphs>367</Paragraphs>
  <Slides>50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Module</vt:lpstr>
      <vt:lpstr> Ionic Compounds </vt:lpstr>
      <vt:lpstr> Some elements are stable exactly as they are</vt:lpstr>
      <vt:lpstr>Some elements can donate or accept electrons, in order to achieve a full outer shell  This makes them reactive, and allows them to have a charge  This charged element is called an ION</vt:lpstr>
      <vt:lpstr>Ions can be positively charged, or negatively charged</vt:lpstr>
      <vt:lpstr>Forming an Aluminium Ion</vt:lpstr>
      <vt:lpstr>Forming an Aluminium Ion</vt:lpstr>
      <vt:lpstr>Forming an Sulfur Ion</vt:lpstr>
      <vt:lpstr>Forming an Sulfur Ion</vt:lpstr>
      <vt:lpstr>Using an element’s location in the periodic table, we can predict what charge of ion it will form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Predicting Ionic Charges</vt:lpstr>
      <vt:lpstr>Fill in the table to predict to charges when these elements form ions. Use the group numbers to help you out</vt:lpstr>
      <vt:lpstr>Ionic compounds</vt:lpstr>
      <vt:lpstr>Forming Sodium Chloride</vt:lpstr>
      <vt:lpstr>Sodium ion</vt:lpstr>
      <vt:lpstr>Lets look at chlorine</vt:lpstr>
      <vt:lpstr>Lets look at chlorine</vt:lpstr>
      <vt:lpstr>Practise drawing the Electron Transfer Diagram for this reaction</vt:lpstr>
      <vt:lpstr>Sodium Chloride : NaCl</vt:lpstr>
      <vt:lpstr>Sodium Chloride Lattice</vt:lpstr>
      <vt:lpstr>The Golden Rule</vt:lpstr>
      <vt:lpstr>Activity: Ionic jigsaw</vt:lpstr>
      <vt:lpstr>Writing Ionic Compound Formulas</vt:lpstr>
      <vt:lpstr>Writing Ionic Compound Formulas</vt:lpstr>
      <vt:lpstr>Activity: Ionic jigsaw</vt:lpstr>
      <vt:lpstr>Prac: Burning Magnesium in Oxygen</vt:lpstr>
      <vt:lpstr>Lesson 2 : Polyatomic Ions</vt:lpstr>
      <vt:lpstr>Polyatomic Ion Formulas</vt:lpstr>
      <vt:lpstr>Polyatomic Ion Formulas</vt:lpstr>
      <vt:lpstr>Polyatomic Ion Formulas </vt:lpstr>
      <vt:lpstr>Ode to Ions</vt:lpstr>
      <vt:lpstr>Examples of polyatomic ions</vt:lpstr>
      <vt:lpstr>Remember, The Golden Rule:</vt:lpstr>
      <vt:lpstr>Writing Ionic Compound Formulas</vt:lpstr>
      <vt:lpstr>Writing Ionic Compound Formulas</vt:lpstr>
      <vt:lpstr>Homework sheet: Ionic Formulae</vt:lpstr>
      <vt:lpstr>Naming Ionic Compounds  Ionic compounds are named according to the following rules: </vt:lpstr>
      <vt:lpstr>Rule number 1 </vt:lpstr>
      <vt:lpstr>Examples</vt:lpstr>
      <vt:lpstr>Rule number 2</vt:lpstr>
      <vt:lpstr>Examples : </vt:lpstr>
      <vt:lpstr>Homework sheet:  Naming Ionic Compounds</vt:lpstr>
    </vt:vector>
  </TitlesOfParts>
  <Company>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Ions</dc:title>
  <dc:creator>DoE</dc:creator>
  <cp:lastModifiedBy>Jenny Lowman</cp:lastModifiedBy>
  <cp:revision>90</cp:revision>
  <dcterms:created xsi:type="dcterms:W3CDTF">2001-02-22T06:55:04Z</dcterms:created>
  <dcterms:modified xsi:type="dcterms:W3CDTF">2013-05-11T14:43:07Z</dcterms:modified>
</cp:coreProperties>
</file>