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8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7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1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2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25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9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2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4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0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4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B0FC7-5A19-4FB5-9351-151A2A9EEB5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9F05E-21BF-4B80-BD02-B9A4C5CC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5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BASIC TRANSCRIPTION GUIDELINES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6787" y="48006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Prepared by:</a:t>
            </a:r>
          </a:p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ARLENE N.BARATANG, Ph.D.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09800"/>
            <a:ext cx="3200400" cy="2286000"/>
          </a:xfrm>
          <a:prstGeom prst="rect">
            <a:avLst/>
          </a:prstGeom>
          <a:noFill/>
          <a:ln w="73025" cap="rnd" cmpd="thickThin">
            <a:solidFill>
              <a:schemeClr val="accent4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304800" y="304800"/>
            <a:ext cx="8534400" cy="6172200"/>
          </a:xfrm>
          <a:prstGeom prst="roundRect">
            <a:avLst/>
          </a:prstGeom>
          <a:noFill/>
          <a:ln w="47625">
            <a:solidFill>
              <a:srgbClr val="FF0000"/>
            </a:solidFill>
          </a:ln>
          <a:effectLst>
            <a:outerShdw blurRad="762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65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Common </a:t>
            </a:r>
            <a:r>
              <a:rPr lang="en-US" b="1" dirty="0" smtClean="0"/>
              <a:t>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was transferred to the intensive care unit.</a:t>
            </a:r>
          </a:p>
          <a:p>
            <a:pPr lvl="0"/>
            <a:r>
              <a:rPr lang="en-US" i="1" dirty="0"/>
              <a:t>The patient will be in ICU for 1-2 days.</a:t>
            </a:r>
          </a:p>
          <a:p>
            <a:pPr lvl="0"/>
            <a:r>
              <a:rPr lang="en-US" i="1" dirty="0"/>
              <a:t>The patient is scheduled for the operating room later this afternoon.</a:t>
            </a:r>
          </a:p>
          <a:p>
            <a:pPr lvl="0"/>
            <a:r>
              <a:rPr lang="en-US" i="1" dirty="0"/>
              <a:t>A cholecystectomy is scheduled in Operating Room A at noon.</a:t>
            </a:r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4569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Brand names, trade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needs to understand when to use an aspirin or Tylenol. </a:t>
            </a:r>
            <a:endParaRPr lang="en-US" i="1" dirty="0" smtClean="0"/>
          </a:p>
          <a:p>
            <a:pPr marL="0" lvl="0" indent="0">
              <a:buNone/>
            </a:pPr>
            <a:r>
              <a:rPr lang="en-US" dirty="0" smtClean="0"/>
              <a:t>[(</a:t>
            </a:r>
            <a:r>
              <a:rPr lang="en-US" b="1" dirty="0"/>
              <a:t>NOTE</a:t>
            </a:r>
            <a:r>
              <a:rPr lang="en-US" dirty="0"/>
              <a:t>: Capitalize brand or trade names but not generic names. Vitamins, however, are lowercased with a capitalized letter (vitamin D)].</a:t>
            </a:r>
          </a:p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315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Socio-cultural designations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i="1" dirty="0"/>
              <a:t>The patient is an elderly Caucasian male.</a:t>
            </a:r>
          </a:p>
          <a:p>
            <a:pPr lvl="0"/>
            <a:r>
              <a:rPr lang="en-US" i="1" dirty="0"/>
              <a:t>The patient could not speak English.</a:t>
            </a:r>
          </a:p>
          <a:p>
            <a:pPr lvl="0"/>
            <a:r>
              <a:rPr lang="en-US" i="1" dirty="0"/>
              <a:t>The Republican committee is meeting in the Methodist church.</a:t>
            </a:r>
          </a:p>
          <a:p>
            <a:pPr lvl="0"/>
            <a:r>
              <a:rPr lang="en-US" i="1" dirty="0"/>
              <a:t>The patient is a seriously ill, white female.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Capitalize race, language, peoples, political parties, and religions. Do not generally capitalize color designations such as black or white in reference to race.)</a:t>
            </a:r>
          </a:p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4284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Headings and </a:t>
            </a:r>
            <a:r>
              <a:rPr lang="en-US" b="1" dirty="0" smtClean="0"/>
              <a:t>subheadings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i="1" dirty="0"/>
              <a:t>PHYSICAL EXAMINATION</a:t>
            </a:r>
          </a:p>
          <a:p>
            <a:pPr marL="0" indent="0">
              <a:buNone/>
            </a:pPr>
            <a:r>
              <a:rPr lang="en-US" i="1" dirty="0" smtClean="0"/>
              <a:t>BP </a:t>
            </a:r>
            <a:r>
              <a:rPr lang="en-US" i="1" dirty="0"/>
              <a:t>150/80. Pulse 80. Temperature 97.5</a:t>
            </a:r>
            <a:r>
              <a:rPr lang="en-US" i="1" baseline="30000" dirty="0"/>
              <a:t>o</a:t>
            </a:r>
            <a:r>
              <a:rPr lang="en-US" i="1" dirty="0"/>
              <a:t>F.</a:t>
            </a:r>
          </a:p>
          <a:p>
            <a:pPr marL="0" indent="0">
              <a:buNone/>
            </a:pPr>
            <a:r>
              <a:rPr lang="en-US" i="1" dirty="0" smtClean="0"/>
              <a:t>ABDOMEN</a:t>
            </a:r>
            <a:r>
              <a:rPr lang="en-US" i="1" dirty="0"/>
              <a:t>: Soft with slight discomfort to palpation in the hypogastric region. </a:t>
            </a:r>
          </a:p>
          <a:p>
            <a:endParaRPr lang="en-US" i="1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118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Dr. </a:t>
            </a:r>
            <a:r>
              <a:rPr lang="en-US" i="1" dirty="0" err="1"/>
              <a:t>Tylin</a:t>
            </a:r>
            <a:r>
              <a:rPr lang="en-US" i="1" dirty="0"/>
              <a:t> referred this 12-year-old male. (NOTE: The patient was 12 years old.)</a:t>
            </a:r>
          </a:p>
          <a:p>
            <a:pPr lvl="0"/>
            <a:r>
              <a:rPr lang="en-US" i="1" dirty="0"/>
              <a:t>The patient had a low-grade fever. (NOTE: The fever was low grade.)</a:t>
            </a:r>
          </a:p>
          <a:p>
            <a:pPr lvl="0"/>
            <a:r>
              <a:rPr lang="en-US" i="1" dirty="0"/>
              <a:t>This was a well-developed Asian female.</a:t>
            </a:r>
          </a:p>
          <a:p>
            <a:pPr lvl="0"/>
            <a:r>
              <a:rPr lang="en-US" i="1" dirty="0"/>
              <a:t>The 5-cm nodule will be biopsied next week.</a:t>
            </a:r>
          </a:p>
          <a:p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7505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Clarity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pPr lvl="0"/>
            <a:r>
              <a:rPr lang="en-US" i="1" dirty="0"/>
              <a:t>The doctor needs to re-cover (cover again) the wound. </a:t>
            </a:r>
            <a:endParaRPr lang="en-US" i="1" dirty="0" smtClean="0"/>
          </a:p>
          <a:p>
            <a:pPr marL="0" lvl="0" indent="0">
              <a:buNone/>
            </a:pPr>
            <a:r>
              <a:rPr lang="en-US" dirty="0" smtClean="0"/>
              <a:t>(</a:t>
            </a:r>
            <a:r>
              <a:rPr lang="en-US" b="1" dirty="0"/>
              <a:t>NOTE</a:t>
            </a:r>
            <a:r>
              <a:rPr lang="en-US" dirty="0"/>
              <a:t>: The patient will recover(from illness) from the operations within 10 days.)</a:t>
            </a:r>
          </a:p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3881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Numbers and </a:t>
            </a:r>
            <a:r>
              <a:rPr lang="en-US" b="1" dirty="0" smtClean="0"/>
              <a:t>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wound was closed with #3-0 silk.</a:t>
            </a:r>
          </a:p>
          <a:p>
            <a:pPr lvl="0"/>
            <a:r>
              <a:rPr lang="en-US" i="1" dirty="0"/>
              <a:t>The patient was checked for non-A hepatitis.</a:t>
            </a:r>
          </a:p>
          <a:p>
            <a:pPr lvl="0"/>
            <a:r>
              <a:rPr lang="en-US" i="1" dirty="0"/>
              <a:t>A C-section will be performed next Tuesday.</a:t>
            </a:r>
          </a:p>
          <a:p>
            <a:pPr lvl="0"/>
            <a:r>
              <a:rPr lang="en-US" i="1" dirty="0"/>
              <a:t>The patient had a T-cell abnormality.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7350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Urinalysis results include 10-20 WBCs.</a:t>
            </a:r>
          </a:p>
          <a:p>
            <a:r>
              <a:rPr lang="en-US" i="1" dirty="0"/>
              <a:t>Our extended clinic hours will include 6-9 p.m. on Tuesdays.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241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Beginning of </a:t>
            </a:r>
            <a:r>
              <a:rPr lang="en-US" b="1" dirty="0" smtClean="0"/>
              <a:t>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Ten milligrams was given to the patient. </a:t>
            </a:r>
          </a:p>
          <a:p>
            <a:pPr lvl="0"/>
            <a:r>
              <a:rPr lang="en-US" i="1" dirty="0"/>
              <a:t>2005 is when our accreditation will be re-evaluated.</a:t>
            </a:r>
          </a:p>
          <a:p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8802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filled two-thirds (or 2/3) of the container.</a:t>
            </a:r>
          </a:p>
          <a:p>
            <a:pPr lvl="0"/>
            <a:r>
              <a:rPr lang="en-US" i="1" dirty="0"/>
              <a:t>About two-third of the abdomen was prepped and draped.</a:t>
            </a:r>
          </a:p>
          <a:p>
            <a:pPr lvl="0"/>
            <a:r>
              <a:rPr lang="en-US" i="1" dirty="0"/>
              <a:t>The patient regained consciousness 2 ½ (or two and one-half) hours after surgery.</a:t>
            </a:r>
          </a:p>
          <a:p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496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Equal Modifiers (adjectives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is a pleasant, active child. </a:t>
            </a:r>
            <a:r>
              <a:rPr lang="en-US" dirty="0"/>
              <a:t>(</a:t>
            </a:r>
            <a:r>
              <a:rPr lang="en-US" b="1" i="1" dirty="0"/>
              <a:t>NOTE:</a:t>
            </a:r>
            <a:r>
              <a:rPr lang="en-US" dirty="0"/>
              <a:t> If the comma can be replaced with </a:t>
            </a:r>
            <a:r>
              <a:rPr lang="en-US" b="1" i="1" dirty="0"/>
              <a:t>and</a:t>
            </a:r>
            <a:r>
              <a:rPr lang="en-US" dirty="0"/>
              <a:t>, the comma is necessary.)</a:t>
            </a:r>
          </a:p>
          <a:p>
            <a:pPr lvl="0"/>
            <a:r>
              <a:rPr lang="en-US" i="1" dirty="0"/>
              <a:t>Dr. Gomez will see this 40-year-old Caucasian female. </a:t>
            </a:r>
            <a:r>
              <a:rPr lang="en-US" dirty="0"/>
              <a:t>(</a:t>
            </a:r>
            <a:r>
              <a:rPr lang="en-US" b="1" i="1" dirty="0"/>
              <a:t>NOTE:</a:t>
            </a:r>
            <a:r>
              <a:rPr lang="en-US" i="1" dirty="0"/>
              <a:t> </a:t>
            </a:r>
            <a:r>
              <a:rPr lang="en-US" dirty="0"/>
              <a:t>The “40-year-old” modifies both Caucasian and female; therefore, no comma in used.)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477000"/>
          </a:xfrm>
          <a:prstGeom prst="rect">
            <a:avLst/>
          </a:prstGeom>
          <a:noFill/>
          <a:ln w="34925" cap="rnd" cmpd="sng"/>
          <a:effectLst>
            <a:outerShdw blurRad="292100" dist="190500" dir="7800000" sx="98000" sy="98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16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had a grade 2 systolic ejection murmur.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6965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Ordinals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patient will be seen on the 5</a:t>
            </a:r>
            <a:r>
              <a:rPr lang="en-US" baseline="30000" dirty="0"/>
              <a:t>th</a:t>
            </a:r>
            <a:r>
              <a:rPr lang="en-US" dirty="0"/>
              <a:t> of May 2017.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255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Roman </a:t>
            </a:r>
            <a:r>
              <a:rPr lang="en-US" b="1" dirty="0" smtClean="0"/>
              <a:t>Numerals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EKG (ECG)</a:t>
            </a:r>
          </a:p>
          <a:p>
            <a:pPr lvl="0"/>
            <a:r>
              <a:rPr lang="en-US" i="1" dirty="0"/>
              <a:t>There is a reciprocal depression in leads I and II.</a:t>
            </a:r>
          </a:p>
          <a:p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4121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Cranial </a:t>
            </a:r>
            <a:r>
              <a:rPr lang="en-US" b="1" dirty="0" smtClean="0"/>
              <a:t>Nerves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cranial nerves II-XII (or 2-12) were intact.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256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Clotting </a:t>
            </a:r>
            <a:r>
              <a:rPr lang="en-US" b="1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We need to immediately test for factor VIII.</a:t>
            </a:r>
          </a:p>
          <a:p>
            <a:pPr lvl="0"/>
            <a:r>
              <a:rPr lang="en-US" i="1" dirty="0"/>
              <a:t>The patient had stage III carcinoma last year.</a:t>
            </a:r>
          </a:p>
          <a:p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09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Dr. Larsen will see the 3-year-old patients.</a:t>
            </a:r>
          </a:p>
          <a:p>
            <a:pPr lvl="0"/>
            <a:r>
              <a:rPr lang="en-US" i="1" dirty="0"/>
              <a:t>This new patient is in her 90s.</a:t>
            </a:r>
          </a:p>
          <a:p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184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surgeon used a No. 4 (or #4) blade.</a:t>
            </a:r>
          </a:p>
          <a:p>
            <a:pPr lvl="0"/>
            <a:r>
              <a:rPr lang="en-US" i="1" dirty="0"/>
              <a:t>There were 15,245 delegates.</a:t>
            </a:r>
          </a:p>
          <a:p>
            <a:pPr lvl="0"/>
            <a:r>
              <a:rPr lang="en-US" i="1" dirty="0"/>
              <a:t>The wound was closed with #2-0 silk (or No. 2-0 silk).</a:t>
            </a:r>
          </a:p>
          <a:p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3612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Percentages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Laboratory results indicated WBC of 5200 with 41% </a:t>
            </a:r>
            <a:r>
              <a:rPr lang="en-US" i="1" dirty="0" err="1"/>
              <a:t>segs</a:t>
            </a:r>
            <a:r>
              <a:rPr lang="en-US" i="1" dirty="0"/>
              <a:t>, 3% bands, 38% </a:t>
            </a:r>
            <a:r>
              <a:rPr lang="en-US" i="1" dirty="0" err="1"/>
              <a:t>lymphs</a:t>
            </a:r>
            <a:r>
              <a:rPr lang="en-US" i="1" dirty="0"/>
              <a:t>, 9% </a:t>
            </a:r>
            <a:r>
              <a:rPr lang="en-US" i="1" dirty="0" err="1"/>
              <a:t>monos</a:t>
            </a:r>
            <a:r>
              <a:rPr lang="en-US" i="1" dirty="0"/>
              <a:t>, 7% </a:t>
            </a:r>
            <a:r>
              <a:rPr lang="en-US" i="1" dirty="0" err="1"/>
              <a:t>eos</a:t>
            </a:r>
            <a:r>
              <a:rPr lang="en-US" i="1" dirty="0"/>
              <a:t>, and 2% basophils. </a:t>
            </a:r>
            <a:endParaRPr lang="en-US" i="1" dirty="0" smtClean="0"/>
          </a:p>
          <a:p>
            <a:pPr marL="0" lvl="0" indent="0">
              <a:buNone/>
            </a:pPr>
            <a:r>
              <a:rPr lang="en-US" dirty="0" smtClean="0"/>
              <a:t>(</a:t>
            </a:r>
            <a:r>
              <a:rPr lang="en-US" b="1" dirty="0"/>
              <a:t>NOTE</a:t>
            </a:r>
            <a:r>
              <a:rPr lang="en-US" dirty="0"/>
              <a:t>: Differential counts can be whole numbers without the </a:t>
            </a:r>
            <a:r>
              <a:rPr lang="en-US" dirty="0" err="1"/>
              <a:t>percents</a:t>
            </a:r>
            <a:r>
              <a:rPr lang="en-US" dirty="0"/>
              <a:t>. </a:t>
            </a:r>
            <a:r>
              <a:rPr lang="en-US" i="1" dirty="0"/>
              <a:t>Laboratory results indicated WBC of 5200 with 4 </a:t>
            </a:r>
            <a:r>
              <a:rPr lang="en-US" i="1" dirty="0" err="1"/>
              <a:t>segs</a:t>
            </a:r>
            <a:r>
              <a:rPr lang="en-US" i="1" dirty="0"/>
              <a:t>, 3% bands, 38 </a:t>
            </a:r>
            <a:r>
              <a:rPr lang="en-US" i="1" dirty="0" err="1"/>
              <a:t>lymphs</a:t>
            </a:r>
            <a:r>
              <a:rPr lang="en-US" i="1" dirty="0"/>
              <a:t>, 9 </a:t>
            </a:r>
            <a:r>
              <a:rPr lang="en-US" i="1" dirty="0" err="1"/>
              <a:t>monos</a:t>
            </a:r>
            <a:r>
              <a:rPr lang="en-US" i="1" dirty="0"/>
              <a:t>, 7 </a:t>
            </a:r>
            <a:r>
              <a:rPr lang="en-US" i="1" dirty="0" err="1"/>
              <a:t>eos</a:t>
            </a:r>
            <a:r>
              <a:rPr lang="en-US" i="1" dirty="0"/>
              <a:t>, and 2 basophils.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75278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follow-up appointment is at 2:45 p.m.</a:t>
            </a:r>
          </a:p>
          <a:p>
            <a:pPr lvl="0"/>
            <a:r>
              <a:rPr lang="en-US" i="1" dirty="0"/>
              <a:t>The physician will leave at three.</a:t>
            </a:r>
          </a:p>
          <a:p>
            <a:pPr lvl="0"/>
            <a:r>
              <a:rPr lang="en-US" i="1" dirty="0"/>
              <a:t>The next opening is at 2 o’clock.</a:t>
            </a:r>
          </a:p>
          <a:p>
            <a:pPr lvl="0"/>
            <a:r>
              <a:rPr lang="en-US" i="1" dirty="0"/>
              <a:t>The operation is scheduled for 1500 hours. </a:t>
            </a:r>
            <a:r>
              <a:rPr lang="en-US" dirty="0"/>
              <a:t>(Military time)</a:t>
            </a:r>
          </a:p>
          <a:p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71733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Zero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had zero tolerance for swallowing pills.</a:t>
            </a:r>
          </a:p>
          <a:p>
            <a:endParaRPr 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72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Quotation </a:t>
            </a:r>
            <a:r>
              <a:rPr lang="en-US" b="1" dirty="0" smtClean="0"/>
              <a:t>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states that he fells “fuzzy in the head,” and he needs to be evaluated. </a:t>
            </a:r>
            <a:r>
              <a:rPr lang="en-US" dirty="0"/>
              <a:t>(NOTE: Both commas and period are placed inside quotation marks.)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94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Inverted </a:t>
            </a:r>
            <a:r>
              <a:rPr lang="en-US" b="1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i="1" dirty="0"/>
              <a:t>FINAL DIAGNOSIS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Ankle sprain, left.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24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Independent sentences (clauses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Without a conjunction</a:t>
            </a:r>
            <a:endParaRPr lang="en-US" dirty="0"/>
          </a:p>
          <a:p>
            <a:pPr marL="457200" lvl="1" indent="0">
              <a:buNone/>
            </a:pPr>
            <a:r>
              <a:rPr lang="en-US" i="1" dirty="0"/>
              <a:t>The surgery was schedule for 7 a.m.; it lasted 3 hours.</a:t>
            </a:r>
          </a:p>
          <a:p>
            <a:pPr lvl="0"/>
            <a:r>
              <a:rPr lang="en-US" b="1" dirty="0"/>
              <a:t>Using an introductory transitional word or phrase such as</a:t>
            </a:r>
            <a:r>
              <a:rPr lang="en-US" dirty="0"/>
              <a:t> </a:t>
            </a:r>
            <a:r>
              <a:rPr lang="en-US" b="1" i="1" dirty="0"/>
              <a:t>however, therefore, in fact, namely, thus</a:t>
            </a:r>
            <a:endParaRPr lang="en-US" dirty="0"/>
          </a:p>
          <a:p>
            <a:pPr marL="457200" lvl="1" indent="0">
              <a:buNone/>
            </a:pPr>
            <a:r>
              <a:rPr lang="en-US" i="1" dirty="0"/>
              <a:t>Dr. Benson is teaching at the college this morning; however, contact her or her cell phone when Janis Mott’s lab results come in. 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39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PHYSICAL EXAMINATION </a:t>
            </a:r>
            <a:r>
              <a:rPr lang="en-US" dirty="0"/>
              <a:t>(</a:t>
            </a:r>
            <a:r>
              <a:rPr lang="en-US" b="1" dirty="0"/>
              <a:t>NOTE</a:t>
            </a:r>
            <a:r>
              <a:rPr lang="en-US" dirty="0"/>
              <a:t>: Do not use a colon when using the heading style on a line without the results.)</a:t>
            </a:r>
          </a:p>
          <a:p>
            <a:pPr lvl="0"/>
            <a:r>
              <a:rPr lang="en-US" i="1" dirty="0"/>
              <a:t>CARDIOVASCULAR: No chest pain or dyspnea.</a:t>
            </a:r>
          </a:p>
          <a:p>
            <a:pPr lvl="0"/>
            <a:r>
              <a:rPr lang="en-US" i="1" dirty="0"/>
              <a:t>DIAGNOSIS: Cystitis.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4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List, series, or </a:t>
            </a:r>
            <a:r>
              <a:rPr lang="en-US" b="1" dirty="0" smtClean="0"/>
              <a:t>enumeration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patient complained of the following symptoms: dizziness, light-headedness, and palpitations.</a:t>
            </a:r>
          </a:p>
          <a:p>
            <a:pPr lvl="0"/>
            <a:r>
              <a:rPr lang="en-US" i="1" dirty="0"/>
              <a:t>The patient was discharged with the following instructions: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/>
              <a:t>Follow a diet low in fat and cholesterol.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/>
              <a:t>Exercise 3 times a week.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/>
              <a:t>Retest cholesterol in 3 months.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119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Numeric expressions of equator readings, ratios, and </a:t>
            </a:r>
            <a:r>
              <a:rPr lang="en-US" b="1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The incision was made at the 8:30 position. (or equator)</a:t>
            </a:r>
          </a:p>
          <a:p>
            <a:pPr lvl="0"/>
            <a:r>
              <a:rPr lang="en-US" i="1" dirty="0"/>
              <a:t>The solution was diluted with alcohol 1:2.</a:t>
            </a:r>
          </a:p>
          <a:p>
            <a:pPr lvl="0"/>
            <a:r>
              <a:rPr lang="en-US" i="1" dirty="0" err="1"/>
              <a:t>Loni’s</a:t>
            </a:r>
            <a:r>
              <a:rPr lang="en-US" i="1" dirty="0"/>
              <a:t> appointment was at 10:45 a.m.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318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Allergies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ALLERGIES</a:t>
            </a:r>
          </a:p>
          <a:p>
            <a:pPr marL="0" indent="0">
              <a:buNone/>
            </a:pPr>
            <a:r>
              <a:rPr lang="en-US" i="1" dirty="0" smtClean="0"/>
              <a:t>    PENICILLIN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i="1" dirty="0"/>
              <a:t>ALLERGIES: PENICILLIN. </a:t>
            </a:r>
            <a:r>
              <a:rPr lang="en-US" dirty="0"/>
              <a:t>(Note: Capital letters are preferred, but regular type is also acceptable. </a:t>
            </a:r>
            <a:r>
              <a:rPr lang="en-US" b="1" dirty="0"/>
              <a:t>ALLERGIES: Penicillin.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55563"/>
            <a:ext cx="9285288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7732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</TotalTime>
  <Words>930</Words>
  <Application>Microsoft Office PowerPoint</Application>
  <PresentationFormat>On-screen Show (4:3)</PresentationFormat>
  <Paragraphs>105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BASIC TRANSCRIPTION GUIDELINES </vt:lpstr>
      <vt:lpstr>Equal Modifiers (adjectives)</vt:lpstr>
      <vt:lpstr>Quotation marks</vt:lpstr>
      <vt:lpstr>Inverted diagnosis</vt:lpstr>
      <vt:lpstr>Independent sentences (clauses)</vt:lpstr>
      <vt:lpstr>Headings</vt:lpstr>
      <vt:lpstr>List, series, or enumeration</vt:lpstr>
      <vt:lpstr>Numeric expressions of equator readings, ratios, and time</vt:lpstr>
      <vt:lpstr>Allergies</vt:lpstr>
      <vt:lpstr>Common nouns</vt:lpstr>
      <vt:lpstr>Brand names, trade names</vt:lpstr>
      <vt:lpstr>Socio-cultural designations</vt:lpstr>
      <vt:lpstr>Headings and subheadings</vt:lpstr>
      <vt:lpstr>Adjectives</vt:lpstr>
      <vt:lpstr>Clarity </vt:lpstr>
      <vt:lpstr>Numbers and letters</vt:lpstr>
      <vt:lpstr>Range</vt:lpstr>
      <vt:lpstr>Beginning of sentences</vt:lpstr>
      <vt:lpstr>Fractions</vt:lpstr>
      <vt:lpstr>Grades</vt:lpstr>
      <vt:lpstr>Ordinals</vt:lpstr>
      <vt:lpstr>Roman Numerals</vt:lpstr>
      <vt:lpstr>Cranial Nerves</vt:lpstr>
      <vt:lpstr>Clotting factors</vt:lpstr>
      <vt:lpstr>Ages</vt:lpstr>
      <vt:lpstr>Measurements</vt:lpstr>
      <vt:lpstr>Percentages</vt:lpstr>
      <vt:lpstr>Time</vt:lpstr>
      <vt:lpstr>Zero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TRANSCRIPTION GUIDELINES </dc:title>
  <dc:creator>Student</dc:creator>
  <cp:lastModifiedBy>Student</cp:lastModifiedBy>
  <cp:revision>10</cp:revision>
  <dcterms:created xsi:type="dcterms:W3CDTF">2017-02-21T04:46:36Z</dcterms:created>
  <dcterms:modified xsi:type="dcterms:W3CDTF">2017-02-21T05:24:36Z</dcterms:modified>
</cp:coreProperties>
</file>