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05" autoAdjust="0"/>
  </p:normalViewPr>
  <p:slideViewPr>
    <p:cSldViewPr>
      <p:cViewPr>
        <p:scale>
          <a:sx n="100" d="100"/>
          <a:sy n="100" d="100"/>
        </p:scale>
        <p:origin x="-216" y="-162"/>
      </p:cViewPr>
      <p:guideLst>
        <p:guide orient="horz" pos="2160"/>
        <p:guide pos="2880"/>
      </p:guideLst>
    </p:cSldViewPr>
  </p:slideViewPr>
  <p:notesTextViewPr>
    <p:cViewPr>
      <p:scale>
        <a:sx n="50" d="100"/>
        <a:sy n="5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3C6119B2-F7EE-4364-BF79-48726B0E76C5}" type="datetimeFigureOut">
              <a:rPr lang="en-US"/>
              <a:pPr>
                <a:defRPr/>
              </a:pPr>
              <a:t>8/16/2017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21BC416-0B7E-41BF-B4FF-19D6BE09258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409D7FB-B11A-4FDA-ADA8-8216B9B6785A}" type="datetimeFigureOut">
              <a:rPr lang="en-US"/>
              <a:pPr>
                <a:defRPr/>
              </a:pPr>
              <a:t>8/16/2017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8A113A0-7BCA-4C0C-AC3B-C180B112414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374AA69-CED8-4084-B0C2-A2E817312A17}" type="datetimeFigureOut">
              <a:rPr lang="en-US"/>
              <a:pPr>
                <a:defRPr/>
              </a:pPr>
              <a:t>8/16/2017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25EC0AE-CD5E-42B2-B38C-0374512F35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81DD4F3-0243-4161-82FA-CA7AB362EEF7}" type="datetimeFigureOut">
              <a:rPr lang="en-US"/>
              <a:pPr>
                <a:defRPr/>
              </a:pPr>
              <a:t>8/16/2017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A237316-8A99-4DC0-8CD0-1283EED369C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4B0613D-CAEA-4283-80BB-DC28C86ABFDB}" type="datetimeFigureOut">
              <a:rPr lang="en-US"/>
              <a:pPr>
                <a:defRPr/>
              </a:pPr>
              <a:t>8/16/2017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4EA0E0-DE0D-4033-B344-AB978E72720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2330C27-B92E-4379-94FC-B503E8383579}" type="datetimeFigureOut">
              <a:rPr lang="en-US"/>
              <a:pPr>
                <a:defRPr/>
              </a:pPr>
              <a:t>8/16/2017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8B5FB53-DD9E-4E98-95CC-BEFC5A09AC8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75ACA1D-A392-44CE-9F11-EAA34C45B912}" type="datetimeFigureOut">
              <a:rPr lang="en-US"/>
              <a:pPr>
                <a:defRPr/>
              </a:pPr>
              <a:t>8/16/2017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56834FF-EC9F-40FF-8371-96562038900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F6156D6-BC42-45DD-AFA8-3F6024DCAFE9}" type="datetimeFigureOut">
              <a:rPr lang="en-US"/>
              <a:pPr>
                <a:defRPr/>
              </a:pPr>
              <a:t>8/16/2017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C27B78C-3585-447F-9E8D-7991835D94B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10A839B-2EE5-4216-A885-D33DA795CFB4}" type="datetimeFigureOut">
              <a:rPr lang="en-US"/>
              <a:pPr>
                <a:defRPr/>
              </a:pPr>
              <a:t>8/16/2017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7277C2C-AB3B-448F-ADB5-6B0EF0835B1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F73DF93-1D98-4DB3-A533-CF76AA46FE2E}" type="datetimeFigureOut">
              <a:rPr lang="en-US"/>
              <a:pPr>
                <a:defRPr/>
              </a:pPr>
              <a:t>8/16/2017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DEB9702-A113-439A-B067-B55B583132B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4793222-3690-4E39-85A9-5BF70561C2CF}" type="datetimeFigureOut">
              <a:rPr lang="en-US"/>
              <a:pPr>
                <a:defRPr/>
              </a:pPr>
              <a:t>8/16/2017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CE8FF9E-5ACF-46E9-AD3C-DCC9D6338C7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D0C756DB-FFC8-4C1D-BAA1-6F2F0A495693}" type="datetimeFigureOut">
              <a:rPr lang="en-US"/>
              <a:pPr>
                <a:defRPr/>
              </a:pPr>
              <a:t>8/16/2017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4B990602-D825-4EB4-A91E-BC1DDC03FB1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ctrTitle"/>
          </p:nvPr>
        </p:nvSpPr>
        <p:spPr/>
        <p:txBody>
          <a:bodyPr/>
          <a:lstStyle/>
          <a:p>
            <a:r>
              <a:rPr lang="en-US" sz="4800" b="1" smtClean="0"/>
              <a:t>MS EXCEL REVIEWER</a:t>
            </a:r>
          </a:p>
        </p:txBody>
      </p:sp>
      <p:sp>
        <p:nvSpPr>
          <p:cNvPr id="13314" name="Subtitle 2"/>
          <p:cNvSpPr>
            <a:spLocks noGrp="1"/>
          </p:cNvSpPr>
          <p:nvPr>
            <p:ph type="subTitle" idx="1"/>
          </p:nvPr>
        </p:nvSpPr>
        <p:spPr/>
        <p:txBody>
          <a:bodyPr/>
          <a:lstStyle/>
          <a:p>
            <a:r>
              <a:rPr lang="en-US" smtClean="0">
                <a:solidFill>
                  <a:srgbClr val="0070C0"/>
                </a:solidFill>
              </a:rPr>
              <a:t>Prepared by:</a:t>
            </a:r>
          </a:p>
          <a:p>
            <a:r>
              <a:rPr lang="en-US" smtClean="0">
                <a:solidFill>
                  <a:srgbClr val="0070C0"/>
                </a:solidFill>
              </a:rPr>
              <a:t>Arlene N. Baratang, Ph.D.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t>9.</a:t>
            </a:r>
          </a:p>
        </p:txBody>
      </p:sp>
      <p:sp>
        <p:nvSpPr>
          <p:cNvPr id="3" name="Content Placeholder 2"/>
          <p:cNvSpPr>
            <a:spLocks noGrp="1"/>
          </p:cNvSpPr>
          <p:nvPr>
            <p:ph idx="1"/>
          </p:nvPr>
        </p:nvSpPr>
        <p:spPr/>
        <p:txBody>
          <a:bodyPr rtlCol="0">
            <a:normAutofit fontScale="92500" lnSpcReduction="20000"/>
          </a:bodyPr>
          <a:lstStyle/>
          <a:p>
            <a:pPr fontAlgn="auto">
              <a:spcAft>
                <a:spcPts val="0"/>
              </a:spcAft>
              <a:buFont typeface="Arial" pitchFamily="34" charset="0"/>
              <a:buChar char="•"/>
              <a:defRPr/>
            </a:pPr>
            <a:r>
              <a:rPr lang="en-PH" b="1" dirty="0"/>
              <a:t>How can you review a list of your last actions before undoing them or redoing them?</a:t>
            </a:r>
            <a:endParaRPr lang="en-US" dirty="0"/>
          </a:p>
          <a:p>
            <a:pPr marL="971550" lvl="1" indent="-514350" fontAlgn="auto">
              <a:spcAft>
                <a:spcPts val="0"/>
              </a:spcAft>
              <a:buFont typeface="+mj-lt"/>
              <a:buAutoNum type="alphaLcParenR"/>
              <a:defRPr/>
            </a:pPr>
            <a:r>
              <a:rPr lang="en-PH" dirty="0"/>
              <a:t>Keep pressing undo until you've seen all the actions you can undo and then press redo again. </a:t>
            </a:r>
            <a:endParaRPr lang="en-US" dirty="0"/>
          </a:p>
          <a:p>
            <a:pPr marL="971550" lvl="1" indent="-514350" fontAlgn="auto">
              <a:spcAft>
                <a:spcPts val="0"/>
              </a:spcAft>
              <a:buFont typeface="+mj-lt"/>
              <a:buAutoNum type="alphaLcParenR"/>
              <a:defRPr/>
            </a:pPr>
            <a:r>
              <a:rPr lang="en-PH" dirty="0"/>
              <a:t>Click the File button and select Recent.  This will display a list of your recent actions. </a:t>
            </a:r>
            <a:endParaRPr lang="en-US" dirty="0"/>
          </a:p>
          <a:p>
            <a:pPr marL="971550" lvl="1" indent="-514350" fontAlgn="auto">
              <a:spcAft>
                <a:spcPts val="0"/>
              </a:spcAft>
              <a:buFont typeface="+mj-lt"/>
              <a:buAutoNum type="alphaLcParenR"/>
              <a:defRPr/>
            </a:pPr>
            <a:r>
              <a:rPr lang="en-PH" dirty="0"/>
              <a:t>Press the down pointing arrow located next to the Undo and Redo buttons to view a list of previous actions. </a:t>
            </a:r>
            <a:endParaRPr lang="en-US" dirty="0"/>
          </a:p>
          <a:p>
            <a:pPr marL="971550" lvl="1" indent="-514350" fontAlgn="auto">
              <a:spcAft>
                <a:spcPts val="0"/>
              </a:spcAft>
              <a:buFont typeface="+mj-lt"/>
              <a:buAutoNum type="alphaLcParenR"/>
              <a:defRPr/>
            </a:pPr>
            <a:r>
              <a:rPr lang="en-PH" dirty="0"/>
              <a:t>Press the dialogue box launcher arrow in the right-hand corner of the Clipboard group to view a list of previous actions. </a:t>
            </a:r>
            <a:endParaRPr lang="en-US" dirty="0"/>
          </a:p>
          <a:p>
            <a:pPr fontAlgn="auto">
              <a:spcAft>
                <a:spcPts val="0"/>
              </a:spcAft>
              <a:buFont typeface="Arial" pitchFamily="34" charset="0"/>
              <a:buChar char="•"/>
              <a:defRPr/>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smtClean="0"/>
              <a:t>10.</a:t>
            </a:r>
          </a:p>
        </p:txBody>
      </p:sp>
      <p:sp>
        <p:nvSpPr>
          <p:cNvPr id="3" name="Content Placeholder 2"/>
          <p:cNvSpPr>
            <a:spLocks noGrp="1"/>
          </p:cNvSpPr>
          <p:nvPr>
            <p:ph idx="1"/>
          </p:nvPr>
        </p:nvSpPr>
        <p:spPr/>
        <p:txBody>
          <a:bodyPr rtlCol="0">
            <a:normAutofit lnSpcReduction="10000"/>
          </a:bodyPr>
          <a:lstStyle/>
          <a:p>
            <a:pPr marL="0" indent="0" fontAlgn="auto">
              <a:spcAft>
                <a:spcPts val="0"/>
              </a:spcAft>
              <a:buFont typeface="Arial" pitchFamily="34" charset="0"/>
              <a:buNone/>
              <a:defRPr/>
            </a:pPr>
            <a:r>
              <a:rPr lang="en-PH" b="1" dirty="0"/>
              <a:t>If I copy cells that contain formulas, but I want to paste the numbers only and not the formulas </a:t>
            </a:r>
            <a:r>
              <a:rPr lang="en-PH" b="1" dirty="0" smtClean="0"/>
              <a:t>–how </a:t>
            </a:r>
            <a:r>
              <a:rPr lang="en-PH" b="1" dirty="0"/>
              <a:t>can I do this?</a:t>
            </a:r>
            <a:endParaRPr lang="en-US" dirty="0"/>
          </a:p>
          <a:p>
            <a:pPr marL="971550" lvl="1" indent="-514350" fontAlgn="auto">
              <a:spcAft>
                <a:spcPts val="0"/>
              </a:spcAft>
              <a:buFont typeface="+mj-lt"/>
              <a:buAutoNum type="alphaLcParenR"/>
              <a:defRPr/>
            </a:pPr>
            <a:r>
              <a:rPr lang="en-PH" dirty="0"/>
              <a:t>Use the Paste Option to keep the source formatting. </a:t>
            </a:r>
            <a:endParaRPr lang="en-US" dirty="0"/>
          </a:p>
          <a:p>
            <a:pPr marL="971550" lvl="1" indent="-514350" fontAlgn="auto">
              <a:spcAft>
                <a:spcPts val="0"/>
              </a:spcAft>
              <a:buFont typeface="+mj-lt"/>
              <a:buAutoNum type="alphaLcParenR"/>
              <a:defRPr/>
            </a:pPr>
            <a:r>
              <a:rPr lang="en-PH" dirty="0"/>
              <a:t>Use the Paste Option to paste values only. </a:t>
            </a:r>
            <a:endParaRPr lang="en-US" dirty="0"/>
          </a:p>
          <a:p>
            <a:pPr marL="971550" lvl="1" indent="-514350" fontAlgn="auto">
              <a:spcAft>
                <a:spcPts val="0"/>
              </a:spcAft>
              <a:buFont typeface="+mj-lt"/>
              <a:buAutoNum type="alphaLcParenR"/>
              <a:defRPr/>
            </a:pPr>
            <a:r>
              <a:rPr lang="en-PH" dirty="0"/>
              <a:t>Paste the cells and immediately delete any formulas the cell contains. </a:t>
            </a:r>
            <a:endParaRPr lang="en-US" dirty="0"/>
          </a:p>
          <a:p>
            <a:pPr marL="914400" lvl="1" indent="-514350" fontAlgn="auto">
              <a:spcAft>
                <a:spcPts val="0"/>
              </a:spcAft>
              <a:buFont typeface="+mj-lt"/>
              <a:buAutoNum type="alphaLcParenR"/>
              <a:defRPr/>
            </a:pPr>
            <a:r>
              <a:rPr lang="en-PH" dirty="0"/>
              <a:t>It is not possible to paste a cell without the </a:t>
            </a:r>
            <a:r>
              <a:rPr lang="en-PH" dirty="0" smtClean="0"/>
              <a:t>formula.</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smtClean="0"/>
              <a:t>11.</a:t>
            </a:r>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PH" b="1" dirty="0"/>
              <a:t>Study the example above. How can you activate and use the </a:t>
            </a:r>
            <a:r>
              <a:rPr lang="en-PH" b="1" dirty="0" err="1"/>
              <a:t>Autofill</a:t>
            </a:r>
            <a:r>
              <a:rPr lang="en-PH" b="1" dirty="0"/>
              <a:t> option to copy the contents of cell B2 down to B50?</a:t>
            </a:r>
            <a:endParaRPr lang="en-US" dirty="0"/>
          </a:p>
          <a:p>
            <a:pPr marL="971550" lvl="1" indent="-514350" fontAlgn="auto">
              <a:spcAft>
                <a:spcPts val="0"/>
              </a:spcAft>
              <a:buFont typeface="+mj-lt"/>
              <a:buAutoNum type="alphaLcParenR"/>
              <a:defRPr/>
            </a:pPr>
            <a:r>
              <a:rPr lang="en-PH" dirty="0"/>
              <a:t>Select cells B2 to B50, right click and select </a:t>
            </a:r>
            <a:r>
              <a:rPr lang="en-PH" dirty="0" err="1"/>
              <a:t>Autofill</a:t>
            </a:r>
            <a:r>
              <a:rPr lang="en-PH" dirty="0"/>
              <a:t>. </a:t>
            </a:r>
            <a:endParaRPr lang="en-US" dirty="0"/>
          </a:p>
          <a:p>
            <a:pPr marL="971550" lvl="1" indent="-514350" fontAlgn="auto">
              <a:spcAft>
                <a:spcPts val="0"/>
              </a:spcAft>
              <a:buFont typeface="+mj-lt"/>
              <a:buAutoNum type="alphaLcParenR"/>
              <a:defRPr/>
            </a:pPr>
            <a:r>
              <a:rPr lang="en-PH" dirty="0"/>
              <a:t>Drag the </a:t>
            </a:r>
            <a:r>
              <a:rPr lang="en-PH" dirty="0" err="1"/>
              <a:t>Autofill</a:t>
            </a:r>
            <a:r>
              <a:rPr lang="en-PH" dirty="0"/>
              <a:t> Handle located at the bottom right-hand corner of the selected cell down to cell B50. </a:t>
            </a:r>
            <a:endParaRPr lang="en-US" dirty="0"/>
          </a:p>
          <a:p>
            <a:pPr marL="971550" lvl="1" indent="-514350" fontAlgn="auto">
              <a:spcAft>
                <a:spcPts val="0"/>
              </a:spcAft>
              <a:buFont typeface="+mj-lt"/>
              <a:buAutoNum type="alphaLcParenR"/>
              <a:defRPr/>
            </a:pPr>
            <a:r>
              <a:rPr lang="en-PH" dirty="0"/>
              <a:t>Go to File and select Options – Advanced Options.  Go to the General section and select the AutoFill Options button to create this fill. </a:t>
            </a:r>
            <a:endParaRPr lang="en-US" dirty="0"/>
          </a:p>
          <a:p>
            <a:pPr marL="971550" lvl="1" indent="-514350" fontAlgn="auto">
              <a:spcAft>
                <a:spcPts val="0"/>
              </a:spcAft>
              <a:buFont typeface="+mj-lt"/>
              <a:buAutoNum type="alphaLcParenR"/>
              <a:defRPr/>
            </a:pPr>
            <a:r>
              <a:rPr lang="en-PH" dirty="0" err="1"/>
              <a:t>Autofill</a:t>
            </a:r>
            <a:r>
              <a:rPr lang="en-PH" dirty="0"/>
              <a:t> can only be used to create series or sequences.  You cannot use it to copy data.</a:t>
            </a:r>
            <a:endParaRPr lang="en-US" dirty="0"/>
          </a:p>
          <a:p>
            <a:pPr fontAlgn="auto">
              <a:spcAft>
                <a:spcPts val="0"/>
              </a:spcAft>
              <a:buFont typeface="Arial" pitchFamily="34" charset="0"/>
              <a:buChar char="•"/>
              <a:defRPr/>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228600" y="457200"/>
            <a:ext cx="1143000" cy="1143000"/>
          </a:xfrm>
        </p:spPr>
        <p:txBody>
          <a:bodyPr/>
          <a:lstStyle/>
          <a:p>
            <a:r>
              <a:rPr lang="en-US" smtClean="0"/>
              <a:t>12.</a:t>
            </a:r>
          </a:p>
        </p:txBody>
      </p:sp>
      <p:sp>
        <p:nvSpPr>
          <p:cNvPr id="5" name="Content Placeholder 4"/>
          <p:cNvSpPr>
            <a:spLocks noGrp="1"/>
          </p:cNvSpPr>
          <p:nvPr>
            <p:ph sz="half" idx="1"/>
          </p:nvPr>
        </p:nvSpPr>
        <p:spPr>
          <a:xfrm>
            <a:off x="457200" y="3657600"/>
            <a:ext cx="4191000" cy="2667000"/>
          </a:xfrm>
        </p:spPr>
        <p:txBody>
          <a:bodyPr>
            <a:normAutofit/>
          </a:bodyPr>
          <a:lstStyle/>
          <a:p>
            <a:pPr>
              <a:lnSpc>
                <a:spcPct val="80000"/>
              </a:lnSpc>
            </a:pPr>
            <a:r>
              <a:rPr lang="en-PH" sz="2400" b="1" smtClean="0"/>
              <a:t>A user wanted to create a numbered list numbered: 1 -10.  When they used the Autofill Handle it created a list of 10 number 1s (as pictured above).  What is the solution?</a:t>
            </a:r>
            <a:endParaRPr lang="en-US" sz="2400" smtClean="0"/>
          </a:p>
          <a:p>
            <a:pPr>
              <a:lnSpc>
                <a:spcPct val="80000"/>
              </a:lnSpc>
            </a:pPr>
            <a:endParaRPr lang="en-US" sz="2400" smtClean="0"/>
          </a:p>
        </p:txBody>
      </p:sp>
      <p:sp>
        <p:nvSpPr>
          <p:cNvPr id="6" name="Content Placeholder 5"/>
          <p:cNvSpPr>
            <a:spLocks noGrp="1"/>
          </p:cNvSpPr>
          <p:nvPr>
            <p:ph sz="half" idx="2"/>
          </p:nvPr>
        </p:nvSpPr>
        <p:spPr>
          <a:xfrm>
            <a:off x="4800600" y="457200"/>
            <a:ext cx="4038600" cy="6126163"/>
          </a:xfrm>
        </p:spPr>
        <p:txBody>
          <a:bodyPr rtlCol="0">
            <a:normAutofit fontScale="70000" lnSpcReduction="20000"/>
          </a:bodyPr>
          <a:lstStyle/>
          <a:p>
            <a:pPr marL="914400" lvl="1" indent="-457200" fontAlgn="auto">
              <a:spcAft>
                <a:spcPts val="0"/>
              </a:spcAft>
              <a:buFont typeface="+mj-lt"/>
              <a:buAutoNum type="alphaLcParenR"/>
              <a:defRPr/>
            </a:pPr>
            <a:r>
              <a:rPr lang="en-PH" sz="3100" dirty="0"/>
              <a:t>Insert the formula =Sum(1) in the first cell before using the </a:t>
            </a:r>
            <a:r>
              <a:rPr lang="en-PH" sz="3100" dirty="0" err="1"/>
              <a:t>Autofill</a:t>
            </a:r>
            <a:r>
              <a:rPr lang="en-PH" sz="3100" dirty="0"/>
              <a:t> handle to increment each successive fill by 1 step. </a:t>
            </a:r>
            <a:endParaRPr lang="en-US" sz="3100" dirty="0"/>
          </a:p>
          <a:p>
            <a:pPr marL="914400" lvl="1" indent="-457200" fontAlgn="auto">
              <a:spcAft>
                <a:spcPts val="0"/>
              </a:spcAft>
              <a:buFont typeface="+mj-lt"/>
              <a:buAutoNum type="alphaLcParenR"/>
              <a:defRPr/>
            </a:pPr>
            <a:r>
              <a:rPr lang="en-PH" sz="3100" dirty="0"/>
              <a:t>On the Home tab, go to the Editing group and click the Fill button. </a:t>
            </a:r>
            <a:endParaRPr lang="en-US" sz="3100" dirty="0"/>
          </a:p>
          <a:p>
            <a:pPr marL="914400" lvl="1" indent="-457200" fontAlgn="auto">
              <a:spcAft>
                <a:spcPts val="0"/>
              </a:spcAft>
              <a:buFont typeface="+mj-lt"/>
              <a:buAutoNum type="alphaLcParenR"/>
              <a:defRPr/>
            </a:pPr>
            <a:r>
              <a:rPr lang="en-PH" sz="3100" dirty="0"/>
              <a:t>Select cells A2 to A11.  On the Home tab select Merge and Centre to create a numbered list. </a:t>
            </a:r>
            <a:endParaRPr lang="en-US" sz="3100" dirty="0"/>
          </a:p>
          <a:p>
            <a:pPr marL="914400" lvl="1" indent="-457200" fontAlgn="auto">
              <a:spcAft>
                <a:spcPts val="0"/>
              </a:spcAft>
              <a:buFont typeface="+mj-lt"/>
              <a:buAutoNum type="alphaLcParenR"/>
              <a:defRPr/>
            </a:pPr>
            <a:r>
              <a:rPr lang="en-PH" sz="3100" dirty="0"/>
              <a:t>Click on the </a:t>
            </a:r>
            <a:r>
              <a:rPr lang="en-PH" sz="3100" dirty="0" err="1"/>
              <a:t>Autofill</a:t>
            </a:r>
            <a:r>
              <a:rPr lang="en-PH" sz="3100" dirty="0"/>
              <a:t> Options icon that appears just after completing an </a:t>
            </a:r>
            <a:r>
              <a:rPr lang="en-PH" sz="3100" dirty="0" err="1"/>
              <a:t>Autofill</a:t>
            </a:r>
            <a:r>
              <a:rPr lang="en-PH" sz="3100" dirty="0"/>
              <a:t> and select 'Fill Series' from the options.</a:t>
            </a:r>
            <a:endParaRPr lang="en-US" sz="3100" dirty="0"/>
          </a:p>
          <a:p>
            <a:pPr marL="514350" indent="-514350" fontAlgn="auto">
              <a:spcAft>
                <a:spcPts val="0"/>
              </a:spcAft>
              <a:buFont typeface="+mj-lt"/>
              <a:buAutoNum type="alphaLcParenR"/>
              <a:defRPr/>
            </a:pPr>
            <a:endParaRPr lang="en-US" dirty="0"/>
          </a:p>
        </p:txBody>
      </p:sp>
      <p:pic>
        <p:nvPicPr>
          <p:cNvPr id="4" name="Picture 3" descr="Question 2 -  Microsoft Excel Tests -&#10;            Entering Data - Using Auto Fill Test"/>
          <p:cNvPicPr/>
          <p:nvPr/>
        </p:nvPicPr>
        <p:blipFill>
          <a:blip r:embed="rId2" cstate="print">
            <a:extLst>
              <a:ext uri="{28A0092B-C50C-407E-A947-70E740481C1C}"/>
            </a:extLst>
          </a:blip>
          <a:srcRect/>
          <a:stretch>
            <a:fillRect/>
          </a:stretch>
        </p:blipFill>
        <p:spPr bwMode="auto">
          <a:xfrm>
            <a:off x="1470319" y="560671"/>
            <a:ext cx="3386963" cy="2849078"/>
          </a:xfrm>
          <a:prstGeom prst="rect">
            <a:avLst/>
          </a:prstGeom>
          <a:noFill/>
          <a:ln>
            <a:noFill/>
          </a:ln>
          <a:scene3d>
            <a:camera prst="orthographicFront"/>
            <a:lightRig rig="threePt" dir="t"/>
          </a:scene3d>
          <a:sp3d contourW="12700"/>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mtClean="0"/>
              <a:t>13.</a:t>
            </a:r>
          </a:p>
        </p:txBody>
      </p:sp>
      <p:sp>
        <p:nvSpPr>
          <p:cNvPr id="26626" name="Content Placeholder 2"/>
          <p:cNvSpPr>
            <a:spLocks noGrp="1"/>
          </p:cNvSpPr>
          <p:nvPr>
            <p:ph idx="1"/>
          </p:nvPr>
        </p:nvSpPr>
        <p:spPr/>
        <p:txBody>
          <a:bodyPr/>
          <a:lstStyle/>
          <a:p>
            <a:r>
              <a:rPr lang="en-PH" b="1" smtClean="0"/>
              <a:t>For which of the following lists can you NOT use the Autofill function?</a:t>
            </a:r>
            <a:endParaRPr lang="en-US" smtClean="0"/>
          </a:p>
          <a:p>
            <a:pPr marL="971550" lvl="1" indent="-514350">
              <a:buFont typeface="Calibri" pitchFamily="34" charset="0"/>
              <a:buAutoNum type="alphaLcParenR"/>
            </a:pPr>
            <a:r>
              <a:rPr lang="en-PH" smtClean="0"/>
              <a:t>Monday, Tuesday, Wednesday, Thursday, Friday, Saturday, Sunday. </a:t>
            </a:r>
            <a:endParaRPr lang="en-US" smtClean="0"/>
          </a:p>
          <a:p>
            <a:pPr marL="971550" lvl="1" indent="-514350">
              <a:buFont typeface="Calibri" pitchFamily="34" charset="0"/>
              <a:buAutoNum type="alphaLcParenR"/>
            </a:pPr>
            <a:r>
              <a:rPr lang="en-PH" smtClean="0"/>
              <a:t>Apples, Pears, Oranges, Passion Fruit, Bananas. </a:t>
            </a:r>
            <a:endParaRPr lang="en-US" smtClean="0"/>
          </a:p>
          <a:p>
            <a:pPr marL="971550" lvl="1" indent="-514350">
              <a:buFont typeface="Calibri" pitchFamily="34" charset="0"/>
              <a:buAutoNum type="alphaLcParenR"/>
            </a:pPr>
            <a:r>
              <a:rPr lang="en-PH" smtClean="0"/>
              <a:t>January, February, March, April, May, June. </a:t>
            </a:r>
            <a:endParaRPr lang="en-US" smtClean="0"/>
          </a:p>
          <a:p>
            <a:pPr marL="971550" lvl="1" indent="-514350">
              <a:buFont typeface="Calibri" pitchFamily="34" charset="0"/>
              <a:buAutoNum type="alphaLcParenR"/>
            </a:pPr>
            <a:r>
              <a:rPr lang="en-PH" smtClean="0"/>
              <a:t>You can use Autofill to create all of the above types of lists. </a:t>
            </a:r>
            <a:endParaRPr lang="en-US" smtClean="0"/>
          </a:p>
          <a:p>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smtClean="0"/>
              <a:t>14.</a:t>
            </a:r>
          </a:p>
        </p:txBody>
      </p:sp>
      <p:sp>
        <p:nvSpPr>
          <p:cNvPr id="3" name="Content Placeholder 2"/>
          <p:cNvSpPr>
            <a:spLocks noGrp="1"/>
          </p:cNvSpPr>
          <p:nvPr>
            <p:ph idx="1"/>
          </p:nvPr>
        </p:nvSpPr>
        <p:spPr>
          <a:xfrm>
            <a:off x="457200" y="1295400"/>
            <a:ext cx="8229600" cy="4830763"/>
          </a:xfrm>
        </p:spPr>
        <p:txBody>
          <a:bodyPr rtlCol="0">
            <a:normAutofit fontScale="85000" lnSpcReduction="20000"/>
          </a:bodyPr>
          <a:lstStyle/>
          <a:p>
            <a:pPr fontAlgn="auto">
              <a:spcAft>
                <a:spcPts val="0"/>
              </a:spcAft>
              <a:buFont typeface="Arial" pitchFamily="34" charset="0"/>
              <a:buChar char="•"/>
              <a:defRPr/>
            </a:pPr>
            <a:r>
              <a:rPr lang="en-PH" b="1" dirty="0"/>
              <a:t>How would you create a list where you need a word followed by a number? For example Participant 1, Participant 2, Participant 3 all the way to Participant 200, for example?</a:t>
            </a:r>
            <a:endParaRPr lang="en-US" dirty="0"/>
          </a:p>
          <a:p>
            <a:pPr marL="971550" lvl="1" indent="-514350" fontAlgn="auto">
              <a:spcAft>
                <a:spcPts val="0"/>
              </a:spcAft>
              <a:buFont typeface="+mj-lt"/>
              <a:buAutoNum type="alphaLcParenR"/>
              <a:defRPr/>
            </a:pPr>
            <a:r>
              <a:rPr lang="en-PH" dirty="0"/>
              <a:t>First type the word 'Participant' in the first cell then use the </a:t>
            </a:r>
            <a:r>
              <a:rPr lang="en-PH" dirty="0" err="1"/>
              <a:t>Autofill</a:t>
            </a:r>
            <a:r>
              <a:rPr lang="en-PH" dirty="0"/>
              <a:t> handle to copy the word down to 200th cell.  Then insert a number in the first cell and copy it down using the </a:t>
            </a:r>
            <a:r>
              <a:rPr lang="en-PH" dirty="0" err="1"/>
              <a:t>Autofill</a:t>
            </a:r>
            <a:r>
              <a:rPr lang="en-PH" dirty="0"/>
              <a:t> handle again. </a:t>
            </a:r>
            <a:endParaRPr lang="en-US" dirty="0"/>
          </a:p>
          <a:p>
            <a:pPr marL="971550" lvl="1" indent="-514350" fontAlgn="auto">
              <a:spcAft>
                <a:spcPts val="0"/>
              </a:spcAft>
              <a:buFont typeface="+mj-lt"/>
              <a:buAutoNum type="alphaLcParenR"/>
              <a:defRPr/>
            </a:pPr>
            <a:r>
              <a:rPr lang="en-PH" dirty="0"/>
              <a:t>Type the word and number 'Participant 1' in the first cell and then copy it down to the 200th cell.</a:t>
            </a:r>
            <a:endParaRPr lang="en-US" dirty="0"/>
          </a:p>
          <a:p>
            <a:pPr marL="971550" lvl="1" indent="-514350" fontAlgn="auto">
              <a:spcAft>
                <a:spcPts val="0"/>
              </a:spcAft>
              <a:buFont typeface="+mj-lt"/>
              <a:buAutoNum type="alphaLcParenR"/>
              <a:defRPr/>
            </a:pPr>
            <a:r>
              <a:rPr lang="en-PH" dirty="0"/>
              <a:t>You need to create a customized list to do this using </a:t>
            </a:r>
            <a:r>
              <a:rPr lang="en-PH" dirty="0" err="1"/>
              <a:t>Autofill</a:t>
            </a:r>
            <a:r>
              <a:rPr lang="en-PH" dirty="0"/>
              <a:t> options located in the Excel Options – General section. </a:t>
            </a:r>
            <a:endParaRPr lang="en-US" dirty="0"/>
          </a:p>
          <a:p>
            <a:pPr marL="971550" lvl="1" indent="-514350" fontAlgn="auto">
              <a:spcAft>
                <a:spcPts val="0"/>
              </a:spcAft>
              <a:buFont typeface="+mj-lt"/>
              <a:buAutoNum type="alphaLcParenR"/>
              <a:defRPr/>
            </a:pPr>
            <a:r>
              <a:rPr lang="en-PH" dirty="0" smtClean="0"/>
              <a:t>None </a:t>
            </a:r>
            <a:r>
              <a:rPr lang="en-PH" dirty="0"/>
              <a:t>of the above options are correct.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304800" y="336550"/>
            <a:ext cx="914400" cy="1143000"/>
          </a:xfrm>
        </p:spPr>
        <p:txBody>
          <a:bodyPr/>
          <a:lstStyle/>
          <a:p>
            <a:r>
              <a:rPr lang="en-US" smtClean="0"/>
              <a:t>15.</a:t>
            </a:r>
          </a:p>
        </p:txBody>
      </p:sp>
      <p:sp>
        <p:nvSpPr>
          <p:cNvPr id="28674" name="Content Placeholder 2"/>
          <p:cNvSpPr>
            <a:spLocks noGrp="1"/>
          </p:cNvSpPr>
          <p:nvPr>
            <p:ph sz="half" idx="2"/>
          </p:nvPr>
        </p:nvSpPr>
        <p:spPr>
          <a:xfrm>
            <a:off x="457200" y="3657600"/>
            <a:ext cx="4040188" cy="2468563"/>
          </a:xfrm>
        </p:spPr>
        <p:txBody>
          <a:bodyPr/>
          <a:lstStyle/>
          <a:p>
            <a:r>
              <a:rPr lang="en-PH" b="1" smtClean="0"/>
              <a:t>How can you use Autofill to QUICKLY recreate the list pictured in the example above?</a:t>
            </a:r>
            <a:endParaRPr lang="en-US" smtClean="0"/>
          </a:p>
          <a:p>
            <a:endParaRPr lang="en-US" smtClean="0"/>
          </a:p>
        </p:txBody>
      </p:sp>
      <p:sp>
        <p:nvSpPr>
          <p:cNvPr id="7" name="Content Placeholder 6"/>
          <p:cNvSpPr>
            <a:spLocks noGrp="1"/>
          </p:cNvSpPr>
          <p:nvPr>
            <p:ph sz="quarter" idx="4"/>
          </p:nvPr>
        </p:nvSpPr>
        <p:spPr>
          <a:xfrm>
            <a:off x="4572000" y="336550"/>
            <a:ext cx="4318000" cy="6140450"/>
          </a:xfrm>
        </p:spPr>
        <p:txBody>
          <a:bodyPr rtlCol="0">
            <a:normAutofit lnSpcReduction="10000"/>
          </a:bodyPr>
          <a:lstStyle/>
          <a:p>
            <a:pPr marL="971550" lvl="1" indent="-514350" fontAlgn="auto">
              <a:spcAft>
                <a:spcPts val="0"/>
              </a:spcAft>
              <a:buFont typeface="+mj-lt"/>
              <a:buAutoNum type="alphaLcParenR"/>
              <a:defRPr/>
            </a:pPr>
            <a:r>
              <a:rPr lang="en-PH" dirty="0" smtClean="0"/>
              <a:t>Type the first number in the series, '0', then drag the fill handle down and select 'Series' from the </a:t>
            </a:r>
            <a:r>
              <a:rPr lang="en-PH" dirty="0" err="1" smtClean="0"/>
              <a:t>Autofill</a:t>
            </a:r>
            <a:r>
              <a:rPr lang="en-PH" dirty="0" smtClean="0"/>
              <a:t> Options. </a:t>
            </a:r>
            <a:endParaRPr lang="en-US" dirty="0" smtClean="0"/>
          </a:p>
          <a:p>
            <a:pPr marL="971550" lvl="1" indent="-514350" fontAlgn="auto">
              <a:spcAft>
                <a:spcPts val="0"/>
              </a:spcAft>
              <a:buFont typeface="+mj-lt"/>
              <a:buAutoNum type="alphaLcParenR"/>
              <a:defRPr/>
            </a:pPr>
            <a:r>
              <a:rPr lang="en-PH" dirty="0" smtClean="0"/>
              <a:t>Launch the Fill Options dialogue box in the Editing group.  Check the options for 'column' and 'linear'.  For step value insert '50' and for stop value insert '450' and press OK. </a:t>
            </a:r>
            <a:endParaRPr lang="en-US" dirty="0" smtClean="0"/>
          </a:p>
          <a:p>
            <a:pPr marL="971550" lvl="1" indent="-514350" fontAlgn="auto">
              <a:spcAft>
                <a:spcPts val="0"/>
              </a:spcAft>
              <a:buFont typeface="+mj-lt"/>
              <a:buAutoNum type="alphaLcParenR"/>
              <a:defRPr/>
            </a:pPr>
            <a:r>
              <a:rPr lang="en-PH" dirty="0" smtClean="0"/>
              <a:t>It is not possible to use </a:t>
            </a:r>
            <a:r>
              <a:rPr lang="en-PH" dirty="0" err="1" smtClean="0"/>
              <a:t>Autofill</a:t>
            </a:r>
            <a:r>
              <a:rPr lang="en-PH" dirty="0" smtClean="0"/>
              <a:t> to copy down lists of non-sequential numbers. </a:t>
            </a:r>
            <a:endParaRPr lang="en-US" dirty="0" smtClean="0"/>
          </a:p>
          <a:p>
            <a:pPr marL="971550" lvl="1" indent="-514350" fontAlgn="auto">
              <a:spcAft>
                <a:spcPts val="0"/>
              </a:spcAft>
              <a:buFont typeface="+mj-lt"/>
              <a:buAutoNum type="alphaLcParenR"/>
              <a:defRPr/>
            </a:pPr>
            <a:r>
              <a:rPr lang="en-PH" dirty="0" smtClean="0"/>
              <a:t>Type '0' in the first cell and '50' in the second.  Select both cells and then use the Fill handle to drag down to the '450' value. </a:t>
            </a:r>
            <a:endParaRPr lang="en-US" dirty="0" smtClean="0"/>
          </a:p>
          <a:p>
            <a:pPr fontAlgn="auto">
              <a:spcAft>
                <a:spcPts val="0"/>
              </a:spcAft>
              <a:buFont typeface="Arial" pitchFamily="34" charset="0"/>
              <a:buChar char="•"/>
              <a:defRPr/>
            </a:pPr>
            <a:endParaRPr lang="en-US" dirty="0"/>
          </a:p>
        </p:txBody>
      </p:sp>
      <p:pic>
        <p:nvPicPr>
          <p:cNvPr id="4" name="Picture 3" descr="Question 6 -  Microsoft Excel Tests -&#10;            Entering Data - Using Auto Fill Test"/>
          <p:cNvPicPr/>
          <p:nvPr/>
        </p:nvPicPr>
        <p:blipFill>
          <a:blip r:embed="rId2" cstate="print">
            <a:extLst>
              <a:ext uri="{28A0092B-C50C-407E-A947-70E740481C1C}"/>
            </a:extLst>
          </a:blip>
          <a:srcRect/>
          <a:stretch>
            <a:fillRect/>
          </a:stretch>
        </p:blipFill>
        <p:spPr bwMode="auto">
          <a:xfrm>
            <a:off x="1219199" y="336468"/>
            <a:ext cx="3657601" cy="2819400"/>
          </a:xfrm>
          <a:prstGeom prst="rect">
            <a:avLst/>
          </a:prstGeom>
          <a:noFill/>
          <a:ln>
            <a:noFill/>
          </a:ln>
          <a:scene3d>
            <a:camera prst="orthographicFront"/>
            <a:lightRig rig="threePt" dir="t"/>
          </a:scene3d>
          <a:sp3d contourW="12700"/>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smtClean="0"/>
              <a:t>16.</a:t>
            </a:r>
          </a:p>
        </p:txBody>
      </p:sp>
      <p:sp>
        <p:nvSpPr>
          <p:cNvPr id="3" name="Content Placeholder 2"/>
          <p:cNvSpPr>
            <a:spLocks noGrp="1"/>
          </p:cNvSpPr>
          <p:nvPr>
            <p:ph idx="1"/>
          </p:nvPr>
        </p:nvSpPr>
        <p:spPr>
          <a:xfrm>
            <a:off x="457200" y="1447800"/>
            <a:ext cx="8229600" cy="4678363"/>
          </a:xfrm>
        </p:spPr>
        <p:txBody>
          <a:bodyPr rtlCol="0">
            <a:normAutofit lnSpcReduction="10000"/>
          </a:bodyPr>
          <a:lstStyle/>
          <a:p>
            <a:pPr fontAlgn="auto">
              <a:spcAft>
                <a:spcPts val="0"/>
              </a:spcAft>
              <a:buFont typeface="Arial" pitchFamily="34" charset="0"/>
              <a:buChar char="•"/>
              <a:defRPr/>
            </a:pPr>
            <a:r>
              <a:rPr lang="en-PH" b="1" dirty="0"/>
              <a:t>To change the font of your entire </a:t>
            </a:r>
            <a:r>
              <a:rPr lang="en-PH" b="1" dirty="0" err="1"/>
              <a:t>spreadsheet</a:t>
            </a:r>
            <a:r>
              <a:rPr lang="en-PH" b="1" dirty="0"/>
              <a:t>, to make it bold, italic or underline it, you must first:</a:t>
            </a:r>
            <a:endParaRPr lang="en-US" dirty="0"/>
          </a:p>
          <a:p>
            <a:pPr marL="971550" lvl="1" indent="-514350" fontAlgn="auto">
              <a:spcAft>
                <a:spcPts val="0"/>
              </a:spcAft>
              <a:buFont typeface="+mj-lt"/>
              <a:buAutoNum type="alphaLcParenR"/>
              <a:defRPr/>
            </a:pPr>
            <a:r>
              <a:rPr lang="en-PH" dirty="0"/>
              <a:t>Select the font you wish to use. </a:t>
            </a:r>
            <a:endParaRPr lang="en-US" dirty="0"/>
          </a:p>
          <a:p>
            <a:pPr marL="971550" lvl="1" indent="-514350" fontAlgn="auto">
              <a:spcAft>
                <a:spcPts val="0"/>
              </a:spcAft>
              <a:buFont typeface="+mj-lt"/>
              <a:buAutoNum type="alphaLcParenR"/>
              <a:defRPr/>
            </a:pPr>
            <a:r>
              <a:rPr lang="en-PH" dirty="0"/>
              <a:t>Go to the Insert tab on the Ribbon and select:  "Insert Font Options". </a:t>
            </a:r>
            <a:endParaRPr lang="en-US" dirty="0"/>
          </a:p>
          <a:p>
            <a:pPr marL="971550" lvl="1" indent="-514350" fontAlgn="auto">
              <a:spcAft>
                <a:spcPts val="0"/>
              </a:spcAft>
              <a:buFont typeface="+mj-lt"/>
              <a:buAutoNum type="alphaLcParenR"/>
              <a:defRPr/>
            </a:pPr>
            <a:r>
              <a:rPr lang="en-PH" dirty="0"/>
              <a:t>Select all the cells to which you wish to apply the formatting changes. </a:t>
            </a:r>
            <a:endParaRPr lang="en-US" dirty="0"/>
          </a:p>
          <a:p>
            <a:pPr marL="971550" lvl="1" indent="-514350" fontAlgn="auto">
              <a:spcAft>
                <a:spcPts val="0"/>
              </a:spcAft>
              <a:buFont typeface="+mj-lt"/>
              <a:buAutoNum type="alphaLcParenR"/>
              <a:defRPr/>
            </a:pPr>
            <a:r>
              <a:rPr lang="en-PH" dirty="0"/>
              <a:t>Click the bold, underline or italic buttons in the home tab.</a:t>
            </a:r>
            <a:endParaRPr lang="en-US" dirty="0"/>
          </a:p>
          <a:p>
            <a:pPr fontAlgn="auto">
              <a:spcAft>
                <a:spcPts val="0"/>
              </a:spcAft>
              <a:buFont typeface="Arial" pitchFamily="34" charset="0"/>
              <a:buChar char="•"/>
              <a:defRPr/>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xfrm>
            <a:off x="152400" y="274638"/>
            <a:ext cx="990600" cy="1143000"/>
          </a:xfrm>
        </p:spPr>
        <p:txBody>
          <a:bodyPr/>
          <a:lstStyle/>
          <a:p>
            <a:r>
              <a:rPr lang="en-US" smtClean="0"/>
              <a:t>17.</a:t>
            </a:r>
          </a:p>
        </p:txBody>
      </p:sp>
      <p:sp>
        <p:nvSpPr>
          <p:cNvPr id="3" name="Content Placeholder 2"/>
          <p:cNvSpPr>
            <a:spLocks noGrp="1"/>
          </p:cNvSpPr>
          <p:nvPr>
            <p:ph idx="1"/>
          </p:nvPr>
        </p:nvSpPr>
        <p:spPr>
          <a:xfrm>
            <a:off x="457200" y="2895600"/>
            <a:ext cx="8229600" cy="3230563"/>
          </a:xfrm>
        </p:spPr>
        <p:txBody>
          <a:bodyPr rtlCol="0">
            <a:normAutofit fontScale="77500" lnSpcReduction="20000"/>
          </a:bodyPr>
          <a:lstStyle/>
          <a:p>
            <a:pPr fontAlgn="auto">
              <a:spcAft>
                <a:spcPts val="0"/>
              </a:spcAft>
              <a:buFont typeface="Arial" pitchFamily="34" charset="0"/>
              <a:buChar char="•"/>
              <a:defRPr/>
            </a:pPr>
            <a:r>
              <a:rPr lang="en-PH" b="1" dirty="0"/>
              <a:t>Study the example of a </a:t>
            </a:r>
            <a:r>
              <a:rPr lang="en-PH" b="1" dirty="0" err="1"/>
              <a:t>spreadsheet</a:t>
            </a:r>
            <a:r>
              <a:rPr lang="en-PH" b="1" dirty="0"/>
              <a:t> in the image above.  Which steps do I need to take to ensure the title that is cut off in row 1 appears </a:t>
            </a:r>
            <a:r>
              <a:rPr lang="en-PH" b="1" dirty="0" err="1"/>
              <a:t>centered</a:t>
            </a:r>
            <a:r>
              <a:rPr lang="en-PH" b="1" dirty="0"/>
              <a:t> across column A, B and C?</a:t>
            </a:r>
            <a:endParaRPr lang="en-US" dirty="0"/>
          </a:p>
          <a:p>
            <a:pPr marL="971550" lvl="1" indent="-514350" fontAlgn="auto">
              <a:spcAft>
                <a:spcPts val="0"/>
              </a:spcAft>
              <a:buFont typeface="+mj-lt"/>
              <a:buAutoNum type="alphaLcParenR"/>
              <a:defRPr/>
            </a:pPr>
            <a:r>
              <a:rPr lang="en-PH" dirty="0"/>
              <a:t>Resize the cells until the title fits across these columns. </a:t>
            </a:r>
            <a:endParaRPr lang="en-US" dirty="0"/>
          </a:p>
          <a:p>
            <a:pPr marL="971550" lvl="1" indent="-514350" fontAlgn="auto">
              <a:spcAft>
                <a:spcPts val="0"/>
              </a:spcAft>
              <a:buFont typeface="+mj-lt"/>
              <a:buAutoNum type="alphaLcParenR"/>
              <a:defRPr/>
            </a:pPr>
            <a:r>
              <a:rPr lang="en-PH" dirty="0"/>
              <a:t>Double click the column divider line in column C to adjust it. </a:t>
            </a:r>
            <a:endParaRPr lang="en-US" dirty="0"/>
          </a:p>
          <a:p>
            <a:pPr marL="971550" lvl="1" indent="-514350" fontAlgn="auto">
              <a:spcAft>
                <a:spcPts val="0"/>
              </a:spcAft>
              <a:buFont typeface="+mj-lt"/>
              <a:buAutoNum type="alphaLcParenR"/>
              <a:defRPr/>
            </a:pPr>
            <a:r>
              <a:rPr lang="en-PH" dirty="0"/>
              <a:t>Select the cell containing the title text (A1).  Click Merge &amp; Centre. </a:t>
            </a:r>
            <a:endParaRPr lang="en-US" dirty="0"/>
          </a:p>
          <a:p>
            <a:pPr marL="971550" lvl="1" indent="-514350" fontAlgn="auto">
              <a:spcAft>
                <a:spcPts val="0"/>
              </a:spcAft>
              <a:buFont typeface="+mj-lt"/>
              <a:buAutoNum type="alphaLcParenR"/>
              <a:defRPr/>
            </a:pPr>
            <a:r>
              <a:rPr lang="en-PH" dirty="0" smtClean="0"/>
              <a:t>Select </a:t>
            </a:r>
            <a:r>
              <a:rPr lang="en-PH" dirty="0"/>
              <a:t>the three cells (A1:C1).  Click Merge &amp; Centre. </a:t>
            </a:r>
            <a:endParaRPr lang="en-US" dirty="0"/>
          </a:p>
          <a:p>
            <a:pPr fontAlgn="auto">
              <a:spcAft>
                <a:spcPts val="0"/>
              </a:spcAft>
              <a:buFont typeface="Arial" pitchFamily="34" charset="0"/>
              <a:buChar char="•"/>
              <a:defRPr/>
            </a:pPr>
            <a:endParaRPr lang="en-US" dirty="0"/>
          </a:p>
        </p:txBody>
      </p:sp>
      <p:pic>
        <p:nvPicPr>
          <p:cNvPr id="4" name="Picture 3" descr="Question 2 - Microsoft Excel Tests&#10;            Entering Data - Formatting Text Test"/>
          <p:cNvPicPr/>
          <p:nvPr/>
        </p:nvPicPr>
        <p:blipFill>
          <a:blip r:embed="rId2">
            <a:extLst>
              <a:ext uri="{28A0092B-C50C-407E-A947-70E740481C1C}"/>
            </a:extLst>
          </a:blip>
          <a:srcRect/>
          <a:stretch>
            <a:fillRect/>
          </a:stretch>
        </p:blipFill>
        <p:spPr bwMode="auto">
          <a:xfrm>
            <a:off x="1524000" y="457200"/>
            <a:ext cx="4343400" cy="2057400"/>
          </a:xfrm>
          <a:prstGeom prst="rect">
            <a:avLst/>
          </a:prstGeom>
          <a:noFill/>
          <a:ln>
            <a:noFill/>
          </a:ln>
          <a:scene3d>
            <a:camera prst="orthographicFront"/>
            <a:lightRig rig="threePt" dir="t"/>
          </a:scene3d>
          <a:sp3d contourW="12700"/>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85800"/>
            <a:ext cx="914400" cy="731838"/>
          </a:xfrm>
        </p:spPr>
        <p:txBody>
          <a:bodyPr rtlCol="0">
            <a:normAutofit fontScale="90000"/>
          </a:bodyPr>
          <a:lstStyle/>
          <a:p>
            <a:pPr fontAlgn="auto">
              <a:spcAft>
                <a:spcPts val="0"/>
              </a:spcAft>
              <a:defRPr/>
            </a:pPr>
            <a:r>
              <a:rPr lang="en-US" dirty="0" smtClean="0"/>
              <a:t>18.</a:t>
            </a:r>
            <a:endParaRPr lang="en-US" dirty="0"/>
          </a:p>
        </p:txBody>
      </p:sp>
      <p:sp>
        <p:nvSpPr>
          <p:cNvPr id="3" name="Content Placeholder 2"/>
          <p:cNvSpPr>
            <a:spLocks noGrp="1"/>
          </p:cNvSpPr>
          <p:nvPr>
            <p:ph idx="1"/>
          </p:nvPr>
        </p:nvSpPr>
        <p:spPr>
          <a:xfrm>
            <a:off x="457200" y="2895600"/>
            <a:ext cx="8229600" cy="3505200"/>
          </a:xfrm>
        </p:spPr>
        <p:txBody>
          <a:bodyPr rtlCol="0">
            <a:normAutofit fontScale="77500" lnSpcReduction="20000"/>
          </a:bodyPr>
          <a:lstStyle/>
          <a:p>
            <a:pPr fontAlgn="auto">
              <a:spcAft>
                <a:spcPts val="0"/>
              </a:spcAft>
              <a:buFont typeface="Arial" pitchFamily="34" charset="0"/>
              <a:buChar char="•"/>
              <a:defRPr/>
            </a:pPr>
            <a:r>
              <a:rPr lang="en-PH" b="1" dirty="0"/>
              <a:t>Study the example above.  What action would you take to display the second sentence in each cell in column C on a second line?</a:t>
            </a:r>
            <a:endParaRPr lang="en-US" dirty="0"/>
          </a:p>
          <a:p>
            <a:pPr marL="971550" lvl="1" indent="-514350" fontAlgn="auto">
              <a:spcAft>
                <a:spcPts val="0"/>
              </a:spcAft>
              <a:buFont typeface="+mj-lt"/>
              <a:buAutoNum type="alphaLcParenR"/>
              <a:defRPr/>
            </a:pPr>
            <a:r>
              <a:rPr lang="en-PH" dirty="0"/>
              <a:t>Select column C and click the Wrap Text button in the Alignment group. </a:t>
            </a:r>
            <a:endParaRPr lang="en-US" dirty="0"/>
          </a:p>
          <a:p>
            <a:pPr marL="971550" lvl="1" indent="-514350" fontAlgn="auto">
              <a:spcAft>
                <a:spcPts val="0"/>
              </a:spcAft>
              <a:buFont typeface="+mj-lt"/>
              <a:buAutoNum type="alphaLcParenR"/>
              <a:defRPr/>
            </a:pPr>
            <a:r>
              <a:rPr lang="en-PH" dirty="0"/>
              <a:t>Position the cursor before each second sentence and press: Alt + Enter on your keyboard. </a:t>
            </a:r>
            <a:endParaRPr lang="en-US" dirty="0"/>
          </a:p>
          <a:p>
            <a:pPr marL="971550" lvl="1" indent="-514350" fontAlgn="auto">
              <a:spcAft>
                <a:spcPts val="0"/>
              </a:spcAft>
              <a:buFont typeface="+mj-lt"/>
              <a:buAutoNum type="alphaLcParenR"/>
              <a:defRPr/>
            </a:pPr>
            <a:r>
              <a:rPr lang="en-PH" dirty="0"/>
              <a:t>Select column C and click the Wrap Text button in the Alignment group.  Position your cursor before each of the second sentences and press:  Enter. </a:t>
            </a:r>
            <a:endParaRPr lang="en-US" dirty="0"/>
          </a:p>
          <a:p>
            <a:pPr marL="971550" lvl="1" indent="-514350" fontAlgn="auto">
              <a:spcAft>
                <a:spcPts val="0"/>
              </a:spcAft>
              <a:buFont typeface="+mj-lt"/>
              <a:buAutoNum type="alphaLcParenR"/>
              <a:defRPr/>
            </a:pPr>
            <a:r>
              <a:rPr lang="en-PH" dirty="0"/>
              <a:t>None of the above options are correct. </a:t>
            </a:r>
            <a:endParaRPr lang="en-US" dirty="0"/>
          </a:p>
          <a:p>
            <a:pPr fontAlgn="auto">
              <a:spcAft>
                <a:spcPts val="0"/>
              </a:spcAft>
              <a:buFont typeface="Arial" pitchFamily="34" charset="0"/>
              <a:buChar char="•"/>
              <a:defRPr/>
            </a:pPr>
            <a:endParaRPr lang="en-US" dirty="0"/>
          </a:p>
        </p:txBody>
      </p:sp>
      <p:pic>
        <p:nvPicPr>
          <p:cNvPr id="4" name="Picture 3" descr="Question 4 - Microsoft Excel Tests&#10;            Entering Data - Formatting Text Test"/>
          <p:cNvPicPr/>
          <p:nvPr/>
        </p:nvPicPr>
        <p:blipFill>
          <a:blip r:embed="rId2">
            <a:extLst>
              <a:ext uri="{28A0092B-C50C-407E-A947-70E740481C1C}"/>
            </a:extLst>
          </a:blip>
          <a:srcRect/>
          <a:stretch>
            <a:fillRect/>
          </a:stretch>
        </p:blipFill>
        <p:spPr bwMode="auto">
          <a:xfrm>
            <a:off x="1600200" y="381000"/>
            <a:ext cx="5638800" cy="2438400"/>
          </a:xfrm>
          <a:prstGeom prst="rect">
            <a:avLst/>
          </a:prstGeom>
          <a:noFill/>
          <a:ln>
            <a:noFill/>
          </a:ln>
          <a:scene3d>
            <a:camera prst="orthographicFront"/>
            <a:lightRig rig="threePt" dir="t"/>
          </a:scene3d>
          <a:sp3d contourW="12700"/>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3"/>
          <p:cNvSpPr>
            <a:spLocks noGrp="1"/>
          </p:cNvSpPr>
          <p:nvPr>
            <p:ph type="title"/>
          </p:nvPr>
        </p:nvSpPr>
        <p:spPr/>
        <p:txBody>
          <a:bodyPr/>
          <a:lstStyle/>
          <a:p>
            <a:r>
              <a:rPr lang="en-US" smtClean="0"/>
              <a:t>1.</a:t>
            </a:r>
          </a:p>
        </p:txBody>
      </p:sp>
      <p:sp>
        <p:nvSpPr>
          <p:cNvPr id="3" name="Content Placeholder 2"/>
          <p:cNvSpPr>
            <a:spLocks noGrp="1"/>
          </p:cNvSpPr>
          <p:nvPr>
            <p:ph idx="1"/>
          </p:nvPr>
        </p:nvSpPr>
        <p:spPr/>
        <p:txBody>
          <a:bodyPr>
            <a:normAutofit/>
          </a:bodyPr>
          <a:lstStyle/>
          <a:p>
            <a:pPr>
              <a:lnSpc>
                <a:spcPct val="80000"/>
              </a:lnSpc>
            </a:pPr>
            <a:r>
              <a:rPr lang="en-PH" sz="2700" b="1" smtClean="0"/>
              <a:t>Which of the following represents the </a:t>
            </a:r>
            <a:r>
              <a:rPr lang="en-PH" sz="2700" b="1" u="sng" smtClean="0"/>
              <a:t>first action</a:t>
            </a:r>
            <a:r>
              <a:rPr lang="en-PH" sz="2700" b="1" smtClean="0"/>
              <a:t> you should perform in order to copy and paste text or numbers in Excel?</a:t>
            </a:r>
            <a:endParaRPr lang="en-US" sz="2700" b="1" smtClean="0"/>
          </a:p>
          <a:p>
            <a:pPr>
              <a:lnSpc>
                <a:spcPct val="80000"/>
              </a:lnSpc>
              <a:buFont typeface="Calibri" pitchFamily="34" charset="0"/>
              <a:buAutoNum type="alphaLcParenR"/>
            </a:pPr>
            <a:r>
              <a:rPr lang="en-PH" sz="2700" smtClean="0"/>
              <a:t>Select the cell or cells that contain the content you wish to copy. </a:t>
            </a:r>
            <a:endParaRPr lang="en-US" sz="2700" smtClean="0"/>
          </a:p>
          <a:p>
            <a:pPr>
              <a:lnSpc>
                <a:spcPct val="80000"/>
              </a:lnSpc>
              <a:buFont typeface="Calibri" pitchFamily="34" charset="0"/>
              <a:buAutoNum type="alphaLcParenR"/>
            </a:pPr>
            <a:r>
              <a:rPr lang="en-PH" sz="2700" smtClean="0"/>
              <a:t>Select the cell or cells where you wish to insert the copied content. </a:t>
            </a:r>
            <a:endParaRPr lang="en-US" sz="2700" smtClean="0"/>
          </a:p>
          <a:p>
            <a:pPr>
              <a:lnSpc>
                <a:spcPct val="80000"/>
              </a:lnSpc>
              <a:buFont typeface="Calibri" pitchFamily="34" charset="0"/>
              <a:buAutoNum type="alphaLcParenR"/>
            </a:pPr>
            <a:r>
              <a:rPr lang="en-PH" sz="2700" smtClean="0"/>
              <a:t>Go to the Clipboard group on the Ribbon and press the Copy button to initialize the copy and paste function. </a:t>
            </a:r>
            <a:endParaRPr lang="en-US" sz="2700" smtClean="0"/>
          </a:p>
          <a:p>
            <a:pPr>
              <a:lnSpc>
                <a:spcPct val="80000"/>
              </a:lnSpc>
              <a:buFont typeface="Calibri" pitchFamily="34" charset="0"/>
              <a:buAutoNum type="alphaLcParenR"/>
            </a:pPr>
            <a:r>
              <a:rPr lang="en-PH" sz="2700" smtClean="0"/>
              <a:t>Press the Paste button to initialize the copy and paste function.</a:t>
            </a:r>
            <a:endParaRPr lang="en-US" sz="2700" smtClean="0"/>
          </a:p>
          <a:p>
            <a:pPr>
              <a:lnSpc>
                <a:spcPct val="80000"/>
              </a:lnSpc>
            </a:pPr>
            <a:endParaRPr lang="en-US" sz="270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US" smtClean="0"/>
              <a:t>19.</a:t>
            </a:r>
          </a:p>
        </p:txBody>
      </p:sp>
      <p:sp>
        <p:nvSpPr>
          <p:cNvPr id="32770" name="Content Placeholder 2"/>
          <p:cNvSpPr>
            <a:spLocks noGrp="1"/>
          </p:cNvSpPr>
          <p:nvPr>
            <p:ph idx="1"/>
          </p:nvPr>
        </p:nvSpPr>
        <p:spPr/>
        <p:txBody>
          <a:bodyPr/>
          <a:lstStyle/>
          <a:p>
            <a:r>
              <a:rPr lang="en-PH" b="1" smtClean="0"/>
              <a:t>Where will you find options to change the font type, size and color?</a:t>
            </a:r>
            <a:endParaRPr lang="en-US" smtClean="0"/>
          </a:p>
          <a:p>
            <a:pPr marL="971550" lvl="1" indent="-514350">
              <a:buFont typeface="Calibri" pitchFamily="34" charset="0"/>
              <a:buAutoNum type="alphaLcParenR"/>
            </a:pPr>
            <a:r>
              <a:rPr lang="en-PH" smtClean="0"/>
              <a:t>On the Home tab in the Text group. </a:t>
            </a:r>
            <a:endParaRPr lang="en-US" smtClean="0"/>
          </a:p>
          <a:p>
            <a:pPr marL="971550" lvl="1" indent="-514350">
              <a:buFont typeface="Calibri" pitchFamily="34" charset="0"/>
              <a:buAutoNum type="alphaLcParenR"/>
            </a:pPr>
            <a:r>
              <a:rPr lang="en-PH" smtClean="0"/>
              <a:t>On the Review tab in the Font group. </a:t>
            </a:r>
            <a:endParaRPr lang="en-US" smtClean="0"/>
          </a:p>
          <a:p>
            <a:pPr marL="971550" lvl="1" indent="-514350">
              <a:buFont typeface="Calibri" pitchFamily="34" charset="0"/>
              <a:buAutoNum type="alphaLcParenR"/>
            </a:pPr>
            <a:r>
              <a:rPr lang="en-PH" smtClean="0"/>
              <a:t>On the Page Layout group in the Font dialogue box.</a:t>
            </a:r>
            <a:endParaRPr lang="en-US" smtClean="0"/>
          </a:p>
          <a:p>
            <a:pPr marL="971550" lvl="1" indent="-514350">
              <a:buFont typeface="Calibri" pitchFamily="34" charset="0"/>
              <a:buAutoNum type="alphaLcParenR"/>
            </a:pPr>
            <a:r>
              <a:rPr lang="en-PH" smtClean="0"/>
              <a:t>On the Home tab in the Font group. </a:t>
            </a:r>
            <a:endParaRPr lang="en-US" smtClean="0"/>
          </a:p>
          <a:p>
            <a:endParaRPr lang="en-US"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US" smtClean="0"/>
              <a:t>20.</a:t>
            </a:r>
          </a:p>
        </p:txBody>
      </p:sp>
      <p:sp>
        <p:nvSpPr>
          <p:cNvPr id="33794" name="Content Placeholder 2"/>
          <p:cNvSpPr>
            <a:spLocks noGrp="1"/>
          </p:cNvSpPr>
          <p:nvPr>
            <p:ph idx="1"/>
          </p:nvPr>
        </p:nvSpPr>
        <p:spPr/>
        <p:txBody>
          <a:bodyPr/>
          <a:lstStyle/>
          <a:p>
            <a:r>
              <a:rPr lang="en-PH" b="1" smtClean="0"/>
              <a:t>Which of the following two options allow you to copy formatting from one cell to another?</a:t>
            </a:r>
            <a:endParaRPr lang="en-US" smtClean="0"/>
          </a:p>
          <a:p>
            <a:pPr marL="971550" lvl="1" indent="-514350">
              <a:buFont typeface="Calibri" pitchFamily="34" charset="0"/>
              <a:buAutoNum type="alphaLcParenR"/>
            </a:pPr>
            <a:r>
              <a:rPr lang="en-PH" smtClean="0"/>
              <a:t>The format painter and the Fill handle. </a:t>
            </a:r>
            <a:endParaRPr lang="en-US" smtClean="0"/>
          </a:p>
          <a:p>
            <a:pPr marL="971550" lvl="1" indent="-514350">
              <a:buFont typeface="Calibri" pitchFamily="34" charset="0"/>
              <a:buAutoNum type="alphaLcParenR"/>
            </a:pPr>
            <a:r>
              <a:rPr lang="en-PH" smtClean="0"/>
              <a:t>The copy and paste function and the format painter. </a:t>
            </a:r>
            <a:endParaRPr lang="en-US" smtClean="0"/>
          </a:p>
          <a:p>
            <a:pPr marL="971550" lvl="1" indent="-514350">
              <a:buFont typeface="Calibri" pitchFamily="34" charset="0"/>
              <a:buAutoNum type="alphaLcParenR"/>
            </a:pPr>
            <a:r>
              <a:rPr lang="en-PH" smtClean="0"/>
              <a:t>The font group functions and the Wrap Text button. </a:t>
            </a:r>
            <a:endParaRPr lang="en-US" smtClean="0"/>
          </a:p>
          <a:p>
            <a:pPr marL="971550" lvl="1" indent="-514350">
              <a:buFont typeface="Calibri" pitchFamily="34" charset="0"/>
              <a:buAutoNum type="alphaLcParenR"/>
            </a:pPr>
            <a:r>
              <a:rPr lang="en-PH" smtClean="0"/>
              <a:t>The format painter and the Copy Formatting button. </a:t>
            </a:r>
            <a:endParaRPr lang="en-US" smtClean="0"/>
          </a:p>
          <a:p>
            <a:endParaRPr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US" smtClean="0"/>
              <a:t>21.</a:t>
            </a: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PH" b="1" dirty="0"/>
              <a:t>What does the cell reference: A10:A13 mean?</a:t>
            </a:r>
            <a:endParaRPr lang="en-US" dirty="0"/>
          </a:p>
          <a:p>
            <a:pPr marL="971550" lvl="1" indent="-514350" fontAlgn="auto">
              <a:spcAft>
                <a:spcPts val="0"/>
              </a:spcAft>
              <a:buFont typeface="+mj-lt"/>
              <a:buAutoNum type="alphaLcParenR"/>
              <a:defRPr/>
            </a:pPr>
            <a:r>
              <a:rPr lang="en-PH" dirty="0"/>
              <a:t>It refers to a range of cells located in column A rows 10 to 13 (inclusive). </a:t>
            </a:r>
            <a:endParaRPr lang="en-US" dirty="0"/>
          </a:p>
          <a:p>
            <a:pPr marL="971550" lvl="1" indent="-514350" fontAlgn="auto">
              <a:spcAft>
                <a:spcPts val="0"/>
              </a:spcAft>
              <a:buFont typeface="+mj-lt"/>
              <a:buAutoNum type="alphaLcParenR"/>
              <a:defRPr/>
            </a:pPr>
            <a:r>
              <a:rPr lang="en-PH" dirty="0"/>
              <a:t>It refers to two cells located in column A, namely A10 and A13. </a:t>
            </a:r>
            <a:endParaRPr lang="en-US" dirty="0"/>
          </a:p>
          <a:p>
            <a:pPr marL="971550" lvl="1" indent="-514350" fontAlgn="auto">
              <a:spcAft>
                <a:spcPts val="0"/>
              </a:spcAft>
              <a:buFont typeface="+mj-lt"/>
              <a:buAutoNum type="alphaLcParenR"/>
              <a:defRPr/>
            </a:pPr>
            <a:r>
              <a:rPr lang="en-PH" dirty="0"/>
              <a:t>It refers to a range of cells located in row A, columns 10 to 13 (inclusive). </a:t>
            </a:r>
            <a:endParaRPr lang="en-US" dirty="0"/>
          </a:p>
          <a:p>
            <a:pPr marL="971550" lvl="1" indent="-514350" fontAlgn="auto">
              <a:spcAft>
                <a:spcPts val="0"/>
              </a:spcAft>
              <a:buFont typeface="+mj-lt"/>
              <a:buAutoNum type="alphaLcParenR"/>
              <a:defRPr/>
            </a:pPr>
            <a:r>
              <a:rPr lang="en-PH" dirty="0"/>
              <a:t>It refers to a range of cells located in column A rows 1 to 10 and 10 to 13 (inclusive). </a:t>
            </a:r>
            <a:endParaRPr lang="en-US" dirty="0"/>
          </a:p>
          <a:p>
            <a:pPr fontAlgn="auto">
              <a:spcAft>
                <a:spcPts val="0"/>
              </a:spcAft>
              <a:buFont typeface="Arial" pitchFamily="34" charset="0"/>
              <a:buChar char="•"/>
              <a:defRPr/>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US" smtClean="0"/>
              <a:t>22.</a:t>
            </a:r>
          </a:p>
        </p:txBody>
      </p:sp>
      <p:sp>
        <p:nvSpPr>
          <p:cNvPr id="35842" name="Content Placeholder 2"/>
          <p:cNvSpPr>
            <a:spLocks noGrp="1"/>
          </p:cNvSpPr>
          <p:nvPr>
            <p:ph idx="1"/>
          </p:nvPr>
        </p:nvSpPr>
        <p:spPr/>
        <p:txBody>
          <a:bodyPr/>
          <a:lstStyle/>
          <a:p>
            <a:r>
              <a:rPr lang="en-PH" b="1" smtClean="0"/>
              <a:t>Which of the following option(s) represent the correct formula to multiply two values located in cells A1 and A2 with each other?</a:t>
            </a:r>
            <a:endParaRPr lang="en-US" smtClean="0"/>
          </a:p>
          <a:p>
            <a:pPr marL="971550" lvl="1" indent="-514350">
              <a:buFont typeface="Calibri" pitchFamily="34" charset="0"/>
              <a:buAutoNum type="alphaLcParenR"/>
            </a:pPr>
            <a:r>
              <a:rPr lang="en-PH" smtClean="0"/>
              <a:t>Entering the formula: =A1xA2 </a:t>
            </a:r>
            <a:endParaRPr lang="en-US" smtClean="0"/>
          </a:p>
          <a:p>
            <a:pPr marL="971550" lvl="1" indent="-514350">
              <a:buFont typeface="Calibri" pitchFamily="34" charset="0"/>
              <a:buAutoNum type="alphaLcParenR"/>
            </a:pPr>
            <a:r>
              <a:rPr lang="en-PH" smtClean="0"/>
              <a:t>Entering the formula:  =MULTIPLY(A1:A2) </a:t>
            </a:r>
            <a:endParaRPr lang="en-US" smtClean="0"/>
          </a:p>
          <a:p>
            <a:pPr marL="971550" lvl="1" indent="-514350">
              <a:buFont typeface="Calibri" pitchFamily="34" charset="0"/>
              <a:buAutoNum type="alphaLcParenR"/>
            </a:pPr>
            <a:r>
              <a:rPr lang="en-PH" smtClean="0"/>
              <a:t>Entering the formula: =A1*A2 </a:t>
            </a:r>
            <a:endParaRPr lang="en-US" smtClean="0"/>
          </a:p>
          <a:p>
            <a:pPr marL="971550" lvl="1" indent="-514350">
              <a:buFont typeface="Calibri" pitchFamily="34" charset="0"/>
              <a:buAutoNum type="alphaLcParenR"/>
            </a:pPr>
            <a:r>
              <a:rPr lang="en-PH" smtClean="0"/>
              <a:t>All of the above options are correct. </a:t>
            </a:r>
            <a:endParaRPr lang="en-US" smtClean="0"/>
          </a:p>
          <a:p>
            <a:endParaRPr lang="en-US"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 cy="1143000"/>
          </a:xfrm>
        </p:spPr>
        <p:txBody>
          <a:bodyPr rtlCol="0">
            <a:normAutofit fontScale="90000"/>
          </a:bodyPr>
          <a:lstStyle/>
          <a:p>
            <a:pPr fontAlgn="auto">
              <a:spcAft>
                <a:spcPts val="0"/>
              </a:spcAft>
              <a:defRPr/>
            </a:pPr>
            <a:r>
              <a:rPr lang="en-US" dirty="0" smtClean="0"/>
              <a:t>23.</a:t>
            </a:r>
            <a:endParaRPr lang="en-US" dirty="0"/>
          </a:p>
        </p:txBody>
      </p:sp>
      <p:sp>
        <p:nvSpPr>
          <p:cNvPr id="3" name="Content Placeholder 2"/>
          <p:cNvSpPr>
            <a:spLocks noGrp="1"/>
          </p:cNvSpPr>
          <p:nvPr>
            <p:ph idx="1"/>
          </p:nvPr>
        </p:nvSpPr>
        <p:spPr>
          <a:xfrm>
            <a:off x="457200" y="3581400"/>
            <a:ext cx="8229600" cy="2544763"/>
          </a:xfrm>
        </p:spPr>
        <p:txBody>
          <a:bodyPr rtlCol="0">
            <a:normAutofit fontScale="77500" lnSpcReduction="20000"/>
          </a:bodyPr>
          <a:lstStyle/>
          <a:p>
            <a:pPr fontAlgn="auto">
              <a:spcAft>
                <a:spcPts val="0"/>
              </a:spcAft>
              <a:buFont typeface="Arial" pitchFamily="34" charset="0"/>
              <a:buChar char="•"/>
              <a:defRPr/>
            </a:pPr>
            <a:r>
              <a:rPr lang="en-PH" b="1" dirty="0"/>
              <a:t>Study the orange highlighted cells in the screenshot above.  Which of the following options best represent the cell reference(s) which includes all of the highlighted cells?</a:t>
            </a:r>
            <a:endParaRPr lang="en-US" dirty="0"/>
          </a:p>
          <a:p>
            <a:pPr marL="971550" lvl="1" indent="-514350" fontAlgn="auto">
              <a:spcAft>
                <a:spcPts val="0"/>
              </a:spcAft>
              <a:buFont typeface="+mj-lt"/>
              <a:buAutoNum type="alphaLcParenR"/>
              <a:defRPr/>
            </a:pPr>
            <a:r>
              <a:rPr lang="en-PH" dirty="0"/>
              <a:t>The reference:  A3:A12 </a:t>
            </a:r>
            <a:endParaRPr lang="en-US" dirty="0"/>
          </a:p>
          <a:p>
            <a:pPr marL="971550" lvl="1" indent="-514350" fontAlgn="auto">
              <a:spcAft>
                <a:spcPts val="0"/>
              </a:spcAft>
              <a:buFont typeface="+mj-lt"/>
              <a:buAutoNum type="alphaLcParenR"/>
              <a:defRPr/>
            </a:pPr>
            <a:r>
              <a:rPr lang="en-PH" dirty="0"/>
              <a:t>The reference: A3:C12 </a:t>
            </a:r>
            <a:endParaRPr lang="en-US" dirty="0"/>
          </a:p>
          <a:p>
            <a:pPr marL="971550" lvl="1" indent="-514350" fontAlgn="auto">
              <a:spcAft>
                <a:spcPts val="0"/>
              </a:spcAft>
              <a:buFont typeface="+mj-lt"/>
              <a:buAutoNum type="alphaLcParenR"/>
              <a:defRPr/>
            </a:pPr>
            <a:r>
              <a:rPr lang="en-PH" dirty="0"/>
              <a:t>The reference: A3:A12, B3:B12, C3:C12 </a:t>
            </a:r>
            <a:endParaRPr lang="en-US" dirty="0"/>
          </a:p>
          <a:p>
            <a:pPr marL="971550" lvl="1" indent="-514350" fontAlgn="auto">
              <a:spcAft>
                <a:spcPts val="0"/>
              </a:spcAft>
              <a:buFont typeface="+mj-lt"/>
              <a:buAutoNum type="alphaLcParenR"/>
              <a:defRPr/>
            </a:pPr>
            <a:r>
              <a:rPr lang="en-PH" dirty="0"/>
              <a:t>The reference: A3:C3 </a:t>
            </a:r>
            <a:endParaRPr lang="en-US" dirty="0"/>
          </a:p>
          <a:p>
            <a:pPr fontAlgn="auto">
              <a:spcAft>
                <a:spcPts val="0"/>
              </a:spcAft>
              <a:buFont typeface="Arial" pitchFamily="34" charset="0"/>
              <a:buChar char="•"/>
              <a:defRPr/>
            </a:pPr>
            <a:endParaRPr lang="en-US" dirty="0"/>
          </a:p>
        </p:txBody>
      </p:sp>
      <p:pic>
        <p:nvPicPr>
          <p:cNvPr id="4" name="Picture 3" descr="Free Microsoft Excel Test - Formula Basics - Question 4"/>
          <p:cNvPicPr/>
          <p:nvPr/>
        </p:nvPicPr>
        <p:blipFill>
          <a:blip r:embed="rId2">
            <a:extLst>
              <a:ext uri="{28A0092B-C50C-407E-A947-70E740481C1C}"/>
            </a:extLst>
          </a:blip>
          <a:srcRect/>
          <a:stretch>
            <a:fillRect/>
          </a:stretch>
        </p:blipFill>
        <p:spPr bwMode="auto">
          <a:xfrm>
            <a:off x="1600200" y="304800"/>
            <a:ext cx="5029200" cy="3124200"/>
          </a:xfrm>
          <a:prstGeom prst="rect">
            <a:avLst/>
          </a:prstGeom>
          <a:noFill/>
          <a:ln>
            <a:noFill/>
          </a:ln>
          <a:scene3d>
            <a:camera prst="orthographicFront"/>
            <a:lightRig rig="threePt" dir="t"/>
          </a:scene3d>
          <a:sp3d contourW="12700"/>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p:txBody>
          <a:bodyPr/>
          <a:lstStyle/>
          <a:p>
            <a:r>
              <a:rPr lang="en-US" smtClean="0"/>
              <a:t>24.</a:t>
            </a:r>
          </a:p>
        </p:txBody>
      </p:sp>
      <p:sp>
        <p:nvSpPr>
          <p:cNvPr id="41987" name="Rectangle 3"/>
          <p:cNvSpPr>
            <a:spLocks noGrp="1"/>
          </p:cNvSpPr>
          <p:nvPr>
            <p:ph type="body" idx="1"/>
          </p:nvPr>
        </p:nvSpPr>
        <p:spPr/>
        <p:txBody>
          <a:bodyPr/>
          <a:lstStyle/>
          <a:p>
            <a:pPr marL="609600" indent="-609600">
              <a:lnSpc>
                <a:spcPct val="90000"/>
              </a:lnSpc>
            </a:pPr>
            <a:r>
              <a:rPr lang="en-PH" sz="2800" b="1" smtClean="0"/>
              <a:t>In order to use the Format Painter to replicate formatting over multiple non-adjacent cells, what additional step(s) do I need to take?</a:t>
            </a:r>
            <a:endParaRPr lang="en-PH" sz="2800" smtClean="0"/>
          </a:p>
          <a:p>
            <a:pPr marL="990600" lvl="1" indent="-533400">
              <a:lnSpc>
                <a:spcPct val="90000"/>
              </a:lnSpc>
              <a:buFont typeface="Arial" charset="0"/>
              <a:buAutoNum type="alphaLcParenR"/>
            </a:pPr>
            <a:r>
              <a:rPr lang="en-PH" sz="2400" smtClean="0"/>
              <a:t>Hold down the control button on your keyboard whilst using the Format Painter. </a:t>
            </a:r>
          </a:p>
          <a:p>
            <a:pPr marL="990600" lvl="1" indent="-533400">
              <a:lnSpc>
                <a:spcPct val="90000"/>
              </a:lnSpc>
              <a:buFont typeface="Arial" charset="0"/>
              <a:buAutoNum type="alphaLcParenR"/>
            </a:pPr>
            <a:r>
              <a:rPr lang="en-PH" sz="2400" smtClean="0"/>
              <a:t>Double click the Format Painter button when copying formatting. </a:t>
            </a:r>
          </a:p>
          <a:p>
            <a:pPr marL="990600" lvl="1" indent="-533400">
              <a:lnSpc>
                <a:spcPct val="90000"/>
              </a:lnSpc>
              <a:buFont typeface="Arial" charset="0"/>
              <a:buAutoNum type="alphaLcParenR"/>
            </a:pPr>
            <a:r>
              <a:rPr lang="en-PH" sz="2400" smtClean="0"/>
              <a:t>Hold down the left mouse button whilst using the Format Painter.</a:t>
            </a:r>
          </a:p>
          <a:p>
            <a:pPr marL="990600" lvl="1" indent="-533400">
              <a:lnSpc>
                <a:spcPct val="90000"/>
              </a:lnSpc>
              <a:buFont typeface="Arial" charset="0"/>
              <a:buAutoNum type="alphaLcParenR"/>
            </a:pPr>
            <a:r>
              <a:rPr lang="en-PH" sz="2400" smtClean="0"/>
              <a:t>Hold down the control button on your keyboard and click the Format Painter button when copying formatting.</a:t>
            </a:r>
            <a:r>
              <a:rPr lang="en-US" sz="2400" smtClean="0"/>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xfrm>
            <a:off x="457200" y="274638"/>
            <a:ext cx="914400" cy="1143000"/>
          </a:xfrm>
        </p:spPr>
        <p:txBody>
          <a:bodyPr/>
          <a:lstStyle/>
          <a:p>
            <a:r>
              <a:rPr lang="en-US" smtClean="0"/>
              <a:t>25.</a:t>
            </a:r>
          </a:p>
        </p:txBody>
      </p:sp>
      <p:sp>
        <p:nvSpPr>
          <p:cNvPr id="43011" name="Rectangle 3"/>
          <p:cNvSpPr>
            <a:spLocks noGrp="1"/>
          </p:cNvSpPr>
          <p:nvPr>
            <p:ph type="body" idx="1"/>
          </p:nvPr>
        </p:nvSpPr>
        <p:spPr>
          <a:xfrm>
            <a:off x="3733800" y="990600"/>
            <a:ext cx="4876800" cy="4953000"/>
          </a:xfrm>
        </p:spPr>
        <p:txBody>
          <a:bodyPr/>
          <a:lstStyle/>
          <a:p>
            <a:pPr marL="609600" indent="-609600">
              <a:lnSpc>
                <a:spcPct val="80000"/>
              </a:lnSpc>
            </a:pPr>
            <a:r>
              <a:rPr lang="en-PH" sz="2000" b="1" smtClean="0"/>
              <a:t>Study the screenshot on the left.  What will happen to the formula and/or the result (total) in cell C13 if a value is entered into the highlighted cell (C5)? </a:t>
            </a:r>
            <a:endParaRPr lang="en-PH" sz="2000" smtClean="0"/>
          </a:p>
          <a:p>
            <a:pPr marL="609600" indent="-609600">
              <a:lnSpc>
                <a:spcPct val="80000"/>
              </a:lnSpc>
              <a:buFont typeface="Arial" charset="0"/>
              <a:buAutoNum type="alphaLcParenR"/>
            </a:pPr>
            <a:r>
              <a:rPr lang="en-PH" sz="2000" smtClean="0"/>
              <a:t>The total in C13 will automatically update to include the amount entered. </a:t>
            </a:r>
          </a:p>
          <a:p>
            <a:pPr marL="609600" indent="-609600">
              <a:lnSpc>
                <a:spcPct val="80000"/>
              </a:lnSpc>
              <a:buFont typeface="Arial" charset="0"/>
              <a:buAutoNum type="alphaLcParenR"/>
            </a:pPr>
            <a:r>
              <a:rPr lang="en-PH" sz="2000" smtClean="0"/>
              <a:t>Nothing will happen.  The formula will have to be reinserted to include the new value. </a:t>
            </a:r>
          </a:p>
          <a:p>
            <a:pPr marL="609600" indent="-609600">
              <a:lnSpc>
                <a:spcPct val="80000"/>
              </a:lnSpc>
              <a:buFont typeface="Arial" charset="0"/>
              <a:buAutoNum type="alphaLcParenR"/>
            </a:pPr>
            <a:r>
              <a:rPr lang="en-PH" sz="2000" smtClean="0"/>
              <a:t>The formula will return an error message as the numbers that were included in the original formula are not the same any longer. </a:t>
            </a:r>
          </a:p>
          <a:p>
            <a:pPr marL="609600" indent="-609600">
              <a:lnSpc>
                <a:spcPct val="80000"/>
              </a:lnSpc>
              <a:buFont typeface="Arial" charset="0"/>
              <a:buAutoNum type="alphaLcParenR"/>
            </a:pPr>
            <a:r>
              <a:rPr lang="en-PH" sz="2000" smtClean="0"/>
              <a:t>Cell C13 will display the formula instead of the total amount. </a:t>
            </a:r>
            <a:endParaRPr lang="en-US" sz="2000" smtClean="0"/>
          </a:p>
        </p:txBody>
      </p:sp>
      <p:pic>
        <p:nvPicPr>
          <p:cNvPr id="43012" name="Picture 4"/>
          <p:cNvPicPr>
            <a:picLocks noChangeAspect="1" noChangeArrowheads="1"/>
          </p:cNvPicPr>
          <p:nvPr/>
        </p:nvPicPr>
        <p:blipFill>
          <a:blip r:embed="rId2"/>
          <a:srcRect/>
          <a:stretch>
            <a:fillRect/>
          </a:stretch>
        </p:blipFill>
        <p:spPr bwMode="auto">
          <a:xfrm>
            <a:off x="457200" y="1219200"/>
            <a:ext cx="3124200" cy="2325688"/>
          </a:xfrm>
          <a:prstGeom prst="rect">
            <a:avLst/>
          </a:prstGeom>
          <a:noFill/>
          <a:ln w="9525">
            <a:noFill/>
            <a:miter lim="800000"/>
            <a:headEnd/>
            <a:tailEnd/>
          </a:ln>
          <a:effec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p:nvPr>
        </p:nvSpPr>
        <p:spPr/>
        <p:txBody>
          <a:bodyPr/>
          <a:lstStyle/>
          <a:p>
            <a:r>
              <a:rPr lang="en-US" smtClean="0"/>
              <a:t>26.</a:t>
            </a:r>
          </a:p>
        </p:txBody>
      </p:sp>
      <p:sp>
        <p:nvSpPr>
          <p:cNvPr id="44035" name="Rectangle 3"/>
          <p:cNvSpPr>
            <a:spLocks noGrp="1"/>
          </p:cNvSpPr>
          <p:nvPr>
            <p:ph type="body" idx="1"/>
          </p:nvPr>
        </p:nvSpPr>
        <p:spPr/>
        <p:txBody>
          <a:bodyPr/>
          <a:lstStyle/>
          <a:p>
            <a:pPr marL="533400" indent="-533400">
              <a:lnSpc>
                <a:spcPct val="90000"/>
              </a:lnSpc>
            </a:pPr>
            <a:r>
              <a:rPr lang="en-PH" sz="2800" b="1" smtClean="0"/>
              <a:t>Is it possible to use Excel as you would a calculator?  For example, what happens if  you enter:  =1+10 in a cell?</a:t>
            </a:r>
            <a:endParaRPr lang="en-PH" sz="2800" smtClean="0"/>
          </a:p>
          <a:p>
            <a:pPr marL="914400" lvl="1" indent="-457200">
              <a:lnSpc>
                <a:spcPct val="90000"/>
              </a:lnSpc>
              <a:buFont typeface="Arial" charset="0"/>
              <a:buAutoNum type="alphaLcParenR"/>
            </a:pPr>
            <a:r>
              <a:rPr lang="en-PH" sz="2400" smtClean="0"/>
              <a:t>The formula above is incorrect.  It will not return any value. </a:t>
            </a:r>
          </a:p>
          <a:p>
            <a:pPr marL="914400" lvl="1" indent="-457200">
              <a:lnSpc>
                <a:spcPct val="90000"/>
              </a:lnSpc>
              <a:buFont typeface="Arial" charset="0"/>
              <a:buAutoNum type="alphaLcParenR"/>
            </a:pPr>
            <a:r>
              <a:rPr lang="en-PH" sz="2400" smtClean="0"/>
              <a:t>The formula above is incorrect and will return the values of numbers in cells A1 and A10.</a:t>
            </a:r>
          </a:p>
          <a:p>
            <a:pPr marL="914400" lvl="1" indent="-457200">
              <a:lnSpc>
                <a:spcPct val="90000"/>
              </a:lnSpc>
              <a:buFont typeface="Arial" charset="0"/>
              <a:buAutoNum type="alphaLcParenR"/>
            </a:pPr>
            <a:r>
              <a:rPr lang="en-PH" sz="2400" smtClean="0"/>
              <a:t>The formula above is correct and will return the SUM value of cells in A1 to A10. </a:t>
            </a:r>
          </a:p>
          <a:p>
            <a:pPr marL="914400" lvl="1" indent="-457200">
              <a:lnSpc>
                <a:spcPct val="90000"/>
              </a:lnSpc>
              <a:buFont typeface="Arial" charset="0"/>
              <a:buAutoNum type="alphaLcParenR"/>
            </a:pPr>
            <a:r>
              <a:rPr lang="en-PH" sz="2400" smtClean="0"/>
              <a:t>The cell will return the value of 1 plus 10 (i.e. 11) as if you entered it into a calculator. </a:t>
            </a:r>
            <a:endParaRPr lang="en-US" sz="240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p:txBody>
          <a:bodyPr/>
          <a:lstStyle/>
          <a:p>
            <a:r>
              <a:rPr lang="en-US" smtClean="0"/>
              <a:t>27.</a:t>
            </a:r>
          </a:p>
        </p:txBody>
      </p:sp>
      <p:sp>
        <p:nvSpPr>
          <p:cNvPr id="45059" name="Rectangle 3"/>
          <p:cNvSpPr>
            <a:spLocks noGrp="1"/>
          </p:cNvSpPr>
          <p:nvPr>
            <p:ph type="body" idx="1"/>
          </p:nvPr>
        </p:nvSpPr>
        <p:spPr/>
        <p:txBody>
          <a:bodyPr/>
          <a:lstStyle/>
          <a:p>
            <a:pPr marL="609600" indent="-609600"/>
            <a:r>
              <a:rPr lang="en-PH" sz="2800" b="1" smtClean="0"/>
              <a:t>Which of the following is NOT a necessary action when moving the contents of a cell to a different location using the Drag and Drop function?</a:t>
            </a:r>
            <a:endParaRPr lang="en-PH" sz="2800" smtClean="0"/>
          </a:p>
          <a:p>
            <a:pPr marL="990600" lvl="1" indent="-533400">
              <a:buFont typeface="Arial" charset="0"/>
              <a:buAutoNum type="alphaLcParenR"/>
            </a:pPr>
            <a:r>
              <a:rPr lang="en-PH" sz="2400" smtClean="0"/>
              <a:t>Hover the mouse over the border of selected cell(s). </a:t>
            </a:r>
          </a:p>
          <a:p>
            <a:pPr marL="990600" lvl="1" indent="-533400">
              <a:buFont typeface="Arial" charset="0"/>
              <a:buAutoNum type="alphaLcParenR"/>
            </a:pPr>
            <a:r>
              <a:rPr lang="en-PH" sz="2400" smtClean="0"/>
              <a:t>Select the cells you wish to move the selected contents to. </a:t>
            </a:r>
          </a:p>
          <a:p>
            <a:pPr marL="990600" lvl="1" indent="-533400">
              <a:buFont typeface="Arial" charset="0"/>
              <a:buAutoNum type="alphaLcParenR"/>
            </a:pPr>
            <a:r>
              <a:rPr lang="en-PH" sz="2400" smtClean="0"/>
              <a:t>Click and hold down the left mouse button whilst dragging the cell(s) to their new position. </a:t>
            </a:r>
          </a:p>
          <a:p>
            <a:pPr marL="990600" lvl="1" indent="-533400">
              <a:buFont typeface="Arial" charset="0"/>
              <a:buAutoNum type="alphaLcParenR"/>
            </a:pPr>
            <a:r>
              <a:rPr lang="en-PH" sz="2400" smtClean="0"/>
              <a:t>Select the cell(s) which contain the values you wish to move. </a:t>
            </a:r>
            <a:endParaRPr lang="en-US" sz="240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p:txBody>
          <a:bodyPr/>
          <a:lstStyle/>
          <a:p>
            <a:r>
              <a:rPr lang="en-US" smtClean="0"/>
              <a:t>28.</a:t>
            </a:r>
          </a:p>
        </p:txBody>
      </p:sp>
      <p:sp>
        <p:nvSpPr>
          <p:cNvPr id="46083" name="Rectangle 3"/>
          <p:cNvSpPr>
            <a:spLocks noGrp="1"/>
          </p:cNvSpPr>
          <p:nvPr>
            <p:ph type="body" idx="1"/>
          </p:nvPr>
        </p:nvSpPr>
        <p:spPr/>
        <p:txBody>
          <a:bodyPr/>
          <a:lstStyle/>
          <a:p>
            <a:pPr marL="609600" indent="-609600">
              <a:lnSpc>
                <a:spcPct val="90000"/>
              </a:lnSpc>
            </a:pPr>
            <a:r>
              <a:rPr lang="en-PH" sz="2800" b="1" smtClean="0"/>
              <a:t>Which of the formulas below contain the correct syntax (formula arguments) for the VLOOKUP function?</a:t>
            </a:r>
            <a:endParaRPr lang="en-PH" sz="2800" smtClean="0"/>
          </a:p>
          <a:p>
            <a:pPr marL="990600" lvl="1" indent="-533400">
              <a:lnSpc>
                <a:spcPct val="90000"/>
              </a:lnSpc>
              <a:buFont typeface="Arial" charset="0"/>
              <a:buAutoNum type="alphaLcParenR"/>
            </a:pPr>
            <a:r>
              <a:rPr lang="en-PH" sz="2400" smtClean="0"/>
              <a:t>=VLOOKUP(lookup_value, table_array, col_index_num, range_index) </a:t>
            </a:r>
          </a:p>
          <a:p>
            <a:pPr marL="990600" lvl="1" indent="-533400">
              <a:lnSpc>
                <a:spcPct val="90000"/>
              </a:lnSpc>
              <a:buFont typeface="Arial" charset="0"/>
              <a:buAutoNum type="alphaLcParenR"/>
            </a:pPr>
            <a:r>
              <a:rPr lang="en-PH" sz="2400" smtClean="0"/>
              <a:t>=VLOOKUP(table_array, lookup_value, col_index_num, range_lookup) </a:t>
            </a:r>
          </a:p>
          <a:p>
            <a:pPr marL="990600" lvl="1" indent="-533400">
              <a:lnSpc>
                <a:spcPct val="90000"/>
              </a:lnSpc>
              <a:buFont typeface="Arial" charset="0"/>
              <a:buAutoNum type="alphaLcParenR"/>
            </a:pPr>
            <a:r>
              <a:rPr lang="en-PH" sz="2400" smtClean="0"/>
              <a:t>=VLOOKUP(lookup_value, table_array, col_index_num, value) </a:t>
            </a:r>
          </a:p>
          <a:p>
            <a:pPr marL="990600" lvl="1" indent="-533400">
              <a:lnSpc>
                <a:spcPct val="90000"/>
              </a:lnSpc>
              <a:buFont typeface="Arial" charset="0"/>
              <a:buAutoNum type="alphaLcParenR"/>
            </a:pPr>
            <a:r>
              <a:rPr lang="en-PH" sz="2400" smtClean="0"/>
              <a:t>=VLOOKUP(lookup_value, table_array, col_index_num, range_lookup) </a:t>
            </a:r>
            <a:endParaRPr lang="en-US" sz="24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r>
              <a:rPr lang="en-US" smtClean="0"/>
              <a:t>2.</a:t>
            </a:r>
          </a:p>
        </p:txBody>
      </p:sp>
      <p:sp>
        <p:nvSpPr>
          <p:cNvPr id="3" name="Content Placeholder 2"/>
          <p:cNvSpPr>
            <a:spLocks noGrp="1"/>
          </p:cNvSpPr>
          <p:nvPr>
            <p:ph idx="1"/>
          </p:nvPr>
        </p:nvSpPr>
        <p:spPr/>
        <p:txBody>
          <a:bodyPr>
            <a:normAutofit/>
          </a:bodyPr>
          <a:lstStyle/>
          <a:p>
            <a:pPr>
              <a:lnSpc>
                <a:spcPct val="90000"/>
              </a:lnSpc>
            </a:pPr>
            <a:r>
              <a:rPr lang="en-PH" sz="2700" b="1" smtClean="0"/>
              <a:t>Which of the following is NOT a paste option in Excel?</a:t>
            </a:r>
            <a:endParaRPr lang="en-US" sz="2700" b="1" smtClean="0"/>
          </a:p>
          <a:p>
            <a:pPr>
              <a:lnSpc>
                <a:spcPct val="90000"/>
              </a:lnSpc>
              <a:buFont typeface="Calibri" pitchFamily="34" charset="0"/>
              <a:buAutoNum type="alphaLcParenR"/>
            </a:pPr>
            <a:r>
              <a:rPr lang="en-PH" sz="2700" smtClean="0"/>
              <a:t>Paste values – pastes the values of the copied cells only. </a:t>
            </a:r>
            <a:endParaRPr lang="en-US" sz="2700" smtClean="0"/>
          </a:p>
          <a:p>
            <a:pPr>
              <a:lnSpc>
                <a:spcPct val="90000"/>
              </a:lnSpc>
              <a:buFont typeface="Calibri" pitchFamily="34" charset="0"/>
              <a:buAutoNum type="alphaLcParenR"/>
            </a:pPr>
            <a:r>
              <a:rPr lang="en-PH" sz="2700" smtClean="0"/>
              <a:t>Keep source formatting – pastes the copied cells in the same format as what the originals are formatted in. </a:t>
            </a:r>
            <a:endParaRPr lang="en-US" sz="2700" smtClean="0"/>
          </a:p>
          <a:p>
            <a:pPr>
              <a:lnSpc>
                <a:spcPct val="90000"/>
              </a:lnSpc>
              <a:buFont typeface="Calibri" pitchFamily="34" charset="0"/>
              <a:buAutoNum type="alphaLcParenR"/>
            </a:pPr>
            <a:r>
              <a:rPr lang="en-PH" sz="2700" smtClean="0"/>
              <a:t>Paste zeros – replaces copied text with zeros containing the same number of decimals as the originals. </a:t>
            </a:r>
            <a:endParaRPr lang="en-US" sz="2700" smtClean="0"/>
          </a:p>
          <a:p>
            <a:pPr>
              <a:lnSpc>
                <a:spcPct val="90000"/>
              </a:lnSpc>
              <a:buFont typeface="Calibri" pitchFamily="34" charset="0"/>
              <a:buAutoNum type="alphaLcParenR"/>
            </a:pPr>
            <a:r>
              <a:rPr lang="en-PH" sz="2700" smtClean="0"/>
              <a:t>Paste link – pastes a link to the cell containing the original value.</a:t>
            </a:r>
            <a:endParaRPr lang="en-US" sz="2700" smtClean="0"/>
          </a:p>
          <a:p>
            <a:pPr>
              <a:lnSpc>
                <a:spcPct val="90000"/>
              </a:lnSpc>
            </a:pPr>
            <a:endParaRPr lang="en-US" sz="27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3.</a:t>
            </a:r>
          </a:p>
        </p:txBody>
      </p:sp>
      <p:sp>
        <p:nvSpPr>
          <p:cNvPr id="3" name="Content Placeholder 2"/>
          <p:cNvSpPr>
            <a:spLocks noGrp="1"/>
          </p:cNvSpPr>
          <p:nvPr>
            <p:ph idx="1"/>
          </p:nvPr>
        </p:nvSpPr>
        <p:spPr/>
        <p:txBody>
          <a:bodyPr>
            <a:normAutofit/>
          </a:bodyPr>
          <a:lstStyle/>
          <a:p>
            <a:pPr>
              <a:lnSpc>
                <a:spcPct val="80000"/>
              </a:lnSpc>
            </a:pPr>
            <a:r>
              <a:rPr lang="en-PH" b="1" smtClean="0"/>
              <a:t>What does the fill handle allow you to do?</a:t>
            </a:r>
            <a:endParaRPr lang="en-US" smtClean="0"/>
          </a:p>
          <a:p>
            <a:pPr>
              <a:lnSpc>
                <a:spcPct val="80000"/>
              </a:lnSpc>
              <a:buFont typeface="Calibri" pitchFamily="34" charset="0"/>
              <a:buAutoNum type="alphaLcParenR"/>
            </a:pPr>
            <a:r>
              <a:rPr lang="en-PH" sz="3000" smtClean="0"/>
              <a:t>Fill empty cells with grey shading to indicate they are not in use. </a:t>
            </a:r>
            <a:endParaRPr lang="en-US" sz="3000" smtClean="0"/>
          </a:p>
          <a:p>
            <a:pPr>
              <a:lnSpc>
                <a:spcPct val="80000"/>
              </a:lnSpc>
              <a:buFont typeface="Calibri" pitchFamily="34" charset="0"/>
              <a:buAutoNum type="alphaLcParenR"/>
            </a:pPr>
            <a:r>
              <a:rPr lang="en-PH" sz="3000" smtClean="0"/>
              <a:t>Complete sentences, words and numbers in cells. </a:t>
            </a:r>
            <a:endParaRPr lang="en-US" sz="3000" smtClean="0"/>
          </a:p>
          <a:p>
            <a:pPr>
              <a:lnSpc>
                <a:spcPct val="80000"/>
              </a:lnSpc>
              <a:buFont typeface="Calibri" pitchFamily="34" charset="0"/>
              <a:buAutoNum type="alphaLcParenR"/>
            </a:pPr>
            <a:r>
              <a:rPr lang="en-PH" sz="3000" smtClean="0"/>
              <a:t>Move the contents of a cell by dragging it to a new position, upwards or downwards. </a:t>
            </a:r>
            <a:endParaRPr lang="en-US" sz="3000" smtClean="0"/>
          </a:p>
          <a:p>
            <a:pPr>
              <a:lnSpc>
                <a:spcPct val="80000"/>
              </a:lnSpc>
              <a:buFont typeface="Calibri" pitchFamily="34" charset="0"/>
              <a:buAutoNum type="alphaLcParenR"/>
            </a:pPr>
            <a:r>
              <a:rPr lang="en-PH" sz="3000" smtClean="0"/>
              <a:t>Copy the contents of a cell by dragging the crosshair downwards, to the left, right or upwards</a:t>
            </a:r>
            <a:endParaRPr lang="en-US" sz="30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US" smtClean="0"/>
              <a:t>4.</a:t>
            </a:r>
          </a:p>
        </p:txBody>
      </p:sp>
      <p:sp>
        <p:nvSpPr>
          <p:cNvPr id="17410" name="Content Placeholder 2"/>
          <p:cNvSpPr>
            <a:spLocks noGrp="1"/>
          </p:cNvSpPr>
          <p:nvPr>
            <p:ph idx="1"/>
          </p:nvPr>
        </p:nvSpPr>
        <p:spPr/>
        <p:txBody>
          <a:bodyPr/>
          <a:lstStyle/>
          <a:p>
            <a:r>
              <a:rPr lang="en-PH" b="1" smtClean="0"/>
              <a:t>The shortcut key combination for cutting and pasting data in a cell is:</a:t>
            </a:r>
            <a:endParaRPr lang="en-US" smtClean="0"/>
          </a:p>
          <a:p>
            <a:pPr marL="971550" lvl="1" indent="-514350">
              <a:buFont typeface="Calibri" pitchFamily="34" charset="0"/>
              <a:buAutoNum type="alphaLcParenR"/>
            </a:pPr>
            <a:r>
              <a:rPr lang="en-PH" smtClean="0"/>
              <a:t>Control + X to cut and then control + V to paste. </a:t>
            </a:r>
            <a:endParaRPr lang="en-US" smtClean="0"/>
          </a:p>
          <a:p>
            <a:pPr marL="971550" lvl="1" indent="-514350">
              <a:buFont typeface="Calibri" pitchFamily="34" charset="0"/>
              <a:buAutoNum type="alphaLcParenR"/>
            </a:pPr>
            <a:r>
              <a:rPr lang="en-PH" smtClean="0"/>
              <a:t>Control + V to cut and then control + C to paste. </a:t>
            </a:r>
            <a:endParaRPr lang="en-US" smtClean="0"/>
          </a:p>
          <a:p>
            <a:pPr marL="971550" lvl="1" indent="-514350">
              <a:buFont typeface="Calibri" pitchFamily="34" charset="0"/>
              <a:buAutoNum type="alphaLcParenR"/>
            </a:pPr>
            <a:r>
              <a:rPr lang="en-PH" smtClean="0"/>
              <a:t>Control + C to cut and then control + P to paste. </a:t>
            </a:r>
            <a:endParaRPr lang="en-US" smtClean="0"/>
          </a:p>
          <a:p>
            <a:pPr marL="971550" lvl="1" indent="-514350">
              <a:buFont typeface="Calibri" pitchFamily="34" charset="0"/>
              <a:buAutoNum type="alphaLcParenR"/>
            </a:pPr>
            <a:r>
              <a:rPr lang="en-PH" smtClean="0"/>
              <a:t>Control + X to cut and then control + XX to paste. </a:t>
            </a:r>
            <a:endParaRPr lang="en-US" smtClean="0"/>
          </a:p>
          <a:p>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algn="l"/>
            <a:r>
              <a:rPr lang="en-US" smtClean="0"/>
              <a:t>5.</a:t>
            </a:r>
          </a:p>
        </p:txBody>
      </p:sp>
      <p:pic>
        <p:nvPicPr>
          <p:cNvPr id="4" name="Content Placeholder 3" descr="Question 5 - Excel Tests&#10;            Entering Data - Copying and Pasting Test"/>
          <p:cNvPicPr>
            <a:picLocks noGrp="1" noChangeArrowheads="1"/>
          </p:cNvPicPr>
          <p:nvPr>
            <p:ph idx="1"/>
          </p:nvPr>
        </p:nvPicPr>
        <p:blipFill>
          <a:blip r:embed="rId2">
            <a:lum bright="-12000" contrast="12000"/>
          </a:blip>
          <a:srcRect/>
          <a:stretch>
            <a:fillRect/>
          </a:stretch>
        </p:blipFill>
        <p:spPr>
          <a:xfrm>
            <a:off x="1689100" y="506413"/>
            <a:ext cx="5759450" cy="1530350"/>
          </a:xfrm>
          <a:noFill/>
        </p:spPr>
      </p:pic>
      <p:sp>
        <p:nvSpPr>
          <p:cNvPr id="18435" name="Rectangle 4"/>
          <p:cNvSpPr>
            <a:spLocks noChangeArrowheads="1"/>
          </p:cNvSpPr>
          <p:nvPr/>
        </p:nvSpPr>
        <p:spPr bwMode="auto">
          <a:xfrm>
            <a:off x="457200" y="2413000"/>
            <a:ext cx="8458200" cy="3108325"/>
          </a:xfrm>
          <a:prstGeom prst="rect">
            <a:avLst/>
          </a:prstGeom>
          <a:noFill/>
          <a:ln w="9525">
            <a:noFill/>
            <a:miter lim="800000"/>
            <a:headEnd/>
            <a:tailEnd/>
          </a:ln>
        </p:spPr>
        <p:txBody>
          <a:bodyPr>
            <a:spAutoFit/>
          </a:bodyPr>
          <a:lstStyle/>
          <a:p>
            <a:r>
              <a:rPr lang="en-PH" sz="2800" b="1">
                <a:latin typeface="Calibri" pitchFamily="34" charset="0"/>
              </a:rPr>
              <a:t>Study the two icons circled in orange above.  Which of the following best describes their function?</a:t>
            </a:r>
            <a:endParaRPr lang="en-US" sz="2800">
              <a:latin typeface="Calibri" pitchFamily="34" charset="0"/>
            </a:endParaRPr>
          </a:p>
          <a:p>
            <a:pPr marL="800100" lvl="1" indent="-342900">
              <a:buFont typeface="Calibri" pitchFamily="34" charset="0"/>
              <a:buAutoNum type="alphaLcParenR"/>
            </a:pPr>
            <a:r>
              <a:rPr lang="en-PH" sz="2800">
                <a:latin typeface="Calibri" pitchFamily="34" charset="0"/>
              </a:rPr>
              <a:t>Go to previous selection, go to next selection. </a:t>
            </a:r>
            <a:endParaRPr lang="en-US" sz="2800">
              <a:latin typeface="Calibri" pitchFamily="34" charset="0"/>
            </a:endParaRPr>
          </a:p>
          <a:p>
            <a:pPr marL="800100" lvl="1" indent="-342900">
              <a:buFont typeface="Calibri" pitchFamily="34" charset="0"/>
              <a:buAutoNum type="alphaLcParenR"/>
            </a:pPr>
            <a:r>
              <a:rPr lang="en-PH" sz="2800">
                <a:latin typeface="Calibri" pitchFamily="34" charset="0"/>
              </a:rPr>
              <a:t>Undo previous actions, redo previous action. </a:t>
            </a:r>
            <a:endParaRPr lang="en-US" sz="2800">
              <a:latin typeface="Calibri" pitchFamily="34" charset="0"/>
            </a:endParaRPr>
          </a:p>
          <a:p>
            <a:pPr marL="800100" lvl="1" indent="-342900">
              <a:buFont typeface="Calibri" pitchFamily="34" charset="0"/>
              <a:buAutoNum type="alphaLcParenR"/>
            </a:pPr>
            <a:r>
              <a:rPr lang="en-PH" sz="2800">
                <a:latin typeface="Calibri" pitchFamily="34" charset="0"/>
              </a:rPr>
              <a:t>Go back to previous column, move forwards to the next column. </a:t>
            </a:r>
            <a:endParaRPr lang="en-US" sz="2800">
              <a:latin typeface="Calibri" pitchFamily="34" charset="0"/>
            </a:endParaRPr>
          </a:p>
          <a:p>
            <a:pPr marL="800100" lvl="1" indent="-342900">
              <a:buFont typeface="Calibri" pitchFamily="34" charset="0"/>
              <a:buAutoNum type="alphaLcParenR"/>
            </a:pPr>
            <a:r>
              <a:rPr lang="en-PH" sz="2800">
                <a:latin typeface="Calibri" pitchFamily="34" charset="0"/>
              </a:rPr>
              <a:t>Undo one action, undo many actions at once. </a:t>
            </a:r>
            <a:endParaRPr lang="en-US" sz="2800">
              <a:latin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457200" y="274638"/>
            <a:ext cx="1371600" cy="1143000"/>
          </a:xfrm>
        </p:spPr>
        <p:txBody>
          <a:bodyPr/>
          <a:lstStyle/>
          <a:p>
            <a:pPr algn="l"/>
            <a:r>
              <a:rPr lang="en-US" smtClean="0"/>
              <a:t>6.</a:t>
            </a:r>
          </a:p>
        </p:txBody>
      </p:sp>
      <p:pic>
        <p:nvPicPr>
          <p:cNvPr id="5" name="Content Placeholder 4"/>
          <p:cNvPicPr>
            <a:picLocks noGrp="1" noChangeArrowheads="1"/>
          </p:cNvPicPr>
          <p:nvPr>
            <p:ph idx="1"/>
          </p:nvPr>
        </p:nvPicPr>
        <p:blipFill>
          <a:blip r:embed="rId2">
            <a:lum bright="-20000" contrast="20000"/>
          </a:blip>
          <a:srcRect/>
          <a:stretch>
            <a:fillRect/>
          </a:stretch>
        </p:blipFill>
        <p:spPr>
          <a:xfrm>
            <a:off x="1981200" y="609600"/>
            <a:ext cx="5029200" cy="1566863"/>
          </a:xfrm>
          <a:noFill/>
        </p:spPr>
      </p:pic>
      <p:sp>
        <p:nvSpPr>
          <p:cNvPr id="19459" name="Rectangle 5"/>
          <p:cNvSpPr>
            <a:spLocks noChangeArrowheads="1"/>
          </p:cNvSpPr>
          <p:nvPr/>
        </p:nvSpPr>
        <p:spPr bwMode="auto">
          <a:xfrm>
            <a:off x="342900" y="2438400"/>
            <a:ext cx="8458200" cy="3786188"/>
          </a:xfrm>
          <a:prstGeom prst="rect">
            <a:avLst/>
          </a:prstGeom>
          <a:noFill/>
          <a:ln w="9525">
            <a:noFill/>
            <a:miter lim="800000"/>
            <a:headEnd/>
            <a:tailEnd/>
          </a:ln>
        </p:spPr>
        <p:txBody>
          <a:bodyPr>
            <a:spAutoFit/>
          </a:bodyPr>
          <a:lstStyle/>
          <a:p>
            <a:r>
              <a:rPr lang="en-PH" sz="2400" b="1">
                <a:latin typeface="Calibri" pitchFamily="34" charset="0"/>
              </a:rPr>
              <a:t>Which action did you not perform if the Paste button is greyed out and you cannot press it - as pictured in the image above?</a:t>
            </a:r>
            <a:endParaRPr lang="en-US" sz="2400">
              <a:latin typeface="Calibri" pitchFamily="34" charset="0"/>
            </a:endParaRPr>
          </a:p>
          <a:p>
            <a:pPr marL="800100" lvl="1" indent="-342900">
              <a:buFont typeface="Calibri" pitchFamily="34" charset="0"/>
              <a:buAutoNum type="alphaLcParenR"/>
            </a:pPr>
            <a:r>
              <a:rPr lang="en-PH" sz="2400">
                <a:latin typeface="Calibri" pitchFamily="34" charset="0"/>
              </a:rPr>
              <a:t>It is not possible to copy and paste the numbers or text you wish to perform this function for. </a:t>
            </a:r>
            <a:endParaRPr lang="en-US" sz="2400">
              <a:latin typeface="Calibri" pitchFamily="34" charset="0"/>
            </a:endParaRPr>
          </a:p>
          <a:p>
            <a:pPr marL="800100" lvl="1" indent="-342900">
              <a:buFont typeface="Calibri" pitchFamily="34" charset="0"/>
              <a:buAutoNum type="alphaLcParenR"/>
            </a:pPr>
            <a:r>
              <a:rPr lang="en-PH" sz="2400">
                <a:latin typeface="Calibri" pitchFamily="34" charset="0"/>
              </a:rPr>
              <a:t>You have not selected the cells where you wish to paste the content. </a:t>
            </a:r>
            <a:endParaRPr lang="en-US" sz="2400">
              <a:latin typeface="Calibri" pitchFamily="34" charset="0"/>
            </a:endParaRPr>
          </a:p>
          <a:p>
            <a:pPr marL="800100" lvl="1" indent="-342900">
              <a:buFont typeface="Calibri" pitchFamily="34" charset="0"/>
              <a:buAutoNum type="alphaLcParenR"/>
            </a:pPr>
            <a:r>
              <a:rPr lang="en-PH" sz="2400">
                <a:latin typeface="Calibri" pitchFamily="34" charset="0"/>
              </a:rPr>
              <a:t>You have selected too many cells to copy and paste and need to select one cell at a time. </a:t>
            </a:r>
            <a:endParaRPr lang="en-US" sz="2400">
              <a:latin typeface="Calibri" pitchFamily="34" charset="0"/>
            </a:endParaRPr>
          </a:p>
          <a:p>
            <a:pPr marL="800100" lvl="1" indent="-342900">
              <a:buFont typeface="Calibri" pitchFamily="34" charset="0"/>
              <a:buAutoNum type="alphaLcParenR"/>
            </a:pPr>
            <a:r>
              <a:rPr lang="en-PH" sz="2400">
                <a:latin typeface="Calibri" pitchFamily="34" charset="0"/>
              </a:rPr>
              <a:t>You have not copied anything or you have pressed the Escape key before pasting. </a:t>
            </a:r>
            <a:endParaRPr lang="en-US" sz="2400">
              <a:latin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mtClean="0"/>
              <a:t>7.</a:t>
            </a:r>
          </a:p>
        </p:txBody>
      </p:sp>
      <p:sp>
        <p:nvSpPr>
          <p:cNvPr id="3" name="Content Placeholder 2"/>
          <p:cNvSpPr>
            <a:spLocks noGrp="1"/>
          </p:cNvSpPr>
          <p:nvPr>
            <p:ph idx="1"/>
          </p:nvPr>
        </p:nvSpPr>
        <p:spPr/>
        <p:txBody>
          <a:bodyPr>
            <a:normAutofit/>
          </a:bodyPr>
          <a:lstStyle/>
          <a:p>
            <a:pPr>
              <a:lnSpc>
                <a:spcPct val="80000"/>
              </a:lnSpc>
            </a:pPr>
            <a:r>
              <a:rPr lang="en-PH" b="1" smtClean="0"/>
              <a:t>Select the correct sequence for cutting and pasting the contents of a cell or cells.</a:t>
            </a:r>
            <a:r>
              <a:rPr lang="en-PH" sz="2800" b="1" smtClean="0"/>
              <a:t> </a:t>
            </a:r>
          </a:p>
          <a:p>
            <a:pPr>
              <a:lnSpc>
                <a:spcPct val="80000"/>
              </a:lnSpc>
              <a:buFont typeface="Arial" charset="0"/>
              <a:buNone/>
            </a:pPr>
            <a:endParaRPr lang="en-US" sz="1800" smtClean="0"/>
          </a:p>
          <a:p>
            <a:pPr>
              <a:lnSpc>
                <a:spcPct val="80000"/>
              </a:lnSpc>
              <a:buFont typeface="Calibri" pitchFamily="34" charset="0"/>
              <a:buAutoNum type="alphaLcParenR"/>
            </a:pPr>
            <a:r>
              <a:rPr lang="en-PH" sz="2600" smtClean="0"/>
              <a:t>Select the content you wish to cut, move the cursor to where you wish to paste it and press the Paste button. </a:t>
            </a:r>
            <a:endParaRPr lang="en-US" sz="2600" smtClean="0"/>
          </a:p>
          <a:p>
            <a:pPr>
              <a:lnSpc>
                <a:spcPct val="80000"/>
              </a:lnSpc>
              <a:buFont typeface="Calibri" pitchFamily="34" charset="0"/>
              <a:buAutoNum type="alphaLcParenR"/>
            </a:pPr>
            <a:r>
              <a:rPr lang="en-PH" sz="2600" smtClean="0"/>
              <a:t>Press the Paste button, select the Cut option and move your cursor to where you wish to paste the content. </a:t>
            </a:r>
            <a:endParaRPr lang="en-US" sz="2600" smtClean="0"/>
          </a:p>
          <a:p>
            <a:pPr>
              <a:lnSpc>
                <a:spcPct val="80000"/>
              </a:lnSpc>
              <a:buFont typeface="Calibri" pitchFamily="34" charset="0"/>
              <a:buAutoNum type="alphaLcParenR"/>
            </a:pPr>
            <a:r>
              <a:rPr lang="en-PH" sz="2600" smtClean="0"/>
              <a:t>Press the Cut button, select the cells you wish to cut, press the Paste button. </a:t>
            </a:r>
            <a:endParaRPr lang="en-US" sz="2600" smtClean="0"/>
          </a:p>
          <a:p>
            <a:pPr>
              <a:lnSpc>
                <a:spcPct val="80000"/>
              </a:lnSpc>
              <a:buFont typeface="Calibri" pitchFamily="34" charset="0"/>
              <a:buAutoNum type="alphaLcParenR"/>
            </a:pPr>
            <a:r>
              <a:rPr lang="en-PH" sz="2600" smtClean="0"/>
              <a:t>Select the content you wish to cut, press the Cut button, move to where you wish to paste the content, press the Paste button.</a:t>
            </a:r>
            <a:endParaRPr lang="en-US" sz="2600" smtClean="0"/>
          </a:p>
          <a:p>
            <a:pPr>
              <a:lnSpc>
                <a:spcPct val="80000"/>
              </a:lnSpc>
            </a:pPr>
            <a:endParaRPr lang="en-US" sz="26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457200" y="274638"/>
            <a:ext cx="914400" cy="1143000"/>
          </a:xfrm>
        </p:spPr>
        <p:txBody>
          <a:bodyPr/>
          <a:lstStyle/>
          <a:p>
            <a:r>
              <a:rPr lang="en-US" smtClean="0"/>
              <a:t>8.</a:t>
            </a:r>
          </a:p>
        </p:txBody>
      </p:sp>
      <p:sp>
        <p:nvSpPr>
          <p:cNvPr id="3" name="Content Placeholder 2"/>
          <p:cNvSpPr>
            <a:spLocks noGrp="1"/>
          </p:cNvSpPr>
          <p:nvPr>
            <p:ph idx="1"/>
          </p:nvPr>
        </p:nvSpPr>
        <p:spPr>
          <a:xfrm>
            <a:off x="457200" y="2514600"/>
            <a:ext cx="8229600" cy="3962400"/>
          </a:xfrm>
        </p:spPr>
        <p:txBody>
          <a:bodyPr>
            <a:normAutofit/>
          </a:bodyPr>
          <a:lstStyle/>
          <a:p>
            <a:pPr>
              <a:lnSpc>
                <a:spcPct val="80000"/>
              </a:lnSpc>
            </a:pPr>
            <a:r>
              <a:rPr lang="en-PH" sz="2600" b="1" smtClean="0"/>
              <a:t>Study the image above.  What will happen if you hover your mouse button over the tiny square circled in orange in the image, you press and hold down your left mouse button whilst dragging downwards?</a:t>
            </a:r>
            <a:endParaRPr lang="en-US" sz="2600" smtClean="0"/>
          </a:p>
          <a:p>
            <a:pPr>
              <a:lnSpc>
                <a:spcPct val="80000"/>
              </a:lnSpc>
              <a:buFont typeface="Calibri" pitchFamily="34" charset="0"/>
              <a:buAutoNum type="alphaLcParenR"/>
            </a:pPr>
            <a:r>
              <a:rPr lang="en-PH" sz="2400" smtClean="0"/>
              <a:t>The word "Item:" will be copied down into all the cells you drag your mouse through. </a:t>
            </a:r>
            <a:endParaRPr lang="en-US" sz="2400" smtClean="0"/>
          </a:p>
          <a:p>
            <a:pPr>
              <a:lnSpc>
                <a:spcPct val="80000"/>
              </a:lnSpc>
              <a:buFont typeface="Calibri" pitchFamily="34" charset="0"/>
              <a:buAutoNum type="alphaLcParenR"/>
            </a:pPr>
            <a:r>
              <a:rPr lang="en-PH" sz="2400" smtClean="0"/>
              <a:t>The word "Item:" will be moved down into the cell to which you drag your mouse.</a:t>
            </a:r>
            <a:endParaRPr lang="en-US" sz="2400" smtClean="0"/>
          </a:p>
          <a:p>
            <a:pPr>
              <a:lnSpc>
                <a:spcPct val="80000"/>
              </a:lnSpc>
              <a:buFont typeface="Calibri" pitchFamily="34" charset="0"/>
              <a:buAutoNum type="alphaLcParenR"/>
            </a:pPr>
            <a:r>
              <a:rPr lang="en-PH" sz="2400" smtClean="0"/>
              <a:t>You will change the size of the cell making it bigger. </a:t>
            </a:r>
            <a:endParaRPr lang="en-US" sz="2400" smtClean="0"/>
          </a:p>
          <a:p>
            <a:pPr>
              <a:lnSpc>
                <a:spcPct val="80000"/>
              </a:lnSpc>
              <a:buFont typeface="Calibri" pitchFamily="34" charset="0"/>
              <a:buAutoNum type="alphaLcParenR"/>
            </a:pPr>
            <a:r>
              <a:rPr lang="en-PH" sz="2400" smtClean="0"/>
              <a:t>The word "Item:" will be copied.  You then need to move your mouse to where you wish to paste the content and press the Paste button.</a:t>
            </a:r>
            <a:endParaRPr lang="en-US" sz="2400" smtClean="0"/>
          </a:p>
          <a:p>
            <a:pPr>
              <a:lnSpc>
                <a:spcPct val="80000"/>
              </a:lnSpc>
            </a:pPr>
            <a:endParaRPr lang="en-US" sz="1500" smtClean="0"/>
          </a:p>
        </p:txBody>
      </p:sp>
      <p:pic>
        <p:nvPicPr>
          <p:cNvPr id="4" name="Picture 3" descr="Question 8 - Excel Tests&#10;            Entering Data - Copying and Pasting Test"/>
          <p:cNvPicPr>
            <a:picLocks noChangeArrowheads="1"/>
          </p:cNvPicPr>
          <p:nvPr/>
        </p:nvPicPr>
        <p:blipFill>
          <a:blip r:embed="rId2">
            <a:lum bright="-12000" contrast="6000"/>
          </a:blip>
          <a:srcRect/>
          <a:stretch>
            <a:fillRect/>
          </a:stretch>
        </p:blipFill>
        <p:spPr bwMode="auto">
          <a:xfrm>
            <a:off x="1652588" y="354013"/>
            <a:ext cx="5149850" cy="1876425"/>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2080</Words>
  <Application>Microsoft Office PowerPoint</Application>
  <PresentationFormat>On-screen Show (4:3)</PresentationFormat>
  <Paragraphs>172</Paragraphs>
  <Slides>29</Slides>
  <Notes>0</Notes>
  <HiddenSlides>0</HiddenSlides>
  <MMClips>0</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29</vt:i4>
      </vt:variant>
    </vt:vector>
  </HeadingPairs>
  <TitlesOfParts>
    <vt:vector size="32" baseType="lpstr">
      <vt:lpstr>Calibri</vt:lpstr>
      <vt:lpstr>Arial</vt:lpstr>
      <vt:lpstr>Office Theme</vt:lpstr>
      <vt:lpstr>MS EXCEL REVIEWER</vt:lpstr>
      <vt:lpstr>1.</vt:lpstr>
      <vt:lpstr>2.</vt:lpstr>
      <vt:lpstr>3.</vt:lpstr>
      <vt:lpstr>4.</vt:lpstr>
      <vt:lpstr>5.</vt:lpstr>
      <vt:lpstr>6.</vt:lpstr>
      <vt:lpstr>7.</vt:lpstr>
      <vt:lpstr>8.</vt:lpstr>
      <vt:lpstr>9.</vt:lpstr>
      <vt:lpstr>10.</vt:lpstr>
      <vt:lpstr>11.</vt:lpstr>
      <vt:lpstr>12.</vt:lpstr>
      <vt:lpstr>13.</vt:lpstr>
      <vt:lpstr>14.</vt:lpstr>
      <vt:lpstr>15.</vt:lpstr>
      <vt:lpstr>16.</vt:lpstr>
      <vt:lpstr>17.</vt:lpstr>
      <vt:lpstr>18.</vt:lpstr>
      <vt:lpstr>19.</vt:lpstr>
      <vt:lpstr>20.</vt:lpstr>
      <vt:lpstr>21.</vt:lpstr>
      <vt:lpstr>22.</vt:lpstr>
      <vt:lpstr>23.</vt:lpstr>
      <vt:lpstr>24.</vt:lpstr>
      <vt:lpstr>25.</vt:lpstr>
      <vt:lpstr>26.</vt:lpstr>
      <vt:lpstr>27.</vt:lpstr>
      <vt:lpstr>28.</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MS EXCEL REVIEWER</dc:title>
  <dc:creator>Student</dc:creator>
  <cp:lastModifiedBy>Student</cp:lastModifiedBy>
  <cp:revision>16</cp:revision>
  <dcterms:created xsi:type="dcterms:W3CDTF">2017-08-16T00:47:20Z</dcterms:created>
  <dcterms:modified xsi:type="dcterms:W3CDTF">2017-08-16T06:40:56Z</dcterms:modified>
</cp:coreProperties>
</file>